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81" r:id="rId21"/>
    <p:sldId id="275" r:id="rId22"/>
    <p:sldId id="282" r:id="rId23"/>
    <p:sldId id="283" r:id="rId24"/>
    <p:sldId id="284" r:id="rId25"/>
    <p:sldId id="277" r:id="rId26"/>
    <p:sldId id="278" r:id="rId27"/>
    <p:sldId id="280" r:id="rId28"/>
    <p:sldId id="285" r:id="rId29"/>
    <p:sldId id="286" r:id="rId30"/>
    <p:sldId id="279" r:id="rId31"/>
    <p:sldId id="287" r:id="rId32"/>
    <p:sldId id="288" r:id="rId33"/>
    <p:sldId id="291" r:id="rId34"/>
    <p:sldId id="292" r:id="rId35"/>
    <p:sldId id="289" r:id="rId36"/>
    <p:sldId id="293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 snapToGrid="0" snapToObjects="1">
      <p:cViewPr varScale="1">
        <p:scale>
          <a:sx n="90" d="100"/>
          <a:sy n="90" d="100"/>
        </p:scale>
        <p:origin x="23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757AA-BDDB-F04E-818D-A30094755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21832A-12C3-3B4B-9B41-F0235D602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5CB45A-9892-4340-AF05-175C7B9EE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0B49-1B13-BA4F-83FC-EAEF92D0C670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8B3C8-FDD3-7C40-8F98-7C9EC6D8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DC5256-D128-E147-A79B-F12BFD7E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8FBD-7A7D-3A48-8383-2695FD48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F3893-0E8D-6240-A39B-2F676904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DCB986-97EA-1B46-836D-0BB6289A4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C01FE8-1E1E-E247-B225-B54E5507C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0B49-1B13-BA4F-83FC-EAEF92D0C670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DA2280-0587-CB46-9DFB-4D91D882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BC1F48-1831-CA41-B9F9-8ED4381E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8FBD-7A7D-3A48-8383-2695FD48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9B3E43C-EC00-EA44-BD0E-500053DE7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5E4FAE-9F33-7A43-B37A-A1DB82329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24BDF-2DFD-C447-861D-50262D9D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0B49-1B13-BA4F-83FC-EAEF92D0C670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8B4CC6-07E2-EA48-80B3-D218C6FD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3F58C-B87C-0749-AC78-914C8CFC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8FBD-7A7D-3A48-8383-2695FD48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2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BF157-CE47-124D-9377-C9BAADB7F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F2230F-C165-9F4D-B9C5-82C5EBD2A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108D8-D557-4B41-97A9-F81E5779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0B49-1B13-BA4F-83FC-EAEF92D0C670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089FE-D4FB-F343-87A3-4A6A2E18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7E0F1A-BA17-D548-A9CF-7A6BD30B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8FBD-7A7D-3A48-8383-2695FD48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1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043BD-99F8-8242-82F2-2A03AE48C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784484-054A-A34C-8C68-C6107E880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893763-FC01-2448-8F90-4133B4B52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0B49-1B13-BA4F-83FC-EAEF92D0C670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DD5047-A3B8-E447-9A88-7002D286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BC778-C48C-B14A-8351-C46AE357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8FBD-7A7D-3A48-8383-2695FD48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15B6D-2AE0-DC46-93F8-CC1D662B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166515-FA0B-A844-BFE0-80DAD22B4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BD8329-6962-3B42-A376-6D25C5FC2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B4D53B-8039-5D44-97A1-E8773549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0B49-1B13-BA4F-83FC-EAEF92D0C670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D06D51-22B8-084E-A56B-A5A6E85EC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2D7245-EA6B-DA42-9293-31B71711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8FBD-7A7D-3A48-8383-2695FD48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5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BC383-F9B3-A141-A997-1A7C1B37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1CD601-FB32-D14D-8E77-A72429F81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D03D09-BC42-6F4F-B8C3-CA0CE3F98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56EF28-11FC-7748-B7A9-89029C035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ECDA6C-D817-EC4D-AAB5-C0EA5D9AE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F47E34-CC59-2C45-9EB0-50834C1A5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0B49-1B13-BA4F-83FC-EAEF92D0C670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A30CEA-2C9A-004E-AD08-5551F4861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AC859D-4A55-3648-974B-E68A288F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8FBD-7A7D-3A48-8383-2695FD48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7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0C4FD-B400-9F4A-885D-70E8BF6B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47BCBA-5CFB-D347-A291-E1FF470C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0B49-1B13-BA4F-83FC-EAEF92D0C670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D8A135-CFCD-B24A-8251-49B08E79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CF014E-D00D-0547-AE38-38B375EB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8FBD-7A7D-3A48-8383-2695FD48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0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B503D-F186-B348-B16C-FD2AF93B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0B49-1B13-BA4F-83FC-EAEF92D0C670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669116-25A2-354E-B053-EA98CF3F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5ECA9F-C49C-0146-BF66-F6E42598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8FBD-7A7D-3A48-8383-2695FD48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8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0ED29-C363-EB41-B111-DD599AD8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4555CA-5829-E94B-9E01-433309667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90B825-7783-C94C-A96A-0075D99B4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A279F0-FE1A-8E45-9FBA-2D855021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0B49-1B13-BA4F-83FC-EAEF92D0C670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04F50-C1DD-1546-B5E6-6628C15F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19B264-E105-F847-A3AF-349C6D46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8FBD-7A7D-3A48-8383-2695FD48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9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7BBEC-1CB9-A446-8BE2-A18D2FD4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39CEE1-BCA3-BF41-9CBD-736E264D5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39812-666F-004A-B317-0ECC790B5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0FE087-A88A-7043-BC1D-BB1757DAA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0B49-1B13-BA4F-83FC-EAEF92D0C670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65300D-37FB-284F-B4E9-E079A4A4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207DDE-E787-8C4F-A092-EABB05E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8FBD-7A7D-3A48-8383-2695FD48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3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223AB-4367-8F49-9329-245C4CAD9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9C3DBC-1512-D448-AAF1-3E40CD83F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68299-0B0D-5243-82DD-8BB061ED1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30B49-1B13-BA4F-83FC-EAEF92D0C670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F8DA51-ECBC-AB47-AEE7-5B1E72868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9B7AE1-5168-C34C-98EE-E59A14903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FBD-7A7D-3A48-8383-2695FD48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61DE9-FC13-FA4F-A7C2-765C7EAA6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4" y="0"/>
            <a:ext cx="11131640" cy="179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 Ф.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травматологии, ортопедии и нейрохирургии с курсом ПО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998A5D-5726-5042-A3CA-FDA8BF680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034" y="3580326"/>
            <a:ext cx="11131640" cy="165576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Обзор клинических рекомендаций. Переломы проксимального отдела бедра.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A92A3-DF39-5C40-B881-BCE577598393}"/>
              </a:ext>
            </a:extLst>
          </p:cNvPr>
          <p:cNvSpPr txBox="1"/>
          <p:nvPr/>
        </p:nvSpPr>
        <p:spPr>
          <a:xfrm>
            <a:off x="5561528" y="1790163"/>
            <a:ext cx="60981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Заведующий кафедры: ДМН, Профессор </a:t>
            </a:r>
            <a:r>
              <a:rPr lang="ru-RU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Шнякин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Павел Геннадьевич</a:t>
            </a:r>
            <a:b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Кафедральный руководитель: ДМН, Профессор </a:t>
            </a:r>
            <a:r>
              <a:rPr lang="ru-RU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Гатиатулин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Равиль Рафаилович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39E07-7D3A-3D43-A0C8-065BF1DBB8A5}"/>
              </a:ext>
            </a:extLst>
          </p:cNvPr>
          <p:cNvSpPr txBox="1"/>
          <p:nvPr/>
        </p:nvSpPr>
        <p:spPr>
          <a:xfrm>
            <a:off x="5306096" y="5348869"/>
            <a:ext cx="635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Выполнил: Клинический ординатор 1 года обучения </a:t>
            </a:r>
          </a:p>
          <a:p>
            <a:pPr marL="0" indent="0" algn="r">
              <a:buNone/>
            </a:pP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Харченко Никита Андреевич</a:t>
            </a:r>
          </a:p>
        </p:txBody>
      </p:sp>
    </p:spTree>
    <p:extLst>
      <p:ext uri="{BB962C8B-B14F-4D97-AF65-F5344CB8AC3E}">
        <p14:creationId xmlns:p14="http://schemas.microsoft.com/office/powerpoint/2010/main" val="298495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0ADBC6-99AB-E049-A840-A94F0434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27" t="32301" r="48044" b="51361"/>
          <a:stretch/>
        </p:blipFill>
        <p:spPr>
          <a:xfrm>
            <a:off x="6465194" y="1281448"/>
            <a:ext cx="5726806" cy="21475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FDE05-315C-3F46-ADD9-45B59995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Классификация переломов </a:t>
            </a:r>
            <a:r>
              <a:rPr lang="ru-RU" sz="3200" dirty="0" err="1">
                <a:effectLst/>
                <a:latin typeface="TimesNewRomanPS"/>
              </a:rPr>
              <a:t>шейки</a:t>
            </a:r>
            <a:r>
              <a:rPr lang="ru-RU" sz="3200" dirty="0">
                <a:effectLst/>
                <a:latin typeface="TimesNewRomanPS"/>
              </a:rPr>
              <a:t> </a:t>
            </a:r>
            <a:r>
              <a:rPr lang="ru-RU" sz="3200" dirty="0" err="1">
                <a:effectLst/>
                <a:latin typeface="TimesNewRomanPS"/>
              </a:rPr>
              <a:t>бедреннои</a:t>
            </a:r>
            <a:r>
              <a:rPr lang="ru-RU" sz="3200" dirty="0">
                <a:effectLst/>
                <a:latin typeface="TimesNewRomanPS"/>
              </a:rPr>
              <a:t>̆ кости </a:t>
            </a:r>
            <a:r>
              <a:rPr lang="en" sz="3200" dirty="0">
                <a:effectLst/>
                <a:latin typeface="TimesNewRomanPS"/>
              </a:rPr>
              <a:t>Pauwels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0ACE12-178E-784C-AC81-CF78C003F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I </a:t>
            </a:r>
            <a:r>
              <a:rPr lang="ru-RU" sz="2000" dirty="0">
                <a:effectLst/>
                <a:latin typeface="TimesNewRomanPSMT"/>
              </a:rPr>
              <a:t>тип – угол линии перелома с горизонталью до 30° </a:t>
            </a:r>
            <a:endParaRPr lang="ru-RU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II </a:t>
            </a:r>
            <a:r>
              <a:rPr lang="ru-RU" sz="2000" dirty="0">
                <a:effectLst/>
                <a:latin typeface="TimesNewRomanPSMT"/>
              </a:rPr>
              <a:t>тип – угол линии перелома с горизонталью до 50° </a:t>
            </a:r>
            <a:endParaRPr lang="ru-RU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III </a:t>
            </a:r>
            <a:r>
              <a:rPr lang="ru-RU" sz="2000" dirty="0">
                <a:effectLst/>
                <a:latin typeface="TimesNewRomanPSMT"/>
              </a:rPr>
              <a:t>тип – угол линии перелома с горизонталью до 70° </a:t>
            </a:r>
            <a:endParaRPr lang="ru-RU" sz="200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0CAA5-F2F8-6F4A-8C87-924A3A9A83CB}"/>
              </a:ext>
            </a:extLst>
          </p:cNvPr>
          <p:cNvSpPr txBox="1"/>
          <p:nvPr/>
        </p:nvSpPr>
        <p:spPr>
          <a:xfrm>
            <a:off x="208025" y="4017393"/>
            <a:ext cx="119839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NewRomanPSMT"/>
              </a:rPr>
              <a:t>Переломы типа </a:t>
            </a:r>
            <a:r>
              <a:rPr lang="en" sz="2000" dirty="0">
                <a:effectLst/>
                <a:latin typeface="TimesNewRomanPSMT"/>
              </a:rPr>
              <a:t>I </a:t>
            </a:r>
            <a:r>
              <a:rPr lang="ru-RU" sz="2000" dirty="0">
                <a:effectLst/>
                <a:latin typeface="TimesNewRomanPSMT"/>
              </a:rPr>
              <a:t>или </a:t>
            </a:r>
            <a:r>
              <a:rPr lang="en" sz="2000" dirty="0">
                <a:effectLst/>
                <a:latin typeface="TimesNewRomanPSMT"/>
              </a:rPr>
              <a:t>II, </a:t>
            </a:r>
            <a:r>
              <a:rPr lang="ru-RU" sz="2000" dirty="0">
                <a:effectLst/>
                <a:latin typeface="TimesNewRomanPSMT"/>
              </a:rPr>
              <a:t>согласно классификации </a:t>
            </a:r>
            <a:r>
              <a:rPr lang="en" sz="2000" dirty="0">
                <a:effectLst/>
                <a:latin typeface="TimesNewRomanPSMT"/>
              </a:rPr>
              <a:t>Garden (</a:t>
            </a:r>
            <a:r>
              <a:rPr lang="ru-RU" sz="2000" dirty="0">
                <a:effectLst/>
                <a:latin typeface="TimesNewRomanPSMT"/>
              </a:rPr>
              <a:t>вальгусные или вколоченные без смещения), или </a:t>
            </a:r>
            <a:r>
              <a:rPr lang="en" sz="2000" dirty="0">
                <a:effectLst/>
                <a:latin typeface="TimesNewRomanPSMT"/>
              </a:rPr>
              <a:t>I </a:t>
            </a:r>
            <a:r>
              <a:rPr lang="ru-RU" sz="2000" dirty="0">
                <a:effectLst/>
                <a:latin typeface="TimesNewRomanPSMT"/>
              </a:rPr>
              <a:t>типа по классификации </a:t>
            </a:r>
            <a:r>
              <a:rPr lang="en" sz="2000" dirty="0">
                <a:effectLst/>
                <a:latin typeface="TimesNewRomanPSMT"/>
              </a:rPr>
              <a:t>Pauwels </a:t>
            </a:r>
            <a:r>
              <a:rPr lang="ru-RU" sz="2000" dirty="0">
                <a:effectLst/>
                <a:latin typeface="TimesNewRomanPSMT"/>
              </a:rPr>
              <a:t>характеризуются </a:t>
            </a:r>
            <a:r>
              <a:rPr lang="ru-RU" sz="2000" dirty="0" err="1">
                <a:effectLst/>
                <a:latin typeface="TimesNewRomanPSMT"/>
              </a:rPr>
              <a:t>высокои</a:t>
            </a:r>
            <a:r>
              <a:rPr lang="ru-RU" sz="2000" dirty="0">
                <a:effectLst/>
                <a:latin typeface="TimesNewRomanPSMT"/>
              </a:rPr>
              <a:t>̆ степенью стабильности и минимальными нарушениями кровоснабжения головки БК, что является благоприятным с точки зрения прогноза консолидации перелома и обосновывает при определении тактики хирургического лечения остеосинтез, как метод выбора. </a:t>
            </a:r>
          </a:p>
          <a:p>
            <a:endParaRPr lang="ru-RU" sz="2000" dirty="0">
              <a:latin typeface="TimesNewRomanPS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NewRomanPSMT"/>
              </a:rPr>
              <a:t>Переломы типа </a:t>
            </a:r>
            <a:r>
              <a:rPr lang="en" sz="2000" dirty="0">
                <a:effectLst/>
                <a:latin typeface="TimesNewRomanPSMT"/>
              </a:rPr>
              <a:t>Garden III-IV, Pauwels II-III </a:t>
            </a:r>
            <a:r>
              <a:rPr lang="ru-RU" sz="2000" dirty="0">
                <a:effectLst/>
                <a:latin typeface="TimesNewRomanPSMT"/>
              </a:rPr>
              <a:t>имеют </a:t>
            </a:r>
            <a:r>
              <a:rPr lang="ru-RU" sz="2000" dirty="0" err="1">
                <a:effectLst/>
                <a:latin typeface="TimesNewRomanPSMT"/>
              </a:rPr>
              <a:t>нестабильныи</a:t>
            </a:r>
            <a:r>
              <a:rPr lang="ru-RU" sz="2000" dirty="0">
                <a:effectLst/>
                <a:latin typeface="TimesNewRomanPSMT"/>
              </a:rPr>
              <a:t>̆ характер, кровоснабжение проксимального отломка, как правило, полностью нарушено 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638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6F244-E21D-EB47-B5F5-555A07D5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Классификация переломов </a:t>
            </a:r>
            <a:r>
              <a:rPr lang="ru-RU" sz="3200" dirty="0" err="1">
                <a:effectLst/>
                <a:latin typeface="TimesNewRomanPS"/>
              </a:rPr>
              <a:t>шейки</a:t>
            </a:r>
            <a:r>
              <a:rPr lang="ru-RU" sz="3200" dirty="0">
                <a:effectLst/>
                <a:latin typeface="TimesNewRomanPS"/>
              </a:rPr>
              <a:t> </a:t>
            </a:r>
            <a:r>
              <a:rPr lang="ru-RU" sz="3200" dirty="0" err="1">
                <a:effectLst/>
                <a:latin typeface="TimesNewRomanPS"/>
              </a:rPr>
              <a:t>бедреннои</a:t>
            </a:r>
            <a:r>
              <a:rPr lang="ru-RU" sz="3200" dirty="0">
                <a:effectLst/>
                <a:latin typeface="TimesNewRomanPS"/>
              </a:rPr>
              <a:t>̆ кости АО/</a:t>
            </a:r>
            <a:r>
              <a:rPr lang="en" sz="3200" dirty="0">
                <a:effectLst/>
                <a:latin typeface="TimesNewRomanPS"/>
              </a:rPr>
              <a:t>OTA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A6DE11-AB1A-DC49-B397-8027D4DDF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84743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NewRomanPSMT"/>
              </a:rPr>
              <a:t>Согласно классификации АО/</a:t>
            </a:r>
            <a:r>
              <a:rPr lang="en" sz="2000" dirty="0">
                <a:effectLst/>
                <a:latin typeface="TimesNewRomanPSMT"/>
              </a:rPr>
              <a:t>OTA, </a:t>
            </a:r>
            <a:r>
              <a:rPr lang="ru-RU" sz="2000" dirty="0">
                <a:effectLst/>
                <a:latin typeface="TimesNewRomanPSMT"/>
              </a:rPr>
              <a:t>переломы ШБК имеют кодировку 31В и разделены на 3 типа - В1, В2, В3, которые, в свою очередь, в зависимости от тяжести перелома, подразделяются на 3 подгруппы. 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B1 </a:t>
            </a:r>
            <a:r>
              <a:rPr lang="ru-RU" sz="2000" dirty="0">
                <a:effectLst/>
                <a:latin typeface="TimesNewRomanPSMT"/>
              </a:rPr>
              <a:t>тип – </a:t>
            </a:r>
            <a:r>
              <a:rPr lang="ru-RU" sz="2000" dirty="0" err="1">
                <a:effectLst/>
                <a:latin typeface="TimesNewRomanPSMT"/>
              </a:rPr>
              <a:t>субкапитальныи</a:t>
            </a:r>
            <a:r>
              <a:rPr lang="ru-RU" sz="2000" dirty="0">
                <a:effectLst/>
                <a:latin typeface="TimesNewRomanPSMT"/>
              </a:rPr>
              <a:t>̆ перелом </a:t>
            </a:r>
            <a:endParaRPr lang="ru-RU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B2 </a:t>
            </a:r>
            <a:r>
              <a:rPr lang="ru-RU" sz="2000" dirty="0">
                <a:effectLst/>
                <a:latin typeface="TimesNewRomanPSMT"/>
              </a:rPr>
              <a:t>тип – </a:t>
            </a:r>
            <a:r>
              <a:rPr lang="ru-RU" sz="2000" dirty="0" err="1">
                <a:effectLst/>
                <a:latin typeface="TimesNewRomanPSMT"/>
              </a:rPr>
              <a:t>тансцервикальныи</a:t>
            </a:r>
            <a:r>
              <a:rPr lang="ru-RU" sz="2000" dirty="0">
                <a:effectLst/>
                <a:latin typeface="TimesNewRomanPSMT"/>
              </a:rPr>
              <a:t>̆ перелом </a:t>
            </a:r>
            <a:endParaRPr lang="ru-RU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B3 </a:t>
            </a:r>
            <a:r>
              <a:rPr lang="ru-RU" sz="2000" dirty="0">
                <a:effectLst/>
                <a:latin typeface="TimesNewRomanPSMT"/>
              </a:rPr>
              <a:t>тип – </a:t>
            </a:r>
            <a:r>
              <a:rPr lang="ru-RU" sz="2000" dirty="0" err="1">
                <a:effectLst/>
                <a:latin typeface="TimesNewRomanPSMT"/>
              </a:rPr>
              <a:t>базицервикальныи</a:t>
            </a:r>
            <a:r>
              <a:rPr lang="ru-RU" sz="2000" dirty="0">
                <a:effectLst/>
                <a:latin typeface="TimesNewRomanPSMT"/>
              </a:rPr>
              <a:t>̆ перелом </a:t>
            </a:r>
            <a:endParaRPr lang="ru-RU" sz="2000" dirty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EA4F16-435E-6B46-B8D9-A8147CD29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85"/>
          <a:stretch/>
        </p:blipFill>
        <p:spPr>
          <a:xfrm>
            <a:off x="7225049" y="2378322"/>
            <a:ext cx="4966952" cy="4428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AD4FC6-2963-9140-90AC-CB8B7606DFF7}"/>
              </a:ext>
            </a:extLst>
          </p:cNvPr>
          <p:cNvSpPr txBox="1"/>
          <p:nvPr/>
        </p:nvSpPr>
        <p:spPr>
          <a:xfrm>
            <a:off x="177085" y="4439288"/>
            <a:ext cx="70479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NewRomanPSMT"/>
              </a:rPr>
              <a:t>Для классификации переломов типа </a:t>
            </a:r>
            <a:r>
              <a:rPr lang="en" sz="2000" dirty="0">
                <a:effectLst/>
                <a:latin typeface="TimesNewRomanPSMT"/>
              </a:rPr>
              <a:t>B2 </a:t>
            </a:r>
            <a:r>
              <a:rPr lang="ru-RU" sz="2000" dirty="0">
                <a:effectLst/>
                <a:latin typeface="TimesNewRomanPSMT"/>
              </a:rPr>
              <a:t>используют </a:t>
            </a:r>
            <a:r>
              <a:rPr lang="ru-RU" sz="2000" dirty="0" err="1">
                <a:effectLst/>
                <a:latin typeface="TimesNewRomanPSMT"/>
              </a:rPr>
              <a:t>дополнительныи</a:t>
            </a:r>
            <a:r>
              <a:rPr lang="ru-RU" sz="2000" dirty="0">
                <a:effectLst/>
                <a:latin typeface="TimesNewRomanPSMT"/>
              </a:rPr>
              <a:t>̆ параметр, </a:t>
            </a:r>
            <a:r>
              <a:rPr lang="ru-RU" sz="2000" dirty="0" err="1">
                <a:effectLst/>
                <a:latin typeface="TimesNewRomanPSMT"/>
              </a:rPr>
              <a:t>характеризующии</a:t>
            </a:r>
            <a:r>
              <a:rPr lang="ru-RU" sz="2000" dirty="0">
                <a:effectLst/>
                <a:latin typeface="TimesNewRomanPSMT"/>
              </a:rPr>
              <a:t>̆ величину угла между </a:t>
            </a:r>
            <a:r>
              <a:rPr lang="ru-RU" sz="2000" dirty="0" err="1">
                <a:effectLst/>
                <a:latin typeface="TimesNewRomanPSMT"/>
              </a:rPr>
              <a:t>линиеи</a:t>
            </a:r>
            <a:r>
              <a:rPr lang="ru-RU" sz="2000" dirty="0">
                <a:effectLst/>
                <a:latin typeface="TimesNewRomanPSMT"/>
              </a:rPr>
              <a:t>̆ перелома и </a:t>
            </a:r>
            <a:r>
              <a:rPr lang="ru-RU" sz="2000" dirty="0" err="1">
                <a:effectLst/>
                <a:latin typeface="TimesNewRomanPSMT"/>
              </a:rPr>
              <a:t>горизонтальнои</a:t>
            </a:r>
            <a:r>
              <a:rPr lang="ru-RU" sz="2000" dirty="0">
                <a:effectLst/>
                <a:latin typeface="TimesNewRomanPSMT"/>
              </a:rPr>
              <a:t>̆ плоскостью: </a:t>
            </a:r>
            <a:endParaRPr lang="ru-RU" sz="20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p - Pauwels 1 (</a:t>
            </a:r>
            <a:r>
              <a:rPr lang="ru-RU" sz="2000" dirty="0">
                <a:effectLst/>
                <a:latin typeface="TimesNewRomanPSMT"/>
              </a:rPr>
              <a:t>угол линии перелома с горизонталью &lt;30°);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q - Pauwels 2 (</a:t>
            </a:r>
            <a:r>
              <a:rPr lang="ru-RU" sz="2000" dirty="0">
                <a:effectLst/>
                <a:latin typeface="TimesNewRomanPSMT"/>
              </a:rPr>
              <a:t>угол линии перелома с горизонталью 30–70°);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r - Pauwels 3 (</a:t>
            </a:r>
            <a:r>
              <a:rPr lang="ru-RU" sz="2000" dirty="0">
                <a:effectLst/>
                <a:latin typeface="TimesNewRomanPSMT"/>
              </a:rPr>
              <a:t>угол линии перелома с горизонталью &gt;70°) 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648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F4798A-3A31-F84E-9467-1EC68DE5B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7" t="21836" r="49557" b="43961"/>
          <a:stretch/>
        </p:blipFill>
        <p:spPr>
          <a:xfrm>
            <a:off x="7753262" y="1725769"/>
            <a:ext cx="4438738" cy="39087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44949-065B-2D41-BA99-CD8BCE2C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Классификация переломов </a:t>
            </a:r>
            <a:r>
              <a:rPr lang="ru-RU" sz="3200" dirty="0" err="1">
                <a:effectLst/>
                <a:latin typeface="TimesNewRomanPS"/>
              </a:rPr>
              <a:t>вертельнои</a:t>
            </a:r>
            <a:r>
              <a:rPr lang="ru-RU" sz="3200" dirty="0">
                <a:effectLst/>
                <a:latin typeface="TimesNewRomanPS"/>
              </a:rPr>
              <a:t>̆ области </a:t>
            </a:r>
            <a:r>
              <a:rPr lang="ru-RU" sz="3200" dirty="0" err="1">
                <a:effectLst/>
                <a:latin typeface="TimesNewRomanPS"/>
              </a:rPr>
              <a:t>бедреннои</a:t>
            </a:r>
            <a:r>
              <a:rPr lang="ru-RU" sz="3200" dirty="0">
                <a:effectLst/>
                <a:latin typeface="TimesNewRomanPS"/>
              </a:rPr>
              <a:t>̆ кости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D1A9AE-C918-2048-A0D2-89E0D3800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6068"/>
            <a:ext cx="8384146" cy="5783677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effectLst/>
                <a:latin typeface="TimesNewRomanPSMT"/>
              </a:rPr>
              <a:t>К </a:t>
            </a:r>
            <a:r>
              <a:rPr lang="ru-RU" sz="2000" dirty="0" err="1">
                <a:effectLst/>
                <a:latin typeface="TimesNewRomanPSMT"/>
              </a:rPr>
              <a:t>внекапсульным</a:t>
            </a:r>
            <a:r>
              <a:rPr lang="ru-RU" sz="2000" dirty="0">
                <a:effectLst/>
                <a:latin typeface="TimesNewRomanPSMT"/>
              </a:rPr>
              <a:t> переломам относят </a:t>
            </a:r>
            <a:r>
              <a:rPr lang="ru-RU" sz="2000" dirty="0" err="1">
                <a:effectLst/>
                <a:latin typeface="TimesNewRomanPSMT"/>
              </a:rPr>
              <a:t>чрезвертельные</a:t>
            </a:r>
            <a:r>
              <a:rPr lang="ru-RU" sz="2000" dirty="0">
                <a:effectLst/>
                <a:latin typeface="TimesNewRomanPSMT"/>
              </a:rPr>
              <a:t>, </a:t>
            </a:r>
            <a:r>
              <a:rPr lang="ru-RU" sz="2000" dirty="0" err="1">
                <a:effectLst/>
                <a:latin typeface="TimesNewRomanPSMT"/>
              </a:rPr>
              <a:t>межвертельные</a:t>
            </a:r>
            <a:r>
              <a:rPr lang="ru-RU" sz="2000" dirty="0">
                <a:effectLst/>
                <a:latin typeface="TimesNewRomanPSMT"/>
              </a:rPr>
              <a:t> и </a:t>
            </a:r>
            <a:r>
              <a:rPr lang="ru-RU" sz="2000" dirty="0" err="1">
                <a:effectLst/>
                <a:latin typeface="TimesNewRomanPSMT"/>
              </a:rPr>
              <a:t>подвертельные</a:t>
            </a:r>
            <a:r>
              <a:rPr lang="ru-RU" sz="2000" dirty="0">
                <a:effectLst/>
                <a:latin typeface="TimesNewRomanPSMT"/>
              </a:rPr>
              <a:t> переломы.</a:t>
            </a:r>
          </a:p>
          <a:p>
            <a:r>
              <a:rPr lang="ru-RU" sz="2000" dirty="0">
                <a:effectLst/>
                <a:latin typeface="TimesNewRomanPSMT"/>
              </a:rPr>
              <a:t>Согласно классификации АО/</a:t>
            </a:r>
            <a:r>
              <a:rPr lang="en" sz="2000" dirty="0">
                <a:effectLst/>
                <a:latin typeface="TimesNewRomanPSMT"/>
              </a:rPr>
              <a:t>OTA, </a:t>
            </a:r>
            <a:r>
              <a:rPr lang="ru-RU" sz="2000" dirty="0" err="1">
                <a:effectLst/>
                <a:latin typeface="TimesNewRomanPSMT"/>
              </a:rPr>
              <a:t>чрезвертельные</a:t>
            </a:r>
            <a:r>
              <a:rPr lang="ru-RU" sz="2000" dirty="0">
                <a:effectLst/>
                <a:latin typeface="TimesNewRomanPSMT"/>
              </a:rPr>
              <a:t> переломы имеют кодировку 31</a:t>
            </a:r>
            <a:r>
              <a:rPr lang="en" sz="2000" dirty="0">
                <a:effectLst/>
                <a:latin typeface="TimesNewRomanPSMT"/>
              </a:rPr>
              <a:t>A </a:t>
            </a:r>
            <a:r>
              <a:rPr lang="ru-RU" sz="2000" dirty="0">
                <a:effectLst/>
                <a:latin typeface="TimesNewRomanPSMT"/>
              </a:rPr>
              <a:t>и разделены на 3 типа - А1, А2, А3, которые, в свою очередь, в зависимости от тяжести перелома, подразделяют на 3 подгруппы:</a:t>
            </a:r>
            <a:endParaRPr lang="ru-RU" sz="2000" dirty="0"/>
          </a:p>
          <a:p>
            <a:r>
              <a:rPr lang="ru-RU" sz="2000" dirty="0">
                <a:effectLst/>
                <a:latin typeface="TimesNewRomanPSMT"/>
              </a:rPr>
              <a:t>31А1.1</a:t>
            </a:r>
            <a:r>
              <a:rPr lang="en" sz="2000" dirty="0">
                <a:effectLst/>
                <a:latin typeface="TimesNewRomanPSMT"/>
              </a:rPr>
              <a:t>n – </a:t>
            </a:r>
            <a:r>
              <a:rPr lang="ru-RU" sz="2000" dirty="0" err="1">
                <a:effectLst/>
                <a:latin typeface="TimesNewRomanPSMT"/>
              </a:rPr>
              <a:t>изолированныи</a:t>
            </a:r>
            <a:r>
              <a:rPr lang="ru-RU" sz="2000" dirty="0">
                <a:effectLst/>
                <a:latin typeface="TimesNewRomanPSMT"/>
              </a:rPr>
              <a:t>̆ перелом большого вертела;</a:t>
            </a:r>
          </a:p>
          <a:p>
            <a:r>
              <a:rPr lang="ru-RU" sz="2000" dirty="0">
                <a:effectLst/>
                <a:latin typeface="TimesNewRomanPSMT"/>
              </a:rPr>
              <a:t>31А1.1о – </a:t>
            </a:r>
            <a:r>
              <a:rPr lang="ru-RU" sz="2000" dirty="0" err="1">
                <a:effectLst/>
                <a:latin typeface="TimesNewRomanPSMT"/>
              </a:rPr>
              <a:t>изолированныи</a:t>
            </a:r>
            <a:r>
              <a:rPr lang="ru-RU" sz="2000" dirty="0">
                <a:effectLst/>
                <a:latin typeface="TimesNewRomanPSMT"/>
              </a:rPr>
              <a:t>̆ перелом малого вертела.</a:t>
            </a:r>
          </a:p>
          <a:p>
            <a:r>
              <a:rPr lang="ru-RU" sz="2000" dirty="0">
                <a:effectLst/>
                <a:latin typeface="TimesNewRomanPSMT"/>
              </a:rPr>
              <a:t>31А1.2 - </a:t>
            </a:r>
            <a:r>
              <a:rPr lang="ru-RU" sz="2000" dirty="0" err="1">
                <a:effectLst/>
                <a:latin typeface="TimesNewRomanPSMT"/>
              </a:rPr>
              <a:t>двухфрагментарныи</a:t>
            </a:r>
            <a:r>
              <a:rPr lang="ru-RU" sz="2000" dirty="0">
                <a:effectLst/>
                <a:latin typeface="TimesNewRomanPSMT"/>
              </a:rPr>
              <a:t>̆ </a:t>
            </a:r>
            <a:r>
              <a:rPr lang="ru-RU" sz="2000" dirty="0" err="1">
                <a:effectLst/>
                <a:latin typeface="TimesNewRomanPSMT"/>
              </a:rPr>
              <a:t>чрезвертельныи</a:t>
            </a:r>
            <a:r>
              <a:rPr lang="ru-RU" sz="2000" dirty="0">
                <a:effectLst/>
                <a:latin typeface="TimesNewRomanPSMT"/>
              </a:rPr>
              <a:t>̆ перелом. </a:t>
            </a:r>
          </a:p>
          <a:p>
            <a:r>
              <a:rPr lang="ru-RU" sz="2000" dirty="0">
                <a:effectLst/>
                <a:latin typeface="TimesNewRomanPSMT"/>
              </a:rPr>
              <a:t>Перелом 31А1.3 – простой (не </a:t>
            </a:r>
            <a:r>
              <a:rPr lang="ru-RU" sz="2000" dirty="0" err="1">
                <a:effectLst/>
                <a:latin typeface="TimesNewRomanPSMT"/>
              </a:rPr>
              <a:t>оскольчатыи</a:t>
            </a:r>
            <a:r>
              <a:rPr lang="ru-RU" sz="2000" dirty="0">
                <a:effectLst/>
                <a:latin typeface="TimesNewRomanPSMT"/>
              </a:rPr>
              <a:t>̆) </a:t>
            </a:r>
            <a:r>
              <a:rPr lang="ru-RU" sz="2000" dirty="0" err="1">
                <a:effectLst/>
                <a:latin typeface="TimesNewRomanPSMT"/>
              </a:rPr>
              <a:t>чрезвертельныи</a:t>
            </a:r>
            <a:r>
              <a:rPr lang="ru-RU" sz="2000" dirty="0">
                <a:effectLst/>
                <a:latin typeface="TimesNewRomanPSMT"/>
              </a:rPr>
              <a:t>̆ перелом с </a:t>
            </a:r>
            <a:r>
              <a:rPr lang="ru-RU" sz="2000" dirty="0" err="1">
                <a:effectLst/>
                <a:latin typeface="TimesNewRomanPSMT"/>
              </a:rPr>
              <a:t>интактнои</a:t>
            </a:r>
            <a:r>
              <a:rPr lang="ru-RU" sz="2000" dirty="0">
                <a:effectLst/>
                <a:latin typeface="TimesNewRomanPSMT"/>
              </a:rPr>
              <a:t>̆ </a:t>
            </a:r>
            <a:r>
              <a:rPr lang="ru-RU" sz="2000" dirty="0" err="1">
                <a:effectLst/>
                <a:latin typeface="TimesNewRomanPSMT"/>
              </a:rPr>
              <a:t>латеральнои</a:t>
            </a:r>
            <a:r>
              <a:rPr lang="ru-RU" sz="2000" dirty="0">
                <a:effectLst/>
                <a:latin typeface="TimesNewRomanPSMT"/>
              </a:rPr>
              <a:t>̆ </a:t>
            </a:r>
            <a:r>
              <a:rPr lang="ru-RU" sz="2000" dirty="0" err="1">
                <a:effectLst/>
                <a:latin typeface="TimesNewRomanPSMT"/>
              </a:rPr>
              <a:t>стенкои</a:t>
            </a:r>
            <a:r>
              <a:rPr lang="ru-RU" sz="2000" dirty="0">
                <a:effectLst/>
                <a:latin typeface="TimesNewRomanPSMT"/>
              </a:rPr>
              <a:t>̆ (</a:t>
            </a:r>
            <a:r>
              <a:rPr lang="en" sz="2000" dirty="0">
                <a:effectLst/>
                <a:latin typeface="TimesNewRomanPSMT"/>
              </a:rPr>
              <a:t>d &gt; 20.5 </a:t>
            </a:r>
            <a:r>
              <a:rPr lang="ru-RU" sz="2000" dirty="0">
                <a:effectLst/>
                <a:latin typeface="TimesNewRomanPSMT"/>
              </a:rPr>
              <a:t>мм) </a:t>
            </a:r>
            <a:endParaRPr lang="ru-RU" sz="2000" dirty="0"/>
          </a:p>
          <a:p>
            <a:r>
              <a:rPr lang="ru-RU" sz="2000" dirty="0">
                <a:effectLst/>
                <a:latin typeface="TimesNewRomanPSMT"/>
              </a:rPr>
              <a:t>31А1.3 и 31А2.2-3 – нестабильные </a:t>
            </a:r>
            <a:r>
              <a:rPr lang="ru-RU" sz="2000" dirty="0" err="1">
                <a:effectLst/>
                <a:latin typeface="TimesNewRomanPSMT"/>
              </a:rPr>
              <a:t>чрезвертельные</a:t>
            </a:r>
            <a:r>
              <a:rPr lang="ru-RU" sz="2000" dirty="0">
                <a:effectLst/>
                <a:latin typeface="TimesNewRomanPSMT"/>
              </a:rPr>
              <a:t> переломы, плоскость перелома начинается </a:t>
            </a:r>
            <a:r>
              <a:rPr lang="ru-RU" sz="2000" dirty="0" err="1">
                <a:effectLst/>
                <a:latin typeface="TimesNewRomanPSMT"/>
              </a:rPr>
              <a:t>латерально</a:t>
            </a:r>
            <a:r>
              <a:rPr lang="ru-RU" sz="2000" dirty="0">
                <a:effectLst/>
                <a:latin typeface="TimesNewRomanPSMT"/>
              </a:rPr>
              <a:t> со стороны большого вертела и заканчивается на </a:t>
            </a:r>
            <a:r>
              <a:rPr lang="ru-RU" sz="2000" dirty="0" err="1">
                <a:effectLst/>
                <a:latin typeface="TimesNewRomanPSMT"/>
              </a:rPr>
              <a:t>медиальнои</a:t>
            </a:r>
            <a:r>
              <a:rPr lang="ru-RU" sz="2000" dirty="0">
                <a:effectLst/>
                <a:latin typeface="TimesNewRomanPSMT"/>
              </a:rPr>
              <a:t>̆ </a:t>
            </a:r>
            <a:r>
              <a:rPr lang="ru-RU" sz="2000" dirty="0" err="1">
                <a:effectLst/>
                <a:latin typeface="TimesNewRomanPSMT"/>
              </a:rPr>
              <a:t>кортикальнои</a:t>
            </a:r>
            <a:r>
              <a:rPr lang="ru-RU" sz="2000" dirty="0">
                <a:effectLst/>
                <a:latin typeface="TimesNewRomanPSMT"/>
              </a:rPr>
              <a:t>̆ поверхности БК, формируя две или более линии излома, а также перелом в области малого вертела. </a:t>
            </a:r>
            <a:endParaRPr lang="ru-RU" sz="2000" dirty="0"/>
          </a:p>
          <a:p>
            <a:r>
              <a:rPr lang="ru-RU" sz="2000" dirty="0">
                <a:effectLst/>
                <a:latin typeface="TimesNewRomanPSMT"/>
              </a:rPr>
              <a:t>Перелом 31А3 - </a:t>
            </a:r>
            <a:r>
              <a:rPr lang="ru-RU" sz="2000" dirty="0" err="1">
                <a:effectLst/>
                <a:latin typeface="TimesNewRomanPSMT"/>
              </a:rPr>
              <a:t>межвертельныи</a:t>
            </a:r>
            <a:r>
              <a:rPr lang="ru-RU" sz="2000" dirty="0">
                <a:effectLst/>
                <a:latin typeface="TimesNewRomanPSMT"/>
              </a:rPr>
              <a:t>̆ перелом, как простой, так и </a:t>
            </a:r>
            <a:r>
              <a:rPr lang="ru-RU" sz="2000" dirty="0" err="1">
                <a:effectLst/>
                <a:latin typeface="TimesNewRomanPSMT"/>
              </a:rPr>
              <a:t>оскольчатыи</a:t>
            </a:r>
            <a:r>
              <a:rPr lang="ru-RU" sz="2000" dirty="0">
                <a:effectLst/>
                <a:latin typeface="TimesNewRomanPSMT"/>
              </a:rPr>
              <a:t>̆. Плоскость перелома проходит между двумя вертелами и над малым вертелом. </a:t>
            </a:r>
            <a:endParaRPr lang="ru-RU" sz="2000" dirty="0"/>
          </a:p>
          <a:p>
            <a:r>
              <a:rPr lang="ru-RU" sz="2000" dirty="0">
                <a:effectLst/>
                <a:latin typeface="TimesNewRomanPSMT"/>
              </a:rPr>
              <a:t>К </a:t>
            </a:r>
            <a:r>
              <a:rPr lang="ru-RU" sz="2000" dirty="0" err="1">
                <a:effectLst/>
                <a:latin typeface="TimesNewRomanPSMT"/>
              </a:rPr>
              <a:t>подвертельным</a:t>
            </a:r>
            <a:r>
              <a:rPr lang="ru-RU" sz="2000" dirty="0">
                <a:effectLst/>
                <a:latin typeface="TimesNewRomanPSMT"/>
              </a:rPr>
              <a:t> относятся переломы, локализующиеся в области между малым вертелом и </a:t>
            </a:r>
            <a:r>
              <a:rPr lang="ru-RU" sz="2000" dirty="0" err="1">
                <a:effectLst/>
                <a:latin typeface="TimesNewRomanPSMT"/>
              </a:rPr>
              <a:t>линиеи</a:t>
            </a:r>
            <a:r>
              <a:rPr lang="ru-RU" sz="2000" dirty="0">
                <a:effectLst/>
                <a:latin typeface="TimesNewRomanPSMT"/>
              </a:rPr>
              <a:t>̆, </a:t>
            </a:r>
            <a:r>
              <a:rPr lang="ru-RU" sz="2000" dirty="0" err="1">
                <a:effectLst/>
                <a:latin typeface="TimesNewRomanPSMT"/>
              </a:rPr>
              <a:t>расположеннои</a:t>
            </a:r>
            <a:r>
              <a:rPr lang="ru-RU" sz="2000" dirty="0">
                <a:effectLst/>
                <a:latin typeface="TimesNewRomanPSMT"/>
              </a:rPr>
              <a:t>̆ на 5 см ниже малого вертела, кодируются они по классификации АО/</a:t>
            </a:r>
            <a:r>
              <a:rPr lang="en" sz="2000" dirty="0">
                <a:effectLst/>
                <a:latin typeface="TimesNewRomanPSMT"/>
              </a:rPr>
              <a:t>OTA </a:t>
            </a:r>
            <a:r>
              <a:rPr lang="ru-RU" sz="2000" dirty="0">
                <a:effectLst/>
                <a:latin typeface="TimesNewRomanPSMT"/>
              </a:rPr>
              <a:t>как 32</a:t>
            </a:r>
            <a:r>
              <a:rPr lang="en" sz="2000" dirty="0">
                <a:effectLst/>
                <a:latin typeface="TimesNewRomanPSMT"/>
              </a:rPr>
              <a:t>A/B/C (1-3) </a:t>
            </a:r>
            <a:endParaRPr lang="en" sz="2000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60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FF849-B0DA-C349-A72C-965FDB32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Клиническая картина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7A0AC7-B3CF-A543-B194-260785CAD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871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effectLst/>
                <a:latin typeface="TimesNewRomanPSMT"/>
              </a:rPr>
              <a:t>Характеризуется болью в </a:t>
            </a:r>
            <a:r>
              <a:rPr lang="ru-RU" sz="2000" dirty="0" err="1">
                <a:effectLst/>
                <a:latin typeface="TimesNewRomanPSMT"/>
              </a:rPr>
              <a:t>паховои</a:t>
            </a:r>
            <a:r>
              <a:rPr lang="ru-RU" sz="2000" dirty="0">
                <a:effectLst/>
                <a:latin typeface="TimesNewRomanPSMT"/>
              </a:rPr>
              <a:t>̆ области и/или области </a:t>
            </a:r>
            <a:r>
              <a:rPr lang="ru-RU" sz="2000" dirty="0" err="1">
                <a:effectLst/>
                <a:latin typeface="TimesNewRomanPSMT"/>
              </a:rPr>
              <a:t>верхнеи</a:t>
            </a:r>
            <a:r>
              <a:rPr lang="ru-RU" sz="2000" dirty="0">
                <a:effectLst/>
                <a:latin typeface="TimesNewRomanPSMT"/>
              </a:rPr>
              <a:t>̆ трети бедра, </a:t>
            </a:r>
            <a:r>
              <a:rPr lang="ru-RU" sz="2000" dirty="0" err="1">
                <a:effectLst/>
                <a:latin typeface="TimesNewRomanPSMT"/>
              </a:rPr>
              <a:t>болезненнои</a:t>
            </a:r>
            <a:r>
              <a:rPr lang="ru-RU" sz="2000" dirty="0">
                <a:effectLst/>
                <a:latin typeface="TimesNewRomanPSMT"/>
              </a:rPr>
              <a:t>̆ </a:t>
            </a:r>
            <a:r>
              <a:rPr lang="ru-RU" sz="2000" dirty="0" err="1">
                <a:effectLst/>
                <a:latin typeface="TimesNewRomanPSMT"/>
              </a:rPr>
              <a:t>пальпациеи</a:t>
            </a:r>
            <a:r>
              <a:rPr lang="ru-RU" sz="2000" dirty="0">
                <a:effectLst/>
                <a:latin typeface="TimesNewRomanPSMT"/>
              </a:rPr>
              <a:t>̆ области тазобедренного сустава. Пациент, лежа на спине не способен, в том числе из-за боли, поднять выпрямленную нижнюю конечность (</a:t>
            </a:r>
            <a:r>
              <a:rPr lang="ru-RU" sz="2000" dirty="0" err="1">
                <a:effectLst/>
                <a:latin typeface="TimesNewRomanPSMT"/>
              </a:rPr>
              <a:t>положительныи</a:t>
            </a:r>
            <a:r>
              <a:rPr lang="ru-RU" sz="2000" dirty="0">
                <a:effectLst/>
                <a:latin typeface="TimesNewRomanPSMT"/>
              </a:rPr>
              <a:t>̆ симптом «</a:t>
            </a:r>
            <a:r>
              <a:rPr lang="ru-RU" sz="2000" dirty="0" err="1">
                <a:effectLst/>
                <a:latin typeface="TimesNewRomanPSMT"/>
              </a:rPr>
              <a:t>прилипшеи</a:t>
            </a:r>
            <a:r>
              <a:rPr lang="ru-RU" sz="2000" dirty="0">
                <a:effectLst/>
                <a:latin typeface="TimesNewRomanPSMT"/>
              </a:rPr>
              <a:t>̆ пятки»), может быть отмечено укорочение </a:t>
            </a:r>
            <a:r>
              <a:rPr lang="ru-RU" sz="2000" dirty="0" err="1">
                <a:effectLst/>
                <a:latin typeface="TimesNewRomanPSMT"/>
              </a:rPr>
              <a:t>поврежденнои</a:t>
            </a:r>
            <a:r>
              <a:rPr lang="ru-RU" sz="2000" dirty="0">
                <a:effectLst/>
                <a:latin typeface="TimesNewRomanPSMT"/>
              </a:rPr>
              <a:t>̆ конечности, ее приведение и/или наружная ротация. </a:t>
            </a:r>
            <a:endParaRPr lang="ru-RU" sz="20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100" name="Picture 4" descr="Перелом шейки бедра у пожилых людей и молодых: вопросы и ответы -  travmasport">
            <a:extLst>
              <a:ext uri="{FF2B5EF4-FFF2-40B4-BE49-F238E27FC236}">
                <a16:creationId xmlns:a16="http://schemas.microsoft.com/office/drawing/2014/main" id="{25903CB6-E789-3B4C-8F46-A8EC893C7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04" y="2959435"/>
            <a:ext cx="5457992" cy="38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ерелом шейки бедра — причины, симптомы, лечение">
            <a:extLst>
              <a:ext uri="{FF2B5EF4-FFF2-40B4-BE49-F238E27FC236}">
                <a16:creationId xmlns:a16="http://schemas.microsoft.com/office/drawing/2014/main" id="{E78EBF67-A3CC-994A-A9B4-2624CA262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10"/>
          <a:stretch/>
        </p:blipFill>
        <p:spPr bwMode="auto">
          <a:xfrm>
            <a:off x="2936384" y="2959435"/>
            <a:ext cx="3634920" cy="38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ерелом шейки бедра">
            <a:extLst>
              <a:ext uri="{FF2B5EF4-FFF2-40B4-BE49-F238E27FC236}">
                <a16:creationId xmlns:a16="http://schemas.microsoft.com/office/drawing/2014/main" id="{41F46418-9CDD-114E-A5DC-A40784CE4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9" y="2959435"/>
            <a:ext cx="2919946" cy="389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3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2BC86-6EEB-E449-A666-5739F0D4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Диагностика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02B15-F2B3-754E-B5E1-A757E77B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effectLst/>
                <a:latin typeface="TimesNewRomanPSMT"/>
              </a:rPr>
              <a:t>Всем пациентам с подозрением на ППОБК с целью формирования диагноза </a:t>
            </a:r>
            <a:r>
              <a:rPr lang="ru-RU" sz="2000" b="1" dirty="0">
                <a:effectLst/>
                <a:latin typeface="TimesNewRomanPS"/>
              </a:rPr>
              <a:t>рекомендуется </a:t>
            </a:r>
            <a:r>
              <a:rPr lang="ru-RU" sz="2000" dirty="0">
                <a:effectLst/>
                <a:latin typeface="TimesNewRomanPSMT"/>
              </a:rPr>
              <a:t>выполнение </a:t>
            </a:r>
            <a:r>
              <a:rPr lang="ru-RU" sz="2000" dirty="0" err="1">
                <a:effectLst/>
                <a:latin typeface="TimesNewRomanPSMT"/>
              </a:rPr>
              <a:t>обзорнои</a:t>
            </a:r>
            <a:r>
              <a:rPr lang="ru-RU" sz="2000" dirty="0">
                <a:effectLst/>
                <a:latin typeface="TimesNewRomanPSMT"/>
              </a:rPr>
              <a:t>̆ </a:t>
            </a:r>
            <a:r>
              <a:rPr lang="ru-RU" sz="2000" dirty="0" err="1">
                <a:effectLst/>
                <a:latin typeface="TimesNewRomanPSMT"/>
              </a:rPr>
              <a:t>рентенографии</a:t>
            </a:r>
            <a:r>
              <a:rPr lang="ru-RU" sz="2000" dirty="0">
                <a:effectLst/>
                <a:latin typeface="TimesNewRomanPSMT"/>
              </a:rPr>
              <a:t> таза, рентгенографии проксимального отдела БК и тазобедренного сустава на стороне повреждения в </a:t>
            </a:r>
            <a:r>
              <a:rPr lang="ru-RU" sz="2000" dirty="0" err="1">
                <a:effectLst/>
                <a:latin typeface="TimesNewRomanPSMT"/>
              </a:rPr>
              <a:t>прямои</a:t>
            </a:r>
            <a:r>
              <a:rPr lang="ru-RU" sz="2000" dirty="0">
                <a:effectLst/>
                <a:latin typeface="TimesNewRomanPSMT"/>
              </a:rPr>
              <a:t>̆ и </a:t>
            </a:r>
            <a:r>
              <a:rPr lang="ru-RU" sz="2000" dirty="0" err="1">
                <a:effectLst/>
                <a:latin typeface="TimesNewRomanPSMT"/>
              </a:rPr>
              <a:t>аксиальнои</a:t>
            </a:r>
            <a:r>
              <a:rPr lang="ru-RU" sz="2000" dirty="0">
                <a:effectLst/>
                <a:latin typeface="TimesNewRomanPSMT"/>
              </a:rPr>
              <a:t>̆ проекциях.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5122" name="Picture 2" descr="Лечение чрезвертельного перелома бедренной кости в Москве | Юсуповская  больница">
            <a:extLst>
              <a:ext uri="{FF2B5EF4-FFF2-40B4-BE49-F238E27FC236}">
                <a16:creationId xmlns:a16="http://schemas.microsoft.com/office/drawing/2014/main" id="{63DED245-A3A7-F140-9801-D1FDB1F12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5985"/>
            <a:ext cx="4841383" cy="407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ерелом шейки бедра — Доктор Карданов">
            <a:extLst>
              <a:ext uri="{FF2B5EF4-FFF2-40B4-BE49-F238E27FC236}">
                <a16:creationId xmlns:a16="http://schemas.microsoft.com/office/drawing/2014/main" id="{44B37FBE-B198-A644-841C-EFE328949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25822"/>
          <a:stretch/>
        </p:blipFill>
        <p:spPr bwMode="auto">
          <a:xfrm>
            <a:off x="6095999" y="2776326"/>
            <a:ext cx="5311903" cy="407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28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3C4F5-C8AC-D044-A369-F96913CB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и </a:t>
            </a:r>
            <a:r>
              <a:rPr lang="ru-RU" sz="3200" dirty="0">
                <a:latin typeface="TimesNewRomanPSMT"/>
                <a:cs typeface="Times New Roman" panose="02020603050405020304" pitchFamily="18" charset="0"/>
              </a:rPr>
              <a:t>к</a:t>
            </a:r>
            <a:r>
              <a:rPr lang="ru-RU" sz="3200" dirty="0">
                <a:effectLst/>
                <a:latin typeface="TimesNewRomanPSMT"/>
              </a:rPr>
              <a:t>ритерии установки диагноза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978A7-06EB-674B-9BC8-7929FF287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>
                <a:effectLst/>
                <a:latin typeface="TimesNewRomanPSMT"/>
              </a:rPr>
              <a:t>Всем пациентам, </a:t>
            </a:r>
            <a:r>
              <a:rPr lang="en" sz="2000" dirty="0">
                <a:effectLst/>
                <a:latin typeface="TimesNewRomanPSMT"/>
              </a:rPr>
              <a:t>c </a:t>
            </a:r>
            <a:r>
              <a:rPr lang="ru-RU" sz="2000" dirty="0">
                <a:effectLst/>
                <a:latin typeface="TimesNewRomanPSMT"/>
              </a:rPr>
              <a:t>несоответствием клинических и рентгенологических данных, с целью верификации диагноза и определения тактики лечения или при подозрении на </a:t>
            </a:r>
            <a:r>
              <a:rPr lang="ru-RU" sz="2000" dirty="0" err="1">
                <a:effectLst/>
                <a:latin typeface="TimesNewRomanPSMT"/>
              </a:rPr>
              <a:t>внутрисуставнои</a:t>
            </a:r>
            <a:r>
              <a:rPr lang="ru-RU" sz="2000" dirty="0">
                <a:effectLst/>
                <a:latin typeface="TimesNewRomanPSMT"/>
              </a:rPr>
              <a:t>̆ ППОБК (перелом головки БК) </a:t>
            </a:r>
            <a:r>
              <a:rPr lang="ru-RU" sz="2000" b="1" dirty="0">
                <a:effectLst/>
                <a:latin typeface="TimesNewRomanPS"/>
              </a:rPr>
              <a:t>рекомендуется </a:t>
            </a:r>
            <a:r>
              <a:rPr lang="ru-RU" sz="2000" dirty="0">
                <a:effectLst/>
                <a:latin typeface="TimesNewRomanPSMT"/>
              </a:rPr>
              <a:t>выполнение </a:t>
            </a:r>
            <a:r>
              <a:rPr lang="ru-RU" sz="2000" dirty="0" err="1">
                <a:effectLst/>
                <a:latin typeface="TimesNewRomanPSMT"/>
              </a:rPr>
              <a:t>Компьютернои</a:t>
            </a:r>
            <a:r>
              <a:rPr lang="ru-RU" sz="2000" dirty="0">
                <a:effectLst/>
                <a:latin typeface="TimesNewRomanPSMT"/>
              </a:rPr>
              <a:t>̆ томографии тазобедренного сустава или Магнитно- </a:t>
            </a:r>
            <a:r>
              <a:rPr lang="ru-RU" sz="2000" dirty="0" err="1">
                <a:effectLst/>
                <a:latin typeface="TimesNewRomanPSMT"/>
              </a:rPr>
              <a:t>резонанснои</a:t>
            </a:r>
            <a:r>
              <a:rPr lang="ru-RU" sz="2000" dirty="0">
                <a:effectLst/>
                <a:latin typeface="TimesNewRomanPSMT"/>
              </a:rPr>
              <a:t>̆ томографии </a:t>
            </a:r>
            <a:r>
              <a:rPr lang="ru-RU" sz="2000" dirty="0" err="1">
                <a:effectLst/>
                <a:latin typeface="TimesNewRomanPSMT"/>
              </a:rPr>
              <a:t>костнои</a:t>
            </a:r>
            <a:r>
              <a:rPr lang="ru-RU" sz="2000" dirty="0">
                <a:effectLst/>
                <a:latin typeface="TimesNewRomanPSMT"/>
              </a:rPr>
              <a:t>̆ ткани </a:t>
            </a:r>
          </a:p>
          <a:p>
            <a:r>
              <a:rPr lang="ru-RU" sz="2000" dirty="0">
                <a:effectLst/>
                <a:latin typeface="TimesNewRomanPSMT"/>
              </a:rPr>
              <a:t>Всем пациентам рекомендуется выполнение регистрации электрокардиограммы с целью исключения острого коронарного синдрома, нарушений ритма и проводимости сердца</a:t>
            </a:r>
          </a:p>
          <a:p>
            <a:r>
              <a:rPr lang="ru-RU" sz="2000" dirty="0">
                <a:effectLst/>
                <a:latin typeface="TimesNewRomanPSMT"/>
              </a:rPr>
              <a:t>Дуплексное сканирование сосудов (артерий и вен) </a:t>
            </a:r>
            <a:r>
              <a:rPr lang="ru-RU" sz="2000" dirty="0" err="1">
                <a:effectLst/>
                <a:latin typeface="TimesNewRomanPSMT"/>
              </a:rPr>
              <a:t>нижнеи</a:t>
            </a:r>
            <a:r>
              <a:rPr lang="ru-RU" sz="2000" dirty="0">
                <a:effectLst/>
                <a:latin typeface="TimesNewRomanPSMT"/>
              </a:rPr>
              <a:t>̆ конечности </a:t>
            </a:r>
            <a:r>
              <a:rPr lang="ru-RU" sz="2000" b="1" dirty="0">
                <a:effectLst/>
                <a:latin typeface="TimesNewRomanPS"/>
              </a:rPr>
              <a:t>рекомендуется </a:t>
            </a:r>
            <a:r>
              <a:rPr lang="ru-RU" sz="2000" dirty="0">
                <a:effectLst/>
                <a:latin typeface="TimesNewRomanPSMT"/>
              </a:rPr>
              <a:t>выполнить в течение 48 часов после поступления пациента с ППОБК в стационар, кроме случаев обязательного выполнения УЗДГ при поступлении: давность травмы свыше 48 часов до поступления </a:t>
            </a:r>
          </a:p>
          <a:p>
            <a:r>
              <a:rPr lang="ru-RU" sz="2000" dirty="0">
                <a:latin typeface="TimesNewRomanPSMT"/>
              </a:rPr>
              <a:t>Неотложные консультации смежных специалистов в предоперационном периоде. </a:t>
            </a:r>
          </a:p>
          <a:p>
            <a:r>
              <a:rPr lang="ru-RU" sz="2000" b="1" dirty="0">
                <a:effectLst/>
                <a:latin typeface="TimesNewRomanPSMT"/>
              </a:rPr>
              <a:t>Критерием установки диагноза</a:t>
            </a:r>
            <a:r>
              <a:rPr lang="ru-RU" sz="2000" dirty="0">
                <a:effectLst/>
                <a:latin typeface="TimesNewRomanPSMT"/>
              </a:rPr>
              <a:t> является наличие рентгенологических признаков перелома на </a:t>
            </a:r>
            <a:r>
              <a:rPr lang="ru-RU" sz="2000" dirty="0" err="1">
                <a:effectLst/>
                <a:latin typeface="TimesNewRomanPSMT"/>
              </a:rPr>
              <a:t>стандартнои</a:t>
            </a:r>
            <a:r>
              <a:rPr lang="ru-RU" sz="2000" dirty="0">
                <a:effectLst/>
                <a:latin typeface="TimesNewRomanPSMT"/>
              </a:rPr>
              <a:t>̆ </a:t>
            </a:r>
            <a:r>
              <a:rPr lang="ru-RU" sz="2000" dirty="0" err="1">
                <a:effectLst/>
                <a:latin typeface="TimesNewRomanPSMT"/>
              </a:rPr>
              <a:t>плоскостнои</a:t>
            </a:r>
            <a:r>
              <a:rPr lang="ru-RU" sz="2000" dirty="0">
                <a:effectLst/>
                <a:latin typeface="TimesNewRomanPSMT"/>
              </a:rPr>
              <a:t>̆ рентгенограмме в </a:t>
            </a:r>
            <a:r>
              <a:rPr lang="ru-RU" sz="2000" dirty="0" err="1">
                <a:effectLst/>
                <a:latin typeface="TimesNewRomanPSMT"/>
              </a:rPr>
              <a:t>прямои</a:t>
            </a:r>
            <a:r>
              <a:rPr lang="ru-RU" sz="2000" dirty="0">
                <a:effectLst/>
                <a:latin typeface="TimesNewRomanPSMT"/>
              </a:rPr>
              <a:t>̆ и </a:t>
            </a:r>
            <a:r>
              <a:rPr lang="ru-RU" sz="2000" dirty="0" err="1">
                <a:effectLst/>
                <a:latin typeface="TimesNewRomanPSMT"/>
              </a:rPr>
              <a:t>боковои</a:t>
            </a:r>
            <a:r>
              <a:rPr lang="ru-RU" sz="2000" dirty="0">
                <a:effectLst/>
                <a:latin typeface="TimesNewRomanPSMT"/>
              </a:rPr>
              <a:t>̆ проекциях и/или признаки перелома по данным </a:t>
            </a:r>
            <a:r>
              <a:rPr lang="ru-RU" sz="2000" dirty="0" err="1">
                <a:effectLst/>
                <a:latin typeface="TimesNewRomanPSMT"/>
              </a:rPr>
              <a:t>Компьютернои</a:t>
            </a:r>
            <a:r>
              <a:rPr lang="ru-RU" sz="2000" dirty="0">
                <a:effectLst/>
                <a:latin typeface="TimesNewRomanPSMT"/>
              </a:rPr>
              <a:t>̆ томографии </a:t>
            </a:r>
            <a:r>
              <a:rPr lang="ru-RU" sz="2000" dirty="0" err="1">
                <a:effectLst/>
                <a:latin typeface="TimesNewRomanPSMT"/>
              </a:rPr>
              <a:t>нижнеи</a:t>
            </a:r>
            <a:r>
              <a:rPr lang="ru-RU" sz="2000" dirty="0">
                <a:effectLst/>
                <a:latin typeface="TimesNewRomanPSMT"/>
              </a:rPr>
              <a:t>̆ конечности или сустава или Магнитно-</a:t>
            </a:r>
            <a:r>
              <a:rPr lang="ru-RU" sz="2000" dirty="0" err="1">
                <a:effectLst/>
                <a:latin typeface="TimesNewRomanPSMT"/>
              </a:rPr>
              <a:t>резонанснои</a:t>
            </a:r>
            <a:r>
              <a:rPr lang="ru-RU" sz="2000" dirty="0">
                <a:effectLst/>
                <a:latin typeface="TimesNewRomanPSMT"/>
              </a:rPr>
              <a:t>̆ томографии </a:t>
            </a:r>
            <a:r>
              <a:rPr lang="ru-RU" sz="2000" dirty="0" err="1">
                <a:effectLst/>
                <a:latin typeface="TimesNewRomanPSMT"/>
              </a:rPr>
              <a:t>костнои</a:t>
            </a:r>
            <a:r>
              <a:rPr lang="ru-RU" sz="2000" dirty="0">
                <a:effectLst/>
                <a:latin typeface="TimesNewRomanPSMT"/>
              </a:rPr>
              <a:t>̆ ткани (одна область). 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757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:a16="http://schemas.microsoft.com/office/drawing/2014/main" id="{1F097AF4-A2E1-8142-BF87-9BF7FE7AD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521698"/>
            <a:ext cx="6769100" cy="318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7C536-4050-A84A-B676-52B3226D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Транспортная иммобилизация при ППОБК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36E6F5-A1B2-0F48-9DE2-BD4835E03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7" y="1609726"/>
            <a:ext cx="3676650" cy="4460875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Иммобилизация при повреждениях бедра и смежных суставов с помощью лестничных шин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фиксации «нога к ноге»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Деротационный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сапожок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Пневматическая шина</a:t>
            </a:r>
          </a:p>
        </p:txBody>
      </p:sp>
      <p:pic>
        <p:nvPicPr>
          <p:cNvPr id="6146" name="Picture 2" descr="Деротационный сапожок при переломе бедра">
            <a:extLst>
              <a:ext uri="{FF2B5EF4-FFF2-40B4-BE49-F238E27FC236}">
                <a16:creationId xmlns:a16="http://schemas.microsoft.com/office/drawing/2014/main" id="{5B71B363-2CE1-4D4F-9BE6-360E9033C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38" y="4497388"/>
            <a:ext cx="3403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Иммобилизация костей голени Наложение шины Крамера на бедро">
            <a:extLst>
              <a:ext uri="{FF2B5EF4-FFF2-40B4-BE49-F238E27FC236}">
                <a16:creationId xmlns:a16="http://schemas.microsoft.com/office/drawing/2014/main" id="{FA24F820-86D9-3D40-B9FA-4396A7A4E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2" t="50000" b="14792"/>
          <a:stretch/>
        </p:blipFill>
        <p:spPr bwMode="auto">
          <a:xfrm rot="5400000">
            <a:off x="8274345" y="2940345"/>
            <a:ext cx="5688011" cy="214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0100AAFC-A063-6242-B8BF-2B629903C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4352"/>
            <a:ext cx="6076950" cy="198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0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8B1C6-8F62-1142-BA3E-61F76C1D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Консервативное лечение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5F099F-7236-5D44-969F-E0E14519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NewRomanPSMT"/>
              </a:rPr>
              <a:t>Обеспечение пациенту температурного комфорта. </a:t>
            </a:r>
            <a:endParaRPr lang="ru-RU" sz="2000" dirty="0">
              <a:effectLst/>
            </a:endParaRPr>
          </a:p>
          <a:p>
            <a:r>
              <a:rPr lang="ru-RU" sz="2000" dirty="0">
                <a:effectLst/>
                <a:latin typeface="TimesNewRomanPSMT"/>
              </a:rPr>
              <a:t>Коррекция </a:t>
            </a:r>
            <a:r>
              <a:rPr lang="ru-RU" sz="2000" dirty="0" err="1">
                <a:effectLst/>
                <a:latin typeface="TimesNewRomanPSMT"/>
              </a:rPr>
              <a:t>волемических</a:t>
            </a:r>
            <a:r>
              <a:rPr lang="ru-RU" sz="2000" dirty="0">
                <a:effectLst/>
                <a:latin typeface="TimesNewRomanPSMT"/>
              </a:rPr>
              <a:t> и электролитных нарушений </a:t>
            </a:r>
          </a:p>
          <a:p>
            <a:r>
              <a:rPr lang="ru-RU" sz="2000" dirty="0">
                <a:effectLst/>
                <a:latin typeface="TimesNewRomanPSMT"/>
              </a:rPr>
              <a:t>Полноценное обезболивание для обеспечения психоэмоционального комфорта и возможности смены позиции и транспортировки пациента.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i="1" dirty="0" err="1">
                <a:latin typeface="TimesNewRomanPS"/>
              </a:rPr>
              <a:t>П</a:t>
            </a:r>
            <a:r>
              <a:rPr lang="ru-RU" sz="2000" i="1" dirty="0" err="1">
                <a:effectLst/>
                <a:latin typeface="TimesNewRomanPS"/>
              </a:rPr>
              <a:t>редоперационнои</a:t>
            </a:r>
            <a:r>
              <a:rPr lang="ru-RU" sz="2000" i="1" dirty="0">
                <a:effectLst/>
                <a:latin typeface="TimesNewRomanPS"/>
              </a:rPr>
              <a:t>̆ анальгезии у пациентов с ППОБК в условиях стационаров РФ: 1- 3 балла по шкале ЦРШ (слабая боль по ВРШ) - анальгезия не требуется.</a:t>
            </a:r>
            <a:br>
              <a:rPr lang="ru-RU" sz="2000" i="1" dirty="0">
                <a:effectLst/>
                <a:latin typeface="TimesNewRomanPS"/>
              </a:rPr>
            </a:br>
            <a:r>
              <a:rPr lang="ru-RU" sz="2000" i="1" dirty="0">
                <a:effectLst/>
                <a:latin typeface="TimesNewRomanPS"/>
              </a:rPr>
              <a:t>4 - балла по шкале ЦРШ (умеренная боль по ВРШ) – парацетамол по 1 г внутривенно </a:t>
            </a:r>
            <a:r>
              <a:rPr lang="ru-RU" sz="2000" i="1" dirty="0" err="1">
                <a:effectLst/>
                <a:latin typeface="TimesNewRomanPS"/>
              </a:rPr>
              <a:t>инфузионно</a:t>
            </a:r>
            <a:r>
              <a:rPr lang="ru-RU" sz="2000" i="1" dirty="0">
                <a:effectLst/>
                <a:latin typeface="TimesNewRomanPS"/>
              </a:rPr>
              <a:t> в течение 15 мин 2–3 раза в сутки. </a:t>
            </a:r>
            <a:endParaRPr lang="ru-RU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i="1" dirty="0">
                <a:effectLst/>
                <a:latin typeface="TimesNewRomanPS"/>
              </a:rPr>
              <a:t>5 - 6 баллов по шкале ЦРШ (сильная боль по ВРШ) – парацетамол по 1 г внутривенно </a:t>
            </a:r>
            <a:r>
              <a:rPr lang="ru-RU" sz="2000" i="1" dirty="0" err="1">
                <a:effectLst/>
                <a:latin typeface="TimesNewRomanPS"/>
              </a:rPr>
              <a:t>инфузионно</a:t>
            </a:r>
            <a:r>
              <a:rPr lang="ru-RU" sz="2000" i="1" dirty="0">
                <a:effectLst/>
                <a:latin typeface="TimesNewRomanPS"/>
              </a:rPr>
              <a:t> в течение 15 мин 3–4 раза в сутки и при болевом синдроме </a:t>
            </a:r>
            <a:r>
              <a:rPr lang="ru-RU" sz="2000" i="1" dirty="0" err="1">
                <a:effectLst/>
                <a:latin typeface="TimesNewRomanPS"/>
              </a:rPr>
              <a:t>сильнои</a:t>
            </a:r>
            <a:r>
              <a:rPr lang="ru-RU" sz="2000" i="1" dirty="0">
                <a:effectLst/>
                <a:latin typeface="TimesNewRomanPS"/>
              </a:rPr>
              <a:t>̆ интенсивности, не купируемом другими лекарственными средствами </a:t>
            </a:r>
            <a:r>
              <a:rPr lang="ru-RU" sz="2000" i="1" dirty="0" err="1">
                <a:effectLst/>
                <a:latin typeface="TimesNewRomanPS"/>
              </a:rPr>
              <a:t>опиоиды</a:t>
            </a:r>
            <a:r>
              <a:rPr lang="ru-RU" sz="2000" i="1" dirty="0">
                <a:effectLst/>
                <a:latin typeface="TimesNewRomanPS"/>
              </a:rPr>
              <a:t>: </a:t>
            </a:r>
            <a:r>
              <a:rPr lang="ru-RU" sz="2000" i="1" dirty="0" err="1">
                <a:effectLst/>
                <a:latin typeface="TimesNewRomanPS"/>
              </a:rPr>
              <a:t>трамадол</a:t>
            </a:r>
            <a:r>
              <a:rPr lang="ru-RU" sz="2000" i="1" dirty="0">
                <a:effectLst/>
                <a:latin typeface="TimesNewRomanPS"/>
              </a:rPr>
              <a:t> по 100 мг внутримышечно или внутривенно 2–3 раза в сутки или </a:t>
            </a:r>
            <a:r>
              <a:rPr lang="ru-RU" sz="2000" i="1" dirty="0" err="1">
                <a:effectLst/>
                <a:latin typeface="TimesNewRomanPS"/>
              </a:rPr>
              <a:t>тримеперидин</a:t>
            </a:r>
            <a:r>
              <a:rPr lang="ru-RU" sz="2000" i="1" dirty="0">
                <a:effectLst/>
                <a:latin typeface="TimesNewRomanPS"/>
              </a:rPr>
              <a:t> по 20 мг 2 раза в сутки внутримышечно. </a:t>
            </a:r>
            <a:endParaRPr lang="ru-RU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i="1" dirty="0">
                <a:effectLst/>
                <a:latin typeface="TimesNewRomanPS"/>
              </a:rPr>
              <a:t>7 и более баллов по шкале ЦРШ (очень сильная и нестерпимая боль по ВРШ) - при болевом синдроме </a:t>
            </a:r>
            <a:r>
              <a:rPr lang="ru-RU" sz="2000" i="1" dirty="0" err="1">
                <a:effectLst/>
                <a:latin typeface="TimesNewRomanPS"/>
              </a:rPr>
              <a:t>сильнои</a:t>
            </a:r>
            <a:r>
              <a:rPr lang="ru-RU" sz="2000" i="1" dirty="0">
                <a:effectLst/>
                <a:latin typeface="TimesNewRomanPS"/>
              </a:rPr>
              <a:t>̆ интенсивности, не купируемом другими лекарственными средствами возможно применять морфин 10 мг подкожно, максимальная суточная доза 50 мг. 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74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Возможности внешней фиксации по принципам Илизарова при закрытом  восстановлении формы и стабильности тазового кольца у больных сзастарелыми  повреждениями таза">
            <a:extLst>
              <a:ext uri="{FF2B5EF4-FFF2-40B4-BE49-F238E27FC236}">
                <a16:creationId xmlns:a16="http://schemas.microsoft.com/office/drawing/2014/main" id="{2282D27C-5271-D740-9E60-112F8B6B6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88" y="1081608"/>
            <a:ext cx="4101238" cy="577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66F99-FFBB-834F-A69A-5B59B6C9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7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Предоперационная иммобилизация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3916EC-0003-044E-9B3E-CF9AC2536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2"/>
            <a:ext cx="5014913" cy="5532437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/>
                <a:latin typeface="TimesNewRomanPS"/>
              </a:rPr>
              <a:t>Скелетное вытяжение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NewRomanPSMT"/>
              </a:rPr>
              <a:t>Пациентам с ППОБК старше 50 лет наложение скелетного вытяжения </a:t>
            </a:r>
            <a:r>
              <a:rPr lang="ru-RU" sz="2000" b="1" dirty="0">
                <a:effectLst/>
                <a:latin typeface="TimesNewRomanPS"/>
              </a:rPr>
              <a:t>не рекомендуется </a:t>
            </a:r>
            <a:r>
              <a:rPr lang="ru-RU" sz="2000" dirty="0">
                <a:effectLst/>
                <a:latin typeface="TimesNewRomanPSMT"/>
              </a:rPr>
              <a:t>(исключением являются </a:t>
            </a:r>
            <a:r>
              <a:rPr lang="ru-RU" sz="2000" dirty="0" err="1">
                <a:effectLst/>
                <a:latin typeface="TimesNewRomanPSMT"/>
              </a:rPr>
              <a:t>подвертельные</a:t>
            </a:r>
            <a:r>
              <a:rPr lang="ru-RU" sz="2000" dirty="0">
                <a:effectLst/>
                <a:latin typeface="TimesNewRomanPSMT"/>
              </a:rPr>
              <a:t> переломы (32А/В/С.1 АО/ОТА)) с целью снижения риска развития делирия, гипостатических и гиподинамических осложнений</a:t>
            </a:r>
            <a:r>
              <a:rPr lang="ru-RU" sz="2000" b="1" dirty="0">
                <a:effectLst/>
                <a:latin typeface="TimesNewRomanPS"/>
              </a:rPr>
              <a:t> </a:t>
            </a:r>
          </a:p>
          <a:p>
            <a:r>
              <a:rPr lang="ru-RU" sz="2000" b="1" dirty="0">
                <a:effectLst/>
                <a:latin typeface="TimesNewRomanPS"/>
              </a:rPr>
              <a:t>Внешняя фиксация</a:t>
            </a:r>
          </a:p>
          <a:p>
            <a:pPr marL="0" indent="0">
              <a:buNone/>
            </a:pPr>
            <a:r>
              <a:rPr lang="ru-RU" sz="2000" dirty="0">
                <a:latin typeface="TimesNewRomanPSMT"/>
              </a:rPr>
              <a:t>При невозможности выполнить окончательную фиксацию </a:t>
            </a:r>
            <a:r>
              <a:rPr lang="ru-RU" sz="2000" dirty="0" err="1">
                <a:latin typeface="TimesNewRomanPSMT"/>
              </a:rPr>
              <a:t>подвертельного</a:t>
            </a:r>
            <a:r>
              <a:rPr lang="ru-RU" sz="2000" dirty="0">
                <a:latin typeface="TimesNewRomanPSMT"/>
              </a:rPr>
              <a:t> перелома в течение 12 часов после поступления в стационар, рекомендуется наложение стержневого аппарата </a:t>
            </a:r>
            <a:r>
              <a:rPr lang="ru-RU" sz="2000" dirty="0" err="1">
                <a:latin typeface="TimesNewRomanPSMT"/>
              </a:rPr>
              <a:t>внешнеи</a:t>
            </a:r>
            <a:r>
              <a:rPr lang="ru-RU" sz="2000" dirty="0">
                <a:latin typeface="TimesNewRomanPSMT"/>
              </a:rPr>
              <a:t>̆ фиксации </a:t>
            </a:r>
            <a:r>
              <a:rPr lang="ru-RU" sz="2000" dirty="0" err="1">
                <a:latin typeface="TimesNewRomanPSMT"/>
              </a:rPr>
              <a:t>костеи</a:t>
            </a:r>
            <a:r>
              <a:rPr lang="ru-RU" sz="2000" dirty="0">
                <a:latin typeface="TimesNewRomanPSMT"/>
              </a:rPr>
              <a:t>̆ таза, </a:t>
            </a:r>
            <a:r>
              <a:rPr lang="ru-RU" sz="2000" dirty="0" err="1">
                <a:latin typeface="TimesNewRomanPSMT"/>
              </a:rPr>
              <a:t>бедреннои</a:t>
            </a:r>
            <a:r>
              <a:rPr lang="ru-RU" sz="2000" dirty="0">
                <a:latin typeface="TimesNewRomanPSMT"/>
              </a:rPr>
              <a:t>̆ кости с целью стабилизации костных фрагментов</a:t>
            </a:r>
            <a:endParaRPr lang="ru-RU" sz="2000" dirty="0"/>
          </a:p>
          <a:p>
            <a:endParaRPr lang="ru-RU" sz="14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7170" name="Picture 2" descr="Скелетное вытяжение. Ключевский В.В - Стр 9">
            <a:extLst>
              <a:ext uri="{FF2B5EF4-FFF2-40B4-BE49-F238E27FC236}">
                <a16:creationId xmlns:a16="http://schemas.microsoft.com/office/drawing/2014/main" id="{2CE7C3DF-210E-E143-9942-9BD6ACFD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13" y="3415504"/>
            <a:ext cx="3829776" cy="34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1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F331B-2C0A-C144-A98F-CAEE8BC5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Хирургическое лечение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06B90-A21E-0446-BCBA-5ECF8BF11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1550"/>
            <a:ext cx="12192000" cy="5886450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effectLst/>
                <a:latin typeface="TimesNewRomanPSMT"/>
              </a:rPr>
              <a:t>Длительность предоперационного периода </a:t>
            </a:r>
            <a:r>
              <a:rPr lang="ru-RU" sz="2000" b="1" dirty="0">
                <a:effectLst/>
                <a:latin typeface="TimesNewRomanPS"/>
              </a:rPr>
              <a:t>рекомендуется </a:t>
            </a:r>
            <a:r>
              <a:rPr lang="ru-RU" sz="2000" dirty="0">
                <a:effectLst/>
                <a:latin typeface="TimesNewRomanPSMT"/>
              </a:rPr>
              <a:t>минимизировать (у пациентов давностью травмы менее 24 часов наиболее оптимальна - 6-8 часов с момента поступления в стационар), но не превышать 48 часов. </a:t>
            </a:r>
            <a:endParaRPr lang="ru-RU" sz="2000" dirty="0"/>
          </a:p>
          <a:p>
            <a:r>
              <a:rPr lang="ru-RU" sz="2000" dirty="0">
                <a:effectLst/>
                <a:latin typeface="TimesNewRomanPS"/>
              </a:rPr>
              <a:t>Хирургическое лечение пациентов </a:t>
            </a:r>
            <a:r>
              <a:rPr lang="ru-RU" sz="2000" b="1" dirty="0">
                <a:effectLst/>
                <a:latin typeface="TimesNewRomanPS"/>
              </a:rPr>
              <a:t>старше 60 лет </a:t>
            </a:r>
            <a:r>
              <a:rPr lang="ru-RU" sz="2000" dirty="0">
                <a:effectLst/>
                <a:latin typeface="TimesNewRomanPS"/>
              </a:rPr>
              <a:t>проводят с целью восстановления опороспособности конечности уже в раннем послеоперационном периоде и возможности максимально </a:t>
            </a:r>
            <a:r>
              <a:rPr lang="ru-RU" sz="2000" dirty="0" err="1">
                <a:effectLst/>
                <a:latin typeface="TimesNewRomanPS"/>
              </a:rPr>
              <a:t>раннеи</a:t>
            </a:r>
            <a:r>
              <a:rPr lang="ru-RU" sz="2000" dirty="0">
                <a:effectLst/>
                <a:latin typeface="TimesNewRomanPS"/>
              </a:rPr>
              <a:t>̆ активизации и реабилитации; для этого применяют имплантаты либо обеспечивающие динамическую фиксацию костных отломков, либо </a:t>
            </a:r>
            <a:r>
              <a:rPr lang="ru-RU" sz="2000" dirty="0" err="1">
                <a:effectLst/>
                <a:latin typeface="TimesNewRomanPS"/>
              </a:rPr>
              <a:t>эндопротезы</a:t>
            </a:r>
            <a:r>
              <a:rPr lang="ru-RU" sz="2000" dirty="0">
                <a:effectLst/>
                <a:latin typeface="TimesNewRomanPS"/>
              </a:rPr>
              <a:t> ТБС. </a:t>
            </a:r>
            <a:endParaRPr lang="ru-RU" sz="2000" dirty="0"/>
          </a:p>
          <a:p>
            <a:r>
              <a:rPr lang="ru-RU" sz="2000" dirty="0">
                <a:effectLst/>
                <a:latin typeface="TimesNewRomanPS"/>
              </a:rPr>
              <a:t>Целью хирургического лечения пациентов </a:t>
            </a:r>
            <a:r>
              <a:rPr lang="ru-RU" sz="2000" b="1" dirty="0">
                <a:effectLst/>
                <a:latin typeface="TimesNewRomanPS"/>
              </a:rPr>
              <a:t>моложе 60 лет </a:t>
            </a:r>
            <a:r>
              <a:rPr lang="ru-RU" sz="2000" dirty="0">
                <a:effectLst/>
                <a:latin typeface="TimesNewRomanPS"/>
              </a:rPr>
              <a:t>является возможность </a:t>
            </a:r>
            <a:r>
              <a:rPr lang="ru-RU" sz="2000" dirty="0" err="1">
                <a:effectLst/>
                <a:latin typeface="TimesNewRomanPS"/>
              </a:rPr>
              <a:t>раннеи</a:t>
            </a:r>
            <a:r>
              <a:rPr lang="ru-RU" sz="2000" dirty="0">
                <a:effectLst/>
                <a:latin typeface="TimesNewRomanPS"/>
              </a:rPr>
              <a:t>̆ активизации и реабилитации с полным восстановлением антропометрических характеристик конечности; для этого используют статическую фиксацию и отсроченную нагрузку весом тела при переломах </a:t>
            </a:r>
            <a:r>
              <a:rPr lang="ru-RU" sz="2000" dirty="0" err="1">
                <a:effectLst/>
                <a:latin typeface="TimesNewRomanPS"/>
              </a:rPr>
              <a:t>вертельнои</a:t>
            </a:r>
            <a:r>
              <a:rPr lang="ru-RU" sz="2000" dirty="0">
                <a:effectLst/>
                <a:latin typeface="TimesNewRomanPS"/>
              </a:rPr>
              <a:t>̆ области, динамическую фиксацию - при переломах ШБК. </a:t>
            </a:r>
            <a:endParaRPr lang="ru-RU" sz="2000" dirty="0"/>
          </a:p>
          <a:p>
            <a:r>
              <a:rPr lang="ru-RU" sz="2000" b="1" dirty="0">
                <a:effectLst/>
                <a:latin typeface="TimesNewRomanPS"/>
              </a:rPr>
              <a:t>При </a:t>
            </a:r>
            <a:r>
              <a:rPr lang="ru-RU" sz="2000" b="1" dirty="0" err="1">
                <a:effectLst/>
                <a:latin typeface="TimesNewRomanPS"/>
              </a:rPr>
              <a:t>динамическои</a:t>
            </a:r>
            <a:r>
              <a:rPr lang="ru-RU" sz="2000" b="1" dirty="0">
                <a:effectLst/>
                <a:latin typeface="TimesNewRomanPS"/>
              </a:rPr>
              <a:t>̆ фиксации </a:t>
            </a:r>
            <a:r>
              <a:rPr lang="ru-RU" sz="2000" dirty="0">
                <a:effectLst/>
                <a:latin typeface="TimesNewRomanPS"/>
              </a:rPr>
              <a:t>сохраняется подвижность элементов конструкции, введенных в фрагмент </a:t>
            </a:r>
            <a:r>
              <a:rPr lang="ru-RU" sz="2000" dirty="0" err="1">
                <a:effectLst/>
                <a:latin typeface="TimesNewRomanPS"/>
              </a:rPr>
              <a:t>шейки</a:t>
            </a:r>
            <a:r>
              <a:rPr lang="ru-RU" sz="2000" dirty="0">
                <a:effectLst/>
                <a:latin typeface="TimesNewRomanPS"/>
              </a:rPr>
              <a:t> и головки БК, относительно штифта или </a:t>
            </a:r>
            <a:r>
              <a:rPr lang="ru-RU" sz="2000" dirty="0" err="1">
                <a:effectLst/>
                <a:latin typeface="TimesNewRomanPS"/>
              </a:rPr>
              <a:t>накостнои</a:t>
            </a:r>
            <a:r>
              <a:rPr lang="ru-RU" sz="2000" dirty="0">
                <a:effectLst/>
                <a:latin typeface="TimesNewRomanPS"/>
              </a:rPr>
              <a:t>̆ пластины, что позволяет обеспечить полную нагрузку весом тела сразу после операции (при </a:t>
            </a:r>
            <a:r>
              <a:rPr lang="ru-RU" sz="2000" dirty="0" err="1">
                <a:effectLst/>
                <a:latin typeface="TimesNewRomanPS"/>
              </a:rPr>
              <a:t>чрезвертельных</a:t>
            </a:r>
            <a:r>
              <a:rPr lang="ru-RU" sz="2000" dirty="0">
                <a:effectLst/>
                <a:latin typeface="TimesNewRomanPS"/>
              </a:rPr>
              <a:t> переломах и при переломах ШБК у пациентов старше 60 лет и при переломах ШБК у пациентов моложе 60 лет должен быть использован именно этот вариант). </a:t>
            </a:r>
            <a:endParaRPr lang="ru-RU" sz="2000" dirty="0"/>
          </a:p>
          <a:p>
            <a:r>
              <a:rPr lang="ru-RU" sz="2000" b="1" dirty="0">
                <a:effectLst/>
                <a:latin typeface="TimesNewRomanPS"/>
              </a:rPr>
              <a:t>При </a:t>
            </a:r>
            <a:r>
              <a:rPr lang="ru-RU" sz="2000" b="1" dirty="0" err="1">
                <a:effectLst/>
                <a:latin typeface="TimesNewRomanPS"/>
              </a:rPr>
              <a:t>статическои</a:t>
            </a:r>
            <a:r>
              <a:rPr lang="ru-RU" sz="2000" b="1" dirty="0">
                <a:effectLst/>
                <a:latin typeface="TimesNewRomanPS"/>
              </a:rPr>
              <a:t>̆ фиксации </a:t>
            </a:r>
            <a:r>
              <a:rPr lang="ru-RU" sz="2000" dirty="0" err="1">
                <a:effectLst/>
                <a:latin typeface="TimesNewRomanPS"/>
              </a:rPr>
              <a:t>шеечныи</a:t>
            </a:r>
            <a:r>
              <a:rPr lang="ru-RU" sz="2000" dirty="0">
                <a:effectLst/>
                <a:latin typeface="TimesNewRomanPS"/>
              </a:rPr>
              <a:t>̆ элемент (элементы) блокируется и становится неподвижным относительно интрамедуллярного штифта или динамического бедренного винта, при этом нагрузка весом тела должна быть отсрочена не менее, чем на 8-10 недель (у пациентов моложе 60 лет при нестабильных </a:t>
            </a:r>
            <a:r>
              <a:rPr lang="ru-RU" sz="2000" dirty="0" err="1">
                <a:effectLst/>
                <a:latin typeface="TimesNewRomanPS"/>
              </a:rPr>
              <a:t>чрезвертельных</a:t>
            </a:r>
            <a:r>
              <a:rPr lang="ru-RU" sz="2000" dirty="0">
                <a:effectLst/>
                <a:latin typeface="TimesNewRomanPS"/>
              </a:rPr>
              <a:t> переломах должен быть использован этот вариант).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9465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FD61D-99D7-7E48-9308-1FFCC1C5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3DBE4-157A-AF49-A015-85D72ED65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effectLst/>
                <a:latin typeface="TimesNewRomanPSMT"/>
              </a:rPr>
              <a:t>Определение заболевания</a:t>
            </a:r>
          </a:p>
          <a:p>
            <a:r>
              <a:rPr lang="ru-RU" sz="2000" dirty="0">
                <a:effectLst/>
                <a:latin typeface="TimesNewRomanPS"/>
              </a:rPr>
              <a:t>Этиология и патогенез заболевания </a:t>
            </a:r>
            <a:endParaRPr lang="ru-RU" sz="2000" dirty="0"/>
          </a:p>
          <a:p>
            <a:r>
              <a:rPr lang="ru-RU" sz="2000" dirty="0">
                <a:effectLst/>
                <a:latin typeface="TimesNewRomanPS"/>
              </a:rPr>
              <a:t>Эпидемиология заболевания </a:t>
            </a:r>
            <a:endParaRPr lang="ru-RU" sz="2000" dirty="0"/>
          </a:p>
          <a:p>
            <a:r>
              <a:rPr lang="ru-RU" sz="2000" dirty="0">
                <a:effectLst/>
                <a:latin typeface="TimesNewRomanPS"/>
              </a:rPr>
              <a:t>Классификация заболевания </a:t>
            </a:r>
            <a:endParaRPr lang="ru-RU" sz="2000" dirty="0"/>
          </a:p>
          <a:p>
            <a:r>
              <a:rPr lang="ru-RU" sz="2000" dirty="0">
                <a:effectLst/>
                <a:latin typeface="TimesNewRomanPS"/>
              </a:rPr>
              <a:t>Клиническая картина заболевания </a:t>
            </a:r>
            <a:endParaRPr lang="ru-RU" sz="2000" dirty="0"/>
          </a:p>
          <a:p>
            <a:r>
              <a:rPr lang="ru-RU" sz="2000" dirty="0">
                <a:effectLst/>
                <a:latin typeface="TimesNewRomanPS"/>
              </a:rPr>
              <a:t>Диагностика заболевания </a:t>
            </a:r>
          </a:p>
          <a:p>
            <a:r>
              <a:rPr lang="ru-RU" sz="2000" dirty="0">
                <a:effectLst/>
                <a:latin typeface="TimesNewRomanPS"/>
              </a:rPr>
              <a:t>Критерии установки диагноза </a:t>
            </a:r>
            <a:endParaRPr lang="ru-RU" sz="2000" dirty="0"/>
          </a:p>
          <a:p>
            <a:r>
              <a:rPr lang="ru-RU" sz="2000" dirty="0">
                <a:effectLst/>
                <a:latin typeface="TimesNewRomanPS"/>
              </a:rPr>
              <a:t>Лечение</a:t>
            </a:r>
          </a:p>
          <a:p>
            <a:r>
              <a:rPr lang="ru-RU" sz="2000" dirty="0">
                <a:latin typeface="TimesNewRomanPS"/>
              </a:rPr>
              <a:t>Медицинская реабилитация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87041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19E67-0D86-7F41-A7D6-2089A433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699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Хирургическое</a:t>
            </a:r>
            <a:r>
              <a:rPr lang="ru-RU" sz="3200" dirty="0">
                <a:latin typeface="TimesNewRomanPS"/>
              </a:rPr>
              <a:t> лечение при п</a:t>
            </a:r>
            <a:r>
              <a:rPr lang="ru-RU" sz="3200" dirty="0">
                <a:effectLst/>
                <a:latin typeface="TimesNewRomanPS"/>
              </a:rPr>
              <a:t>ереломах головки </a:t>
            </a:r>
            <a:r>
              <a:rPr lang="ru-RU" sz="3200" dirty="0" err="1">
                <a:effectLst/>
                <a:latin typeface="TimesNewRomanPS"/>
              </a:rPr>
              <a:t>бедреннои</a:t>
            </a:r>
            <a:r>
              <a:rPr lang="ru-RU" sz="3200" dirty="0">
                <a:effectLst/>
                <a:latin typeface="TimesNewRomanPS"/>
              </a:rPr>
              <a:t>̆ кости </a:t>
            </a:r>
            <a:r>
              <a:rPr lang="en" sz="3200" dirty="0">
                <a:effectLst/>
                <a:latin typeface="TimesNewRomanPS"/>
              </a:rPr>
              <a:t>Pipkin I-IV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59E365-EBEF-974C-AEC1-594527B8A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effectLst/>
                <a:latin typeface="TimesNewRomanPSMT"/>
              </a:rPr>
              <a:t>У пациентов моложе 60 лет при переломах головки БК </a:t>
            </a:r>
            <a:r>
              <a:rPr lang="ru-RU" sz="2000" b="1" dirty="0">
                <a:effectLst/>
                <a:latin typeface="TimesNewRomanPS"/>
              </a:rPr>
              <a:t>рекомендуется </a:t>
            </a:r>
            <a:r>
              <a:rPr lang="ru-RU" sz="2000" dirty="0">
                <a:effectLst/>
                <a:latin typeface="TimesNewRomanPSMT"/>
              </a:rPr>
              <a:t>применять следующие методы лечения: </a:t>
            </a:r>
          </a:p>
          <a:p>
            <a:r>
              <a:rPr lang="ru-RU" sz="2000" dirty="0">
                <a:effectLst/>
                <a:latin typeface="TimesNewRomanPSMT"/>
              </a:rPr>
              <a:t>(</a:t>
            </a:r>
            <a:r>
              <a:rPr lang="en" sz="2000" dirty="0">
                <a:effectLst/>
                <a:latin typeface="TimesNewRomanPSMT"/>
              </a:rPr>
              <a:t>Pipkin I) </a:t>
            </a:r>
            <a:r>
              <a:rPr lang="en" sz="2000" b="1" dirty="0">
                <a:effectLst/>
                <a:latin typeface="TimesNewRomanPS"/>
              </a:rPr>
              <a:t>- </a:t>
            </a:r>
            <a:r>
              <a:rPr lang="ru-RU" sz="2000" dirty="0">
                <a:effectLst/>
                <a:latin typeface="TimesNewRomanPSMT"/>
              </a:rPr>
              <a:t>удаление фрагмента головки, в том числе </a:t>
            </a:r>
            <a:r>
              <a:rPr lang="ru-RU" sz="2000" dirty="0" err="1">
                <a:effectLst/>
                <a:latin typeface="TimesNewRomanPSMT"/>
              </a:rPr>
              <a:t>артроскопическое</a:t>
            </a:r>
            <a:r>
              <a:rPr lang="ru-RU" sz="2000" dirty="0">
                <a:effectLst/>
                <a:latin typeface="TimesNewRomanPSMT"/>
              </a:rPr>
              <a:t>. Операция удаления фрагмента головки может быть выполнена в плановом порядке.</a:t>
            </a:r>
            <a:endParaRPr lang="ru-RU" sz="2000" dirty="0">
              <a:latin typeface="TimesNewRomanPSMT"/>
            </a:endParaRPr>
          </a:p>
          <a:p>
            <a:r>
              <a:rPr lang="ru-RU" sz="2000" dirty="0">
                <a:effectLst/>
                <a:latin typeface="TimesNewRomanPSMT"/>
              </a:rPr>
              <a:t>(</a:t>
            </a:r>
            <a:r>
              <a:rPr lang="en" sz="2000" dirty="0">
                <a:effectLst/>
                <a:latin typeface="TimesNewRomanPSMT"/>
              </a:rPr>
              <a:t>Pipkin II) - </a:t>
            </a:r>
            <a:r>
              <a:rPr lang="ru-RU" sz="2000" dirty="0">
                <a:effectLst/>
                <a:latin typeface="TimesNewRomanPSMT"/>
              </a:rPr>
              <a:t>остеосинтез фрагментов головки при помощи </a:t>
            </a:r>
            <a:r>
              <a:rPr lang="ru-RU" sz="2000" dirty="0" err="1">
                <a:effectLst/>
                <a:latin typeface="TimesNewRomanPSMT"/>
              </a:rPr>
              <a:t>канюлированных</a:t>
            </a:r>
            <a:r>
              <a:rPr lang="ru-RU" sz="2000" dirty="0">
                <a:effectLst/>
                <a:latin typeface="TimesNewRomanPSMT"/>
              </a:rPr>
              <a:t> компрессирующих винтов с возможностью </a:t>
            </a:r>
            <a:r>
              <a:rPr lang="ru-RU" sz="2000" dirty="0" err="1">
                <a:effectLst/>
                <a:latin typeface="TimesNewRomanPSMT"/>
              </a:rPr>
              <a:t>субхондрального</a:t>
            </a:r>
            <a:r>
              <a:rPr lang="ru-RU" sz="2000" dirty="0">
                <a:effectLst/>
                <a:latin typeface="TimesNewRomanPSMT"/>
              </a:rPr>
              <a:t> их погружения. </a:t>
            </a:r>
            <a:endParaRPr lang="ru-RU" sz="2000" dirty="0"/>
          </a:p>
          <a:p>
            <a:r>
              <a:rPr lang="ru-RU" sz="2000" dirty="0">
                <a:effectLst/>
                <a:latin typeface="TimesNewRomanPSMT"/>
              </a:rPr>
              <a:t>При переломах головки, сочетающихся с переломами </a:t>
            </a:r>
            <a:r>
              <a:rPr lang="ru-RU" sz="2000" dirty="0" err="1">
                <a:effectLst/>
                <a:latin typeface="TimesNewRomanPSMT"/>
              </a:rPr>
              <a:t>шейки</a:t>
            </a:r>
            <a:r>
              <a:rPr lang="ru-RU" sz="2000" dirty="0">
                <a:effectLst/>
                <a:latin typeface="TimesNewRomanPSMT"/>
              </a:rPr>
              <a:t> </a:t>
            </a:r>
            <a:r>
              <a:rPr lang="ru-RU" sz="2000" dirty="0" err="1">
                <a:effectLst/>
                <a:latin typeface="TimesNewRomanPSMT"/>
              </a:rPr>
              <a:t>бедреннои</a:t>
            </a:r>
            <a:r>
              <a:rPr lang="ru-RU" sz="2000" dirty="0">
                <a:effectLst/>
                <a:latin typeface="TimesNewRomanPSMT"/>
              </a:rPr>
              <a:t>̆ кости (</a:t>
            </a:r>
            <a:r>
              <a:rPr lang="en" sz="2000" dirty="0">
                <a:effectLst/>
                <a:latin typeface="TimesNewRomanPSMT"/>
              </a:rPr>
              <a:t>Pipkin III), - </a:t>
            </a:r>
            <a:r>
              <a:rPr lang="ru-RU" sz="2000" dirty="0">
                <a:effectLst/>
                <a:latin typeface="TimesNewRomanPSMT"/>
              </a:rPr>
              <a:t>первично</a:t>
            </a:r>
            <a:r>
              <a:rPr lang="en" sz="2000" dirty="0">
                <a:effectLst/>
                <a:latin typeface="TimesNewRomanPSMT"/>
              </a:rPr>
              <a:t>e </a:t>
            </a:r>
            <a:r>
              <a:rPr lang="ru-RU" sz="2000" dirty="0">
                <a:effectLst/>
                <a:latin typeface="TimesNewRomanPSMT"/>
              </a:rPr>
              <a:t>ЭТСТ. </a:t>
            </a:r>
          </a:p>
          <a:p>
            <a:r>
              <a:rPr lang="ru-RU" sz="2000" dirty="0">
                <a:effectLst/>
                <a:latin typeface="TimesNewRomanPSMT"/>
              </a:rPr>
              <a:t>При переломах головки </a:t>
            </a:r>
            <a:r>
              <a:rPr lang="ru-RU" sz="2000" dirty="0" err="1">
                <a:effectLst/>
                <a:latin typeface="TimesNewRomanPSMT"/>
              </a:rPr>
              <a:t>бедреннои</a:t>
            </a:r>
            <a:r>
              <a:rPr lang="ru-RU" sz="2000" dirty="0">
                <a:effectLst/>
                <a:latin typeface="TimesNewRomanPSMT"/>
              </a:rPr>
              <a:t>̆ кости, сочетающихся с переломами </a:t>
            </a:r>
            <a:r>
              <a:rPr lang="ru-RU" sz="2000" dirty="0" err="1">
                <a:effectLst/>
                <a:latin typeface="TimesNewRomanPSMT"/>
              </a:rPr>
              <a:t>вертлужнои</a:t>
            </a:r>
            <a:r>
              <a:rPr lang="ru-RU" sz="2000" dirty="0">
                <a:effectLst/>
                <a:latin typeface="TimesNewRomanPSMT"/>
              </a:rPr>
              <a:t>̆ впадины </a:t>
            </a:r>
            <a:r>
              <a:rPr lang="en" sz="2000" dirty="0">
                <a:effectLst/>
                <a:latin typeface="TimesNewRomanPSMT"/>
              </a:rPr>
              <a:t>(Pipkin IV), </a:t>
            </a:r>
            <a:r>
              <a:rPr lang="ru-RU" sz="2000" dirty="0">
                <a:effectLst/>
                <a:latin typeface="TimesNewRomanPSMT"/>
              </a:rPr>
              <a:t>выбор метода лечения определяется типом перелома головки БК. При переломах головки </a:t>
            </a:r>
            <a:r>
              <a:rPr lang="ru-RU" sz="2000" dirty="0" err="1">
                <a:effectLst/>
                <a:latin typeface="TimesNewRomanPSMT"/>
              </a:rPr>
              <a:t>дистальнее</a:t>
            </a:r>
            <a:r>
              <a:rPr lang="ru-RU" sz="2000" dirty="0">
                <a:effectLst/>
                <a:latin typeface="TimesNewRomanPSMT"/>
              </a:rPr>
              <a:t> ямки головки </a:t>
            </a:r>
            <a:r>
              <a:rPr lang="ru-RU" sz="2000" dirty="0" err="1">
                <a:effectLst/>
                <a:latin typeface="TimesNewRomanPSMT"/>
              </a:rPr>
              <a:t>бедреннои</a:t>
            </a:r>
            <a:r>
              <a:rPr lang="ru-RU" sz="2000" dirty="0">
                <a:effectLst/>
                <a:latin typeface="TimesNewRomanPSMT"/>
              </a:rPr>
              <a:t>̆ кости производят удаление фрагмента головки и остеосинтез фрагментов </a:t>
            </a:r>
            <a:r>
              <a:rPr lang="ru-RU" sz="2000" dirty="0" err="1">
                <a:effectLst/>
                <a:latin typeface="TimesNewRomanPSMT"/>
              </a:rPr>
              <a:t>вертлужнои</a:t>
            </a:r>
            <a:r>
              <a:rPr lang="ru-RU" sz="2000" dirty="0">
                <a:effectLst/>
                <a:latin typeface="TimesNewRomanPSMT"/>
              </a:rPr>
              <a:t>̆ впадины. При переломах </a:t>
            </a:r>
            <a:r>
              <a:rPr lang="ru-RU" sz="2000" dirty="0" err="1">
                <a:effectLst/>
                <a:latin typeface="TimesNewRomanPSMT"/>
              </a:rPr>
              <a:t>проксимальнее</a:t>
            </a:r>
            <a:r>
              <a:rPr lang="ru-RU" sz="2000" dirty="0">
                <a:effectLst/>
                <a:latin typeface="TimesNewRomanPSMT"/>
              </a:rPr>
              <a:t> ямки головки БК </a:t>
            </a:r>
            <a:r>
              <a:rPr lang="ru-RU" sz="2000" b="1" dirty="0">
                <a:effectLst/>
                <a:latin typeface="TimesNewRomanPS"/>
              </a:rPr>
              <a:t>рекомендуется </a:t>
            </a:r>
            <a:r>
              <a:rPr lang="ru-RU" sz="2000" dirty="0">
                <a:effectLst/>
                <a:latin typeface="TimesNewRomanPSMT"/>
              </a:rPr>
              <a:t>выполнять остеосинтез фрагментов головки и </a:t>
            </a:r>
            <a:r>
              <a:rPr lang="ru-RU" sz="2000" dirty="0" err="1">
                <a:effectLst/>
                <a:latin typeface="TimesNewRomanPSMT"/>
              </a:rPr>
              <a:t>вертлужнои</a:t>
            </a:r>
            <a:r>
              <a:rPr lang="ru-RU" sz="2000" dirty="0">
                <a:effectLst/>
                <a:latin typeface="TimesNewRomanPSMT"/>
              </a:rPr>
              <a:t>̆ впадины</a:t>
            </a:r>
          </a:p>
        </p:txBody>
      </p:sp>
    </p:spTree>
    <p:extLst>
      <p:ext uri="{BB962C8B-B14F-4D97-AF65-F5344CB8AC3E}">
        <p14:creationId xmlns:p14="http://schemas.microsoft.com/office/powerpoint/2010/main" val="2307622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Эндопротезирование тазобедренного сустава в Беларуси - Цены в 6 больнице">
            <a:extLst>
              <a:ext uri="{FF2B5EF4-FFF2-40B4-BE49-F238E27FC236}">
                <a16:creationId xmlns:a16="http://schemas.microsoft.com/office/drawing/2014/main" id="{E1ED7FD2-686D-1543-B60D-F762CFED3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3" t="7378" r="11194" b="11368"/>
          <a:stretch/>
        </p:blipFill>
        <p:spPr bwMode="auto">
          <a:xfrm>
            <a:off x="9682229" y="2307705"/>
            <a:ext cx="2498503" cy="44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33F73-5877-8F43-A742-61A0E45E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083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Хирургическое</a:t>
            </a:r>
            <a:r>
              <a:rPr lang="ru-RU" sz="3200" dirty="0">
                <a:latin typeface="TimesNewRomanPS"/>
              </a:rPr>
              <a:t> лечение при п</a:t>
            </a:r>
            <a:r>
              <a:rPr lang="ru-RU" sz="3200" dirty="0">
                <a:effectLst/>
                <a:latin typeface="TimesNewRomanPS"/>
              </a:rPr>
              <a:t>ереломах головки </a:t>
            </a:r>
            <a:r>
              <a:rPr lang="ru-RU" sz="3200" dirty="0" err="1">
                <a:effectLst/>
                <a:latin typeface="TimesNewRomanPS"/>
              </a:rPr>
              <a:t>бедреннои</a:t>
            </a:r>
            <a:r>
              <a:rPr lang="ru-RU" sz="3200" dirty="0">
                <a:effectLst/>
                <a:latin typeface="TimesNewRomanPS"/>
              </a:rPr>
              <a:t>̆ кости </a:t>
            </a:r>
            <a:r>
              <a:rPr lang="en" sz="3200" dirty="0">
                <a:effectLst/>
                <a:latin typeface="TimesNewRomanPS"/>
              </a:rPr>
              <a:t>Pipkin I-IV 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6DEF3A-9FEC-C748-B1E9-D7D2088C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73" t="19588" r="20917" b="54162"/>
          <a:stretch/>
        </p:blipFill>
        <p:spPr>
          <a:xfrm>
            <a:off x="0" y="1455645"/>
            <a:ext cx="4643438" cy="51854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E3A082-70AD-9D40-ADF8-B3428B036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69" t="48264" r="21401" b="19204"/>
          <a:stretch/>
        </p:blipFill>
        <p:spPr>
          <a:xfrm>
            <a:off x="4643438" y="1289835"/>
            <a:ext cx="3779750" cy="5517089"/>
          </a:xfrm>
          <a:prstGeom prst="rect">
            <a:avLst/>
          </a:prstGeom>
        </p:spPr>
      </p:pic>
      <p:pic>
        <p:nvPicPr>
          <p:cNvPr id="8194" name="Picture 2" descr="Свободно удлиняющийся канюлированный винт — ORPHAN GROUP">
            <a:extLst>
              <a:ext uri="{FF2B5EF4-FFF2-40B4-BE49-F238E27FC236}">
                <a16:creationId xmlns:a16="http://schemas.microsoft.com/office/drawing/2014/main" id="{0C523489-FEFE-BB4C-86E5-7A5B2ADC4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r="48242" b="41685"/>
          <a:stretch/>
        </p:blipFill>
        <p:spPr bwMode="auto">
          <a:xfrm>
            <a:off x="8423188" y="792865"/>
            <a:ext cx="2085973" cy="23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1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6D812-4C79-A146-9F0A-79B057B4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Хирургическое</a:t>
            </a:r>
            <a:r>
              <a:rPr lang="ru-RU" sz="3200" dirty="0">
                <a:latin typeface="TimesNewRomanPS"/>
              </a:rPr>
              <a:t> лечение при п</a:t>
            </a:r>
            <a:r>
              <a:rPr lang="ru-RU" sz="3200" dirty="0">
                <a:effectLst/>
                <a:latin typeface="TimesNewRomanPS"/>
              </a:rPr>
              <a:t>ереломах головки </a:t>
            </a:r>
            <a:r>
              <a:rPr lang="ru-RU" sz="3200" dirty="0" err="1">
                <a:effectLst/>
                <a:latin typeface="TimesNewRomanPS"/>
              </a:rPr>
              <a:t>бедреннои</a:t>
            </a:r>
            <a:r>
              <a:rPr lang="ru-RU" sz="3200" dirty="0">
                <a:effectLst/>
                <a:latin typeface="TimesNewRomanPS"/>
              </a:rPr>
              <a:t>̆ кости </a:t>
            </a:r>
            <a:r>
              <a:rPr lang="en" sz="3200" dirty="0">
                <a:effectLst/>
                <a:latin typeface="TimesNewRomanPS"/>
              </a:rPr>
              <a:t>Pipkin I-IV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4C6494-DBB9-B142-A30F-43F5E56C5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5017"/>
            <a:ext cx="12192000" cy="4351338"/>
          </a:xfrm>
        </p:spPr>
        <p:txBody>
          <a:bodyPr/>
          <a:lstStyle/>
          <a:p>
            <a:r>
              <a:rPr lang="ru-RU" sz="1800" dirty="0">
                <a:effectLst/>
                <a:latin typeface="TimesNewRomanPSMT"/>
              </a:rPr>
              <a:t>У пациентов старше 60 лет при переломах типа </a:t>
            </a:r>
            <a:r>
              <a:rPr lang="en" sz="1800" dirty="0">
                <a:effectLst/>
                <a:latin typeface="TimesNewRomanPSMT"/>
              </a:rPr>
              <a:t>Pipkin I </a:t>
            </a:r>
            <a:r>
              <a:rPr lang="ru-RU" sz="1800" b="1" dirty="0">
                <a:effectLst/>
                <a:latin typeface="TimesNewRomanPS"/>
              </a:rPr>
              <a:t>рекомендуется </a:t>
            </a:r>
            <a:r>
              <a:rPr lang="ru-RU" sz="1800" dirty="0">
                <a:effectLst/>
                <a:latin typeface="TimesNewRomanPSMT"/>
              </a:rPr>
              <a:t>удаление фрагмента головки </a:t>
            </a:r>
            <a:r>
              <a:rPr lang="ru-RU" sz="1800" dirty="0" err="1">
                <a:effectLst/>
                <a:latin typeface="TimesNewRomanPSMT"/>
              </a:rPr>
              <a:t>бедреннои</a:t>
            </a:r>
            <a:r>
              <a:rPr lang="ru-RU" sz="1800" dirty="0">
                <a:effectLst/>
                <a:latin typeface="TimesNewRomanPSMT"/>
              </a:rPr>
              <a:t>̆ кости, при переломах типа </a:t>
            </a:r>
            <a:r>
              <a:rPr lang="en" sz="1800" dirty="0">
                <a:effectLst/>
                <a:latin typeface="TimesNewRomanPSMT"/>
              </a:rPr>
              <a:t>Pipkin II-III – </a:t>
            </a:r>
            <a:r>
              <a:rPr lang="ru-RU" sz="1800" dirty="0">
                <a:effectLst/>
                <a:latin typeface="TimesNewRomanPSMT"/>
              </a:rPr>
              <a:t>ЭТСТ.</a:t>
            </a:r>
          </a:p>
          <a:p>
            <a:r>
              <a:rPr lang="ru-RU" sz="1800" dirty="0">
                <a:effectLst/>
                <a:latin typeface="TimesNewRomanPSMT"/>
              </a:rPr>
              <a:t>При переломах типа </a:t>
            </a:r>
            <a:r>
              <a:rPr lang="en" sz="1800" dirty="0">
                <a:effectLst/>
                <a:latin typeface="TimesNewRomanPSMT"/>
              </a:rPr>
              <a:t>Pipkin IV </a:t>
            </a:r>
            <a:r>
              <a:rPr lang="ru-RU" sz="1800" b="1" dirty="0">
                <a:effectLst/>
                <a:latin typeface="TimesNewRomanPS"/>
              </a:rPr>
              <a:t>рекомендуется </a:t>
            </a:r>
            <a:r>
              <a:rPr lang="ru-RU" sz="1800" dirty="0">
                <a:effectLst/>
                <a:latin typeface="TimesNewRomanPSMT"/>
              </a:rPr>
              <a:t>выполнить остеосинтез перелома </a:t>
            </a:r>
            <a:r>
              <a:rPr lang="ru-RU" sz="1800" dirty="0" err="1">
                <a:effectLst/>
                <a:latin typeface="TimesNewRomanPSMT"/>
              </a:rPr>
              <a:t>вертлужнои</a:t>
            </a:r>
            <a:r>
              <a:rPr lang="ru-RU" sz="1800" dirty="0">
                <a:effectLst/>
                <a:latin typeface="TimesNewRomanPSMT"/>
              </a:rPr>
              <a:t>̆ впадины и ЭТСТ с использованием </a:t>
            </a:r>
            <a:r>
              <a:rPr lang="ru-RU" sz="1800" dirty="0" err="1">
                <a:effectLst/>
                <a:latin typeface="TimesNewRomanPSMT"/>
              </a:rPr>
              <a:t>бесцементнои</a:t>
            </a:r>
            <a:r>
              <a:rPr lang="ru-RU" sz="1800" dirty="0">
                <a:effectLst/>
                <a:latin typeface="TimesNewRomanPSMT"/>
              </a:rPr>
              <a:t>̆ или </a:t>
            </a:r>
            <a:r>
              <a:rPr lang="ru-RU" sz="1800" dirty="0" err="1">
                <a:effectLst/>
                <a:latin typeface="TimesNewRomanPSMT"/>
              </a:rPr>
              <a:t>гибриднои</a:t>
            </a:r>
            <a:r>
              <a:rPr lang="ru-RU" sz="1800" dirty="0">
                <a:effectLst/>
                <a:latin typeface="TimesNewRomanPSMT"/>
              </a:rPr>
              <a:t>̆ фиксации. Выбор типа фиксации компонентов </a:t>
            </a:r>
            <a:r>
              <a:rPr lang="ru-RU" sz="1800" dirty="0" err="1">
                <a:effectLst/>
                <a:latin typeface="TimesNewRomanPSMT"/>
              </a:rPr>
              <a:t>эндопротеза</a:t>
            </a:r>
            <a:r>
              <a:rPr lang="ru-RU" sz="1800" dirty="0">
                <a:effectLst/>
                <a:latin typeface="TimesNewRomanPSMT"/>
              </a:rPr>
              <a:t> определяется видом перелома, качеством фиксации костных отломков, степенью выраженности остеопороза </a:t>
            </a:r>
            <a:endParaRPr lang="ru-RU" dirty="0"/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0FB5E2B3-2FE6-D640-84DB-4077897D4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52" t="19607" r="2705" b="52276"/>
          <a:stretch/>
        </p:blipFill>
        <p:spPr>
          <a:xfrm>
            <a:off x="1468191" y="2973092"/>
            <a:ext cx="3966693" cy="3884908"/>
          </a:xfrm>
          <a:prstGeom prst="rect">
            <a:avLst/>
          </a:prstGeom>
        </p:spPr>
      </p:pic>
      <p:pic>
        <p:nvPicPr>
          <p:cNvPr id="5" name="Picture 2" descr="Особенности эндопротезирования тазобедренного сустава при переломах шейки  бедренной кости - Лазарев - Вестник травматологии и ортопедии им Н.Н.  Приорова">
            <a:extLst>
              <a:ext uri="{FF2B5EF4-FFF2-40B4-BE49-F238E27FC236}">
                <a16:creationId xmlns:a16="http://schemas.microsoft.com/office/drawing/2014/main" id="{C6294A57-94D3-D841-BB51-B24F346D6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9" b="51361"/>
          <a:stretch/>
        </p:blipFill>
        <p:spPr bwMode="auto">
          <a:xfrm>
            <a:off x="5434884" y="3094864"/>
            <a:ext cx="4314423" cy="376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00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7A6D2-2184-A143-A605-ACCD545A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Хирургическое</a:t>
            </a:r>
            <a:r>
              <a:rPr lang="ru-RU" sz="3200" dirty="0">
                <a:latin typeface="TimesNewRomanPS"/>
              </a:rPr>
              <a:t> лечение при м</a:t>
            </a:r>
            <a:r>
              <a:rPr lang="ru-RU" sz="3200" dirty="0">
                <a:effectLst/>
                <a:latin typeface="TimesNewRomanPS"/>
              </a:rPr>
              <a:t>едиальных переломах </a:t>
            </a:r>
            <a:r>
              <a:rPr lang="en" sz="3200" dirty="0" err="1">
                <a:effectLst/>
                <a:latin typeface="TimesNewRomanPS"/>
              </a:rPr>
              <a:t>GardenI</a:t>
            </a:r>
            <a:r>
              <a:rPr lang="en" sz="3200" dirty="0">
                <a:effectLst/>
                <a:latin typeface="TimesNewRomanPS"/>
              </a:rPr>
              <a:t>-II, Pauwels I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17401-CC0C-B142-9156-E5E912235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effectLst/>
                <a:latin typeface="TimesNewRomanPSMT"/>
              </a:rPr>
              <a:t>К переломам ШБК типа </a:t>
            </a:r>
            <a:r>
              <a:rPr lang="en" sz="2000" dirty="0">
                <a:effectLst/>
                <a:latin typeface="TimesNewRomanPSMT"/>
              </a:rPr>
              <a:t>Garden I-II (Pauwels I) </a:t>
            </a:r>
            <a:r>
              <a:rPr lang="ru-RU" sz="2000" dirty="0">
                <a:effectLst/>
                <a:latin typeface="TimesNewRomanPSMT"/>
              </a:rPr>
              <a:t>относят вколоченные переломы с вальгусным смещением и переломы без смещения отломков. Эти типы переломов ШБК характеризуются благоприятным прогнозом консолидации отломков ввиду их стабильности и минимальных нарушений кровоснабжения головки БК. Тем не менее, из-за высокого (31%) риска вторичных смещений </a:t>
            </a:r>
            <a:r>
              <a:rPr lang="ru-RU" sz="2000" b="1" dirty="0">
                <a:effectLst/>
                <a:latin typeface="TimesNewRomanPS"/>
              </a:rPr>
              <a:t>рекомендуется </a:t>
            </a:r>
            <a:r>
              <a:rPr lang="ru-RU" sz="2000" dirty="0">
                <a:effectLst/>
                <a:latin typeface="TimesNewRomanPSMT"/>
              </a:rPr>
              <a:t>применение </a:t>
            </a:r>
            <a:r>
              <a:rPr lang="ru-RU" sz="2000" dirty="0" err="1">
                <a:effectLst/>
                <a:latin typeface="TimesNewRomanPSMT"/>
              </a:rPr>
              <a:t>активнои</a:t>
            </a:r>
            <a:r>
              <a:rPr lang="ru-RU" sz="2000" dirty="0">
                <a:effectLst/>
                <a:latin typeface="TimesNewRomanPSMT"/>
              </a:rPr>
              <a:t>̆ </a:t>
            </a:r>
            <a:r>
              <a:rPr lang="ru-RU" sz="2000" dirty="0" err="1">
                <a:effectLst/>
                <a:latin typeface="TimesNewRomanPSMT"/>
              </a:rPr>
              <a:t>хирургическои</a:t>
            </a:r>
            <a:r>
              <a:rPr lang="ru-RU" sz="2000" dirty="0">
                <a:effectLst/>
                <a:latin typeface="TimesNewRomanPSMT"/>
              </a:rPr>
              <a:t>̆ тактики с остеосинтезом костных фрагментов.</a:t>
            </a:r>
            <a:endParaRPr lang="ru-RU" sz="2000" dirty="0"/>
          </a:p>
          <a:p>
            <a:r>
              <a:rPr lang="ru-RU" sz="2000" dirty="0">
                <a:effectLst/>
                <a:latin typeface="TimesNewRomanPSMT"/>
              </a:rPr>
              <a:t>При остеосинтезе </a:t>
            </a:r>
            <a:r>
              <a:rPr lang="ru-RU" sz="2000" dirty="0" err="1">
                <a:effectLst/>
                <a:latin typeface="TimesNewRomanPSMT"/>
              </a:rPr>
              <a:t>преломов</a:t>
            </a:r>
            <a:r>
              <a:rPr lang="ru-RU" sz="2000" dirty="0">
                <a:effectLst/>
                <a:latin typeface="TimesNewRomanPSMT"/>
              </a:rPr>
              <a:t> ШБК типов </a:t>
            </a:r>
            <a:r>
              <a:rPr lang="en" sz="2000" dirty="0">
                <a:effectLst/>
                <a:latin typeface="TimesNewRomanPSMT"/>
              </a:rPr>
              <a:t>Garden I </a:t>
            </a:r>
            <a:r>
              <a:rPr lang="ru-RU" sz="2000" dirty="0">
                <a:effectLst/>
                <a:latin typeface="TimesNewRomanPSMT"/>
              </a:rPr>
              <a:t>и </a:t>
            </a:r>
            <a:r>
              <a:rPr lang="en" sz="2000" dirty="0">
                <a:effectLst/>
                <a:latin typeface="TimesNewRomanPSMT"/>
              </a:rPr>
              <a:t>II </a:t>
            </a:r>
            <a:r>
              <a:rPr lang="ru-RU" sz="2000" b="1" dirty="0">
                <a:effectLst/>
                <a:latin typeface="TimesNewRomanPS"/>
              </a:rPr>
              <a:t>рекомендуется </a:t>
            </a:r>
            <a:r>
              <a:rPr lang="ru-RU" sz="2000" dirty="0">
                <a:effectLst/>
                <a:latin typeface="TimesNewRomanPSMT"/>
              </a:rPr>
              <a:t>использовать введенные параллельно </a:t>
            </a:r>
            <a:r>
              <a:rPr lang="ru-RU" sz="2000" dirty="0" err="1">
                <a:effectLst/>
                <a:latin typeface="TimesNewRomanPSMT"/>
              </a:rPr>
              <a:t>спонгиозные</a:t>
            </a:r>
            <a:r>
              <a:rPr lang="ru-RU" sz="2000" dirty="0">
                <a:effectLst/>
                <a:latin typeface="TimesNewRomanPSMT"/>
              </a:rPr>
              <a:t> </a:t>
            </a:r>
            <a:r>
              <a:rPr lang="ru-RU" sz="2000" dirty="0" err="1">
                <a:effectLst/>
                <a:latin typeface="TimesNewRomanPSMT"/>
              </a:rPr>
              <a:t>канюлированные</a:t>
            </a:r>
            <a:r>
              <a:rPr lang="ru-RU" sz="2000" dirty="0">
                <a:effectLst/>
                <a:latin typeface="TimesNewRomanPSMT"/>
              </a:rPr>
              <a:t> винты с </a:t>
            </a:r>
            <a:r>
              <a:rPr lang="ru-RU" sz="2000" dirty="0" err="1">
                <a:effectLst/>
                <a:latin typeface="TimesNewRomanPSMT"/>
              </a:rPr>
              <a:t>шайбами</a:t>
            </a:r>
            <a:r>
              <a:rPr lang="ru-RU" sz="2000" dirty="0">
                <a:effectLst/>
                <a:latin typeface="TimesNewRomanPSMT"/>
              </a:rPr>
              <a:t>, </a:t>
            </a:r>
            <a:r>
              <a:rPr lang="ru-RU" sz="2000" dirty="0" err="1">
                <a:effectLst/>
                <a:latin typeface="TimesNewRomanPSMT"/>
              </a:rPr>
              <a:t>системои</a:t>
            </a:r>
            <a:r>
              <a:rPr lang="ru-RU" sz="2000" dirty="0">
                <a:effectLst/>
                <a:latin typeface="TimesNewRomanPSMT"/>
              </a:rPr>
              <a:t>̆ динамического бедренного винта, три винта костных динамических, введенных параллельно, фиксированных в пластине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177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0F07E-5C40-B84B-9E69-D793168A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Хирургическое</a:t>
            </a:r>
            <a:r>
              <a:rPr lang="ru-RU" sz="3200" dirty="0">
                <a:latin typeface="TimesNewRomanPS"/>
              </a:rPr>
              <a:t> лечение при м</a:t>
            </a:r>
            <a:r>
              <a:rPr lang="ru-RU" sz="3200" dirty="0">
                <a:effectLst/>
                <a:latin typeface="TimesNewRomanPS"/>
              </a:rPr>
              <a:t>едиальных переломах</a:t>
            </a:r>
            <a:r>
              <a:rPr lang="en-US" sz="3200" dirty="0">
                <a:effectLst/>
                <a:latin typeface="TimesNewRomanPS"/>
              </a:rPr>
              <a:t> </a:t>
            </a:r>
            <a:r>
              <a:rPr lang="ru-RU" sz="3200" dirty="0">
                <a:effectLst/>
                <a:latin typeface="TimesNewRomanPS"/>
              </a:rPr>
              <a:t>типа </a:t>
            </a:r>
            <a:r>
              <a:rPr lang="en" sz="3200" dirty="0">
                <a:effectLst/>
                <a:latin typeface="TimesNewRomanPS"/>
              </a:rPr>
              <a:t>Garden III-IV (Pauwels II-III)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FC20A0-8F5A-7045-BDC2-E0870F515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i="1" dirty="0">
                <a:effectLst/>
                <a:latin typeface="TimesNewRomanPS"/>
              </a:rPr>
              <a:t>К медиальным переломам </a:t>
            </a:r>
            <a:r>
              <a:rPr lang="en" sz="1800" i="1" dirty="0">
                <a:effectLst/>
                <a:latin typeface="TimesNewRomanPS"/>
              </a:rPr>
              <a:t>Garden III-IV (Pauwels II-III) </a:t>
            </a:r>
            <a:r>
              <a:rPr lang="ru-RU" sz="1800" i="1" dirty="0">
                <a:effectLst/>
                <a:latin typeface="TimesNewRomanPS"/>
              </a:rPr>
              <a:t>относят переломы ШБК с неполным </a:t>
            </a:r>
            <a:r>
              <a:rPr lang="ru-RU" sz="1800" i="1" dirty="0" err="1">
                <a:effectLst/>
                <a:latin typeface="TimesNewRomanPS"/>
              </a:rPr>
              <a:t>варусным</a:t>
            </a:r>
            <a:r>
              <a:rPr lang="ru-RU" sz="1800" i="1" dirty="0">
                <a:effectLst/>
                <a:latin typeface="TimesNewRomanPS"/>
              </a:rPr>
              <a:t> и/или полным смещением с разобщением отломков. Такие переломы имеют </a:t>
            </a:r>
            <a:r>
              <a:rPr lang="ru-RU" sz="1800" i="1" dirty="0" err="1">
                <a:effectLst/>
                <a:latin typeface="TimesNewRomanPS"/>
              </a:rPr>
              <a:t>неблагоприятныи</a:t>
            </a:r>
            <a:r>
              <a:rPr lang="ru-RU" sz="1800" i="1" dirty="0">
                <a:effectLst/>
                <a:latin typeface="TimesNewRomanPS"/>
              </a:rPr>
              <a:t>̆ прогноз сращения вследствие нарушения кровоснабжения головки БК, однако у пациентов моложе 60 лет возможно выполнение остеосинтеза по экстренным показаниям.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Пациентам моложе 60 лет </a:t>
            </a:r>
            <a:r>
              <a:rPr lang="ru-RU" sz="1800" b="1" dirty="0">
                <a:effectLst/>
                <a:latin typeface="TimesNewRomanPS"/>
              </a:rPr>
              <a:t>рекомендуется </a:t>
            </a:r>
            <a:r>
              <a:rPr lang="ru-RU" sz="1800" dirty="0">
                <a:effectLst/>
                <a:latin typeface="TimesNewRomanPSMT"/>
              </a:rPr>
              <a:t>выполнять остеосинтез с использованием трех </a:t>
            </a:r>
            <a:r>
              <a:rPr lang="ru-RU" sz="1800" dirty="0" err="1">
                <a:effectLst/>
                <a:latin typeface="TimesNewRomanPSMT"/>
              </a:rPr>
              <a:t>спонгиозных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канюлированных</a:t>
            </a:r>
            <a:r>
              <a:rPr lang="ru-RU" sz="1800" dirty="0">
                <a:effectLst/>
                <a:latin typeface="TimesNewRomanPSMT"/>
              </a:rPr>
              <a:t> винтов, системы динамического бедренного винта или трех винтов костных динамических, введенных параллельно, фиксированных в пластине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676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428D2-3368-1142-909E-E7F2808C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1473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Хирургическое</a:t>
            </a:r>
            <a:r>
              <a:rPr lang="ru-RU" sz="3200" dirty="0">
                <a:latin typeface="TimesNewRomanPS"/>
              </a:rPr>
              <a:t> лечение при</a:t>
            </a:r>
            <a:r>
              <a:rPr lang="en-US" sz="3200" dirty="0">
                <a:latin typeface="TimesNewRomanPS"/>
              </a:rPr>
              <a:t> </a:t>
            </a:r>
            <a:r>
              <a:rPr lang="ru-RU" sz="3200" dirty="0">
                <a:latin typeface="TimesNewRomanPS"/>
              </a:rPr>
              <a:t>переломах шейки бедренной кости</a:t>
            </a:r>
            <a:endParaRPr lang="ru-RU" sz="32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0B4DCD8-9555-BC43-8921-EE0A8A672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55" t="16352" r="44142" b="51091"/>
          <a:stretch/>
        </p:blipFill>
        <p:spPr>
          <a:xfrm>
            <a:off x="1903926" y="1527036"/>
            <a:ext cx="8384147" cy="5330964"/>
          </a:xfrm>
        </p:spPr>
      </p:pic>
    </p:spTree>
    <p:extLst>
      <p:ext uri="{BB962C8B-B14F-4D97-AF65-F5344CB8AC3E}">
        <p14:creationId xmlns:p14="http://schemas.microsoft.com/office/powerpoint/2010/main" val="2374416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657E9-ACA1-CC4F-8348-BA2217C8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51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Хирургическое</a:t>
            </a:r>
            <a:r>
              <a:rPr lang="ru-RU" sz="3200" dirty="0">
                <a:latin typeface="TimesNewRomanPS"/>
              </a:rPr>
              <a:t> лечение при</a:t>
            </a:r>
            <a:r>
              <a:rPr lang="en-US" sz="3200" dirty="0">
                <a:latin typeface="TimesNewRomanPS"/>
              </a:rPr>
              <a:t> </a:t>
            </a:r>
            <a:r>
              <a:rPr lang="ru-RU" sz="3200" dirty="0">
                <a:latin typeface="TimesNewRomanPS"/>
              </a:rPr>
              <a:t>переломах шейки бедренной кости</a:t>
            </a:r>
            <a:endParaRPr lang="ru-RU" sz="3200" dirty="0"/>
          </a:p>
        </p:txBody>
      </p:sp>
      <p:pic>
        <p:nvPicPr>
          <p:cNvPr id="10242" name="Picture 2" descr="Figure 1 from Clinical experience, primary results and pitfalls in the  treatment of intracapsular hip fractures with the Targon® FN locking plate.  | Semantic Scholar">
            <a:extLst>
              <a:ext uri="{FF2B5EF4-FFF2-40B4-BE49-F238E27FC236}">
                <a16:creationId xmlns:a16="http://schemas.microsoft.com/office/drawing/2014/main" id="{052DE728-4D22-BA4D-B6C4-DD4A7565F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17" y="1690688"/>
            <a:ext cx="3931933" cy="49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7F6160-1B6B-B448-98F0-3C79C2D6C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44" t="15024" r="14710" b="11549"/>
          <a:stretch/>
        </p:blipFill>
        <p:spPr>
          <a:xfrm>
            <a:off x="145424" y="1636512"/>
            <a:ext cx="4185634" cy="5035639"/>
          </a:xfrm>
          <a:prstGeom prst="rect">
            <a:avLst/>
          </a:prstGeom>
        </p:spPr>
      </p:pic>
      <p:pic>
        <p:nvPicPr>
          <p:cNvPr id="10244" name="Picture 4" descr="Перелом шейки бедренной кости">
            <a:extLst>
              <a:ext uri="{FF2B5EF4-FFF2-40B4-BE49-F238E27FC236}">
                <a16:creationId xmlns:a16="http://schemas.microsoft.com/office/drawing/2014/main" id="{B72EC2AB-527E-3E4D-8A1C-12A897230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9" b="9108"/>
          <a:stretch/>
        </p:blipFill>
        <p:spPr bwMode="auto">
          <a:xfrm>
            <a:off x="8515551" y="1690688"/>
            <a:ext cx="2567381" cy="49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63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11204-9D49-A84B-B59E-394E5A696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err="1">
                <a:effectLst/>
                <a:latin typeface="TimesNewRomanPS"/>
              </a:rPr>
              <a:t>Эндопротезирование</a:t>
            </a:r>
            <a:r>
              <a:rPr lang="ru-RU" sz="3200" dirty="0">
                <a:effectLst/>
                <a:latin typeface="TimesNewRomanPS"/>
              </a:rPr>
              <a:t> тазобедренного сустава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E5A0B-8C47-3D46-B613-0118FBCA1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4351338"/>
          </a:xfrm>
        </p:spPr>
        <p:txBody>
          <a:bodyPr/>
          <a:lstStyle/>
          <a:p>
            <a:r>
              <a:rPr lang="ru-RU" sz="1800" dirty="0" err="1">
                <a:effectLst/>
                <a:latin typeface="TimesNewRomanPSMT"/>
              </a:rPr>
              <a:t>Эндопротезирование</a:t>
            </a:r>
            <a:r>
              <a:rPr lang="ru-RU" sz="1800" dirty="0">
                <a:effectLst/>
                <a:latin typeface="TimesNewRomanPSMT"/>
              </a:rPr>
              <a:t> тазобедренного сустава тотальное при нестабильном переломе ШБК </a:t>
            </a:r>
            <a:r>
              <a:rPr lang="ru-RU" sz="1800" b="1" dirty="0">
                <a:effectLst/>
                <a:latin typeface="TimesNewRomanPS"/>
              </a:rPr>
              <a:t>рекомендуется </a:t>
            </a:r>
            <a:r>
              <a:rPr lang="ru-RU" sz="1800" dirty="0">
                <a:effectLst/>
                <a:latin typeface="TimesNewRomanPSMT"/>
              </a:rPr>
              <a:t>проводить пациентам, которые могут передвигаться самостоятельно, при отсутствии выраженных нарушений когнитивных функций. Пациентам старческого возраста, с выраженными когнитивными нарушениями </a:t>
            </a:r>
            <a:r>
              <a:rPr lang="ru-RU" sz="1800" b="1" dirty="0">
                <a:effectLst/>
                <a:latin typeface="TimesNewRomanPS"/>
              </a:rPr>
              <a:t>рекомендуется </a:t>
            </a:r>
            <a:r>
              <a:rPr lang="ru-RU" sz="1800" dirty="0">
                <a:effectLst/>
                <a:latin typeface="TimesNewRomanPSMT"/>
              </a:rPr>
              <a:t>выполнять </a:t>
            </a:r>
            <a:r>
              <a:rPr lang="ru-RU" sz="1800" dirty="0" err="1">
                <a:effectLst/>
                <a:latin typeface="TimesNewRomanPSMT"/>
              </a:rPr>
              <a:t>гемиэндопротезирование</a:t>
            </a:r>
            <a:r>
              <a:rPr lang="ru-RU" sz="1800" dirty="0">
                <a:effectLst/>
                <a:latin typeface="TimesNewRomanPSMT"/>
              </a:rPr>
              <a:t> тазобедренного сустава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У группы функционально активных пациентов старше 60 лет, с активным образом жизни до травмы, </a:t>
            </a:r>
            <a:r>
              <a:rPr lang="ru-RU" sz="1800" b="1" dirty="0">
                <a:effectLst/>
                <a:latin typeface="TimesNewRomanPS"/>
              </a:rPr>
              <a:t>рекомендуется </a:t>
            </a:r>
            <a:r>
              <a:rPr lang="ru-RU" sz="1800" dirty="0">
                <a:effectLst/>
                <a:latin typeface="TimesNewRomanPSMT"/>
              </a:rPr>
              <a:t>выполнять </a:t>
            </a:r>
            <a:r>
              <a:rPr lang="ru-RU" sz="1800" dirty="0" err="1">
                <a:effectLst/>
                <a:latin typeface="TimesNewRomanPSMT"/>
              </a:rPr>
              <a:t>эндопротезирование</a:t>
            </a:r>
            <a:r>
              <a:rPr lang="ru-RU" sz="1800" dirty="0">
                <a:effectLst/>
                <a:latin typeface="TimesNewRomanPSMT"/>
              </a:rPr>
              <a:t> тазобедренного сустава тотальное, так как оно сопровождается лучшими функциональными результатами и </a:t>
            </a:r>
            <a:r>
              <a:rPr lang="ru-RU" sz="1800" dirty="0" err="1">
                <a:effectLst/>
                <a:latin typeface="TimesNewRomanPSMT"/>
              </a:rPr>
              <a:t>меньшеи</a:t>
            </a:r>
            <a:r>
              <a:rPr lang="ru-RU" sz="1800" dirty="0">
                <a:effectLst/>
                <a:latin typeface="TimesNewRomanPSMT"/>
              </a:rPr>
              <a:t>̆ интенсивностью болевого синдрома в сравнении с </a:t>
            </a:r>
            <a:r>
              <a:rPr lang="ru-RU" sz="1800" dirty="0" err="1">
                <a:effectLst/>
                <a:latin typeface="TimesNewRomanPSMT"/>
              </a:rPr>
              <a:t>монополярным</a:t>
            </a:r>
            <a:r>
              <a:rPr lang="ru-RU" sz="1800" dirty="0">
                <a:effectLst/>
                <a:latin typeface="TimesNewRomanPSMT"/>
              </a:rPr>
              <a:t> (однополюсным) или биполярным </a:t>
            </a:r>
            <a:r>
              <a:rPr lang="ru-RU" sz="1800" dirty="0" err="1">
                <a:effectLst/>
                <a:latin typeface="TimesNewRomanPSMT"/>
              </a:rPr>
              <a:t>эндопротезированием</a:t>
            </a:r>
            <a:r>
              <a:rPr lang="ru-RU" sz="1800" dirty="0">
                <a:latin typeface="TimesNewRomanPSMT"/>
              </a:rPr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Особенности эндопротезирования тазобедренного сустава при переломах шейки  бедренной кости - Лазарев - Вестник травматологии и ортопедии им Н.Н.  Приорова">
            <a:extLst>
              <a:ext uri="{FF2B5EF4-FFF2-40B4-BE49-F238E27FC236}">
                <a16:creationId xmlns:a16="http://schemas.microsoft.com/office/drawing/2014/main" id="{5D872DF6-3707-B840-A889-42FA9431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9" b="51361"/>
          <a:stretch/>
        </p:blipFill>
        <p:spPr bwMode="auto">
          <a:xfrm>
            <a:off x="2992191" y="3541691"/>
            <a:ext cx="3802139" cy="33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Эндопротезирование тазобедренного сустава в Беларуси - Цены в 6 больнице">
            <a:extLst>
              <a:ext uri="{FF2B5EF4-FFF2-40B4-BE49-F238E27FC236}">
                <a16:creationId xmlns:a16="http://schemas.microsoft.com/office/drawing/2014/main" id="{98A30B93-1271-8341-AF98-1C221F223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3" t="7378" r="11194" b="11368"/>
          <a:stretch/>
        </p:blipFill>
        <p:spPr bwMode="auto">
          <a:xfrm>
            <a:off x="6794330" y="3296552"/>
            <a:ext cx="1977741" cy="35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40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7781D-AB0F-C04A-A921-77046ABE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NewRomanPS"/>
              </a:rPr>
              <a:t>Хирургическое лечение с</a:t>
            </a:r>
            <a:r>
              <a:rPr lang="ru-RU" sz="3200" dirty="0">
                <a:effectLst/>
                <a:latin typeface="TimesNewRomanPS"/>
              </a:rPr>
              <a:t>табильных </a:t>
            </a:r>
            <a:r>
              <a:rPr lang="ru-RU" sz="3200" dirty="0" err="1">
                <a:effectLst/>
                <a:latin typeface="TimesNewRomanPS"/>
              </a:rPr>
              <a:t>чрезвертельных</a:t>
            </a:r>
            <a:r>
              <a:rPr lang="ru-RU" sz="3200" dirty="0">
                <a:effectLst/>
                <a:latin typeface="TimesNewRomanPS"/>
              </a:rPr>
              <a:t> переломов.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42AD8-2F88-2942-941F-7C7481BE5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438"/>
            <a:ext cx="10515600" cy="5032375"/>
          </a:xfrm>
        </p:spPr>
        <p:txBody>
          <a:bodyPr>
            <a:normAutofit/>
          </a:bodyPr>
          <a:lstStyle/>
          <a:p>
            <a:r>
              <a:rPr lang="ru-RU" sz="2000" i="1" dirty="0">
                <a:effectLst/>
                <a:latin typeface="TimesNewRomanPS"/>
              </a:rPr>
              <a:t>К стабильным </a:t>
            </a:r>
            <a:r>
              <a:rPr lang="ru-RU" sz="2000" i="1" dirty="0" err="1">
                <a:effectLst/>
                <a:latin typeface="TimesNewRomanPS"/>
              </a:rPr>
              <a:t>чрезвертельным</a:t>
            </a:r>
            <a:r>
              <a:rPr lang="ru-RU" sz="2000" i="1" dirty="0">
                <a:effectLst/>
                <a:latin typeface="TimesNewRomanPS"/>
              </a:rPr>
              <a:t> переломам относят переломы типа 31А1.2 по </a:t>
            </a:r>
            <a:r>
              <a:rPr lang="en" sz="2000" i="1" dirty="0">
                <a:effectLst/>
                <a:latin typeface="TimesNewRomanPS"/>
              </a:rPr>
              <a:t>AO/</a:t>
            </a:r>
            <a:r>
              <a:rPr lang="ru-RU" sz="2000" i="1" dirty="0">
                <a:effectLst/>
                <a:latin typeface="TimesNewRomanPS"/>
              </a:rPr>
              <a:t>ОТА с возможностью обеспечения </a:t>
            </a:r>
            <a:r>
              <a:rPr lang="ru-RU" sz="2000" i="1" dirty="0" err="1">
                <a:effectLst/>
                <a:latin typeface="TimesNewRomanPS"/>
              </a:rPr>
              <a:t>медиальнои</a:t>
            </a:r>
            <a:r>
              <a:rPr lang="ru-RU" sz="2000" i="1" dirty="0">
                <a:effectLst/>
                <a:latin typeface="TimesNewRomanPS"/>
              </a:rPr>
              <a:t>̆ опоры (</a:t>
            </a:r>
            <a:r>
              <a:rPr lang="ru-RU" sz="2000" i="1" dirty="0" err="1">
                <a:effectLst/>
                <a:latin typeface="TimesNewRomanPS"/>
              </a:rPr>
              <a:t>малыи</a:t>
            </a:r>
            <a:r>
              <a:rPr lang="ru-RU" sz="2000" i="1" dirty="0">
                <a:effectLst/>
                <a:latin typeface="TimesNewRomanPS"/>
              </a:rPr>
              <a:t>̆ вертел </a:t>
            </a:r>
            <a:r>
              <a:rPr lang="ru-RU" sz="2000" i="1" dirty="0" err="1">
                <a:effectLst/>
                <a:latin typeface="TimesNewRomanPS"/>
              </a:rPr>
              <a:t>интактен</a:t>
            </a:r>
            <a:r>
              <a:rPr lang="ru-RU" sz="2000" i="1" dirty="0">
                <a:effectLst/>
                <a:latin typeface="TimesNewRomanPS"/>
              </a:rPr>
              <a:t>). Рентгенологическим критерием стабильности является прерывание медиального кортикального слоя только на одном уровне </a:t>
            </a:r>
            <a:endParaRPr lang="ru-RU" sz="2000" dirty="0"/>
          </a:p>
          <a:p>
            <a:r>
              <a:rPr lang="ru-RU" sz="2000" dirty="0">
                <a:effectLst/>
                <a:latin typeface="TimesNewRomanPSMT"/>
              </a:rPr>
              <a:t>В качестве метода выбора при лечении стабильных </a:t>
            </a:r>
            <a:r>
              <a:rPr lang="ru-RU" sz="2000" dirty="0" err="1">
                <a:effectLst/>
                <a:latin typeface="TimesNewRomanPSMT"/>
              </a:rPr>
              <a:t>чрезвертельных</a:t>
            </a:r>
            <a:r>
              <a:rPr lang="ru-RU" sz="2000" dirty="0">
                <a:effectLst/>
                <a:latin typeface="TimesNewRomanPSMT"/>
              </a:rPr>
              <a:t> переломов </a:t>
            </a:r>
            <a:r>
              <a:rPr lang="ru-RU" sz="2000" b="1" dirty="0">
                <a:effectLst/>
                <a:latin typeface="TimesNewRomanPS"/>
              </a:rPr>
              <a:t>рекомендуется </a:t>
            </a:r>
            <a:r>
              <a:rPr lang="ru-RU" sz="2000" dirty="0">
                <a:effectLst/>
                <a:latin typeface="TimesNewRomanPSMT"/>
              </a:rPr>
              <a:t>остеосинтез </a:t>
            </a:r>
            <a:r>
              <a:rPr lang="ru-RU" sz="2000" dirty="0" err="1">
                <a:effectLst/>
                <a:latin typeface="TimesNewRomanPSMT"/>
              </a:rPr>
              <a:t>системои</a:t>
            </a:r>
            <a:r>
              <a:rPr lang="ru-RU" sz="2000" dirty="0">
                <a:effectLst/>
                <a:latin typeface="TimesNewRomanPSMT"/>
              </a:rPr>
              <a:t>̆ </a:t>
            </a:r>
            <a:r>
              <a:rPr lang="en" sz="2000" dirty="0">
                <a:effectLst/>
                <a:latin typeface="TimesNewRomanPSMT"/>
              </a:rPr>
              <a:t>DHS</a:t>
            </a:r>
            <a:r>
              <a:rPr lang="ru-RU" sz="2000" dirty="0">
                <a:effectLst/>
                <a:latin typeface="TimesNewRomanPSMT"/>
              </a:rPr>
              <a:t>. Преимуществ методики остеосинтеза </a:t>
            </a:r>
            <a:r>
              <a:rPr lang="en" sz="2000" dirty="0">
                <a:effectLst/>
                <a:latin typeface="TimesNewRomanPSMT"/>
              </a:rPr>
              <a:t>DHS </a:t>
            </a:r>
            <a:r>
              <a:rPr lang="ru-RU" sz="2000" dirty="0">
                <a:effectLst/>
                <a:latin typeface="TimesNewRomanPSMT"/>
              </a:rPr>
              <a:t>над стержнями проксимальными выявлено не было, однако установлено, что при фиксации стабильных </a:t>
            </a:r>
            <a:r>
              <a:rPr lang="ru-RU" sz="2000" dirty="0" err="1">
                <a:effectLst/>
                <a:latin typeface="TimesNewRomanPSMT"/>
              </a:rPr>
              <a:t>чрезвертельных</a:t>
            </a:r>
            <a:r>
              <a:rPr lang="ru-RU" sz="2000" dirty="0">
                <a:effectLst/>
                <a:latin typeface="TimesNewRomanPSMT"/>
              </a:rPr>
              <a:t> переломов при помощи </a:t>
            </a:r>
            <a:r>
              <a:rPr lang="en" sz="2000" dirty="0">
                <a:effectLst/>
                <a:latin typeface="TimesNewRomanPSMT"/>
              </a:rPr>
              <a:t>DHS </a:t>
            </a:r>
            <a:r>
              <a:rPr lang="ru-RU" sz="2000" dirty="0">
                <a:effectLst/>
                <a:latin typeface="TimesNewRomanPSMT"/>
              </a:rPr>
              <a:t>объем кровопотери и длительность операции были меньше, по сравнению с применением </a:t>
            </a:r>
            <a:r>
              <a:rPr lang="ru-RU" sz="2000" dirty="0" err="1">
                <a:effectLst/>
                <a:latin typeface="TimesNewRomanPSMT"/>
              </a:rPr>
              <a:t>стержнеи</a:t>
            </a:r>
            <a:r>
              <a:rPr lang="ru-RU" sz="2000" dirty="0">
                <a:effectLst/>
                <a:latin typeface="TimesNewRomanPSMT"/>
              </a:rPr>
              <a:t>̆ проксимальных бедренных </a:t>
            </a:r>
          </a:p>
          <a:p>
            <a:r>
              <a:rPr lang="ru-RU" sz="2000" i="1" dirty="0">
                <a:effectLst/>
                <a:latin typeface="TimesNewRomanPS"/>
              </a:rPr>
              <a:t>У пациентов старше 60 лет при стабильных </a:t>
            </a:r>
            <a:r>
              <a:rPr lang="ru-RU" sz="2000" i="1" dirty="0" err="1">
                <a:effectLst/>
                <a:latin typeface="TimesNewRomanPS"/>
              </a:rPr>
              <a:t>чрезвертельных</a:t>
            </a:r>
            <a:r>
              <a:rPr lang="ru-RU" sz="2000" i="1" dirty="0">
                <a:effectLst/>
                <a:latin typeface="TimesNewRomanPS"/>
              </a:rPr>
              <a:t> переломах, при наличии </a:t>
            </a:r>
            <a:r>
              <a:rPr lang="ru-RU" sz="2000" i="1" dirty="0" err="1">
                <a:effectLst/>
                <a:latin typeface="TimesNewRomanPS"/>
              </a:rPr>
              <a:t>третьеи</a:t>
            </a:r>
            <a:r>
              <a:rPr lang="ru-RU" sz="2000" i="1" dirty="0">
                <a:effectLst/>
                <a:latin typeface="TimesNewRomanPS"/>
              </a:rPr>
              <a:t>̆ стадии </a:t>
            </a:r>
            <a:r>
              <a:rPr lang="ru-RU" sz="2000" i="1" dirty="0" err="1">
                <a:effectLst/>
                <a:latin typeface="TimesNewRomanPS"/>
              </a:rPr>
              <a:t>коксартроза</a:t>
            </a:r>
            <a:r>
              <a:rPr lang="ru-RU" sz="2000" i="1" dirty="0">
                <a:effectLst/>
                <a:latin typeface="TimesNewRomanPS"/>
              </a:rPr>
              <a:t> </a:t>
            </a:r>
            <a:r>
              <a:rPr lang="ru-RU" sz="2000" b="1" i="1" dirty="0">
                <a:effectLst/>
                <a:latin typeface="TimesNewRomanPS"/>
              </a:rPr>
              <a:t>рекомендуется </a:t>
            </a:r>
            <a:r>
              <a:rPr lang="ru-RU" sz="2000" i="1" dirty="0">
                <a:effectLst/>
                <a:latin typeface="TimesNewRomanPS"/>
              </a:rPr>
              <a:t>выполнять </a:t>
            </a:r>
            <a:r>
              <a:rPr lang="ru-RU" sz="2000" i="1" dirty="0" err="1">
                <a:effectLst/>
                <a:latin typeface="TimesNewRomanPS"/>
              </a:rPr>
              <a:t>эндопротезирование</a:t>
            </a:r>
            <a:r>
              <a:rPr lang="ru-RU" sz="2000" i="1" dirty="0">
                <a:effectLst/>
                <a:latin typeface="TimesNewRomanPS"/>
              </a:rPr>
              <a:t> при возможности установки </a:t>
            </a:r>
            <a:r>
              <a:rPr lang="ru-RU" sz="2000" i="1" dirty="0" err="1">
                <a:effectLst/>
                <a:latin typeface="TimesNewRomanPS"/>
              </a:rPr>
              <a:t>первичнои</a:t>
            </a:r>
            <a:r>
              <a:rPr lang="ru-RU" sz="2000" i="1" dirty="0">
                <a:effectLst/>
                <a:latin typeface="TimesNewRomanPS"/>
              </a:rPr>
              <a:t>̆ ножки </a:t>
            </a:r>
            <a:r>
              <a:rPr lang="ru-RU" sz="2000" i="1" dirty="0" err="1">
                <a:effectLst/>
                <a:latin typeface="TimesNewRomanPS"/>
              </a:rPr>
              <a:t>эндопротеза</a:t>
            </a:r>
            <a:r>
              <a:rPr lang="ru-RU" sz="2000" i="1" dirty="0">
                <a:effectLst/>
                <a:latin typeface="TimesNewRomanP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4189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2F555-DD1A-D741-9E0B-E2FDB6CF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NewRomanPS"/>
              </a:rPr>
              <a:t>Хирургическое лечение нес</a:t>
            </a:r>
            <a:r>
              <a:rPr lang="ru-RU" sz="3200" dirty="0">
                <a:effectLst/>
                <a:latin typeface="TimesNewRomanPS"/>
              </a:rPr>
              <a:t>табильных </a:t>
            </a:r>
            <a:r>
              <a:rPr lang="ru-RU" sz="3200" dirty="0" err="1">
                <a:effectLst/>
                <a:latin typeface="TimesNewRomanPS"/>
              </a:rPr>
              <a:t>чрезвертельных</a:t>
            </a:r>
            <a:r>
              <a:rPr lang="ru-RU" sz="3200" dirty="0">
                <a:effectLst/>
                <a:latin typeface="TimesNewRomanPS"/>
              </a:rPr>
              <a:t> переломов.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03DFA-13B0-FC46-AC8E-B8771384D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6639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NewRomanPSMT"/>
              </a:rPr>
              <a:t>При нестабильном характере </a:t>
            </a:r>
            <a:r>
              <a:rPr lang="ru-RU" sz="2000" dirty="0" err="1">
                <a:effectLst/>
                <a:latin typeface="TimesNewRomanPSMT"/>
              </a:rPr>
              <a:t>чрезвертельного</a:t>
            </a:r>
            <a:r>
              <a:rPr lang="ru-RU" sz="2000" dirty="0">
                <a:effectLst/>
                <a:latin typeface="TimesNewRomanPSMT"/>
              </a:rPr>
              <a:t> перелома </a:t>
            </a:r>
            <a:r>
              <a:rPr lang="ru-RU" sz="2000" b="1" dirty="0">
                <a:effectLst/>
                <a:latin typeface="TimesNewRomanPS"/>
              </a:rPr>
              <a:t>рекомендуется </a:t>
            </a:r>
            <a:r>
              <a:rPr lang="ru-RU" sz="2000" dirty="0">
                <a:effectLst/>
                <a:latin typeface="TimesNewRomanPSMT"/>
              </a:rPr>
              <a:t>применение интрамедуллярного блокируемого остеосинтеза стержнем </a:t>
            </a:r>
            <a:r>
              <a:rPr lang="ru-RU" sz="2000" dirty="0" err="1">
                <a:effectLst/>
                <a:latin typeface="TimesNewRomanPSMT"/>
              </a:rPr>
              <a:t>проксимальныи</a:t>
            </a:r>
            <a:r>
              <a:rPr lang="ru-RU" sz="2000" dirty="0">
                <a:effectLst/>
                <a:latin typeface="TimesNewRomanPSMT"/>
              </a:rPr>
              <a:t>̆ бедренным </a:t>
            </a:r>
            <a:endParaRPr lang="ru-RU" sz="2000" dirty="0"/>
          </a:p>
          <a:p>
            <a:r>
              <a:rPr lang="ru-RU" sz="2000" dirty="0">
                <a:effectLst/>
                <a:latin typeface="TimesNewRomanPSMT"/>
              </a:rPr>
              <a:t>Для профилактики </a:t>
            </a:r>
            <a:r>
              <a:rPr lang="ru-RU" sz="2000" dirty="0" err="1">
                <a:effectLst/>
                <a:latin typeface="TimesNewRomanPSMT"/>
              </a:rPr>
              <a:t>периимплантных</a:t>
            </a:r>
            <a:r>
              <a:rPr lang="ru-RU" sz="2000" dirty="0">
                <a:effectLst/>
                <a:latin typeface="TimesNewRomanPSMT"/>
              </a:rPr>
              <a:t> переломов </a:t>
            </a:r>
            <a:r>
              <a:rPr lang="ru-RU" sz="2000" b="1" dirty="0">
                <a:effectLst/>
                <a:latin typeface="TimesNewRomanPS"/>
              </a:rPr>
              <a:t>рекомендуется </a:t>
            </a:r>
            <a:r>
              <a:rPr lang="ru-RU" sz="2000" dirty="0">
                <a:effectLst/>
                <a:latin typeface="TimesNewRomanPSMT"/>
              </a:rPr>
              <a:t>использовать версии </a:t>
            </a:r>
            <a:r>
              <a:rPr lang="ru-RU" sz="2000" dirty="0" err="1">
                <a:effectLst/>
                <a:latin typeface="TimesNewRomanPSMT"/>
              </a:rPr>
              <a:t>стержнеи</a:t>
            </a:r>
            <a:r>
              <a:rPr lang="ru-RU" sz="2000" dirty="0">
                <a:effectLst/>
                <a:latin typeface="TimesNewRomanPSMT"/>
              </a:rPr>
              <a:t>̆ проксимальных бедренных </a:t>
            </a:r>
            <a:r>
              <a:rPr lang="ru-RU" sz="2000" dirty="0" err="1">
                <a:effectLst/>
                <a:latin typeface="TimesNewRomanPSMT"/>
              </a:rPr>
              <a:t>длинои</a:t>
            </a:r>
            <a:r>
              <a:rPr lang="ru-RU" sz="2000" dirty="0">
                <a:effectLst/>
                <a:latin typeface="TimesNewRomanPSMT"/>
              </a:rPr>
              <a:t>̆ не менее 210 мм </a:t>
            </a:r>
            <a:endParaRPr lang="ru-RU" sz="2000" dirty="0"/>
          </a:p>
          <a:p>
            <a:r>
              <a:rPr lang="ru-RU" sz="2000" i="1" dirty="0">
                <a:effectLst/>
                <a:latin typeface="TimesNewRomanPS"/>
              </a:rPr>
              <a:t>У пациентов старше 60 лет при использовании </a:t>
            </a:r>
            <a:r>
              <a:rPr lang="ru-RU" sz="2000" i="1" dirty="0" err="1">
                <a:effectLst/>
                <a:latin typeface="TimesNewRomanPS"/>
              </a:rPr>
              <a:t>стержнеи</a:t>
            </a:r>
            <a:r>
              <a:rPr lang="ru-RU" sz="2000" i="1" dirty="0">
                <a:effectLst/>
                <a:latin typeface="TimesNewRomanPS"/>
              </a:rPr>
              <a:t>̆ проксимальных бедренных с шеечным элементом в виде спирального клинка риск прорезывания имплантата ниже. </a:t>
            </a:r>
            <a:endParaRPr lang="ru-RU" sz="2000" dirty="0"/>
          </a:p>
          <a:p>
            <a:r>
              <a:rPr lang="ru-RU" sz="2000" i="1" dirty="0">
                <a:effectLst/>
                <a:latin typeface="TimesNewRomanPS"/>
              </a:rPr>
              <a:t>Имплантаты могут быть установлены в двух вариантах:</a:t>
            </a:r>
            <a:br>
              <a:rPr lang="ru-RU" sz="2000" i="1" dirty="0">
                <a:effectLst/>
                <a:latin typeface="TimesNewRomanPS"/>
              </a:rPr>
            </a:br>
            <a:r>
              <a:rPr lang="ru-RU" sz="2000" i="1" dirty="0">
                <a:effectLst/>
                <a:latin typeface="TimesNewRomanPS"/>
              </a:rPr>
              <a:t>1. </a:t>
            </a:r>
            <a:r>
              <a:rPr lang="ru-RU" sz="2000" b="1" i="1" dirty="0">
                <a:effectLst/>
                <a:latin typeface="TimesNewRomanPS"/>
              </a:rPr>
              <a:t>Динамическом</a:t>
            </a:r>
            <a:r>
              <a:rPr lang="ru-RU" sz="2000" i="1" dirty="0">
                <a:effectLst/>
                <a:latin typeface="TimesNewRomanPS"/>
              </a:rPr>
              <a:t>, при котором после установки сохраняется подвижность шеечного элемента относительно штифта.</a:t>
            </a:r>
            <a:br>
              <a:rPr lang="ru-RU" sz="2000" i="1" dirty="0">
                <a:effectLst/>
                <a:latin typeface="TimesNewRomanPS"/>
              </a:rPr>
            </a:br>
            <a:r>
              <a:rPr lang="ru-RU" sz="2000" i="1" dirty="0">
                <a:effectLst/>
                <a:latin typeface="TimesNewRomanPS"/>
              </a:rPr>
              <a:t>2. </a:t>
            </a:r>
            <a:r>
              <a:rPr lang="ru-RU" sz="2000" b="1" i="1" dirty="0">
                <a:effectLst/>
                <a:latin typeface="TimesNewRomanPS"/>
              </a:rPr>
              <a:t>Статическом</a:t>
            </a:r>
            <a:r>
              <a:rPr lang="ru-RU" sz="2000" i="1" dirty="0">
                <a:effectLst/>
                <a:latin typeface="TimesNewRomanPS"/>
              </a:rPr>
              <a:t>, при котором после установки </a:t>
            </a:r>
            <a:r>
              <a:rPr lang="ru-RU" sz="2000" i="1" dirty="0" err="1">
                <a:effectLst/>
                <a:latin typeface="TimesNewRomanPS"/>
              </a:rPr>
              <a:t>шеечныи</a:t>
            </a:r>
            <a:r>
              <a:rPr lang="ru-RU" sz="2000" i="1" dirty="0">
                <a:effectLst/>
                <a:latin typeface="TimesNewRomanPS"/>
              </a:rPr>
              <a:t>̆ элемент блокируется и становится неподвижным относительно интрамедуллярного штифта. </a:t>
            </a:r>
          </a:p>
          <a:p>
            <a:r>
              <a:rPr lang="ru-RU" sz="2000" i="1" dirty="0">
                <a:effectLst/>
                <a:latin typeface="TimesNewRomanPS"/>
              </a:rPr>
              <a:t>У пациентов старше 60 лет при нестабильных </a:t>
            </a:r>
            <a:r>
              <a:rPr lang="ru-RU" sz="2000" i="1" dirty="0" err="1">
                <a:effectLst/>
                <a:latin typeface="TimesNewRomanPS"/>
              </a:rPr>
              <a:t>чрезвертельных</a:t>
            </a:r>
            <a:r>
              <a:rPr lang="ru-RU" sz="2000" i="1" dirty="0">
                <a:effectLst/>
                <a:latin typeface="TimesNewRomanPS"/>
              </a:rPr>
              <a:t> переломах (АО/</a:t>
            </a:r>
            <a:r>
              <a:rPr lang="en" sz="2000" i="1" dirty="0">
                <a:effectLst/>
                <a:latin typeface="TimesNewRomanPS"/>
              </a:rPr>
              <a:t>OTA 31</a:t>
            </a:r>
            <a:r>
              <a:rPr lang="ru-RU" sz="2000" i="1" dirty="0">
                <a:effectLst/>
                <a:latin typeface="TimesNewRomanPS"/>
              </a:rPr>
              <a:t>А1.3, 31</a:t>
            </a:r>
            <a:r>
              <a:rPr lang="en" sz="2000" i="1" dirty="0">
                <a:effectLst/>
                <a:latin typeface="TimesNewRomanPS"/>
              </a:rPr>
              <a:t>A2), </a:t>
            </a:r>
            <a:r>
              <a:rPr lang="ru-RU" sz="2000" i="1" dirty="0">
                <a:effectLst/>
                <a:latin typeface="TimesNewRomanPS"/>
              </a:rPr>
              <a:t>при наличии </a:t>
            </a:r>
            <a:r>
              <a:rPr lang="ru-RU" sz="2000" i="1" dirty="0" err="1">
                <a:effectLst/>
                <a:latin typeface="TimesNewRomanPS"/>
              </a:rPr>
              <a:t>третьеи</a:t>
            </a:r>
            <a:r>
              <a:rPr lang="ru-RU" sz="2000" i="1" dirty="0">
                <a:effectLst/>
                <a:latin typeface="TimesNewRomanPS"/>
              </a:rPr>
              <a:t>̆ стадии </a:t>
            </a:r>
            <a:r>
              <a:rPr lang="ru-RU" sz="2000" i="1" dirty="0" err="1">
                <a:effectLst/>
                <a:latin typeface="TimesNewRomanPS"/>
              </a:rPr>
              <a:t>коксартроза</a:t>
            </a:r>
            <a:r>
              <a:rPr lang="ru-RU" sz="2000" i="1" dirty="0">
                <a:effectLst/>
                <a:latin typeface="TimesNewRomanPS"/>
              </a:rPr>
              <a:t> </a:t>
            </a:r>
            <a:r>
              <a:rPr lang="ru-RU" sz="2000" b="1" i="1" dirty="0">
                <a:effectLst/>
                <a:latin typeface="TimesNewRomanPS"/>
              </a:rPr>
              <a:t>рекомендуется </a:t>
            </a:r>
            <a:r>
              <a:rPr lang="ru-RU" sz="2000" i="1" dirty="0">
                <a:effectLst/>
                <a:latin typeface="TimesNewRomanPS"/>
              </a:rPr>
              <a:t>выполнять </a:t>
            </a:r>
            <a:r>
              <a:rPr lang="ru-RU" sz="2000" i="1" dirty="0" err="1">
                <a:effectLst/>
                <a:latin typeface="TimesNewRomanPS"/>
              </a:rPr>
              <a:t>эндопротезирование</a:t>
            </a:r>
            <a:r>
              <a:rPr lang="ru-RU" sz="2000" i="1" dirty="0">
                <a:effectLst/>
                <a:latin typeface="TimesNewRomanPS"/>
              </a:rPr>
              <a:t> при возможности установки </a:t>
            </a:r>
            <a:r>
              <a:rPr lang="ru-RU" sz="2000" i="1" dirty="0" err="1">
                <a:effectLst/>
                <a:latin typeface="TimesNewRomanPS"/>
              </a:rPr>
              <a:t>первичнои</a:t>
            </a:r>
            <a:r>
              <a:rPr lang="ru-RU" sz="2000" i="1" dirty="0">
                <a:effectLst/>
                <a:latin typeface="TimesNewRomanPS"/>
              </a:rPr>
              <a:t>̆ ножки </a:t>
            </a:r>
            <a:r>
              <a:rPr lang="ru-RU" sz="2000" i="1" dirty="0" err="1">
                <a:effectLst/>
                <a:latin typeface="TimesNewRomanPS"/>
              </a:rPr>
              <a:t>эндопротеза</a:t>
            </a:r>
            <a:r>
              <a:rPr lang="ru-RU" sz="2000" i="1" dirty="0">
                <a:effectLst/>
                <a:latin typeface="TimesNewRomanPS"/>
              </a:rPr>
              <a:t>. 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32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BA51B-D665-E540-876A-3717B5305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A90CD0-2560-BF47-AD11-444330CFA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Переломы проксимального отдела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бедреннои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кости (ППОБК) – это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внеклассификационное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понятие, объединяющее переломы головки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бедреннои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кости, переломы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шейки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бедреннои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кости,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чрезвертельные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межвертельные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подвертельные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переломы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бедреннои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кости.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267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нтрамедуллярный остеосинтез при переломах проксимальной и дистальной  третей диафиза большеберцовой кости с интраоперационной двухштырьковой  внешней фиксацией">
            <a:extLst>
              <a:ext uri="{FF2B5EF4-FFF2-40B4-BE49-F238E27FC236}">
                <a16:creationId xmlns:a16="http://schemas.microsoft.com/office/drawing/2014/main" id="{A8B42B81-9861-274C-A175-480305A7A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89" y="2506384"/>
            <a:ext cx="3149411" cy="314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BAE5C-7054-F849-8415-58830E29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Хирургическое</a:t>
            </a:r>
            <a:r>
              <a:rPr lang="ru-RU" sz="3200" dirty="0">
                <a:latin typeface="TimesNewRomanPS"/>
              </a:rPr>
              <a:t> лечение при переломах </a:t>
            </a:r>
            <a:r>
              <a:rPr lang="ru-RU" sz="3200" dirty="0" err="1">
                <a:latin typeface="TimesNewRomanPS"/>
              </a:rPr>
              <a:t>вертельнои</a:t>
            </a:r>
            <a:r>
              <a:rPr lang="ru-RU" sz="3200" dirty="0">
                <a:latin typeface="TimesNewRomanPS"/>
              </a:rPr>
              <a:t>̆ области </a:t>
            </a:r>
            <a:br>
              <a:rPr lang="ru-RU" sz="3200" dirty="0">
                <a:latin typeface="TimesNewRomanPS"/>
              </a:rPr>
            </a:br>
            <a:endParaRPr lang="ru-RU" sz="3200" dirty="0">
              <a:latin typeface="TimesNewRomanPS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90587E-17A7-5B49-9D77-45D39DF89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4737" t="17239" r="4925" b="52297"/>
          <a:stretch/>
        </p:blipFill>
        <p:spPr>
          <a:xfrm>
            <a:off x="1706373" y="1202205"/>
            <a:ext cx="8464928" cy="5312535"/>
          </a:xfrm>
        </p:spPr>
      </p:pic>
      <p:pic>
        <p:nvPicPr>
          <p:cNvPr id="7" name="Picture 4" descr="Перелом шейки бедренной кости">
            <a:extLst>
              <a:ext uri="{FF2B5EF4-FFF2-40B4-BE49-F238E27FC236}">
                <a16:creationId xmlns:a16="http://schemas.microsoft.com/office/drawing/2014/main" id="{8198C0A0-ABE1-904D-B461-239B9F0F2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9" b="9108"/>
          <a:stretch/>
        </p:blipFill>
        <p:spPr bwMode="auto">
          <a:xfrm>
            <a:off x="0" y="2527768"/>
            <a:ext cx="1711920" cy="332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84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EC9A8-383A-7E4E-95FD-9D2312CF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effectLst/>
                <a:latin typeface="TimesNewRomanPS"/>
              </a:rPr>
              <a:t>Хирургическое</a:t>
            </a:r>
            <a:r>
              <a:rPr lang="ru-RU" sz="3200" dirty="0">
                <a:latin typeface="TimesNewRomanPS"/>
              </a:rPr>
              <a:t> лечение при переломах </a:t>
            </a:r>
            <a:r>
              <a:rPr lang="ru-RU" sz="3200" dirty="0" err="1">
                <a:effectLst/>
                <a:latin typeface="TimesNewRomanPS"/>
              </a:rPr>
              <a:t>Подвертельные</a:t>
            </a:r>
            <a:r>
              <a:rPr lang="ru-RU" sz="3200" dirty="0">
                <a:effectLst/>
                <a:latin typeface="TimesNewRomanPS"/>
              </a:rPr>
              <a:t> АО/</a:t>
            </a:r>
            <a:r>
              <a:rPr lang="en" sz="3200" dirty="0">
                <a:effectLst/>
                <a:latin typeface="TimesNewRomanPS"/>
              </a:rPr>
              <a:t>OTA 32-A/B/C.1, </a:t>
            </a:r>
            <a:r>
              <a:rPr lang="ru-RU" sz="3200" dirty="0">
                <a:effectLst/>
                <a:latin typeface="TimesNewRomanPS"/>
              </a:rPr>
              <a:t>поперечные и реверсивные косые </a:t>
            </a:r>
            <a:r>
              <a:rPr lang="ru-RU" sz="3200" dirty="0" err="1">
                <a:effectLst/>
                <a:latin typeface="TimesNewRomanPS"/>
              </a:rPr>
              <a:t>межвертельные</a:t>
            </a:r>
            <a:r>
              <a:rPr lang="ru-RU" sz="3200" dirty="0">
                <a:effectLst/>
                <a:latin typeface="TimesNewRomanPS"/>
              </a:rPr>
              <a:t> переломы (АО/</a:t>
            </a:r>
            <a:r>
              <a:rPr lang="en" sz="3200" dirty="0">
                <a:effectLst/>
                <a:latin typeface="TimesNewRomanPS"/>
              </a:rPr>
              <a:t>OTA 31-</a:t>
            </a:r>
            <a:r>
              <a:rPr lang="ru-RU" sz="3200" dirty="0">
                <a:effectLst/>
                <a:latin typeface="TimesNewRomanPS"/>
              </a:rPr>
              <a:t>А3)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08F50-F9D2-3241-8BB8-F4CB3561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677150" cy="5032375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NewRomanPSMT"/>
              </a:rPr>
              <a:t>С целью фиксации костных отломков при </a:t>
            </a:r>
            <a:r>
              <a:rPr lang="ru-RU" sz="2000" dirty="0" err="1">
                <a:effectLst/>
                <a:latin typeface="TimesNewRomanPSMT"/>
              </a:rPr>
              <a:t>подвертельных</a:t>
            </a:r>
            <a:r>
              <a:rPr lang="ru-RU" sz="2000" dirty="0">
                <a:effectLst/>
                <a:latin typeface="TimesNewRomanPSMT"/>
              </a:rPr>
              <a:t> переломах и переломах типа 31А.3 </a:t>
            </a:r>
            <a:r>
              <a:rPr lang="ru-RU" sz="2000" b="1" dirty="0">
                <a:effectLst/>
                <a:latin typeface="TimesNewRomanPS"/>
              </a:rPr>
              <a:t>рекомендуется </a:t>
            </a:r>
            <a:r>
              <a:rPr lang="ru-RU" sz="2000" dirty="0">
                <a:effectLst/>
                <a:latin typeface="TimesNewRomanPSMT"/>
              </a:rPr>
              <a:t>применение </a:t>
            </a:r>
            <a:r>
              <a:rPr lang="ru-RU" sz="2000" dirty="0" err="1">
                <a:effectLst/>
                <a:latin typeface="TimesNewRomanPSMT"/>
              </a:rPr>
              <a:t>стержнеи</a:t>
            </a:r>
            <a:r>
              <a:rPr lang="ru-RU" sz="2000" dirty="0">
                <a:effectLst/>
                <a:latin typeface="TimesNewRomanPSMT"/>
              </a:rPr>
              <a:t>̆ проксимальных бедренных </a:t>
            </a:r>
            <a:endParaRPr lang="ru-RU" sz="2000" dirty="0"/>
          </a:p>
          <a:p>
            <a:r>
              <a:rPr lang="ru-RU" sz="2000" i="1" dirty="0">
                <a:effectLst/>
                <a:latin typeface="TimesNewRomanPS"/>
              </a:rPr>
              <a:t>Результаты большинства исследований отражают очевидные преимущества фиксации нестабильных </a:t>
            </a:r>
            <a:r>
              <a:rPr lang="ru-RU" sz="2000" i="1" dirty="0" err="1">
                <a:effectLst/>
                <a:latin typeface="TimesNewRomanPS"/>
              </a:rPr>
              <a:t>чрезвертельных</a:t>
            </a:r>
            <a:r>
              <a:rPr lang="ru-RU" sz="2000" i="1" dirty="0">
                <a:effectLst/>
                <a:latin typeface="TimesNewRomanPS"/>
              </a:rPr>
              <a:t> и </a:t>
            </a:r>
            <a:r>
              <a:rPr lang="ru-RU" sz="2000" i="1" dirty="0" err="1">
                <a:effectLst/>
                <a:latin typeface="TimesNewRomanPS"/>
              </a:rPr>
              <a:t>подвертельных</a:t>
            </a:r>
            <a:r>
              <a:rPr lang="ru-RU" sz="2000" i="1" dirty="0">
                <a:effectLst/>
                <a:latin typeface="TimesNewRomanPS"/>
              </a:rPr>
              <a:t> переломов стержнями проксимальными бедренными.</a:t>
            </a:r>
          </a:p>
          <a:p>
            <a:r>
              <a:rPr lang="ru-RU" sz="2000" i="1" dirty="0">
                <a:effectLst/>
                <a:latin typeface="TimesNewRomanPS"/>
              </a:rPr>
              <a:t>Установка </a:t>
            </a:r>
            <a:r>
              <a:rPr lang="ru-RU" sz="2000" i="1" dirty="0" err="1">
                <a:effectLst/>
                <a:latin typeface="TimesNewRomanPS"/>
              </a:rPr>
              <a:t>короткои</a:t>
            </a:r>
            <a:r>
              <a:rPr lang="ru-RU" sz="2000" i="1" dirty="0">
                <a:effectLst/>
                <a:latin typeface="TimesNewRomanPS"/>
              </a:rPr>
              <a:t>̆ версии </a:t>
            </a:r>
            <a:r>
              <a:rPr lang="ru-RU" sz="2000" i="1" dirty="0" err="1">
                <a:effectLst/>
                <a:latin typeface="TimesNewRomanPS"/>
              </a:rPr>
              <a:t>стержнеи</a:t>
            </a:r>
            <a:r>
              <a:rPr lang="ru-RU" sz="2000" i="1" dirty="0">
                <a:effectLst/>
                <a:latin typeface="TimesNewRomanPS"/>
              </a:rPr>
              <a:t>̆ проксимальных бедренных при переломе типа 31.А.3 и </a:t>
            </a:r>
            <a:r>
              <a:rPr lang="ru-RU" sz="2000" i="1" dirty="0" err="1">
                <a:effectLst/>
                <a:latin typeface="TimesNewRomanPS"/>
              </a:rPr>
              <a:t>подвертельных</a:t>
            </a:r>
            <a:r>
              <a:rPr lang="ru-RU" sz="2000" i="1" dirty="0">
                <a:effectLst/>
                <a:latin typeface="TimesNewRomanPS"/>
              </a:rPr>
              <a:t> переломах сопровождается высоким риском развития </a:t>
            </a:r>
            <a:r>
              <a:rPr lang="ru-RU" sz="2000" i="1" dirty="0" err="1">
                <a:effectLst/>
                <a:latin typeface="TimesNewRomanPS"/>
              </a:rPr>
              <a:t>периимплантного</a:t>
            </a:r>
            <a:r>
              <a:rPr lang="ru-RU" sz="2000" i="1" dirty="0">
                <a:effectLst/>
                <a:latin typeface="TimesNewRomanPS"/>
              </a:rPr>
              <a:t> перелома, поэтому, </a:t>
            </a:r>
            <a:r>
              <a:rPr lang="ru-RU" sz="2000" i="1" dirty="0" err="1">
                <a:effectLst/>
                <a:latin typeface="TimesNewRomanPS"/>
              </a:rPr>
              <a:t>дистальныи</a:t>
            </a:r>
            <a:r>
              <a:rPr lang="ru-RU" sz="2000" i="1" dirty="0">
                <a:effectLst/>
                <a:latin typeface="TimesNewRomanPS"/>
              </a:rPr>
              <a:t>̆ конец фиксатора необходимо располагать на 0,5–2 см </a:t>
            </a:r>
            <a:r>
              <a:rPr lang="ru-RU" sz="2000" i="1" dirty="0" err="1">
                <a:effectLst/>
                <a:latin typeface="TimesNewRomanPS"/>
              </a:rPr>
              <a:t>проксимальнее</a:t>
            </a:r>
            <a:r>
              <a:rPr lang="ru-RU" sz="2000" i="1" dirty="0">
                <a:effectLst/>
                <a:latin typeface="TimesNewRomanPS"/>
              </a:rPr>
              <a:t> свода </a:t>
            </a:r>
            <a:r>
              <a:rPr lang="ru-RU" sz="2000" i="1" dirty="0" err="1">
                <a:effectLst/>
                <a:latin typeface="TimesNewRomanPS"/>
              </a:rPr>
              <a:t>межмыщелковои</a:t>
            </a:r>
            <a:r>
              <a:rPr lang="ru-RU" sz="2000" i="1" dirty="0">
                <a:effectLst/>
                <a:latin typeface="TimesNewRomanPS"/>
              </a:rPr>
              <a:t>̆ ямки (линии </a:t>
            </a:r>
            <a:r>
              <a:rPr lang="ru-RU" sz="2000" i="1" dirty="0" err="1">
                <a:effectLst/>
                <a:latin typeface="TimesNewRomanPS"/>
              </a:rPr>
              <a:t>Блюменсаата</a:t>
            </a:r>
            <a:r>
              <a:rPr lang="ru-RU" sz="2000" i="1" dirty="0">
                <a:effectLst/>
                <a:latin typeface="TimesNewRomanPS"/>
              </a:rPr>
              <a:t>).</a:t>
            </a:r>
          </a:p>
          <a:p>
            <a:r>
              <a:rPr lang="ru-RU" sz="2000" i="1" dirty="0">
                <a:effectLst/>
                <a:latin typeface="TimesNewRomanPS"/>
              </a:rPr>
              <a:t>У пациентов старше 60 лет при поперечных и реверсивных косых </a:t>
            </a:r>
            <a:r>
              <a:rPr lang="ru-RU" sz="2000" i="1" dirty="0" err="1">
                <a:effectLst/>
                <a:latin typeface="TimesNewRomanPS"/>
              </a:rPr>
              <a:t>межвертельных</a:t>
            </a:r>
            <a:r>
              <a:rPr lang="ru-RU" sz="2000" i="1" dirty="0">
                <a:effectLst/>
                <a:latin typeface="TimesNewRomanPS"/>
              </a:rPr>
              <a:t> переломах (АО/</a:t>
            </a:r>
            <a:r>
              <a:rPr lang="en" sz="2000" i="1" dirty="0">
                <a:effectLst/>
                <a:latin typeface="TimesNewRomanPS"/>
              </a:rPr>
              <a:t>OTA 31-</a:t>
            </a:r>
            <a:r>
              <a:rPr lang="ru-RU" sz="2000" i="1" dirty="0">
                <a:effectLst/>
                <a:latin typeface="TimesNewRomanPS"/>
              </a:rPr>
              <a:t>А3), при наличии </a:t>
            </a:r>
            <a:r>
              <a:rPr lang="ru-RU" sz="2000" i="1" dirty="0" err="1">
                <a:effectLst/>
                <a:latin typeface="TimesNewRomanPS"/>
              </a:rPr>
              <a:t>третьеи</a:t>
            </a:r>
            <a:r>
              <a:rPr lang="ru-RU" sz="2000" i="1" dirty="0">
                <a:effectLst/>
                <a:latin typeface="TimesNewRomanPS"/>
              </a:rPr>
              <a:t>̆ стадии </a:t>
            </a:r>
            <a:r>
              <a:rPr lang="ru-RU" sz="2000" i="1" dirty="0" err="1">
                <a:effectLst/>
                <a:latin typeface="TimesNewRomanPS"/>
              </a:rPr>
              <a:t>коксартроза</a:t>
            </a:r>
            <a:r>
              <a:rPr lang="ru-RU" sz="2000" i="1" dirty="0">
                <a:effectLst/>
                <a:latin typeface="TimesNewRomanPS"/>
              </a:rPr>
              <a:t> следует выполнять остеосинтез. </a:t>
            </a:r>
            <a:endParaRPr lang="ru-RU" sz="20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389" name="Picture 5" descr="Affixus проксимальный бедренный штифт Россия автор Медимпорт, ООО">
            <a:extLst>
              <a:ext uri="{FF2B5EF4-FFF2-40B4-BE49-F238E27FC236}">
                <a16:creationId xmlns:a16="http://schemas.microsoft.com/office/drawing/2014/main" id="{9E420DF9-AAEB-5647-A75D-B4E117B0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1662340"/>
            <a:ext cx="3676650" cy="519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27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2458-4DB2-E94E-B50F-98263CBB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Медицинская реабилитация после хирургическо</a:t>
            </a:r>
            <a:r>
              <a:rPr lang="ru-RU" sz="3200" dirty="0">
                <a:latin typeface="TimesNewRomanPS"/>
              </a:rPr>
              <a:t>го лечения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B1660-74A2-6D48-A541-267AF3C49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>
                <a:effectLst/>
                <a:latin typeface="TimesNewRomanPSMT"/>
              </a:rPr>
              <a:t>Активизацию пациента </a:t>
            </a:r>
            <a:r>
              <a:rPr lang="ru-RU" sz="2000" b="1" dirty="0">
                <a:effectLst/>
                <a:latin typeface="TimesNewRomanPS"/>
              </a:rPr>
              <a:t>рекомендуется </a:t>
            </a:r>
            <a:r>
              <a:rPr lang="ru-RU" sz="2000" dirty="0">
                <a:effectLst/>
                <a:latin typeface="TimesNewRomanPSMT"/>
              </a:rPr>
              <a:t>начать в течение 24-х часов после операции 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>
                <a:effectLst/>
                <a:latin typeface="TimesNewRomanPS"/>
              </a:rPr>
              <a:t>Ранняя активизация пациента </a:t>
            </a:r>
            <a:r>
              <a:rPr lang="en" sz="2000" i="1" dirty="0">
                <a:effectLst/>
                <a:latin typeface="TimesNewRomanPS"/>
              </a:rPr>
              <a:t>c</a:t>
            </a:r>
            <a:r>
              <a:rPr lang="ru-RU" sz="2000" i="1" dirty="0" err="1">
                <a:effectLst/>
                <a:latin typeface="TimesNewRomanPS"/>
              </a:rPr>
              <a:t>пособствует</a:t>
            </a:r>
            <a:r>
              <a:rPr lang="ru-RU" sz="2000" i="1" dirty="0">
                <a:effectLst/>
                <a:latin typeface="TimesNewRomanPS"/>
              </a:rPr>
              <a:t> предотвращению развития послеоперационных осложнений: образование </a:t>
            </a:r>
            <a:r>
              <a:rPr lang="ru-RU" sz="2000" i="1" dirty="0" err="1">
                <a:effectLst/>
                <a:latin typeface="TimesNewRomanPS"/>
              </a:rPr>
              <a:t>пролежнеи</a:t>
            </a:r>
            <a:r>
              <a:rPr lang="ru-RU" sz="2000" i="1" dirty="0">
                <a:effectLst/>
                <a:latin typeface="TimesNewRomanPS"/>
              </a:rPr>
              <a:t>̆, тромбоз глубоких вен нижних </a:t>
            </a:r>
            <a:r>
              <a:rPr lang="ru-RU" sz="2000" i="1" dirty="0" err="1">
                <a:effectLst/>
                <a:latin typeface="TimesNewRomanPS"/>
              </a:rPr>
              <a:t>конечностеи</a:t>
            </a:r>
            <a:r>
              <a:rPr lang="ru-RU" sz="2000" i="1" dirty="0">
                <a:effectLst/>
                <a:latin typeface="TimesNewRomanPS"/>
              </a:rPr>
              <a:t>̆, пневмонии</a:t>
            </a:r>
          </a:p>
          <a:p>
            <a:pPr marL="0" indent="0">
              <a:buNone/>
            </a:pPr>
            <a:r>
              <a:rPr lang="ru-RU" sz="2000" i="1" dirty="0">
                <a:effectLst/>
                <a:latin typeface="TimesNewRomanPS"/>
              </a:rPr>
              <a:t>Весь курс </a:t>
            </a:r>
            <a:r>
              <a:rPr lang="ru-RU" sz="2000" i="1" dirty="0" err="1">
                <a:effectLst/>
                <a:latin typeface="TimesNewRomanPS"/>
              </a:rPr>
              <a:t>стационарнои</a:t>
            </a:r>
            <a:r>
              <a:rPr lang="ru-RU" sz="2000" i="1" dirty="0">
                <a:effectLst/>
                <a:latin typeface="TimesNewRomanPS"/>
              </a:rPr>
              <a:t>̆ реабилитации делят на два этапа (</a:t>
            </a:r>
            <a:r>
              <a:rPr lang="ru-RU" sz="2000" i="1" dirty="0" err="1">
                <a:effectLst/>
                <a:latin typeface="TimesNewRomanPS"/>
              </a:rPr>
              <a:t>раннии</a:t>
            </a:r>
            <a:r>
              <a:rPr lang="ru-RU" sz="2000" i="1" dirty="0">
                <a:effectLst/>
                <a:latin typeface="TimesNewRomanPS"/>
              </a:rPr>
              <a:t>̆ и </a:t>
            </a:r>
            <a:r>
              <a:rPr lang="ru-RU" sz="2000" i="1" dirty="0" err="1">
                <a:effectLst/>
                <a:latin typeface="TimesNewRomanPS"/>
              </a:rPr>
              <a:t>позднии</a:t>
            </a:r>
            <a:r>
              <a:rPr lang="ru-RU" sz="2000" i="1" dirty="0">
                <a:effectLst/>
                <a:latin typeface="TimesNewRomanPS"/>
              </a:rPr>
              <a:t>̆ </a:t>
            </a:r>
            <a:r>
              <a:rPr lang="ru-RU" sz="2000" i="1" dirty="0" err="1">
                <a:effectLst/>
                <a:latin typeface="TimesNewRomanPS"/>
              </a:rPr>
              <a:t>послеоперационныи</a:t>
            </a:r>
            <a:r>
              <a:rPr lang="ru-RU" sz="2000" i="1" dirty="0">
                <a:effectLst/>
                <a:latin typeface="TimesNewRomanPS"/>
              </a:rPr>
              <a:t>̆).</a:t>
            </a:r>
            <a:br>
              <a:rPr lang="ru-RU" sz="2000" i="1" dirty="0">
                <a:effectLst/>
                <a:latin typeface="TimesNewRomanPS"/>
              </a:rPr>
            </a:br>
            <a:endParaRPr lang="ru-RU" sz="2000" dirty="0"/>
          </a:p>
          <a:p>
            <a:pPr marL="0" indent="0">
              <a:buNone/>
            </a:pPr>
            <a:r>
              <a:rPr lang="ru-RU" sz="2000" i="1" dirty="0" err="1">
                <a:effectLst/>
                <a:latin typeface="TimesNewRomanPS"/>
              </a:rPr>
              <a:t>Раннии</a:t>
            </a:r>
            <a:r>
              <a:rPr lang="ru-RU" sz="2000" i="1" dirty="0">
                <a:effectLst/>
                <a:latin typeface="TimesNewRomanPS"/>
              </a:rPr>
              <a:t>̆ </a:t>
            </a:r>
            <a:r>
              <a:rPr lang="ru-RU" sz="2000" i="1" dirty="0" err="1">
                <a:effectLst/>
                <a:latin typeface="TimesNewRomanPS"/>
              </a:rPr>
              <a:t>послеоперационныи</a:t>
            </a:r>
            <a:r>
              <a:rPr lang="ru-RU" sz="2000" i="1" dirty="0">
                <a:effectLst/>
                <a:latin typeface="TimesNewRomanPS"/>
              </a:rPr>
              <a:t>̆ период продолжается первые одну-две недели. Его задачами являются профилактика послеоперационных осложнений со стороны сердечно-</a:t>
            </a:r>
            <a:r>
              <a:rPr lang="ru-RU" sz="2000" i="1" dirty="0" err="1">
                <a:effectLst/>
                <a:latin typeface="TimesNewRomanPS"/>
              </a:rPr>
              <a:t>сосудистои</a:t>
            </a:r>
            <a:r>
              <a:rPr lang="ru-RU" sz="2000" i="1" dirty="0">
                <a:effectLst/>
                <a:latin typeface="TimesNewRomanPS"/>
              </a:rPr>
              <a:t>̆ системы, органов дыхания, желудочно-кишечного тракта, предупреждение трофических </a:t>
            </a:r>
            <a:r>
              <a:rPr lang="ru-RU" sz="2000" i="1" dirty="0" err="1">
                <a:effectLst/>
                <a:latin typeface="TimesNewRomanPS"/>
              </a:rPr>
              <a:t>расстройств</a:t>
            </a:r>
            <a:r>
              <a:rPr lang="ru-RU" sz="2000" i="1" dirty="0">
                <a:effectLst/>
                <a:latin typeface="TimesNewRomanPS"/>
              </a:rPr>
              <a:t>, в первую очередь, </a:t>
            </a:r>
            <a:r>
              <a:rPr lang="ru-RU" sz="2000" i="1" dirty="0" err="1">
                <a:effectLst/>
                <a:latin typeface="TimesNewRomanPS"/>
              </a:rPr>
              <a:t>пролежнеи</a:t>
            </a:r>
            <a:r>
              <a:rPr lang="ru-RU" sz="2000" i="1" dirty="0">
                <a:effectLst/>
                <a:latin typeface="TimesNewRomanPS"/>
              </a:rPr>
              <a:t>̆, уменьшение отека мягких </a:t>
            </a:r>
            <a:r>
              <a:rPr lang="ru-RU" sz="2000" i="1" dirty="0" err="1">
                <a:effectLst/>
                <a:latin typeface="TimesNewRomanPS"/>
              </a:rPr>
              <a:t>тканеи</a:t>
            </a:r>
            <a:r>
              <a:rPr lang="ru-RU" sz="2000" i="1" dirty="0">
                <a:effectLst/>
                <a:latin typeface="TimesNewRomanPS"/>
              </a:rPr>
              <a:t>̆ и создание оптимальных анатомо- физиологических условий для заживления травмированных во время операции </a:t>
            </a:r>
            <a:r>
              <a:rPr lang="ru-RU" sz="2000" i="1" dirty="0" err="1">
                <a:effectLst/>
                <a:latin typeface="TimesNewRomanPS"/>
              </a:rPr>
              <a:t>тканеи</a:t>
            </a:r>
            <a:r>
              <a:rPr lang="ru-RU" sz="2000" i="1" dirty="0">
                <a:effectLst/>
                <a:latin typeface="TimesNewRomanPS"/>
              </a:rPr>
              <a:t>̆. 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br>
              <a:rPr lang="ru-RU" sz="1800" i="1" dirty="0">
                <a:effectLst/>
                <a:latin typeface="TimesNewRomanPS"/>
              </a:rPr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477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FB77D-08F0-E04A-9E44-60FD1A9E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Медицинская реабилитация после хирургическо</a:t>
            </a:r>
            <a:r>
              <a:rPr lang="ru-RU" sz="3200" dirty="0">
                <a:latin typeface="TimesNewRomanPS"/>
              </a:rPr>
              <a:t>го лечения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8B563E-A819-1942-AB41-F9E387FC8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ru-RU" sz="2000" i="1" dirty="0">
                <a:effectLst/>
                <a:latin typeface="TimesNewRomanPS"/>
              </a:rPr>
              <a:t>С первого дня после операции больному назначают дыхательные упражнения, активные упражнения для суставов </a:t>
            </a:r>
            <a:r>
              <a:rPr lang="ru-RU" sz="2000" i="1" dirty="0" err="1">
                <a:effectLst/>
                <a:latin typeface="TimesNewRomanPS"/>
              </a:rPr>
              <a:t>здоровои</a:t>
            </a:r>
            <a:r>
              <a:rPr lang="ru-RU" sz="2000" i="1" dirty="0">
                <a:effectLst/>
                <a:latin typeface="TimesNewRomanPS"/>
              </a:rPr>
              <a:t>̆ ноги (тазобедренного, коленного, голеностопного), изометрические упражнения для мышц (ягодичных, </a:t>
            </a:r>
            <a:r>
              <a:rPr lang="ru-RU" sz="2000" i="1" dirty="0" err="1">
                <a:effectLst/>
                <a:latin typeface="TimesNewRomanPS"/>
              </a:rPr>
              <a:t>четырехглавои</a:t>
            </a:r>
            <a:r>
              <a:rPr lang="ru-RU" sz="2000" i="1" dirty="0">
                <a:effectLst/>
                <a:latin typeface="TimesNewRomanPS"/>
              </a:rPr>
              <a:t>̆, </a:t>
            </a:r>
            <a:r>
              <a:rPr lang="ru-RU" sz="2000" i="1" dirty="0" err="1">
                <a:effectLst/>
                <a:latin typeface="TimesNewRomanPS"/>
              </a:rPr>
              <a:t>двуглавои</a:t>
            </a:r>
            <a:r>
              <a:rPr lang="ru-RU" sz="2000" i="1" dirty="0">
                <a:effectLst/>
                <a:latin typeface="TimesNewRomanPS"/>
              </a:rPr>
              <a:t>̆ бедра, мышц голени) </a:t>
            </a:r>
            <a:r>
              <a:rPr lang="ru-RU" sz="2000" i="1" dirty="0" err="1">
                <a:effectLst/>
                <a:latin typeface="TimesNewRomanPS"/>
              </a:rPr>
              <a:t>оперированнои</a:t>
            </a:r>
            <a:r>
              <a:rPr lang="ru-RU" sz="2000" i="1" dirty="0">
                <a:effectLst/>
                <a:latin typeface="TimesNewRomanPS"/>
              </a:rPr>
              <a:t>̆ конечности. Возможно использование аппарата для </a:t>
            </a:r>
            <a:r>
              <a:rPr lang="ru-RU" sz="2000" i="1" dirty="0" err="1">
                <a:effectLst/>
                <a:latin typeface="TimesNewRomanPS"/>
              </a:rPr>
              <a:t>роботизированнои</a:t>
            </a:r>
            <a:r>
              <a:rPr lang="ru-RU" sz="2000" i="1" dirty="0">
                <a:effectLst/>
                <a:latin typeface="TimesNewRomanPS"/>
              </a:rPr>
              <a:t>̆ механотерапии нижних </a:t>
            </a:r>
            <a:r>
              <a:rPr lang="ru-RU" sz="2000" i="1" dirty="0" err="1">
                <a:effectLst/>
                <a:latin typeface="TimesNewRomanPS"/>
              </a:rPr>
              <a:t>конечностеи</a:t>
            </a:r>
            <a:r>
              <a:rPr lang="ru-RU" sz="2000" i="1" dirty="0">
                <a:effectLst/>
                <a:latin typeface="TimesNewRomanPS"/>
              </a:rPr>
              <a:t>̆ с постепенным увеличением угла сгибания для </a:t>
            </a:r>
            <a:r>
              <a:rPr lang="ru-RU" sz="2000" i="1" dirty="0" err="1">
                <a:effectLst/>
                <a:latin typeface="TimesNewRomanPS"/>
              </a:rPr>
              <a:t>оперированнои</a:t>
            </a:r>
            <a:r>
              <a:rPr lang="ru-RU" sz="2000" i="1" dirty="0">
                <a:effectLst/>
                <a:latin typeface="TimesNewRomanPS"/>
              </a:rPr>
              <a:t>̆ ноги по назначению врача по </a:t>
            </a:r>
            <a:r>
              <a:rPr lang="ru-RU" sz="2000" i="1" dirty="0" err="1">
                <a:effectLst/>
                <a:latin typeface="TimesNewRomanPS"/>
              </a:rPr>
              <a:t>физическои</a:t>
            </a:r>
            <a:r>
              <a:rPr lang="ru-RU" sz="2000" i="1" dirty="0">
                <a:effectLst/>
                <a:latin typeface="TimesNewRomanPS"/>
              </a:rPr>
              <a:t>̆ и </a:t>
            </a:r>
            <a:r>
              <a:rPr lang="ru-RU" sz="2000" i="1" dirty="0" err="1">
                <a:effectLst/>
                <a:latin typeface="TimesNewRomanPS"/>
              </a:rPr>
              <a:t>реабилитационнои</a:t>
            </a:r>
            <a:r>
              <a:rPr lang="ru-RU" sz="2000" i="1" dirty="0">
                <a:effectLst/>
                <a:latin typeface="TimesNewRomanPS"/>
              </a:rPr>
              <a:t>̆ медицине. Занятия на шине проводят в течение 15-30 минут 3-5 раз в день. Кроме того, больного обучают приподнимать таз с </a:t>
            </a:r>
            <a:r>
              <a:rPr lang="ru-RU" sz="2000" i="1" dirty="0" err="1">
                <a:effectLst/>
                <a:latin typeface="TimesNewRomanPS"/>
              </a:rPr>
              <a:t>опорои</a:t>
            </a:r>
            <a:r>
              <a:rPr lang="ru-RU" sz="2000" i="1" dirty="0">
                <a:effectLst/>
                <a:latin typeface="TimesNewRomanPS"/>
              </a:rPr>
              <a:t>̆ на локти и стопу </a:t>
            </a:r>
            <a:r>
              <a:rPr lang="ru-RU" sz="2000" i="1" dirty="0" err="1">
                <a:effectLst/>
                <a:latin typeface="TimesNewRomanPS"/>
              </a:rPr>
              <a:t>оперированнои</a:t>
            </a:r>
            <a:r>
              <a:rPr lang="ru-RU" sz="2000" i="1" dirty="0">
                <a:effectLst/>
                <a:latin typeface="TimesNewRomanPS"/>
              </a:rPr>
              <a:t>̆ ноги. </a:t>
            </a:r>
            <a:endParaRPr lang="ru-RU" sz="2000" dirty="0"/>
          </a:p>
          <a:p>
            <a:r>
              <a:rPr lang="ru-RU" sz="2000" i="1" dirty="0">
                <a:effectLst/>
                <a:latin typeface="TimesNewRomanPS"/>
              </a:rPr>
              <a:t>В 1-2-е сутки после операции больному рекомендуют сгибание </a:t>
            </a:r>
            <a:r>
              <a:rPr lang="ru-RU" sz="2000" i="1" dirty="0" err="1">
                <a:effectLst/>
                <a:latin typeface="TimesNewRomanPS"/>
              </a:rPr>
              <a:t>здоровои</a:t>
            </a:r>
            <a:r>
              <a:rPr lang="ru-RU" sz="2000" i="1" dirty="0">
                <a:effectLst/>
                <a:latin typeface="TimesNewRomanPS"/>
              </a:rPr>
              <a:t>̆ ноги в тазобедренном и коленном суставах с подтягиванием колена к животу руками. Пятка </a:t>
            </a:r>
            <a:r>
              <a:rPr lang="ru-RU" sz="2000" i="1" dirty="0" err="1">
                <a:effectLst/>
                <a:latin typeface="TimesNewRomanPS"/>
              </a:rPr>
              <a:t>больнои</a:t>
            </a:r>
            <a:r>
              <a:rPr lang="ru-RU" sz="2000" i="1" dirty="0">
                <a:effectLst/>
                <a:latin typeface="TimesNewRomanPS"/>
              </a:rPr>
              <a:t>̆ ноги при выполнении этого упражнения должна давить на постель (производится укрепление </a:t>
            </a:r>
            <a:r>
              <a:rPr lang="ru-RU" sz="2000" i="1" dirty="0" err="1">
                <a:effectLst/>
                <a:latin typeface="TimesNewRomanPS"/>
              </a:rPr>
              <a:t>разгибателеи</a:t>
            </a:r>
            <a:r>
              <a:rPr lang="ru-RU" sz="2000" i="1" dirty="0">
                <a:effectLst/>
                <a:latin typeface="TimesNewRomanPS"/>
              </a:rPr>
              <a:t>̆ тазобедренного сустава). Выполняют три-десять упражнений, с повторением 3-10 раз в день. </a:t>
            </a:r>
            <a:endParaRPr lang="ru-RU" sz="2000" dirty="0"/>
          </a:p>
          <a:p>
            <a:r>
              <a:rPr lang="ru-RU" sz="2000" i="1" dirty="0">
                <a:effectLst/>
                <a:latin typeface="TimesNewRomanPS"/>
              </a:rPr>
              <a:t>В этот же период оперированному больному разрешают присаживаться в кровати. Из положения "полусидя со спущенными ногами” пациент производит разгибание ног в коленных суставах с удержанием положения в течение 3-5 секунд (стопа при выполнении упражнения находится в положении тыльного сгибания). Восемь- двадцать упражнений выполняются с повторением 3-10 раз в день.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91683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37DD8-60F3-6B4D-95C3-0AA9F268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Медицинская реабилитация после хирургическо</a:t>
            </a:r>
            <a:r>
              <a:rPr lang="ru-RU" sz="3200" dirty="0">
                <a:latin typeface="TimesNewRomanPS"/>
              </a:rPr>
              <a:t>го лечения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182E7-B45E-8940-83F0-13296E9C9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i="1" dirty="0">
                <a:effectLst/>
                <a:latin typeface="TimesNewRomanPS"/>
              </a:rPr>
              <a:t>На 1-3 сутки производится «</a:t>
            </a:r>
            <a:r>
              <a:rPr lang="ru-RU" sz="2000" i="1" dirty="0" err="1">
                <a:effectLst/>
                <a:latin typeface="TimesNewRomanPS"/>
              </a:rPr>
              <a:t>вертикализация</a:t>
            </a:r>
            <a:r>
              <a:rPr lang="ru-RU" sz="2000" i="1" dirty="0">
                <a:effectLst/>
                <a:latin typeface="TimesNewRomanPS"/>
              </a:rPr>
              <a:t>» пациента с </a:t>
            </a:r>
            <a:r>
              <a:rPr lang="ru-RU" sz="2000" i="1" dirty="0" err="1">
                <a:effectLst/>
                <a:latin typeface="TimesNewRomanPS"/>
              </a:rPr>
              <a:t>одностороннеи</a:t>
            </a:r>
            <a:r>
              <a:rPr lang="ru-RU" sz="2000" i="1" dirty="0">
                <a:effectLst/>
                <a:latin typeface="TimesNewRomanPS"/>
              </a:rPr>
              <a:t>̆ </a:t>
            </a:r>
            <a:r>
              <a:rPr lang="ru-RU" sz="2000" i="1" dirty="0" err="1">
                <a:effectLst/>
                <a:latin typeface="TimesNewRomanPS"/>
              </a:rPr>
              <a:t>опорои</a:t>
            </a:r>
            <a:r>
              <a:rPr lang="ru-RU" sz="2000" i="1" dirty="0">
                <a:effectLst/>
                <a:latin typeface="TimesNewRomanPS"/>
              </a:rPr>
              <a:t>̆ (ходунки или высокие костыли) под контролем инструктора-методиста по </a:t>
            </a:r>
            <a:r>
              <a:rPr lang="ru-RU" sz="2000" i="1" dirty="0" err="1">
                <a:effectLst/>
                <a:latin typeface="TimesNewRomanPS"/>
              </a:rPr>
              <a:t>лечебнои</a:t>
            </a:r>
            <a:r>
              <a:rPr lang="ru-RU" sz="2000" i="1" dirty="0">
                <a:effectLst/>
                <a:latin typeface="TimesNewRomanPS"/>
              </a:rPr>
              <a:t>̆ физкультуре. Лицам пожилого возраста перевод больного в вертикальное положение проводится осторожно, с учетом опасности возникновения головокружения: 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NewRomanPS"/>
              </a:rPr>
              <a:t>вначале больного приучают к сидению на краю постели,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NewRomanPS"/>
              </a:rPr>
              <a:t>в </a:t>
            </a:r>
            <a:r>
              <a:rPr lang="ru-RU" sz="2000" i="1" dirty="0" err="1">
                <a:effectLst/>
                <a:latin typeface="TimesNewRomanPS"/>
              </a:rPr>
              <a:t>дальнейшем</a:t>
            </a:r>
            <a:r>
              <a:rPr lang="ru-RU" sz="2000" i="1" dirty="0">
                <a:effectLst/>
                <a:latin typeface="TimesNewRomanPS"/>
              </a:rPr>
              <a:t> – к стоянию у постели,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NewRomanPS"/>
              </a:rPr>
              <a:t>и лишь после этого – к ходьбе с помощью ходунков, </a:t>
            </a:r>
            <a:r>
              <a:rPr lang="ru-RU" sz="2000" i="1" dirty="0" err="1">
                <a:effectLst/>
                <a:latin typeface="TimesNewRomanPS"/>
              </a:rPr>
              <a:t>костылеи</a:t>
            </a:r>
            <a:r>
              <a:rPr lang="ru-RU" sz="2000" i="1" dirty="0">
                <a:effectLst/>
                <a:latin typeface="TimesNewRomanPS"/>
              </a:rPr>
              <a:t>̆ (при страховке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TimesNewRomanPS"/>
              </a:rPr>
              <a:t>со стороны медицинского персонала).</a:t>
            </a:r>
          </a:p>
          <a:p>
            <a:pPr marL="0" indent="0">
              <a:buNone/>
            </a:pPr>
            <a:r>
              <a:rPr lang="ru-RU" sz="2000" i="1" dirty="0">
                <a:effectLst/>
                <a:latin typeface="TimesNewRomanPS"/>
              </a:rPr>
              <a:t>После операции больного обучают ходьбе по лестнице: при подъеме по ступенькам вверх, </a:t>
            </a:r>
            <a:r>
              <a:rPr lang="ru-RU" sz="2000" i="1" dirty="0" err="1">
                <a:effectLst/>
                <a:latin typeface="TimesNewRomanPS"/>
              </a:rPr>
              <a:t>первои</a:t>
            </a:r>
            <a:r>
              <a:rPr lang="ru-RU" sz="2000" i="1" dirty="0">
                <a:effectLst/>
                <a:latin typeface="TimesNewRomanPS"/>
              </a:rPr>
              <a:t>̆ делает шаг </a:t>
            </a:r>
            <a:r>
              <a:rPr lang="ru-RU" sz="2000" i="1" dirty="0" err="1">
                <a:effectLst/>
                <a:latin typeface="TimesNewRomanPS"/>
              </a:rPr>
              <a:t>неоперированнои</a:t>
            </a:r>
            <a:r>
              <a:rPr lang="ru-RU" sz="2000" i="1" dirty="0">
                <a:effectLst/>
                <a:latin typeface="TimesNewRomanPS"/>
              </a:rPr>
              <a:t>̆ </a:t>
            </a:r>
            <a:r>
              <a:rPr lang="ru-RU" sz="2000" i="1" dirty="0" err="1">
                <a:effectLst/>
                <a:latin typeface="TimesNewRomanPS"/>
              </a:rPr>
              <a:t>ногои</a:t>
            </a:r>
            <a:r>
              <a:rPr lang="ru-RU" sz="2000" i="1" dirty="0">
                <a:effectLst/>
                <a:latin typeface="TimesNewRomanPS"/>
              </a:rPr>
              <a:t>̆, а затем вместе с костылями присоединяется оперированная нога. При спускании по лестнице вниз вначале спускаются костыли, затем </a:t>
            </a:r>
            <a:r>
              <a:rPr lang="ru-RU" sz="2000" i="1" dirty="0" err="1">
                <a:effectLst/>
                <a:latin typeface="TimesNewRomanPS"/>
              </a:rPr>
              <a:t>первыи</a:t>
            </a:r>
            <a:r>
              <a:rPr lang="ru-RU" sz="2000" i="1" dirty="0">
                <a:effectLst/>
                <a:latin typeface="TimesNewRomanPS"/>
              </a:rPr>
              <a:t>̆ шаг делает оперированная нога и на финале присоединяется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300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D1363-6D2A-5849-8922-67D20FC5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Медицинская реабилитация после хирургическо</a:t>
            </a:r>
            <a:r>
              <a:rPr lang="ru-RU" sz="3200" dirty="0">
                <a:latin typeface="TimesNewRomanPS"/>
              </a:rPr>
              <a:t>го лечения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CB5265-00B1-D64B-83BF-4A9FE4414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dirty="0" err="1">
                <a:effectLst/>
                <a:latin typeface="TimesNewRomanPS"/>
              </a:rPr>
              <a:t>Позднии</a:t>
            </a:r>
            <a:r>
              <a:rPr lang="ru-RU" sz="2000" i="1" dirty="0">
                <a:effectLst/>
                <a:latin typeface="TimesNewRomanPS"/>
              </a:rPr>
              <a:t>̆ </a:t>
            </a:r>
            <a:r>
              <a:rPr lang="ru-RU" sz="2000" i="1" dirty="0" err="1">
                <a:effectLst/>
                <a:latin typeface="TimesNewRomanPS"/>
              </a:rPr>
              <a:t>послеоперационныи</a:t>
            </a:r>
            <a:r>
              <a:rPr lang="ru-RU" sz="2000" i="1" dirty="0">
                <a:effectLst/>
                <a:latin typeface="TimesNewRomanPS"/>
              </a:rPr>
              <a:t>̆ период начинается с 7-15-го дня после операции и продолжается в течение четырех-восьми недель (до 10-12 недель с момента операции). </a:t>
            </a:r>
            <a:r>
              <a:rPr lang="ru-RU" sz="2000" i="1" dirty="0" err="1">
                <a:effectLst/>
                <a:latin typeface="TimesNewRomanPS"/>
              </a:rPr>
              <a:t>Позднии</a:t>
            </a:r>
            <a:r>
              <a:rPr lang="ru-RU" sz="2000" i="1" dirty="0">
                <a:effectLst/>
                <a:latin typeface="TimesNewRomanPS"/>
              </a:rPr>
              <a:t>̆ </a:t>
            </a:r>
            <a:r>
              <a:rPr lang="ru-RU" sz="2000" i="1" dirty="0" err="1">
                <a:effectLst/>
                <a:latin typeface="TimesNewRomanPS"/>
              </a:rPr>
              <a:t>послеоперационныи</a:t>
            </a:r>
            <a:r>
              <a:rPr lang="ru-RU" sz="2000" i="1" dirty="0">
                <a:effectLst/>
                <a:latin typeface="TimesNewRomanPS"/>
              </a:rPr>
              <a:t>̆ период условно делится на </a:t>
            </a:r>
            <a:r>
              <a:rPr lang="ru-RU" sz="2000" i="1" dirty="0" err="1">
                <a:effectLst/>
                <a:latin typeface="TimesNewRomanPS"/>
              </a:rPr>
              <a:t>раннии</a:t>
            </a:r>
            <a:r>
              <a:rPr lang="ru-RU" sz="2000" i="1" dirty="0">
                <a:effectLst/>
                <a:latin typeface="TimesNewRomanPS"/>
              </a:rPr>
              <a:t>̆ </a:t>
            </a:r>
            <a:r>
              <a:rPr lang="ru-RU" sz="2000" i="1" dirty="0" err="1">
                <a:effectLst/>
                <a:latin typeface="TimesNewRomanPS"/>
              </a:rPr>
              <a:t>восстановительныи</a:t>
            </a:r>
            <a:r>
              <a:rPr lang="ru-RU" sz="2000" i="1" dirty="0">
                <a:effectLst/>
                <a:latin typeface="TimesNewRomanPS"/>
              </a:rPr>
              <a:t>̆, </a:t>
            </a:r>
            <a:r>
              <a:rPr lang="ru-RU" sz="2000" i="1" dirty="0" err="1">
                <a:effectLst/>
                <a:latin typeface="TimesNewRomanPS"/>
              </a:rPr>
              <a:t>которыи</a:t>
            </a:r>
            <a:r>
              <a:rPr lang="ru-RU" sz="2000" i="1" dirty="0">
                <a:effectLst/>
                <a:latin typeface="TimesNewRomanPS"/>
              </a:rPr>
              <a:t>̆ продолжается со </a:t>
            </a:r>
            <a:r>
              <a:rPr lang="ru-RU" sz="2000" i="1" dirty="0" err="1">
                <a:effectLst/>
                <a:latin typeface="TimesNewRomanPS"/>
              </a:rPr>
              <a:t>второи</a:t>
            </a:r>
            <a:r>
              <a:rPr lang="ru-RU" sz="2000" i="1" dirty="0">
                <a:effectLst/>
                <a:latin typeface="TimesNewRomanPS"/>
              </a:rPr>
              <a:t>̆-</a:t>
            </a:r>
            <a:r>
              <a:rPr lang="ru-RU" sz="2000" i="1" dirty="0" err="1">
                <a:effectLst/>
                <a:latin typeface="TimesNewRomanPS"/>
              </a:rPr>
              <a:t>третьеи</a:t>
            </a:r>
            <a:r>
              <a:rPr lang="ru-RU" sz="2000" i="1" dirty="0">
                <a:effectLst/>
                <a:latin typeface="TimesNewRomanPS"/>
              </a:rPr>
              <a:t>̆ по пятую- шестую недели с момента операции (осуществляется, как правило, в условиях реабилитационного стационара) и </a:t>
            </a:r>
            <a:r>
              <a:rPr lang="ru-RU" sz="2000" i="1" dirty="0" err="1">
                <a:effectLst/>
                <a:latin typeface="TimesNewRomanPS"/>
              </a:rPr>
              <a:t>позднии</a:t>
            </a:r>
            <a:r>
              <a:rPr lang="ru-RU" sz="2000" i="1" dirty="0">
                <a:effectLst/>
                <a:latin typeface="TimesNewRomanPS"/>
              </a:rPr>
              <a:t>̆ </a:t>
            </a:r>
            <a:r>
              <a:rPr lang="ru-RU" sz="2000" i="1" dirty="0" err="1">
                <a:effectLst/>
                <a:latin typeface="TimesNewRomanPS"/>
              </a:rPr>
              <a:t>восстановительныи</a:t>
            </a:r>
            <a:r>
              <a:rPr lang="ru-RU" sz="2000" i="1" dirty="0">
                <a:effectLst/>
                <a:latin typeface="TimesNewRomanPS"/>
              </a:rPr>
              <a:t>̆ период, </a:t>
            </a:r>
            <a:r>
              <a:rPr lang="ru-RU" sz="2000" i="1" dirty="0" err="1">
                <a:effectLst/>
                <a:latin typeface="TimesNewRomanPS"/>
              </a:rPr>
              <a:t>которыи</a:t>
            </a:r>
            <a:r>
              <a:rPr lang="ru-RU" sz="2000" i="1" dirty="0">
                <a:effectLst/>
                <a:latin typeface="TimesNewRomanPS"/>
              </a:rPr>
              <a:t>̆ продолжается с </a:t>
            </a:r>
            <a:r>
              <a:rPr lang="ru-RU" sz="2000" i="1" dirty="0" err="1">
                <a:effectLst/>
                <a:latin typeface="TimesNewRomanPS"/>
              </a:rPr>
              <a:t>шестои</a:t>
            </a:r>
            <a:r>
              <a:rPr lang="ru-RU" sz="2000" i="1" dirty="0">
                <a:effectLst/>
                <a:latin typeface="TimesNewRomanPS"/>
              </a:rPr>
              <a:t>̆ по десятую (двенадцатую) недели с момента операции (по показаниям он может быть более продолжительным и включать несколько курсов). </a:t>
            </a:r>
          </a:p>
          <a:p>
            <a:r>
              <a:rPr lang="ru-RU" sz="2000" i="1" dirty="0">
                <a:effectLst/>
                <a:latin typeface="TimesNewRomanPS"/>
              </a:rPr>
              <a:t>Основными задачами позднего послеоперационного периода являются восстановление функции опоры, передвижения, навыков самообслуживания, </a:t>
            </a:r>
            <a:r>
              <a:rPr lang="ru-RU" sz="2000" i="1" dirty="0" err="1">
                <a:effectLst/>
                <a:latin typeface="TimesNewRomanPS"/>
              </a:rPr>
              <a:t>профессиональнои</a:t>
            </a:r>
            <a:r>
              <a:rPr lang="ru-RU" sz="2000" i="1" dirty="0">
                <a:effectLst/>
                <a:latin typeface="TimesNewRomanPS"/>
              </a:rPr>
              <a:t>̆ и </a:t>
            </a:r>
            <a:r>
              <a:rPr lang="ru-RU" sz="2000" i="1" dirty="0" err="1">
                <a:effectLst/>
                <a:latin typeface="TimesNewRomanPS"/>
              </a:rPr>
              <a:t>социальнои</a:t>
            </a:r>
            <a:r>
              <a:rPr lang="ru-RU" sz="2000" i="1" dirty="0">
                <a:effectLst/>
                <a:latin typeface="TimesNewRomanPS"/>
              </a:rPr>
              <a:t>̆ активности. При наличии послеоперационных осложнений, сопутствующих соматических заболеваний, существенном ограничении мобильности, активности или участия продолжительность позднего периода реабилитации может удлиняться. 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294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E0016-92DD-064E-8CA5-B6E82EEE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4CFD3-ABA2-A84B-8B10-2B0043787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Клинические рекомендации – Переломы проксимального отдела бедренной кости – 2021-2022-2023 (13.01.2023) – Утверждены Минздравом РФ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Травматология: национальное руководство / под ред. Г. П. Котельникова, С. П. Миронова. - 3-е изд..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 доп. - м. : ГЭОТАР-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2018. - 776 с. - (Серия «Национальные руководства»)</a:t>
            </a:r>
          </a:p>
          <a:p>
            <a:pPr marL="514350" indent="-514350">
              <a:buFont typeface="+mj-lt"/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76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799ED-6D96-5C47-A124-339BCABD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Этиология и патогенез заболевания </a:t>
            </a:r>
            <a:endParaRPr lang="ru-RU" sz="3200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DFEB7D4-8211-6A4C-B816-96B3023AF3D2}"/>
              </a:ext>
            </a:extLst>
          </p:cNvPr>
          <p:cNvSpPr/>
          <p:nvPr/>
        </p:nvSpPr>
        <p:spPr>
          <a:xfrm>
            <a:off x="3806982" y="2276476"/>
            <a:ext cx="4778062" cy="1107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Переломы проксимального отдела бедренной кости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EFD2947-4B7C-024B-8A2A-428D6FDCF1DD}"/>
              </a:ext>
            </a:extLst>
          </p:cNvPr>
          <p:cNvSpPr/>
          <p:nvPr/>
        </p:nvSpPr>
        <p:spPr>
          <a:xfrm>
            <a:off x="2242200" y="4350623"/>
            <a:ext cx="3129566" cy="717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/>
                <a:latin typeface="TimesNewRomanPSMT"/>
              </a:rPr>
              <a:t>Низкоэнергетические повреждения </a:t>
            </a:r>
            <a:endParaRPr lang="ru-RU" sz="2000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2E69DC5C-8768-1449-82B4-81F339C086EA}"/>
              </a:ext>
            </a:extLst>
          </p:cNvPr>
          <p:cNvSpPr/>
          <p:nvPr/>
        </p:nvSpPr>
        <p:spPr>
          <a:xfrm>
            <a:off x="7020261" y="4373786"/>
            <a:ext cx="3129566" cy="717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/>
                <a:latin typeface="TimesNewRomanPSMT"/>
              </a:rPr>
              <a:t>Высокоэнергетические </a:t>
            </a:r>
            <a:endParaRPr lang="ru-RU" sz="2000" dirty="0"/>
          </a:p>
          <a:p>
            <a:pPr algn="ctr"/>
            <a:r>
              <a:rPr lang="ru-RU" sz="2000" dirty="0">
                <a:latin typeface="TimesNewRomanPSMT"/>
              </a:rPr>
              <a:t>повреждения</a:t>
            </a:r>
            <a:endParaRPr lang="ru-RU" sz="2000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7ECB128-1276-7045-BF24-70EAC4142D46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3806983" y="3384059"/>
            <a:ext cx="2389030" cy="9665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C09276F-F808-FB44-AC68-220026CCE7D4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6196013" y="3384059"/>
            <a:ext cx="2389031" cy="9897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66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4EB19-82D4-AB46-8061-0BCBDEED6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Этиология и патогенез заболевания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C0F7BF-6E5C-7446-ABCF-1FBF80349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65915"/>
            <a:ext cx="12192001" cy="2463085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NewRomanPSMT"/>
              </a:rPr>
              <a:t>Низкоэнергетические повреждения возникают при незначительной травме (например, падение с высоты собственного роста). Причиной таких переломов может быть снижение количества </a:t>
            </a:r>
            <a:r>
              <a:rPr lang="ru-RU" sz="2000" dirty="0" err="1">
                <a:effectLst/>
                <a:latin typeface="TimesNewRomanPSMT"/>
              </a:rPr>
              <a:t>костнои</a:t>
            </a:r>
            <a:r>
              <a:rPr lang="ru-RU" sz="2000" dirty="0">
                <a:effectLst/>
                <a:latin typeface="TimesNewRomanPSMT"/>
              </a:rPr>
              <a:t>̆ ткани и изменение её качества при, например, остеопорозе, метастатических поражениях </a:t>
            </a:r>
            <a:r>
              <a:rPr lang="ru-RU" sz="2000" dirty="0" err="1">
                <a:effectLst/>
                <a:latin typeface="TimesNewRomanPSMT"/>
              </a:rPr>
              <a:t>костнои</a:t>
            </a:r>
            <a:r>
              <a:rPr lang="ru-RU" sz="2000" dirty="0">
                <a:effectLst/>
                <a:latin typeface="TimesNewRomanPSMT"/>
              </a:rPr>
              <a:t>̆ ткани и тому подобных процессах, сопровождающихся изменением </a:t>
            </a:r>
            <a:r>
              <a:rPr lang="ru-RU" sz="2000" dirty="0" err="1">
                <a:effectLst/>
                <a:latin typeface="TimesNewRomanPSMT"/>
              </a:rPr>
              <a:t>микроархитектоники</a:t>
            </a:r>
            <a:r>
              <a:rPr lang="ru-RU" sz="2000" dirty="0">
                <a:effectLst/>
                <a:latin typeface="TimesNewRomanPSMT"/>
              </a:rPr>
              <a:t> трабекул, накоплением их </a:t>
            </a:r>
            <a:r>
              <a:rPr lang="ru-RU" sz="2000" dirty="0" err="1">
                <a:effectLst/>
                <a:latin typeface="TimesNewRomanPSMT"/>
              </a:rPr>
              <a:t>микропереломов</a:t>
            </a:r>
            <a:r>
              <a:rPr lang="ru-RU" sz="2000" dirty="0">
                <a:effectLst/>
                <a:latin typeface="TimesNewRomanPSMT"/>
              </a:rPr>
              <a:t>, увеличением </a:t>
            </a:r>
            <a:r>
              <a:rPr lang="ru-RU" sz="2000" dirty="0" err="1">
                <a:effectLst/>
                <a:latin typeface="TimesNewRomanPSMT"/>
              </a:rPr>
              <a:t>порозности</a:t>
            </a:r>
            <a:r>
              <a:rPr lang="ru-RU" sz="2000" dirty="0">
                <a:effectLst/>
                <a:latin typeface="TimesNewRomanPSMT"/>
              </a:rPr>
              <a:t> </a:t>
            </a:r>
            <a:r>
              <a:rPr lang="ru-RU" sz="2000" dirty="0" err="1">
                <a:effectLst/>
                <a:latin typeface="TimesNewRomanPSMT"/>
              </a:rPr>
              <a:t>кортикальнои</a:t>
            </a:r>
            <a:r>
              <a:rPr lang="ru-RU" sz="2000" dirty="0">
                <a:effectLst/>
                <a:latin typeface="TimesNewRomanPSMT"/>
              </a:rPr>
              <a:t>̆ кости, в основном у пациентов старше 60 лет. </a:t>
            </a:r>
          </a:p>
          <a:p>
            <a:r>
              <a:rPr lang="ru-RU" sz="2000" dirty="0">
                <a:effectLst/>
                <a:latin typeface="TimesNewRomanPSMT"/>
              </a:rPr>
              <a:t>Высокоэнергетические ППОБК возникают </a:t>
            </a:r>
            <a:r>
              <a:rPr lang="ru-RU" sz="2000" dirty="0" err="1">
                <a:effectLst/>
                <a:latin typeface="TimesNewRomanPSMT"/>
              </a:rPr>
              <a:t>вледствие</a:t>
            </a:r>
            <a:r>
              <a:rPr lang="ru-RU" sz="2000" dirty="0">
                <a:effectLst/>
                <a:latin typeface="TimesNewRomanPSMT"/>
              </a:rPr>
              <a:t> передачи тканям большого количества </a:t>
            </a:r>
            <a:r>
              <a:rPr lang="ru-RU" sz="2000" dirty="0" err="1">
                <a:effectLst/>
                <a:latin typeface="TimesNewRomanPSMT"/>
              </a:rPr>
              <a:t>кинетическои</a:t>
            </a:r>
            <a:r>
              <a:rPr lang="ru-RU" sz="2000" dirty="0">
                <a:effectLst/>
                <a:latin typeface="TimesNewRomanPSMT"/>
              </a:rPr>
              <a:t>̆ энергии, что приводит к значительному повреждению мягких </a:t>
            </a:r>
            <a:r>
              <a:rPr lang="ru-RU" sz="2000" dirty="0" err="1">
                <a:effectLst/>
                <a:latin typeface="TimesNewRomanPSMT"/>
              </a:rPr>
              <a:t>тканеи</a:t>
            </a:r>
            <a:r>
              <a:rPr lang="ru-RU" sz="2000" dirty="0">
                <a:effectLst/>
                <a:latin typeface="TimesNewRomanPSMT"/>
              </a:rPr>
              <a:t>̆ и кости; </a:t>
            </a:r>
            <a:r>
              <a:rPr lang="ru-RU" sz="2000" dirty="0" err="1">
                <a:effectLst/>
                <a:latin typeface="TimesNewRomanPSMT"/>
              </a:rPr>
              <a:t>такои</a:t>
            </a:r>
            <a:r>
              <a:rPr lang="ru-RU" sz="2000" dirty="0">
                <a:effectLst/>
                <a:latin typeface="TimesNewRomanPSMT"/>
              </a:rPr>
              <a:t>̆ тип переломов чаще встречается у пациентов молодого возраста. </a:t>
            </a:r>
            <a:endParaRPr lang="ru-RU" sz="2000" dirty="0"/>
          </a:p>
          <a:p>
            <a:pPr marL="0" indent="0">
              <a:buNone/>
            </a:pPr>
            <a:endParaRPr lang="ru-RU" sz="2000" dirty="0">
              <a:effectLst/>
              <a:latin typeface="TimesNewRomanPSMT"/>
            </a:endParaRPr>
          </a:p>
          <a:p>
            <a:endParaRPr lang="ru-RU" sz="2000" dirty="0"/>
          </a:p>
        </p:txBody>
      </p:sp>
      <p:pic>
        <p:nvPicPr>
          <p:cNvPr id="1030" name="Picture 6" descr="Что такое остеопороз? - статья по теме Эндокринология - МЦОЗ">
            <a:extLst>
              <a:ext uri="{FF2B5EF4-FFF2-40B4-BE49-F238E27FC236}">
                <a16:creationId xmlns:a16="http://schemas.microsoft.com/office/drawing/2014/main" id="{334D5151-773D-BA4D-B1E7-2A689D9C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428243"/>
            <a:ext cx="5257800" cy="34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адение с высоты - судебно-медицинская экспертиза: виды, травмы при  падениях | НП «ЕБСЭ» | Euro-SudExpert.ru">
            <a:extLst>
              <a:ext uri="{FF2B5EF4-FFF2-40B4-BE49-F238E27FC236}">
                <a16:creationId xmlns:a16="http://schemas.microsoft.com/office/drawing/2014/main" id="{CE0706BB-AED0-BD4D-B1DA-1A0DE412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02673"/>
            <a:ext cx="6097348" cy="34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7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Значок Риска На Спидометре Измеритель Высокого Риска Векторная Иллюстрация  — стоковая векторная графика и другие изображения на тему Риск - iStock">
            <a:extLst>
              <a:ext uri="{FF2B5EF4-FFF2-40B4-BE49-F238E27FC236}">
                <a16:creationId xmlns:a16="http://schemas.microsoft.com/office/drawing/2014/main" id="{F04C3A3C-589D-514F-8DFD-DEB085C62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19041" r="11656" b="17805"/>
          <a:stretch/>
        </p:blipFill>
        <p:spPr bwMode="auto">
          <a:xfrm>
            <a:off x="9332743" y="4700588"/>
            <a:ext cx="2859258" cy="2157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ACC00-2F90-1345-9BAC-7978FF2F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Эпидемиология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1D5566-1E3B-E442-8C8A-AA7161083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7288"/>
            <a:ext cx="12192000" cy="570071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NewRomanPSMT"/>
              </a:rPr>
              <a:t>У больных старше 65 лет переломы проксимального отдела бедренной кости составляют около 35% всех переломов. По данным разных авторов, смертность в первые полгода после подобного перелома достигает 40%! Это говорит о том, что проблема лечения данных переломов не решена.</a:t>
            </a:r>
          </a:p>
          <a:p>
            <a:r>
              <a:rPr lang="ru-RU" sz="2000" dirty="0">
                <a:latin typeface="TimesNewRomanPSMT"/>
              </a:rPr>
              <a:t>С ростом продолжительности жизни населения увеличивается доля пожилых </a:t>
            </a:r>
            <a:r>
              <a:rPr lang="ru-RU" sz="2000" dirty="0" err="1">
                <a:latin typeface="TimesNewRomanPSMT"/>
              </a:rPr>
              <a:t>людеи</a:t>
            </a:r>
            <a:r>
              <a:rPr lang="ru-RU" sz="2000" dirty="0">
                <a:latin typeface="TimesNewRomanPSMT"/>
              </a:rPr>
              <a:t>̆, в том числе и с </a:t>
            </a:r>
            <a:r>
              <a:rPr lang="ru-RU" sz="2000" dirty="0" err="1">
                <a:latin typeface="TimesNewRomanPSMT"/>
              </a:rPr>
              <a:t>хроническои</a:t>
            </a:r>
            <a:r>
              <a:rPr lang="ru-RU" sz="2000" dirty="0">
                <a:latin typeface="TimesNewRomanPSMT"/>
              </a:rPr>
              <a:t>̆ </a:t>
            </a:r>
            <a:r>
              <a:rPr lang="ru-RU" sz="2000" dirty="0" err="1">
                <a:latin typeface="TimesNewRomanPSMT"/>
              </a:rPr>
              <a:t>соматическои</a:t>
            </a:r>
            <a:r>
              <a:rPr lang="ru-RU" sz="2000" dirty="0">
                <a:latin typeface="TimesNewRomanPSMT"/>
              </a:rPr>
              <a:t>̆ </a:t>
            </a:r>
            <a:r>
              <a:rPr lang="ru-RU" sz="2000" dirty="0" err="1">
                <a:latin typeface="TimesNewRomanPSMT"/>
              </a:rPr>
              <a:t>патологиеи</a:t>
            </a:r>
            <a:r>
              <a:rPr lang="ru-RU" sz="2000" dirty="0">
                <a:latin typeface="TimesNewRomanPSMT"/>
              </a:rPr>
              <a:t>̆, соответственно, растет количество регистрируемых ППОБК. Низкоэнергетические переломы БК происходят, как правило, вследствие падения с высоты роста на бок и встречаются преимущественно у </a:t>
            </a:r>
            <a:r>
              <a:rPr lang="ru-RU" sz="2000" dirty="0" err="1">
                <a:latin typeface="TimesNewRomanPSMT"/>
              </a:rPr>
              <a:t>людеи</a:t>
            </a:r>
            <a:r>
              <a:rPr lang="ru-RU" sz="2000" dirty="0">
                <a:latin typeface="TimesNewRomanPSMT"/>
              </a:rPr>
              <a:t>̆ в возрасте старше 60 лет. Ежегодно во всем мире регистрируется порядка 1700000 случаев ППОБК. К 2050 г. при сохранении основных демографических тенденций прогнозируется увеличение количества ППОБК до 6300000 случаев ежегодно. В России, по данным эпидемиологических исследований населения старше 50 лет, частота ППОБК составляет 174,78 случаев на 100 тысяч населения у мужчин и 275,92 - у женщин, и этот показатель неуклонно увеличивается. </a:t>
            </a:r>
          </a:p>
          <a:p>
            <a:r>
              <a:rPr lang="ru-RU" sz="2000" dirty="0">
                <a:latin typeface="TimesNewRomanPSMT"/>
              </a:rPr>
              <a:t>Риск возникновения перелома в </a:t>
            </a:r>
            <a:r>
              <a:rPr lang="ru-RU" sz="2000" dirty="0" err="1">
                <a:latin typeface="TimesNewRomanPSMT"/>
              </a:rPr>
              <a:t>вертельнои</a:t>
            </a:r>
            <a:r>
              <a:rPr lang="ru-RU" sz="2000" dirty="0">
                <a:latin typeface="TimesNewRomanPSMT"/>
              </a:rPr>
              <a:t>̆ области в течение жизни у мужчин составляет 6%, а у женщин достигает 18.</a:t>
            </a:r>
          </a:p>
          <a:p>
            <a:r>
              <a:rPr lang="ru-RU" sz="2000" dirty="0" err="1">
                <a:latin typeface="TimesNewRomanPSMT"/>
              </a:rPr>
              <a:t>Среднии</a:t>
            </a:r>
            <a:r>
              <a:rPr lang="ru-RU" sz="2000" dirty="0">
                <a:latin typeface="TimesNewRomanPSMT"/>
              </a:rPr>
              <a:t>̆ возраст пациентов с ППОБК, </a:t>
            </a:r>
            <a:r>
              <a:rPr lang="ru-RU" sz="2000" dirty="0" err="1">
                <a:latin typeface="TimesNewRomanPSMT"/>
              </a:rPr>
              <a:t>которыи</a:t>
            </a:r>
            <a:r>
              <a:rPr lang="ru-RU" sz="2000" dirty="0">
                <a:latin typeface="TimesNewRomanPSMT"/>
              </a:rPr>
              <a:t>̆ в середине 1990-х составлял 81 год,                                    вырос до 82 лет к 2015 г.. С возрастом риск получить ППОБК увеличивается: в 50                                         лет он составляет 1,8%, в 60 лет – 4%, в 70 лет – 18%, а в 90 лет – 24%. Кроме того,                                </a:t>
            </a:r>
            <a:r>
              <a:rPr lang="en" sz="2000" dirty="0" err="1">
                <a:latin typeface="TimesNewRomanPSMT"/>
              </a:rPr>
              <a:t>S.Berry</a:t>
            </a:r>
            <a:r>
              <a:rPr lang="en" sz="2000" dirty="0">
                <a:latin typeface="TimesNewRomanPSMT"/>
              </a:rPr>
              <a:t> </a:t>
            </a:r>
            <a:r>
              <a:rPr lang="ru-RU" sz="2000" dirty="0">
                <a:latin typeface="TimesNewRomanPSMT"/>
              </a:rPr>
              <a:t>сообщил, что у 15% </a:t>
            </a:r>
            <a:r>
              <a:rPr lang="ru-RU" sz="2000" dirty="0" err="1">
                <a:latin typeface="TimesNewRomanPSMT"/>
              </a:rPr>
              <a:t>людеи</a:t>
            </a:r>
            <a:r>
              <a:rPr lang="ru-RU" sz="2000" dirty="0">
                <a:latin typeface="TimesNewRomanPSMT"/>
              </a:rPr>
              <a:t>̆ с ППОБК в течение последующих 4-х лет жизни                                    после </a:t>
            </a:r>
            <a:r>
              <a:rPr lang="ru-RU" sz="2000" dirty="0" err="1">
                <a:latin typeface="TimesNewRomanPSMT"/>
              </a:rPr>
              <a:t>этои</a:t>
            </a:r>
            <a:r>
              <a:rPr lang="ru-RU" sz="2000" dirty="0">
                <a:latin typeface="TimesNewRomanPSMT"/>
              </a:rPr>
              <a:t>̆ травмы происходит перелом проксимального отдела </a:t>
            </a:r>
            <a:r>
              <a:rPr lang="ru-RU" sz="2000" dirty="0" err="1">
                <a:latin typeface="TimesNewRomanPSMT"/>
              </a:rPr>
              <a:t>контралатеральнои</a:t>
            </a:r>
            <a:r>
              <a:rPr lang="ru-RU" sz="2000" dirty="0">
                <a:latin typeface="TimesNewRomanPSMT"/>
              </a:rPr>
              <a:t>̆ БК. </a:t>
            </a:r>
          </a:p>
        </p:txBody>
      </p:sp>
    </p:spTree>
    <p:extLst>
      <p:ext uri="{BB962C8B-B14F-4D97-AF65-F5344CB8AC3E}">
        <p14:creationId xmlns:p14="http://schemas.microsoft.com/office/powerpoint/2010/main" val="12887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Болезнь Пертеса — Википедия">
            <a:extLst>
              <a:ext uri="{FF2B5EF4-FFF2-40B4-BE49-F238E27FC236}">
                <a16:creationId xmlns:a16="http://schemas.microsoft.com/office/drawing/2014/main" id="{073FF3C3-1EF5-7344-B589-78BBE494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93" y="1500188"/>
            <a:ext cx="7126407" cy="535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1D38E-80D1-A44C-B46B-04F45FE7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47ACFB-56C9-B643-96B5-ABAC9A2A5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0188"/>
            <a:ext cx="6486525" cy="5357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NewRomanPSMT"/>
              </a:rPr>
              <a:t>Переломы в </a:t>
            </a:r>
            <a:r>
              <a:rPr lang="ru-RU" sz="2000" dirty="0" err="1">
                <a:latin typeface="TimesNewRomanPSMT"/>
              </a:rPr>
              <a:t>метафизарных</a:t>
            </a:r>
            <a:r>
              <a:rPr lang="ru-RU" sz="2000" dirty="0">
                <a:latin typeface="TimesNewRomanPSMT"/>
              </a:rPr>
              <a:t> зонах делятся на:</a:t>
            </a:r>
          </a:p>
          <a:p>
            <a:r>
              <a:rPr lang="ru-RU" sz="2000" dirty="0">
                <a:latin typeface="TimesNewRomanPSMT"/>
              </a:rPr>
              <a:t>Внутрисуставные, когда линия перелома распространяется на суставную поверхность.</a:t>
            </a:r>
          </a:p>
          <a:p>
            <a:r>
              <a:rPr lang="ru-RU" sz="2000" dirty="0">
                <a:latin typeface="TimesNewRomanPSMT"/>
              </a:rPr>
              <a:t>Внесуставные – переломы, отделяющие сустав от диафиза кости, но не распространяющиеся на суставную поверхность (могут быть </a:t>
            </a:r>
            <a:r>
              <a:rPr lang="ru-RU" sz="2000" dirty="0" err="1">
                <a:latin typeface="TimesNewRomanPSMT"/>
              </a:rPr>
              <a:t>внутрикапсульными</a:t>
            </a:r>
            <a:r>
              <a:rPr lang="ru-RU" sz="2000" dirty="0">
                <a:latin typeface="TimesNewRomanPSMT"/>
              </a:rPr>
              <a:t>). </a:t>
            </a:r>
          </a:p>
          <a:p>
            <a:pPr marL="0" indent="0">
              <a:buNone/>
            </a:pPr>
            <a:r>
              <a:rPr lang="ru-RU" sz="2000" dirty="0">
                <a:latin typeface="TimesNewRomanPSMT"/>
              </a:rPr>
              <a:t>В зависимости от локализации линии перелома по отношению к линии прикрепления капсулы тазобедренного сустава, внесуставные переломы делятся на:</a:t>
            </a:r>
          </a:p>
          <a:p>
            <a:r>
              <a:rPr lang="ru-RU" sz="2000" dirty="0" err="1">
                <a:latin typeface="TimesNewRomanPSMT"/>
              </a:rPr>
              <a:t>Внутрикапсульные</a:t>
            </a:r>
            <a:r>
              <a:rPr lang="ru-RU" sz="2000" dirty="0">
                <a:latin typeface="TimesNewRomanPSMT"/>
              </a:rPr>
              <a:t> (переломы головки БК и ШБК).</a:t>
            </a:r>
          </a:p>
          <a:p>
            <a:r>
              <a:rPr lang="ru-RU" sz="2000" dirty="0" err="1">
                <a:latin typeface="TimesNewRomanPSMT"/>
              </a:rPr>
              <a:t>Внекапсульные</a:t>
            </a:r>
            <a:r>
              <a:rPr lang="ru-RU" sz="2000" dirty="0">
                <a:latin typeface="TimesNewRomanPSMT"/>
              </a:rPr>
              <a:t> переломы (переломы </a:t>
            </a:r>
            <a:r>
              <a:rPr lang="ru-RU" sz="2000" dirty="0" err="1">
                <a:latin typeface="TimesNewRomanPSMT"/>
              </a:rPr>
              <a:t>вертельнои</a:t>
            </a:r>
            <a:r>
              <a:rPr lang="ru-RU" sz="2000" dirty="0">
                <a:latin typeface="TimesNewRomanPSMT"/>
              </a:rPr>
              <a:t>̆ области БК). </a:t>
            </a:r>
          </a:p>
        </p:txBody>
      </p:sp>
    </p:spTree>
    <p:extLst>
      <p:ext uri="{BB962C8B-B14F-4D97-AF65-F5344CB8AC3E}">
        <p14:creationId xmlns:p14="http://schemas.microsoft.com/office/powerpoint/2010/main" val="287489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52FD35-EECC-B844-A92B-A89A99861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4" y="821185"/>
            <a:ext cx="6195084" cy="60368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A399E-56A5-CB4D-8673-DEE8346D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Классификация переломов головки </a:t>
            </a:r>
            <a:r>
              <a:rPr lang="ru-RU" sz="3200" dirty="0" err="1">
                <a:effectLst/>
                <a:latin typeface="TimesNewRomanPS"/>
              </a:rPr>
              <a:t>бедреннои</a:t>
            </a:r>
            <a:r>
              <a:rPr lang="ru-RU" sz="3200" dirty="0">
                <a:effectLst/>
                <a:latin typeface="TimesNewRomanPS"/>
              </a:rPr>
              <a:t>̆ </a:t>
            </a:r>
            <a:r>
              <a:rPr lang="ru-RU" sz="3200" dirty="0">
                <a:latin typeface="TimesNewRomanPS"/>
              </a:rPr>
              <a:t>кости (</a:t>
            </a:r>
            <a:r>
              <a:rPr lang="en" sz="3200" dirty="0">
                <a:latin typeface="TimesNewRomanPS"/>
              </a:rPr>
              <a:t>Pipkin</a:t>
            </a:r>
            <a:r>
              <a:rPr lang="ru-RU" sz="3200" dirty="0">
                <a:latin typeface="TimesNewRomanPS"/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DA8C5-5622-9A44-80F8-36393A31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91038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I </a:t>
            </a:r>
            <a:r>
              <a:rPr lang="ru-RU" sz="2000" dirty="0">
                <a:effectLst/>
                <a:latin typeface="TimesNewRomanPSMT"/>
              </a:rPr>
              <a:t>тип – переломы головки БК, </a:t>
            </a:r>
            <a:r>
              <a:rPr lang="ru-RU" sz="2000" dirty="0" err="1">
                <a:effectLst/>
                <a:latin typeface="TimesNewRomanPSMT"/>
              </a:rPr>
              <a:t>дистальнее</a:t>
            </a:r>
            <a:r>
              <a:rPr lang="ru-RU" sz="2000" dirty="0">
                <a:effectLst/>
                <a:latin typeface="TimesNewRomanPSMT"/>
              </a:rPr>
              <a:t> ямки головки </a:t>
            </a:r>
            <a:r>
              <a:rPr lang="ru-RU" sz="2000" dirty="0" err="1">
                <a:effectLst/>
                <a:latin typeface="TimesNewRomanPSMT"/>
              </a:rPr>
              <a:t>бедреннои</a:t>
            </a:r>
            <a:r>
              <a:rPr lang="ru-RU" sz="2000" dirty="0">
                <a:effectLst/>
                <a:latin typeface="TimesNewRomanPSMT"/>
              </a:rPr>
              <a:t>̆ кости </a:t>
            </a:r>
            <a:endParaRPr lang="ru-RU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II </a:t>
            </a:r>
            <a:r>
              <a:rPr lang="ru-RU" sz="2000" dirty="0">
                <a:effectLst/>
                <a:latin typeface="TimesNewRomanPSMT"/>
              </a:rPr>
              <a:t>тип – переломы головки БК, </a:t>
            </a:r>
            <a:r>
              <a:rPr lang="ru-RU" sz="2000" dirty="0" err="1">
                <a:effectLst/>
                <a:latin typeface="TimesNewRomanPSMT"/>
              </a:rPr>
              <a:t>проксимальнее</a:t>
            </a:r>
            <a:r>
              <a:rPr lang="ru-RU" sz="2000" dirty="0">
                <a:effectLst/>
                <a:latin typeface="TimesNewRomanPSMT"/>
              </a:rPr>
              <a:t> ямки головки </a:t>
            </a:r>
            <a:r>
              <a:rPr lang="ru-RU" sz="2000" dirty="0" err="1">
                <a:effectLst/>
                <a:latin typeface="TimesNewRomanPSMT"/>
              </a:rPr>
              <a:t>бедреннои</a:t>
            </a:r>
            <a:r>
              <a:rPr lang="ru-RU" sz="2000" dirty="0">
                <a:effectLst/>
                <a:latin typeface="TimesNewRomanPSMT"/>
              </a:rPr>
              <a:t>̆ кости </a:t>
            </a:r>
            <a:endParaRPr lang="ru-RU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III </a:t>
            </a:r>
            <a:r>
              <a:rPr lang="ru-RU" sz="2000" dirty="0">
                <a:effectLst/>
                <a:latin typeface="TimesNewRomanPSMT"/>
              </a:rPr>
              <a:t>тип – переломы головки БК, сочетающиеся с переломом </a:t>
            </a:r>
            <a:r>
              <a:rPr lang="ru-RU" sz="2000" dirty="0" err="1">
                <a:effectLst/>
                <a:latin typeface="TimesNewRomanPSMT"/>
              </a:rPr>
              <a:t>шейки</a:t>
            </a:r>
            <a:r>
              <a:rPr lang="ru-RU" sz="2000" dirty="0">
                <a:effectLst/>
                <a:latin typeface="TimesNewRomanPSMT"/>
              </a:rPr>
              <a:t> </a:t>
            </a:r>
            <a:r>
              <a:rPr lang="ru-RU" sz="2000" dirty="0" err="1">
                <a:effectLst/>
                <a:latin typeface="TimesNewRomanPSMT"/>
              </a:rPr>
              <a:t>бедреннои</a:t>
            </a:r>
            <a:r>
              <a:rPr lang="ru-RU" sz="2000" dirty="0">
                <a:effectLst/>
                <a:latin typeface="TimesNewRomanPSMT"/>
              </a:rPr>
              <a:t>̆ кости </a:t>
            </a:r>
            <a:endParaRPr lang="ru-RU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IV </a:t>
            </a:r>
            <a:r>
              <a:rPr lang="ru-RU" sz="2000" dirty="0">
                <a:effectLst/>
                <a:latin typeface="TimesNewRomanPSMT"/>
              </a:rPr>
              <a:t>тип – переломы головки БК, сочетающиеся с переломом </a:t>
            </a:r>
            <a:r>
              <a:rPr lang="ru-RU" sz="2000" dirty="0" err="1">
                <a:effectLst/>
                <a:latin typeface="TimesNewRomanPSMT"/>
              </a:rPr>
              <a:t>вертлужнои</a:t>
            </a:r>
            <a:r>
              <a:rPr lang="ru-RU" sz="2000" dirty="0">
                <a:effectLst/>
                <a:latin typeface="TimesNewRomanPSMT"/>
              </a:rPr>
              <a:t>̆ впадины </a:t>
            </a:r>
            <a:endParaRPr lang="ru-RU" sz="2000" dirty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81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0D5D6-00B9-F24A-A523-D6C665DE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NewRomanPS"/>
              </a:rPr>
              <a:t>Классификация переломов </a:t>
            </a:r>
            <a:r>
              <a:rPr lang="ru-RU" sz="3200" dirty="0" err="1">
                <a:effectLst/>
                <a:latin typeface="TimesNewRomanPS"/>
              </a:rPr>
              <a:t>шейки</a:t>
            </a:r>
            <a:r>
              <a:rPr lang="ru-RU" sz="3200" dirty="0">
                <a:effectLst/>
                <a:latin typeface="TimesNewRomanPS"/>
              </a:rPr>
              <a:t> </a:t>
            </a:r>
            <a:r>
              <a:rPr lang="ru-RU" sz="3200" dirty="0" err="1">
                <a:effectLst/>
                <a:latin typeface="TimesNewRomanPS"/>
              </a:rPr>
              <a:t>бедреннои</a:t>
            </a:r>
            <a:r>
              <a:rPr lang="ru-RU" sz="3200" dirty="0">
                <a:effectLst/>
                <a:latin typeface="TimesNewRomanPS"/>
              </a:rPr>
              <a:t>̆ кости </a:t>
            </a:r>
            <a:r>
              <a:rPr lang="en" sz="3200" dirty="0">
                <a:effectLst/>
                <a:latin typeface="TimesNewRomanPS"/>
              </a:rPr>
              <a:t>Garden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7F907-285E-774C-BE8A-5C5C33D68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I </a:t>
            </a:r>
            <a:r>
              <a:rPr lang="ru-RU" sz="2000" dirty="0">
                <a:effectLst/>
                <a:latin typeface="TimesNewRomanPSMT"/>
              </a:rPr>
              <a:t>тип – неполные, вколоченные, вальгусные переломы </a:t>
            </a:r>
            <a:endParaRPr lang="ru-RU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II </a:t>
            </a:r>
            <a:r>
              <a:rPr lang="ru-RU" sz="2000" dirty="0">
                <a:effectLst/>
                <a:latin typeface="TimesNewRomanPSMT"/>
              </a:rPr>
              <a:t>тип – вальгусные, завершенные, стабильные </a:t>
            </a:r>
            <a:endParaRPr lang="ru-RU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III </a:t>
            </a:r>
            <a:r>
              <a:rPr lang="ru-RU" sz="2000" dirty="0">
                <a:effectLst/>
                <a:latin typeface="TimesNewRomanPSMT"/>
              </a:rPr>
              <a:t>тип – </a:t>
            </a:r>
            <a:r>
              <a:rPr lang="ru-RU" sz="2000" dirty="0" err="1">
                <a:effectLst/>
                <a:latin typeface="TimesNewRomanPSMT"/>
              </a:rPr>
              <a:t>варусные</a:t>
            </a:r>
            <a:r>
              <a:rPr lang="ru-RU" sz="2000" dirty="0">
                <a:effectLst/>
                <a:latin typeface="TimesNewRomanPSMT"/>
              </a:rPr>
              <a:t> переломы с небольшим смещением </a:t>
            </a:r>
            <a:endParaRPr lang="ru-RU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" sz="2000" dirty="0">
                <a:effectLst/>
                <a:latin typeface="TimesNewRomanPSMT"/>
              </a:rPr>
              <a:t>IV </a:t>
            </a:r>
            <a:r>
              <a:rPr lang="ru-RU" sz="2000" dirty="0">
                <a:effectLst/>
                <a:latin typeface="TimesNewRomanPSMT"/>
              </a:rPr>
              <a:t>тип – </a:t>
            </a:r>
            <a:r>
              <a:rPr lang="ru-RU" sz="2000" dirty="0" err="1">
                <a:effectLst/>
                <a:latin typeface="TimesNewRomanPSMT"/>
              </a:rPr>
              <a:t>варусные</a:t>
            </a:r>
            <a:r>
              <a:rPr lang="ru-RU" sz="2000" dirty="0">
                <a:effectLst/>
                <a:latin typeface="TimesNewRomanPSMT"/>
              </a:rPr>
              <a:t> переломы со значительным смещением </a:t>
            </a:r>
            <a:endParaRPr lang="ru-RU" sz="2000" dirty="0"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F21019-FE84-5948-BFA5-F9383863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61" y="3603402"/>
            <a:ext cx="9259878" cy="3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15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3651</Words>
  <Application>Microsoft Macintosh PowerPoint</Application>
  <PresentationFormat>Широкоэкранный</PresentationFormat>
  <Paragraphs>167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Times New Roman</vt:lpstr>
      <vt:lpstr>TimesNewRomanPS</vt:lpstr>
      <vt:lpstr>TimesNewRomanPSMT</vt:lpstr>
      <vt:lpstr>Тема Office</vt:lpstr>
      <vt:lpstr> Федеральное 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 Ф. Войно-Ясенецкого»  Кафедра травматологии, ортопедии и нейрохирургии с курсом ПО</vt:lpstr>
      <vt:lpstr>План</vt:lpstr>
      <vt:lpstr>Определение </vt:lpstr>
      <vt:lpstr>Этиология и патогенез заболевания </vt:lpstr>
      <vt:lpstr>Этиология и патогенез заболевания </vt:lpstr>
      <vt:lpstr>Эпидемиология </vt:lpstr>
      <vt:lpstr>Классификация</vt:lpstr>
      <vt:lpstr>Классификация переломов головки бедренной кости (Pipkin)</vt:lpstr>
      <vt:lpstr>Классификация переломов шейки бедренной кости Garden </vt:lpstr>
      <vt:lpstr>Классификация переломов шейки бедренной кости Pauwels</vt:lpstr>
      <vt:lpstr>Классификация переломов шейки бедренной кости АО/OTA </vt:lpstr>
      <vt:lpstr>Классификация переломов вертельной области бедренной кости </vt:lpstr>
      <vt:lpstr>Клиническая картина </vt:lpstr>
      <vt:lpstr>Диагностика </vt:lpstr>
      <vt:lpstr>Диагностика и критерии установки диагноза</vt:lpstr>
      <vt:lpstr>Транспортная иммобилизация при ППОБК</vt:lpstr>
      <vt:lpstr>Консервативное лечение </vt:lpstr>
      <vt:lpstr>Предоперационная иммобилизация </vt:lpstr>
      <vt:lpstr>Хирургическое лечение </vt:lpstr>
      <vt:lpstr>Хирургическое лечение при переломах головки бедренной кости Pipkin I-IV </vt:lpstr>
      <vt:lpstr>Хирургическое лечение при переломах головки бедренной кости Pipkin I-IV </vt:lpstr>
      <vt:lpstr>Хирургическое лечение при переломах головки бедренной кости Pipkin I-IV </vt:lpstr>
      <vt:lpstr>Хирургическое лечение при медиальных переломах GardenI-II, Pauwels I </vt:lpstr>
      <vt:lpstr>Хирургическое лечение при медиальных переломах типа Garden III-IV (Pauwels II-III) </vt:lpstr>
      <vt:lpstr>Хирургическое лечение при переломах шейки бедренной кости</vt:lpstr>
      <vt:lpstr>Хирургическое лечение при переломах шейки бедренной кости</vt:lpstr>
      <vt:lpstr>Эндопротезирование тазобедренного сустава </vt:lpstr>
      <vt:lpstr>Хирургическое лечение стабильных чрезвертельных переломов.</vt:lpstr>
      <vt:lpstr>Хирургическое лечение нестабильных чрезвертельных переломов.</vt:lpstr>
      <vt:lpstr>Хирургическое лечение при переломах вертельной области  </vt:lpstr>
      <vt:lpstr>Хирургическое лечение при переломах Подвертельные АО/OTA 32-A/B/C.1, поперечные и реверсивные косые межвертельные переломы (АО/OTA 31-А3) </vt:lpstr>
      <vt:lpstr>Медицинская реабилитация после хирургического лечения</vt:lpstr>
      <vt:lpstr>Медицинская реабилитация после хирургического лечения</vt:lpstr>
      <vt:lpstr>Медицинская реабилитация после хирургического лечения</vt:lpstr>
      <vt:lpstr>Медицинская реабилитация после хирургического лечения</vt:lpstr>
      <vt:lpstr>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Федеральное 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 Ф. Войно-Ясенецкого»  Кафедра травматологии, ортопедии и нейрохирургии с курсом ПО</dc:title>
  <dc:creator>Papa Tvoi</dc:creator>
  <cp:lastModifiedBy>Papa Tvoi</cp:lastModifiedBy>
  <cp:revision>1</cp:revision>
  <dcterms:created xsi:type="dcterms:W3CDTF">2023-10-29T11:50:27Z</dcterms:created>
  <dcterms:modified xsi:type="dcterms:W3CDTF">2023-10-29T16:53:02Z</dcterms:modified>
</cp:coreProperties>
</file>