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49"/>
  </p:notesMasterIdLst>
  <p:sldIdLst>
    <p:sldId id="30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4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305" r:id="rId31"/>
    <p:sldId id="287" r:id="rId32"/>
    <p:sldId id="306" r:id="rId33"/>
    <p:sldId id="288" r:id="rId34"/>
    <p:sldId id="289" r:id="rId35"/>
    <p:sldId id="290" r:id="rId36"/>
    <p:sldId id="291" r:id="rId37"/>
    <p:sldId id="292" r:id="rId38"/>
    <p:sldId id="299" r:id="rId39"/>
    <p:sldId id="293" r:id="rId40"/>
    <p:sldId id="302" r:id="rId41"/>
    <p:sldId id="294" r:id="rId42"/>
    <p:sldId id="295" r:id="rId43"/>
    <p:sldId id="296" r:id="rId44"/>
    <p:sldId id="297" r:id="rId45"/>
    <p:sldId id="298" r:id="rId46"/>
    <p:sldId id="303" r:id="rId47"/>
    <p:sldId id="309" r:id="rId4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49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6EEC20-43C2-4594-9773-E885C0CC31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950D6-6658-41ED-B6D6-2106B716F222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924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F58F9-3C1E-46E3-92EE-54C7183E58E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64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A9A6F-0CC2-44C7-BCD3-0BC36186DB9E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646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F73BC-314B-42BD-9585-A56CEB35AE48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76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B3B4B-A4E0-48CE-89BA-3EDBFBFE141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1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8D0C4-3476-451D-BBDD-652DFD5BEEF9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755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BC96F-FF97-480B-8242-930D22277A3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3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2C7EF-D483-4E76-9AAE-61BF7F0F162E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909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75C83-4089-4DF4-97AE-1804C501E759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068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0FACE-4562-4DCC-95C0-435347BFF117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2605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41CD6-01A5-4C3A-A321-1C3809E4C8AB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12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A42BD-9E76-4C28-B8A5-82A2B86BE842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455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87497-0D1C-40EE-B5C8-CAACE63DE71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047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5A8B4-FC77-4763-A523-CF5A091CA18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71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4B0EA-44CF-4737-91D7-94B539C0ABF7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395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55FFD-3FE6-4863-AFC6-BBB7EEF7A798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1932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0FDDB-782F-47EA-BE10-C0708FCC896A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748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02056-AAF2-4692-846D-A0DE9FE424EA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82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95979-699A-4A21-B483-6A1CFA57ADDB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267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57BF4-E4A7-4102-B8AE-28072748B898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62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A7D03-02EA-4D1E-861C-8D22CC594D21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9018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DFD5A-E134-412C-9A17-39D7538F02A9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200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41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E9AB5-EA51-43B5-B854-753EFA9758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964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FFA70-2561-4CDB-B43E-223002816510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758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3AD94-4F20-4F4B-8587-62A289FB0696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829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90EA0-C079-4AA9-9D4E-C07B6A706890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321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D1AFE-4EDD-4435-A0F3-9FB99672EC98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0486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E40D6-C8D0-43B9-9DDC-1FD91462C890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533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588D3-3D09-4820-96D9-DE4EB9D153C0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5540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0ABD7-9A23-4D5B-9604-985B4E01537D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2211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16A08-4083-4D01-8134-637A3379547C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331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D29E0-28F1-4542-87CD-AC2B5A397B21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4271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2373F-CC74-4359-B835-D06FC06A9A7E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89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9D404-5EE6-4AF9-A0CA-6DF3FAAAA943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3851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DC1B0-527F-494F-AE1E-C145197DE9F6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69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7EC62-F6BD-4F0C-A574-D1069C81A3B7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2158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FCAE9-171F-4B29-8110-77FA64535297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4505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06406-7A5B-4B4C-803E-8D9334D08B06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3356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49903-AD64-4FA3-A087-404735E1CAE7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9771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C8F7C-F317-466F-80F9-3E9A0603B56F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74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BDA39-2E1B-4405-976C-53B3DF483FD0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98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1CFE4-FCE7-4E57-BB0E-17FDE40614A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119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799E2-7A6C-4D3F-A438-5C7A28CA099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0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DCE05-0D19-40D6-B68D-686C6A6F89C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05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30654-16A0-47D5-A500-88422C9129E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151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227-DF2E-4249-A1FD-3A94AE78BCA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66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3F19-905D-4F99-8BE9-082E5F7F93A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1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80DD-5B20-4731-9FD9-62E0D27E84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03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7CB112-D728-45D2-9D59-3040434603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98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C49AD2-0010-49F8-9042-A2E206620A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59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7B99B0-A167-41BC-9B9D-BA0F61EAEF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063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7BB719-7D2E-4544-B41E-BF91FA9CC5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48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4944-916D-462B-B481-E46DAF161B6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07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7573-4F82-4DF2-81DB-A2285DD29F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0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0603-B3FA-40FA-9093-E137C5826A2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50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BA9-630C-457E-BCEB-B49D85DB73F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49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1FA-2703-4B65-8E46-3860F79BFDB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459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7C00-2A3D-449E-B4CB-B592EBC19CF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3469-894F-42BB-B1D5-8F65AC7B45D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46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B4F-52ED-4CC1-9793-1662C94E64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31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3C9C-4DD2-400B-845A-1C8940E43F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2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dental-press.ru/upload/21232f297a57a5a743894a0e4a801fc3/files/0aca07294b424f6b3818b8b94814fa3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053647" y="1077925"/>
            <a:ext cx="5086941" cy="54341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ФГБОУ ВО «Красноярский государственный медицинский университет имени профессора В.Ф. </a:t>
            </a:r>
            <a:r>
              <a:rPr lang="ru-RU" sz="1800" dirty="0" err="1"/>
              <a:t>Войно-Ясенецкого</a:t>
            </a:r>
            <a:r>
              <a:rPr lang="ru-RU" sz="1800" dirty="0"/>
              <a:t>» МЗ РФ 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/>
              <a:t>Кафедра </a:t>
            </a:r>
            <a:r>
              <a:rPr lang="ru-RU" sz="1800" dirty="0"/>
              <a:t>терапевтической стоматологии</a:t>
            </a:r>
            <a:endParaRPr lang="en-US" sz="1800" b="1" dirty="0">
              <a:solidFill>
                <a:srgbClr val="A20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A20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0" y="1227725"/>
            <a:ext cx="1168826" cy="787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611" y="2497780"/>
            <a:ext cx="8283011" cy="160043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3300" b="1" dirty="0"/>
              <a:t>	</a:t>
            </a:r>
            <a:r>
              <a:rPr lang="ru-RU" altLang="ru-RU" sz="3200" b="1" dirty="0" smtClean="0"/>
              <a:t> Предраковые заболевания слизистой оболочки полости рта и красной каймы губ </a:t>
            </a:r>
            <a:r>
              <a:rPr lang="ru-RU" sz="3300" b="1" dirty="0"/>
              <a:t>		</a:t>
            </a:r>
            <a:endParaRPr lang="ru-RU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6256" y="4293096"/>
            <a:ext cx="5279478" cy="204671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ru-RU" sz="1600" dirty="0"/>
              <a:t>Выполнила: </a:t>
            </a:r>
          </a:p>
          <a:p>
            <a:pPr algn="l"/>
            <a:r>
              <a:rPr lang="ru-RU" sz="1600" dirty="0"/>
              <a:t>клинический ординатор </a:t>
            </a:r>
            <a:r>
              <a:rPr lang="ru-RU" sz="1600" dirty="0" smtClean="0"/>
              <a:t>2г</a:t>
            </a:r>
            <a:r>
              <a:rPr lang="ru-RU" sz="1600" dirty="0" smtClean="0"/>
              <a:t>о </a:t>
            </a:r>
            <a:r>
              <a:rPr lang="ru-RU" sz="1600" dirty="0"/>
              <a:t>курса </a:t>
            </a:r>
          </a:p>
          <a:p>
            <a:pPr algn="l"/>
            <a:r>
              <a:rPr lang="ru-RU" sz="1600" dirty="0"/>
              <a:t>кафедры терапевтической стоматологии </a:t>
            </a:r>
            <a:r>
              <a:rPr lang="ru-RU" sz="1600" dirty="0" err="1"/>
              <a:t>КрасГМУ</a:t>
            </a:r>
            <a:r>
              <a:rPr lang="ru-RU" sz="1600" dirty="0"/>
              <a:t> </a:t>
            </a:r>
            <a:endParaRPr lang="ru-RU" sz="1600" dirty="0" smtClean="0"/>
          </a:p>
          <a:p>
            <a:pPr algn="l"/>
            <a:r>
              <a:rPr lang="ru-RU" sz="1600" dirty="0" smtClean="0"/>
              <a:t>Кох </a:t>
            </a:r>
            <a:r>
              <a:rPr lang="ru-RU" sz="1600" dirty="0"/>
              <a:t>Елизавета Сергеевна</a:t>
            </a:r>
          </a:p>
          <a:p>
            <a:pPr algn="l"/>
            <a:r>
              <a:rPr lang="ru-RU" sz="1600" dirty="0"/>
              <a:t>Проверила: КМН, доцент </a:t>
            </a:r>
            <a:endParaRPr lang="ru-RU" sz="1600" dirty="0" smtClean="0"/>
          </a:p>
          <a:p>
            <a:pPr algn="l"/>
            <a:r>
              <a:rPr lang="ru-RU" sz="1600" dirty="0" smtClean="0"/>
              <a:t>Тарасова </a:t>
            </a:r>
            <a:r>
              <a:rPr lang="ru-RU" sz="1600" dirty="0"/>
              <a:t>Наталья Валентиновна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758" y="6339810"/>
            <a:ext cx="653903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/>
              <a:t>Клиническая картина.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    Резко ограниченное, полушаровидное образование от 4 мм до 1 см в диаметре, возвышающееся над поверхностью губы, покрыто небольшими плотно сидящими серыми чешуйками, имеет плотную консистенцию, нормального или серо-красноватого цвета. Красная кайма губ в окружности образования не изменена, пальпация безболезненна. Образование напоминает бородавку.</a:t>
            </a:r>
          </a:p>
        </p:txBody>
      </p:sp>
      <p:pic>
        <p:nvPicPr>
          <p:cNvPr id="84997" name="Picture 5" descr="Копия (2) г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07" y="1576316"/>
            <a:ext cx="4293726" cy="4324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Гистологическая картина.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6792"/>
            <a:ext cx="4038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Очаг диффузной гиперплазии клеток многослойного плоского эпителия с пролиферацией клеток шиповатого и базального слоев, с формированием эпителиальных тяжей, проникающих в нижележащие слои; обнаруживается расщепление базальной мембраны.</a:t>
            </a:r>
          </a:p>
        </p:txBody>
      </p:sp>
      <p:pic>
        <p:nvPicPr>
          <p:cNvPr id="89095" name="Picture 7" descr="Копия (4) г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223260" cy="543349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Дифференциальная диагностика бородавчатого предрака.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Бородавчатый предрак следует дифференцировать с обыкновенной бородавкой, папилломой, кератоакантомой и пиогенной гранулемой.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Лечение.    </a:t>
            </a:r>
            <a:r>
              <a:rPr lang="ru-RU" altLang="ru-RU" sz="2400"/>
              <a:t>Хирургическое удаление в пределах здоровых тканей с последующим гистологическим исследованием.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Прогноз.</a:t>
            </a:r>
            <a:r>
              <a:rPr lang="ru-RU" altLang="ru-RU" sz="2400"/>
              <a:t>  Без лечения – неблагоприятный; отличается быстрым озлокачествлением (через 1-2 мес.).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Ограниченный предраковый гиперкератоз.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Относится к облигатным </a:t>
            </a:r>
            <a:r>
              <a:rPr lang="ru-RU" altLang="ru-RU" sz="2400" dirty="0" err="1"/>
              <a:t>предракам</a:t>
            </a:r>
            <a:r>
              <a:rPr lang="ru-RU" altLang="ru-RU" sz="24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/>
              <a:t>Распространенность</a:t>
            </a:r>
            <a:r>
              <a:rPr lang="ru-RU" altLang="ru-RU" sz="2400" dirty="0"/>
              <a:t>.  Наблюдается у мужчин в возрасте свыше 30 лет.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/>
              <a:t>Локализация.</a:t>
            </a:r>
            <a:r>
              <a:rPr lang="ru-RU" altLang="ru-RU" sz="2400" dirty="0"/>
              <a:t> Обычно процесс локализуется на красной кайме нижней губы, чаще сбоку от центра.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/>
              <a:t>Симптомы</a:t>
            </a:r>
            <a:r>
              <a:rPr lang="ru-RU" altLang="ru-RU" sz="2400" dirty="0"/>
              <a:t>. Фиксированная одиночная «чешуйка», длительно существующая на одном месте.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Клиническая картина.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 Ограниченный, слегка запавший участок полигональной формы, размерами от 0,2 до 1-1,5 см, покрытый плотно сидящими чешуйками серовато-белого цвета; может представляться в виде серо-желтого очага омозолелости с мелкими блестящими чешуйками. Красная кайма губ в зоне поражения мягкая и безболезненная. Очаг поражения может существовать без изменений десятки лет.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Клиническая картина.</a:t>
            </a:r>
          </a:p>
        </p:txBody>
      </p:sp>
      <p:pic>
        <p:nvPicPr>
          <p:cNvPr id="95240" name="Picture 8" descr="Копия г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00172"/>
            <a:ext cx="3555812" cy="354720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1" name="Picture 9" descr="г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854956" cy="25748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2" name="Picture 10" descr="Копия (2) г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20" y="3469994"/>
            <a:ext cx="3379822" cy="33880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Клиническая картина.</a:t>
            </a:r>
          </a:p>
        </p:txBody>
      </p:sp>
      <p:pic>
        <p:nvPicPr>
          <p:cNvPr id="1976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22375"/>
            <a:ext cx="6697663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Гистологическая картина.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    Определяется очаговая диффузная гиперплазия клеток шиповатого и базального слоев эпителия с формированием эпителиальных тяжей, проникающих в нижележащие слои. При электронной микроскопии выявляется расщепление базальной мембраны, с нарушением трофики базальных клеток.</a:t>
            </a:r>
          </a:p>
        </p:txBody>
      </p:sp>
      <p:pic>
        <p:nvPicPr>
          <p:cNvPr id="97287" name="Picture 7" descr="Копия (3) г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89" y="548680"/>
            <a:ext cx="3249924" cy="567708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Дифференциальная диагностика.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</a:t>
            </a:r>
            <a:r>
              <a:rPr lang="ru-RU" altLang="ru-RU" sz="2400"/>
              <a:t>Дифференциальную диагностику очагового гиперкератоза следует проводить с плоской лейкоплакией, с красной волчанкой,  красным плоским лишаем.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 b="1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/>
              <a:t>Лечение.</a:t>
            </a:r>
            <a:r>
              <a:rPr lang="ru-RU" altLang="ru-RU" sz="2400"/>
              <a:t> Хирургическое иссечение в пределах здоровых тканей с последующим гистологическим исследованием или лазерная коагуляция.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/>
              <a:t>Прогноз.</a:t>
            </a:r>
            <a:r>
              <a:rPr lang="ru-RU" altLang="ru-RU" sz="2400"/>
              <a:t>   После лечения – благоприятный.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Абразивный преканкрозный хейлит Манганотти.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> </a:t>
            </a:r>
            <a:r>
              <a:rPr lang="ru-RU" altLang="ru-RU" sz="2000"/>
              <a:t>Обладает высокой потенциальной злокачественностью.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  </a:t>
            </a:r>
            <a:r>
              <a:rPr lang="ru-RU" altLang="ru-RU" sz="2000" b="1"/>
              <a:t>Распространенность</a:t>
            </a:r>
            <a:r>
              <a:rPr lang="ru-RU" altLang="ru-RU" sz="2000"/>
              <a:t>. Чаще болеют мужчины после 60 лет, заядлые курильщики (28%) и лица с хроническими поражениями желудочно-кишечного тракта (38%).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  </a:t>
            </a:r>
            <a:r>
              <a:rPr lang="ru-RU" altLang="ru-RU" sz="2000" b="1"/>
              <a:t>Этиология и патогенез</a:t>
            </a:r>
            <a:r>
              <a:rPr lang="ru-RU" altLang="ru-RU" sz="2000"/>
              <a:t>.  Значительную роль играют возрастные трофические изменения тканей в частности нижней губы, которые особенно выражены у лиц с вторичной адентией или при разрушении передних нижних зубов. Определенное значение в патогенезе имеет гиповитаминоз А, острая и хроническая травма.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Локализация.</a:t>
            </a:r>
            <a:r>
              <a:rPr lang="ru-RU" altLang="ru-RU" sz="2000"/>
              <a:t> Красная кайма нижней губы.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Симптомы.</a:t>
            </a:r>
            <a:r>
              <a:rPr lang="ru-RU" altLang="ru-RU" sz="2000"/>
              <a:t> Длительно существующая эрозия на нижней губе; может иметь волнообразное течение (обострения сменяются периодами ремиссии).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Классификация предраковых заболеваний слизистой оболочки полости рта.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    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С высокой частотой озлокачествления  (</a:t>
            </a:r>
            <a:r>
              <a:rPr lang="ru-RU" altLang="ru-RU" sz="2000" b="1"/>
              <a:t>облигатные</a:t>
            </a:r>
            <a:r>
              <a:rPr lang="ru-RU" altLang="ru-RU" sz="2000"/>
              <a:t>):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болезнь Боуэна</a:t>
            </a:r>
          </a:p>
          <a:p>
            <a:pPr marL="533400" indent="-533400">
              <a:lnSpc>
                <a:spcPct val="90000"/>
              </a:lnSpc>
            </a:pPr>
            <a:endParaRPr lang="ru-RU" altLang="ru-RU" sz="2000"/>
          </a:p>
        </p:txBody>
      </p:sp>
      <p:sp>
        <p:nvSpPr>
          <p:cNvPr id="7066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С малой частотой озлокачествления (</a:t>
            </a:r>
            <a:r>
              <a:rPr lang="ru-RU" altLang="ru-RU" sz="2000" b="1"/>
              <a:t>факультативные</a:t>
            </a:r>
            <a:r>
              <a:rPr lang="ru-RU" altLang="ru-RU" sz="2000"/>
              <a:t>):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лейкоплакия  (веррукозная и эрозивная)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Папилломатоз,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 Эрозивно-язвенная и гиперкератотическая формы КВ и КПЛ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 постлучевой стоматит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Клиническая картина.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Одиночная эрозия (чаще), неправильной формы, размером от 0,5 до 1 см в диаметре, с гладкой полированной поверхностью, может быть покрыта корками,  при снятии которых может возникнуть небольшое кровотечение, в то время как легкая травматизация эрозий, лишенных корок, кровотечения обычно не вызывает. Красная кайма губы в окружности не изменена, не воспалена, не уплотнена. Эрозия может спонтанно эпителизироваться, вновь рецидивировать, чаще весной, на том же самом месте.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3200" b="1"/>
              <a:t>Клиническая картина.</a:t>
            </a:r>
          </a:p>
        </p:txBody>
      </p:sp>
      <p:pic>
        <p:nvPicPr>
          <p:cNvPr id="102408" name="Picture 8" descr="Копия г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7" y="1600200"/>
            <a:ext cx="3560686" cy="2189163"/>
          </a:xfrm>
        </p:spPr>
      </p:pic>
      <p:pic>
        <p:nvPicPr>
          <p:cNvPr id="102413" name="Picture 13" descr="Копия (3) г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56" y="1600200"/>
            <a:ext cx="2183887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2" name="Picture 12" descr="Копия (2) г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2" y="3941763"/>
            <a:ext cx="3524655" cy="2189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4" name="Picture 14" descr="Копия (5) г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88" y="3941763"/>
            <a:ext cx="2265024" cy="2189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Гистологическая картина.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/>
              <a:t>   В эпителии определяются дефект с сопутствующей гиперплазией клеток шиповатого и базального слоев, акантоз с наличием эпителиальных выростов в субэпителиальной зоне. </a:t>
            </a:r>
          </a:p>
        </p:txBody>
      </p:sp>
      <p:pic>
        <p:nvPicPr>
          <p:cNvPr id="105478" name="Picture 6" descr="Копия (4) г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93" y="1593216"/>
            <a:ext cx="4309120" cy="420652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Дифференциальная диагностика.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   Хейлит Манганотти следует дифференцировать от эрозивных форм красной волчанки, красного плоского лишая и лейкоплакии, от вульгарной пузырчатки, многоформной экссудативной эритемы и герпетической эрозии.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/>
              <a:t>Лечение.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047806" cy="462017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800" dirty="0"/>
          </a:p>
          <a:p>
            <a:pPr>
              <a:lnSpc>
                <a:spcPct val="80000"/>
              </a:lnSpc>
            </a:pPr>
            <a:r>
              <a:rPr lang="ru-RU" altLang="ru-RU" sz="1800" dirty="0"/>
              <a:t>Кратковременная консервативная терапия (не более 2 недель).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 err="1"/>
              <a:t>Местно</a:t>
            </a:r>
            <a:r>
              <a:rPr lang="ru-RU" altLang="ru-RU" sz="1800" dirty="0"/>
              <a:t>: 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Средства, стимулирующие регенерацию (10% </a:t>
            </a:r>
            <a:r>
              <a:rPr lang="ru-RU" altLang="ru-RU" sz="1800" dirty="0" err="1"/>
              <a:t>метилурациловая</a:t>
            </a:r>
            <a:r>
              <a:rPr lang="ru-RU" altLang="ru-RU" sz="1800" dirty="0"/>
              <a:t> мазь, </a:t>
            </a:r>
            <a:r>
              <a:rPr lang="ru-RU" altLang="ru-RU" sz="1800" dirty="0" err="1"/>
              <a:t>солкосерил</a:t>
            </a:r>
            <a:r>
              <a:rPr lang="ru-RU" altLang="ru-RU" sz="1800" dirty="0"/>
              <a:t> или </a:t>
            </a:r>
            <a:r>
              <a:rPr lang="ru-RU" altLang="ru-RU" sz="1800" dirty="0" err="1"/>
              <a:t>актовегин</a:t>
            </a:r>
            <a:r>
              <a:rPr lang="ru-RU" altLang="ru-RU" sz="1800" dirty="0"/>
              <a:t> – мазь, гель, адгезивная паста). 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Мази с кортикостероидами (при наличии воспалительных явлений).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/>
              <a:t>Внутрь</a:t>
            </a:r>
            <a:r>
              <a:rPr lang="ru-RU" altLang="ru-RU" sz="1800" dirty="0"/>
              <a:t>: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Витамин А по 10 капель 3 раза в день или </a:t>
            </a:r>
            <a:r>
              <a:rPr lang="ru-RU" altLang="ru-RU" sz="1800" dirty="0" err="1"/>
              <a:t>аевит</a:t>
            </a:r>
            <a:r>
              <a:rPr lang="ru-RU" altLang="ru-RU" sz="1800" dirty="0"/>
              <a:t>, витамин С в лечебных дозах, витамины группы В, никотиновая кислота.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Хирургическое удаление в пределах здоровых тканей, с последующим гистологическим исследованием, или лазерная коагуляция (если нет тенденции к заживлению).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Лечение патологии желудочно-кишечного тракта, тщательная санация полости рта и протезирование.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Лейкоплакия.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/>
              <a:t>  Хроническое воспаление слизистой оболочки полости рта, сопровождающееся повышенным ороговением (гиперкератоз); </a:t>
            </a:r>
            <a:endParaRPr lang="ru-RU" altLang="ru-RU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 smtClean="0"/>
              <a:t>развивается </a:t>
            </a:r>
            <a:r>
              <a:rPr lang="ru-RU" altLang="ru-RU" sz="2800" dirty="0"/>
              <a:t>как ответная реакция слизистой оболочки на длительную травму, чаще химическую  (курение), механическую. Способствует развитию заболевания высокий уровень свободного тестостерона в сыворотке крови.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3200" b="1"/>
              <a:t>Лейкоплакия.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Распространенность</a:t>
            </a:r>
            <a:r>
              <a:rPr lang="ru-RU" altLang="ru-RU" sz="2400"/>
              <a:t>. Встречается главным образом у мужчин в возрасте 40-50 лет.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  Формы</a:t>
            </a:r>
            <a:r>
              <a:rPr lang="ru-RU" altLang="ru-RU" sz="2400"/>
              <a:t>. Плоская, веррукозная, эрозивная лейкоплакии могут переходить одна в другую, возможно сочетание разных форм одновременно на разных участках слизистой оболочки полости рта у одного больного одновременно.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   Симптомы</a:t>
            </a:r>
            <a:r>
              <a:rPr lang="ru-RU" altLang="ru-RU" sz="2400"/>
              <a:t>. Течение бессимптомное (иногда ощущение шероховатости слизистой</a:t>
            </a:r>
            <a:r>
              <a:rPr lang="ru-RU" altLang="ru-RU" sz="200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Клиническая картина.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Ограниченный участок слизистой оболочки белого цвета, неправильной формы, не возвышающийся (плоская форма) или приподнятый над поверхностью слизистой оболочки (веррукозная форма), может иметь трещины и эрозии (эрозивная форма). Поверхность поражения шероховатая или гладкая.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   Локализация.</a:t>
            </a:r>
            <a:r>
              <a:rPr lang="ru-RU" altLang="ru-RU" sz="2400"/>
              <a:t> Обычно на слизистой оболочке губ, щек (в углах рта, по линии смыкания зубов), на языке и дне полости 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3200" b="1"/>
              <a:t>Клиническая картина плоской формы лейкоплакии.</a:t>
            </a:r>
          </a:p>
        </p:txBody>
      </p:sp>
      <p:pic>
        <p:nvPicPr>
          <p:cNvPr id="115721" name="Picture 9" descr="Копия г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11" y="1600200"/>
            <a:ext cx="1071777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2" name="Picture 10" descr="Копия (2) г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32" y="1963261"/>
            <a:ext cx="1469136" cy="1463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3" name="Picture 11" descr="Копия г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9" y="3941763"/>
            <a:ext cx="3112881" cy="2189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4" name="Picture 12" descr="Копия (2) г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84" y="4039648"/>
            <a:ext cx="3456432" cy="19933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Клиническая картина плоской формы лейкоплакии.</a:t>
            </a:r>
          </a:p>
        </p:txBody>
      </p:sp>
      <p:pic>
        <p:nvPicPr>
          <p:cNvPr id="117772" name="Picture 12" descr="Копия (2) г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56" y="2643314"/>
            <a:ext cx="2304288" cy="24444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Копия (3) г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96" y="1658461"/>
            <a:ext cx="3493008" cy="20726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0" name="Picture 10" descr="Копия г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1" y="3941763"/>
            <a:ext cx="2127257" cy="21891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Классификация предраковых заболеваний красной каймы губ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 marL="533400" indent="-53340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С высокой частотой озлокачествления</a:t>
            </a:r>
          </a:p>
          <a:p>
            <a:pPr marL="533400" indent="-53340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(</a:t>
            </a:r>
            <a:r>
              <a:rPr lang="ru-RU" altLang="ru-RU" sz="2000" b="1"/>
              <a:t>облигатные</a:t>
            </a:r>
            <a:r>
              <a:rPr lang="ru-RU" altLang="ru-RU" sz="2000"/>
              <a:t>):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Бородавчатый предрак,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Ограниченный предраковый гиперкератоз,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Абразивный преканкрозный хейлит Манганотти.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/>
          </a:p>
        </p:txBody>
      </p:sp>
      <p:sp>
        <p:nvSpPr>
          <p:cNvPr id="7271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 marL="533400" indent="-53340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С малой частотой озлокачествления</a:t>
            </a:r>
          </a:p>
          <a:p>
            <a:pPr marL="533400" indent="-53340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(</a:t>
            </a:r>
            <a:r>
              <a:rPr lang="ru-RU" altLang="ru-RU" sz="2000" b="1"/>
              <a:t>факультативные</a:t>
            </a:r>
            <a:r>
              <a:rPr lang="ru-RU" altLang="ru-RU" sz="2000"/>
              <a:t>):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лейкоплакия,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Кератоакантома,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Кожный рог,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Папиллома с ороговением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Эрозивно-язвенная и гиперкератотическая формы КВ и КПЛ.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/>
              <a:t>Постлучевой хейлит.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Клиническая картина плоской формы лейкоплакии.</a:t>
            </a:r>
          </a:p>
        </p:txBody>
      </p:sp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081837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3200" b="1"/>
              <a:t>Клиническая форма веррукозной лейкоплакии.</a:t>
            </a:r>
          </a:p>
        </p:txBody>
      </p:sp>
      <p:pic>
        <p:nvPicPr>
          <p:cNvPr id="121865" name="Picture 9" descr="Копия г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87" y="1600200"/>
            <a:ext cx="2194425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6" name="Picture 10" descr="Копия (2) г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1" y="1600200"/>
            <a:ext cx="2199637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7" name="Picture 11" descr="Копия (3) г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44" y="3941763"/>
            <a:ext cx="2279711" cy="2189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8" name="Picture 12" descr="Копия лейкоплаки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56" y="3996976"/>
            <a:ext cx="3218688" cy="20787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3200" b="1"/>
              <a:t>Клиническая форма веррукозной лейкоплакии.</a:t>
            </a:r>
          </a:p>
        </p:txBody>
      </p:sp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12875"/>
            <a:ext cx="5472112" cy="539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Клиническая картина эрозивной формы лейкоплакии.</a:t>
            </a:r>
          </a:p>
        </p:txBody>
      </p:sp>
      <p:pic>
        <p:nvPicPr>
          <p:cNvPr id="123912" name="Picture 8" descr="Копия г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2459"/>
            <a:ext cx="4038600" cy="248620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3" name="Picture 9" descr="Копия Копия г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70" y="1600200"/>
            <a:ext cx="2205259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4" name="Picture 10" descr="Копия (2) лейкоплакия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44" y="4195096"/>
            <a:ext cx="2267712" cy="16824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Лейкоплакия Таппейнера (никотиновый стоматит).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824"/>
            <a:ext cx="4038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dirty="0"/>
              <a:t>Особая форма плоской лейкоплакии.</a:t>
            </a:r>
          </a:p>
          <a:p>
            <a:pPr>
              <a:lnSpc>
                <a:spcPct val="90000"/>
              </a:lnSpc>
            </a:pPr>
            <a:r>
              <a:rPr lang="ru-RU" altLang="ru-RU" sz="1600" b="1" dirty="0"/>
              <a:t>Распространенность</a:t>
            </a:r>
            <a:r>
              <a:rPr lang="ru-RU" altLang="ru-RU" sz="1600" dirty="0"/>
              <a:t>: болеют мужчины 40-50 лет, заядлые курильщики (чаще трубки).</a:t>
            </a:r>
          </a:p>
          <a:p>
            <a:pPr>
              <a:lnSpc>
                <a:spcPct val="90000"/>
              </a:lnSpc>
            </a:pPr>
            <a:r>
              <a:rPr lang="ru-RU" altLang="ru-RU" sz="1600" b="1" dirty="0"/>
              <a:t>Течение</a:t>
            </a:r>
            <a:r>
              <a:rPr lang="ru-RU" altLang="ru-RU" sz="1600" dirty="0"/>
              <a:t>. Бессимптомное (иногда, сухость во рту, ощущение шероховатости слизистой оболочки неба).</a:t>
            </a:r>
          </a:p>
          <a:p>
            <a:pPr>
              <a:lnSpc>
                <a:spcPct val="90000"/>
              </a:lnSpc>
            </a:pPr>
            <a:r>
              <a:rPr lang="ru-RU" altLang="ru-RU" sz="1600" b="1" dirty="0"/>
              <a:t>Локализация</a:t>
            </a:r>
            <a:r>
              <a:rPr lang="ru-RU" altLang="ru-RU" sz="1600" dirty="0"/>
              <a:t>. Исключительно слизистая оболочка твердого и мягкого неба.</a:t>
            </a:r>
          </a:p>
          <a:p>
            <a:pPr>
              <a:lnSpc>
                <a:spcPct val="90000"/>
              </a:lnSpc>
            </a:pPr>
            <a:r>
              <a:rPr lang="ru-RU" altLang="ru-RU" sz="1600" b="1" dirty="0"/>
              <a:t>Клиника</a:t>
            </a:r>
            <a:r>
              <a:rPr lang="ru-RU" altLang="ru-RU" sz="1600" dirty="0"/>
              <a:t>: Помутнение слизистой оболочки неба, позже оно становится белым (гиперкератоз) с ярко-красными точками - зияющими протоками слюнных желез.</a:t>
            </a:r>
          </a:p>
        </p:txBody>
      </p:sp>
      <p:pic>
        <p:nvPicPr>
          <p:cNvPr id="125959" name="Picture 7" descr="тапе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92" y="2932874"/>
            <a:ext cx="3176016" cy="18653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Дифференциальная диагностика лейкоплакии.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r>
              <a:rPr lang="ru-RU" altLang="ru-RU" sz="2400"/>
              <a:t>Диагноз основывается на клинических данных, подтвержденных в сомнительных случаях результатами гистологического исследования. </a:t>
            </a:r>
          </a:p>
          <a:p>
            <a:r>
              <a:rPr lang="ru-RU" altLang="ru-RU" sz="2400"/>
              <a:t>Лейкоплакия имеет сходство с красным плоским лишаем, красной волчанкой, сифилитическими папулами, мягкой лейкоплакией и некоторыми формами кандидоза.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Гистологическая картина.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/>
          </a:p>
          <a:p>
            <a:r>
              <a:rPr lang="ru-RU" altLang="ru-RU" sz="2400"/>
              <a:t>Мощное разрастание рогового (гипер- и паракератоз) и утолщение зернистого слоев эпителия, базальная мембрана истончена, признаки омоложения клеток шиповатого и базального слоев эпителия (дискератоз).</a:t>
            </a:r>
          </a:p>
          <a:p>
            <a:r>
              <a:rPr lang="ru-RU" altLang="ru-RU" sz="2400"/>
              <a:t>При лейкоплакии Таппейнера – диффузное хроническое воспаление слизистой оболочки с ороговением поверхностных клеток эпителия и явлениями акантоза, паракератоза.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Лечение.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/>
              <a:t>При веррукозной и эрозивной формах: тотальное иссечение в широких пределах (что предпочтительно) или лазерная деструкция, криодеструкция.</a:t>
            </a:r>
          </a:p>
          <a:p>
            <a:r>
              <a:rPr lang="ru-RU" altLang="ru-RU" sz="2400"/>
              <a:t>При плоской форме: внутрь – аевит, пиридоксин (пиридоксальфосфат)в лечебных дозах, курсами до 1-1,5 мес., местно – аппликации масляного раствора витамина А, 10% линимент дибунола.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Общие принципы ведения больных.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/>
              <a:t>Запрещение курения.</a:t>
            </a:r>
          </a:p>
          <a:p>
            <a:r>
              <a:rPr lang="ru-RU" altLang="ru-RU" sz="2000"/>
              <a:t>Санация полости рта (устранение всех травмирующих и раздражающих факторов, рациональное протезирование)</a:t>
            </a:r>
          </a:p>
          <a:p>
            <a:r>
              <a:rPr lang="ru-RU" altLang="ru-RU" sz="2000"/>
              <a:t>Лечение патологии желудочно-кишечного тракта.</a:t>
            </a:r>
          </a:p>
          <a:p>
            <a:r>
              <a:rPr lang="ru-RU" altLang="ru-RU" sz="2000"/>
              <a:t>Защита красной каймы губ от инсоляции (фотозащитные мази).</a:t>
            </a:r>
          </a:p>
          <a:p>
            <a:r>
              <a:rPr lang="ru-RU" altLang="ru-RU" sz="2000"/>
              <a:t>Диспансерное наблюдение.</a:t>
            </a:r>
          </a:p>
          <a:p>
            <a:endParaRPr lang="ru-RU" altLang="ru-RU" sz="2000" b="1"/>
          </a:p>
          <a:p>
            <a:r>
              <a:rPr lang="ru-RU" altLang="ru-RU" sz="2000" b="1"/>
              <a:t>ПРОГНОЗ</a:t>
            </a:r>
            <a:r>
              <a:rPr lang="ru-RU" altLang="ru-RU" sz="2000"/>
              <a:t>: Без радикального лечения возможна малигнизация, особенно при локализации на дне полости рта, у основания языка; после лечения прогноз хороший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/>
              <a:t>Кератоакантома</a:t>
            </a:r>
            <a:r>
              <a:rPr lang="ru-RU" altLang="ru-RU"/>
              <a:t> </a:t>
            </a:r>
            <a:r>
              <a:rPr lang="ru-RU" altLang="ru-RU" sz="2400"/>
              <a:t>(син.: роговой моллюск, доброкачественная акантома).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   Быстро развивающаяся и спонтанно регрессирующая эпидермальная доброкачественная опухоль, которая относительно часто озлокачествляется. На красной кайме губ кератоакантома локализуется не часто, на слизистой оболочке рта не встречается, очень редко образуется на языке.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Болезнь Боуэна.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Обладает наибольшей потенциальной злокачественностью среди предраковых заболеваний и укладывается в понятие </a:t>
            </a:r>
            <a:r>
              <a:rPr lang="en-US" altLang="ru-RU" sz="2800"/>
              <a:t>cancer in situ</a:t>
            </a:r>
            <a:r>
              <a:rPr lang="ru-RU" altLang="ru-RU" sz="280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/>
              <a:t>Распространенность</a:t>
            </a:r>
            <a:r>
              <a:rPr lang="ru-RU" altLang="ru-RU" sz="2800"/>
              <a:t>. Болеют чаще мужчины в возрасте от 40 до 70 лет.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/>
              <a:t>Локализация</a:t>
            </a:r>
            <a:r>
              <a:rPr lang="ru-RU" altLang="ru-RU" sz="2800"/>
              <a:t>. Как правило, мягкое небо, язычок и язык.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/>
              <a:t>Симптомы</a:t>
            </a:r>
            <a:r>
              <a:rPr lang="ru-RU" altLang="ru-RU" sz="2800"/>
              <a:t>. Течение бессимптомное</a:t>
            </a:r>
            <a:r>
              <a:rPr lang="ru-RU" altLang="ru-R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Клиническая картина.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Заболевание начинается с образования на губе или языке серовато-красного плотного полушаровидного узелка с небольшим воронкообразным углублением в центре. В течение месяца узелок достигает размера примерно 2,5х1 см. В центре такого элемента имеется хорошо выраженное углубление, заполненное роговыми массами, которое удаляется без особого труда, после чего обнажается кратерообразное углубление с плотным валиком по краю. Кератоакантома не спаяна с подлежащими тканями, подвижна, почти безболезненна.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Возможны два исхода кератоакантомы: через 6-8 мес она спонтанно регрессирует, оставляя рубчик, либо трансформируется в рак.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/>
              <a:t>Клиническая картина кератоакантомы на коже.</a:t>
            </a:r>
          </a:p>
        </p:txBody>
      </p:sp>
      <p:pic>
        <p:nvPicPr>
          <p:cNvPr id="132109" name="Picture 13" descr="keratoacanthoma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848769"/>
            <a:ext cx="3810000" cy="2305050"/>
          </a:xfrm>
        </p:spPr>
      </p:pic>
      <p:pic>
        <p:nvPicPr>
          <p:cNvPr id="132108" name="Picture 12" descr="keratoacanthoma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707189"/>
            <a:ext cx="3886200" cy="2588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Гистологическая картина.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  Гистологически кератоакантома представляет собой резко ограниченную, несколько выступающую над окружающими тканями, как бы вдавленную эпителиальную опухоль с большой роговой пробкой. Эпителий в состоянии неравномерного акантолиза, часто с явлениями дископлексации и атипии. Иногда имеется псевдоэпителиальная гиперплазия.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Диагностика и лечение.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</a:t>
            </a:r>
            <a:r>
              <a:rPr lang="ru-RU" altLang="ru-RU" sz="2000"/>
              <a:t>Диагноз кератоакантомы основан на типичной клинической картине и быстром росте. В отличие от бородавчатого предрака кератоакантома имеет характерное воронкообразное углубление в центре, заполненное свободно удаляющимися роговыми массами. Труднее отличить кератоакантому от экзофитной формы рака. В таком случае имеет значение то, что раковая опухоль располагается более глубоко, имеет более плотную консистенцию, особенно в основании, при раке отмечается кровоточивость после удаления роговых наложений.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    Лечение:</a:t>
            </a:r>
            <a:r>
              <a:rPr lang="ru-RU" altLang="ru-RU" sz="2000"/>
              <a:t> хирургическое удаление в пределах здоровых тканей.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/>
              <a:t>Кожный рог.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   </a:t>
            </a:r>
            <a:r>
              <a:rPr lang="ru-RU" altLang="ru-RU" sz="2400"/>
              <a:t>Представляет собой участок ограниченной гиперплазии эпителия с огромным гиперкератозом, который клинически имеет вид более или менее выраженного рогового выступа. Кожный рог возникает на красной кайме губы, чаще нижней, обычно у людей старше 60 лет.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Чаще имеется один кожный рог, но может быть и два и более. В ряде случаев кожный рог образуется на фоне лейкоплакии, туберкулезной волчанки, на рубцах и пр.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/>
              <a:t>Клиническая картина.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>    Клинические проявления кожного рога весьма типичны. Поражение представляется в виде резко ограниченного очага диаметром до 1 см. От этого основания отходит рог конусообразной формы, высота которого на губе не более 1 см. Рог имеет грязно-серый или коричневато-серый цвет, плотную консистенцию, спаян со своим основанием, которое иногда немного  приподнимается над окружающей красной каймой.</a:t>
            </a:r>
          </a:p>
        </p:txBody>
      </p:sp>
      <p:pic>
        <p:nvPicPr>
          <p:cNvPr id="138247" name="Picture 7" descr="Кожный рог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698750"/>
            <a:ext cx="4000500" cy="2333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Течение и лечение.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Кожный рог – хроническое заболевание, процесс может длиться годами, но в любой момент может наступить озлокачествление. Его следует заподозрить при появлении воспаления вокруг кожного рога, уплотнении его основания и внезапном усилении интенсивности ороговения, но окончательно этот вопрос может быть решен только после гистологического исследования.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</a:t>
            </a:r>
            <a:r>
              <a:rPr lang="ru-RU" altLang="ru-RU" sz="2400" b="1"/>
              <a:t>Лечение</a:t>
            </a:r>
            <a:r>
              <a:rPr lang="ru-RU" altLang="ru-RU" sz="2400"/>
              <a:t>. Удаление в пределах здоровых тканей с последующим гистологическим исследованием.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1. </a:t>
            </a:r>
            <a:r>
              <a:rPr lang="ru-RU" dirty="0" err="1" smtClean="0"/>
              <a:t>Максимовский</a:t>
            </a:r>
            <a:r>
              <a:rPr lang="ru-RU" dirty="0" smtClean="0"/>
              <a:t> </a:t>
            </a:r>
            <a:r>
              <a:rPr lang="ru-RU" dirty="0"/>
              <a:t>Ю.М., </a:t>
            </a:r>
            <a:r>
              <a:rPr lang="ru-RU" dirty="0" err="1"/>
              <a:t>Митронин</a:t>
            </a:r>
            <a:r>
              <a:rPr lang="ru-RU" dirty="0"/>
              <a:t> А.В. Терапевтическая </a:t>
            </a:r>
            <a:r>
              <a:rPr lang="ru-RU" dirty="0" smtClean="0"/>
              <a:t>стоматология </a:t>
            </a:r>
            <a:r>
              <a:rPr lang="ru-RU" dirty="0"/>
              <a:t>/ М.: </a:t>
            </a:r>
            <a:r>
              <a:rPr lang="ru-RU" dirty="0" err="1"/>
              <a:t>Гэотар</a:t>
            </a:r>
            <a:r>
              <a:rPr lang="ru-RU" dirty="0"/>
              <a:t>-Медиа, 2012. – 322 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 Терапевтическая </a:t>
            </a:r>
            <a:r>
              <a:rPr lang="ru-RU" dirty="0"/>
              <a:t>стоматология: учебник: в 3 частях.  Ч. 3. Заболевания слизистой оболочки полости рта, – под ред. проф. Г. </a:t>
            </a:r>
            <a:r>
              <a:rPr lang="ru-RU" dirty="0" smtClean="0"/>
              <a:t>М. </a:t>
            </a:r>
            <a:r>
              <a:rPr lang="ru-RU" dirty="0" err="1"/>
              <a:t>Барера</a:t>
            </a:r>
            <a:r>
              <a:rPr lang="ru-RU" dirty="0"/>
              <a:t>. -  Москва: ГЭОТАР-Медиа. – 2010- - 245 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en-US" dirty="0" smtClean="0">
                <a:hlinkClick r:id="rId2"/>
              </a:rPr>
              <a:t>https://dental-press.ru/upload/21232f297a57a5a743894a0e4a801fc3/files/0aca07294b424f6b3818b8b94814fa3e.pdf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Филюрин</a:t>
            </a:r>
            <a:r>
              <a:rPr lang="ru-RU" dirty="0" smtClean="0"/>
              <a:t> </a:t>
            </a:r>
            <a:r>
              <a:rPr lang="ru-RU" dirty="0"/>
              <a:t>М. </a:t>
            </a:r>
            <a:r>
              <a:rPr lang="ru-RU" dirty="0" smtClean="0"/>
              <a:t>Д</a:t>
            </a:r>
            <a:r>
              <a:rPr lang="ru-RU" b="1" dirty="0" smtClean="0"/>
              <a:t>.</a:t>
            </a:r>
            <a:r>
              <a:rPr lang="ru-RU" dirty="0" smtClean="0"/>
              <a:t> Предраковые </a:t>
            </a:r>
            <a:r>
              <a:rPr lang="ru-RU" dirty="0"/>
              <a:t>заболевания слизистой оболочки полости рта и красной каймы губ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1429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Клиническая картина.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   Элемент поражения - ограниченное пятно, медленно увеличивающееся в размерах, белого цвета (по типу лейкоплакии) или застойно-красного цвета (чаще) с бархатистой, велюровой, замшевой поверхностью, иногда с мелкими сосочковыми разрастаниями; возможны вкрапления гиперкератоза в виде мелких очагов, что делает область поражения похожей на красный плоский лишай. Размеры очага от 1 см в диаметре и более.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/>
              <a:t>Клиническая картина.</a:t>
            </a:r>
          </a:p>
        </p:txBody>
      </p:sp>
      <p:pic>
        <p:nvPicPr>
          <p:cNvPr id="76808" name="Picture 8" descr="Копия боуэ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" y="1746853"/>
            <a:ext cx="3176016" cy="1895856"/>
          </a:xfrm>
        </p:spPr>
      </p:pic>
      <p:pic>
        <p:nvPicPr>
          <p:cNvPr id="76809" name="Picture 9" descr="Копия (2) боуэ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04" y="3951256"/>
            <a:ext cx="1688592" cy="2170176"/>
          </a:xfrm>
        </p:spPr>
      </p:pic>
      <p:pic>
        <p:nvPicPr>
          <p:cNvPr id="76812" name="Picture 12" descr="Копия г1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6918"/>
            <a:ext cx="4038600" cy="2437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/>
              <a:t>Гистологическая картина.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</a:t>
            </a:r>
            <a:r>
              <a:rPr lang="ru-RU" altLang="ru-RU" sz="2000"/>
              <a:t>Очаг резко ограниченной пролиферации эпителия с явлениями дискератоза, выраженным полиморфизмом и атипичными митозами. Гистологически соответствует картине внутриэпителиального рака (</a:t>
            </a:r>
            <a:r>
              <a:rPr lang="en-US" altLang="ru-RU" sz="2000"/>
              <a:t>cancer in situ)</a:t>
            </a:r>
            <a:r>
              <a:rPr lang="ru-RU" altLang="ru-RU" sz="200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Диагностика</a:t>
            </a:r>
            <a:r>
              <a:rPr lang="ru-RU" altLang="ru-RU" sz="2000"/>
              <a:t>. Основывается на данных гистологического исследования.</a:t>
            </a:r>
          </a:p>
        </p:txBody>
      </p:sp>
      <p:pic>
        <p:nvPicPr>
          <p:cNvPr id="81925" name="Picture 5" descr="Копия (3) г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4" y="2588450"/>
            <a:ext cx="2542032" cy="255422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/>
              <a:t>Лечение.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Хирургическое удаление участка поражения в пределах здоровых тканей с последующим гистологическим исследованием или лучевая терапия.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/>
              <a:t>Прогноз</a:t>
            </a:r>
            <a:r>
              <a:rPr lang="ru-RU" altLang="ru-RU"/>
              <a:t>. Неблагоприятный.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/>
            </a:r>
            <a:br>
              <a:rPr lang="ru-RU" altLang="ru-RU" sz="3200" b="1"/>
            </a:br>
            <a:r>
              <a:rPr lang="ru-RU" altLang="ru-RU" sz="3200" b="1"/>
              <a:t>Бородавчатый предрак красной каймы губы.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600"/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Самостоятельная клиническая форма предрака красной каймы губ, обладающая высокой потенциальной злокачественностью.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/>
              <a:t>Распространенность.</a:t>
            </a:r>
            <a:r>
              <a:rPr lang="ru-RU" altLang="ru-RU" sz="2800"/>
              <a:t> Встречается у мужчин в возрасте 40-50 лет.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/>
              <a:t>Локализация</a:t>
            </a:r>
            <a:r>
              <a:rPr lang="ru-RU" altLang="ru-RU" sz="2800"/>
              <a:t>. Строго на красной кайме нижней губы.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/>
              <a:t>Симптомы</a:t>
            </a:r>
            <a:r>
              <a:rPr lang="ru-RU" altLang="ru-RU" sz="2800"/>
              <a:t>. Новообразование на губе.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2081</Words>
  <Application>Microsoft Office PowerPoint</Application>
  <PresentationFormat>Экран (4:3)</PresentationFormat>
  <Paragraphs>226</Paragraphs>
  <Slides>47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Times New Roman</vt:lpstr>
      <vt:lpstr>Verdana</vt:lpstr>
      <vt:lpstr>Wingdings</vt:lpstr>
      <vt:lpstr>Тема Office</vt:lpstr>
      <vt:lpstr>Презентация PowerPoint</vt:lpstr>
      <vt:lpstr>Классификация предраковых заболеваний слизистой оболочки полости рта.</vt:lpstr>
      <vt:lpstr>Классификация предраковых заболеваний красной каймы губ</vt:lpstr>
      <vt:lpstr>Болезнь Боуэна.</vt:lpstr>
      <vt:lpstr>Клиническая картина.</vt:lpstr>
      <vt:lpstr>Клиническая картина.</vt:lpstr>
      <vt:lpstr>Гистологическая картина.</vt:lpstr>
      <vt:lpstr>Лечение.</vt:lpstr>
      <vt:lpstr> Бородавчатый предрак красной каймы губы.</vt:lpstr>
      <vt:lpstr>Клиническая картина.</vt:lpstr>
      <vt:lpstr>Гистологическая картина.</vt:lpstr>
      <vt:lpstr>Дифференциальная диагностика бородавчатого предрака.</vt:lpstr>
      <vt:lpstr>Ограниченный предраковый гиперкератоз.</vt:lpstr>
      <vt:lpstr>Клиническая картина.</vt:lpstr>
      <vt:lpstr>Клиническая картина.</vt:lpstr>
      <vt:lpstr>Клиническая картина.</vt:lpstr>
      <vt:lpstr>Гистологическая картина.</vt:lpstr>
      <vt:lpstr>Дифференциальная диагностика.</vt:lpstr>
      <vt:lpstr>Абразивный преканкрозный хейлит Манганотти.</vt:lpstr>
      <vt:lpstr>Клиническая картина.</vt:lpstr>
      <vt:lpstr>Клиническая картина.</vt:lpstr>
      <vt:lpstr>Гистологическая картина.</vt:lpstr>
      <vt:lpstr>Дифференциальная диагностика.</vt:lpstr>
      <vt:lpstr>Лечение.</vt:lpstr>
      <vt:lpstr>Лейкоплакия.</vt:lpstr>
      <vt:lpstr> Лейкоплакия.</vt:lpstr>
      <vt:lpstr>Клиническая картина.</vt:lpstr>
      <vt:lpstr>Клиническая картина плоской формы лейкоплакии.</vt:lpstr>
      <vt:lpstr>Клиническая картина плоской формы лейкоплакии.</vt:lpstr>
      <vt:lpstr>Клиническая картина плоской формы лейкоплакии.</vt:lpstr>
      <vt:lpstr>Клиническая форма веррукозной лейкоплакии.</vt:lpstr>
      <vt:lpstr>Клиническая форма веррукозной лейкоплакии.</vt:lpstr>
      <vt:lpstr>Клиническая картина эрозивной формы лейкоплакии.</vt:lpstr>
      <vt:lpstr>Лейкоплакия Таппейнера (никотиновый стоматит).</vt:lpstr>
      <vt:lpstr>Дифференциальная диагностика лейкоплакии.</vt:lpstr>
      <vt:lpstr>Гистологическая картина.</vt:lpstr>
      <vt:lpstr>Лечение.</vt:lpstr>
      <vt:lpstr>Общие принципы ведения больных.</vt:lpstr>
      <vt:lpstr>Кератоакантома (син.: роговой моллюск, доброкачественная акантома).</vt:lpstr>
      <vt:lpstr>Клиническая картина.</vt:lpstr>
      <vt:lpstr>Клиническая картина кератоакантомы на коже.</vt:lpstr>
      <vt:lpstr>Гистологическая картина.</vt:lpstr>
      <vt:lpstr>Диагностика и лечение.</vt:lpstr>
      <vt:lpstr>Кожный рог.</vt:lpstr>
      <vt:lpstr>Клиническая картина.</vt:lpstr>
      <vt:lpstr>Течение и лечение.</vt:lpstr>
      <vt:lpstr>Список литературы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Предраковые заболевания слизистой оболочки полости рта и красной каймы губ.</dc:title>
  <dc:creator>admin</dc:creator>
  <cp:lastModifiedBy>HP</cp:lastModifiedBy>
  <cp:revision>72</cp:revision>
  <dcterms:created xsi:type="dcterms:W3CDTF">2009-03-23T17:32:59Z</dcterms:created>
  <dcterms:modified xsi:type="dcterms:W3CDTF">2023-11-07T12:46:22Z</dcterms:modified>
</cp:coreProperties>
</file>