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5"/>
  </p:notesMasterIdLst>
  <p:sldIdLst>
    <p:sldId id="256" r:id="rId2"/>
    <p:sldId id="285" r:id="rId3"/>
    <p:sldId id="284" r:id="rId4"/>
    <p:sldId id="294" r:id="rId5"/>
    <p:sldId id="286" r:id="rId6"/>
    <p:sldId id="287" r:id="rId7"/>
    <p:sldId id="288" r:id="rId8"/>
    <p:sldId id="289" r:id="rId9"/>
    <p:sldId id="290" r:id="rId10"/>
    <p:sldId id="295" r:id="rId11"/>
    <p:sldId id="296" r:id="rId12"/>
    <p:sldId id="297" r:id="rId13"/>
    <p:sldId id="291" r:id="rId14"/>
    <p:sldId id="292" r:id="rId15"/>
    <p:sldId id="293" r:id="rId16"/>
    <p:sldId id="299" r:id="rId17"/>
    <p:sldId id="301" r:id="rId18"/>
    <p:sldId id="300" r:id="rId19"/>
    <p:sldId id="298" r:id="rId20"/>
    <p:sldId id="258" r:id="rId21"/>
    <p:sldId id="310" r:id="rId22"/>
    <p:sldId id="302" r:id="rId23"/>
    <p:sldId id="303" r:id="rId24"/>
    <p:sldId id="304" r:id="rId25"/>
    <p:sldId id="312" r:id="rId26"/>
    <p:sldId id="306" r:id="rId27"/>
    <p:sldId id="307" r:id="rId28"/>
    <p:sldId id="308" r:id="rId29"/>
    <p:sldId id="309" r:id="rId30"/>
    <p:sldId id="313" r:id="rId31"/>
    <p:sldId id="259" r:id="rId32"/>
    <p:sldId id="392" r:id="rId33"/>
    <p:sldId id="314" r:id="rId34"/>
    <p:sldId id="315" r:id="rId35"/>
    <p:sldId id="316" r:id="rId36"/>
    <p:sldId id="322" r:id="rId37"/>
    <p:sldId id="323" r:id="rId38"/>
    <p:sldId id="260" r:id="rId39"/>
    <p:sldId id="317" r:id="rId40"/>
    <p:sldId id="318" r:id="rId41"/>
    <p:sldId id="319" r:id="rId42"/>
    <p:sldId id="320" r:id="rId43"/>
    <p:sldId id="321" r:id="rId44"/>
    <p:sldId id="324" r:id="rId45"/>
    <p:sldId id="261" r:id="rId46"/>
    <p:sldId id="377" r:id="rId47"/>
    <p:sldId id="325" r:id="rId48"/>
    <p:sldId id="333" r:id="rId49"/>
    <p:sldId id="326" r:id="rId50"/>
    <p:sldId id="327" r:id="rId51"/>
    <p:sldId id="328" r:id="rId52"/>
    <p:sldId id="329" r:id="rId53"/>
    <p:sldId id="330" r:id="rId54"/>
    <p:sldId id="331" r:id="rId55"/>
    <p:sldId id="334" r:id="rId56"/>
    <p:sldId id="335" r:id="rId57"/>
    <p:sldId id="336" r:id="rId58"/>
    <p:sldId id="337" r:id="rId59"/>
    <p:sldId id="338" r:id="rId60"/>
    <p:sldId id="339" r:id="rId61"/>
    <p:sldId id="340" r:id="rId62"/>
    <p:sldId id="341" r:id="rId63"/>
    <p:sldId id="342" r:id="rId64"/>
    <p:sldId id="343" r:id="rId65"/>
    <p:sldId id="344" r:id="rId66"/>
    <p:sldId id="349" r:id="rId67"/>
    <p:sldId id="350" r:id="rId68"/>
    <p:sldId id="375" r:id="rId69"/>
    <p:sldId id="376"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89" r:id="rId95"/>
    <p:sldId id="378" r:id="rId96"/>
    <p:sldId id="379" r:id="rId97"/>
    <p:sldId id="380" r:id="rId98"/>
    <p:sldId id="381" r:id="rId99"/>
    <p:sldId id="382" r:id="rId100"/>
    <p:sldId id="383" r:id="rId101"/>
    <p:sldId id="384" r:id="rId102"/>
    <p:sldId id="385" r:id="rId103"/>
    <p:sldId id="386" r:id="rId104"/>
    <p:sldId id="388" r:id="rId105"/>
    <p:sldId id="262" r:id="rId106"/>
    <p:sldId id="263" r:id="rId107"/>
    <p:sldId id="393" r:id="rId108"/>
    <p:sldId id="264" r:id="rId109"/>
    <p:sldId id="265" r:id="rId110"/>
    <p:sldId id="267" r:id="rId111"/>
    <p:sldId id="266" r:id="rId112"/>
    <p:sldId id="268" r:id="rId113"/>
    <p:sldId id="269" r:id="rId1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A765E-B070-4841-8FE3-74FB057B10B5}" type="datetimeFigureOut">
              <a:rPr lang="ru-RU" smtClean="0"/>
              <a:t>23.02.2019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0EB7B3-1864-4230-9025-E97ADBCD5EF9}" type="slidenum">
              <a:rPr lang="ru-RU" smtClean="0"/>
              <a:t>‹#›</a:t>
            </a:fld>
            <a:endParaRPr lang="ru-RU"/>
          </a:p>
        </p:txBody>
      </p:sp>
    </p:spTree>
    <p:extLst>
      <p:ext uri="{BB962C8B-B14F-4D97-AF65-F5344CB8AC3E}">
        <p14:creationId xmlns:p14="http://schemas.microsoft.com/office/powerpoint/2010/main" val="149862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9EC13D-DB88-4013-9210-B48E68656A29}" type="slidenum">
              <a:rPr lang="ru-RU" smtClean="0"/>
              <a:t>9</a:t>
            </a:fld>
            <a:endParaRPr lang="ru-RU"/>
          </a:p>
        </p:txBody>
      </p:sp>
    </p:spTree>
    <p:extLst>
      <p:ext uri="{BB962C8B-B14F-4D97-AF65-F5344CB8AC3E}">
        <p14:creationId xmlns:p14="http://schemas.microsoft.com/office/powerpoint/2010/main" val="362153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ru-RU" smtClean="0"/>
              <a:t>Образец заголовка</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862D4BE-5717-42DC-816C-05535C01377E}" type="datetimeFigureOut">
              <a:rPr lang="ru-RU" smtClean="0"/>
              <a:t>23.02.2019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86F8E5-EDE5-4300-975F-550017873070}" type="slidenum">
              <a:rPr lang="ru-RU" smtClean="0"/>
              <a:t>‹#›</a:t>
            </a:fld>
            <a:endParaRPr lang="ru-RU"/>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862D4BE-5717-42DC-816C-05535C01377E}" type="datetimeFigureOut">
              <a:rPr lang="ru-RU" smtClean="0"/>
              <a:t>23.02.2019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862D4BE-5717-42DC-816C-05535C01377E}" type="datetimeFigureOut">
              <a:rPr lang="ru-RU" smtClean="0"/>
              <a:t>23.02.2019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862D4BE-5717-42DC-816C-05535C01377E}" type="datetimeFigureOut">
              <a:rPr lang="ru-RU" smtClean="0"/>
              <a:t>23.02.2019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862D4BE-5717-42DC-816C-05535C01377E}" type="datetimeFigureOut">
              <a:rPr lang="ru-RU" smtClean="0"/>
              <a:t>23.02.2019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86F8E5-EDE5-4300-975F-550017873070}" type="slidenum">
              <a:rPr lang="ru-RU" smtClean="0"/>
              <a:t>‹#›</a:t>
            </a:fld>
            <a:endParaRPr lang="ru-RU"/>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862D4BE-5717-42DC-816C-05535C01377E}" type="datetimeFigureOut">
              <a:rPr lang="ru-RU" smtClean="0"/>
              <a:t>23.02.2019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862D4BE-5717-42DC-816C-05535C01377E}" type="datetimeFigureOut">
              <a:rPr lang="ru-RU" smtClean="0"/>
              <a:t>23.02.2019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486F8E5-EDE5-4300-975F-550017873070}" type="slidenum">
              <a:rPr lang="ru-RU" smtClean="0"/>
              <a:t>‹#›</a:t>
            </a:fld>
            <a:endParaRPr lang="ru-RU"/>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862D4BE-5717-42DC-816C-05535C01377E}" type="datetimeFigureOut">
              <a:rPr lang="ru-RU" smtClean="0"/>
              <a:t>23.02.2019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2D4BE-5717-42DC-816C-05535C01377E}" type="datetimeFigureOut">
              <a:rPr lang="ru-RU" smtClean="0"/>
              <a:t>23.02.2019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862D4BE-5717-42DC-816C-05535C01377E}" type="datetimeFigureOut">
              <a:rPr lang="ru-RU" smtClean="0"/>
              <a:t>23.02.2019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86F8E5-EDE5-4300-975F-550017873070}" type="slidenum">
              <a:rPr lang="ru-RU" smtClean="0"/>
              <a:t>‹#›</a:t>
            </a:fld>
            <a:endParaRPr lang="ru-RU"/>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862D4BE-5717-42DC-816C-05535C01377E}" type="datetimeFigureOut">
              <a:rPr lang="ru-RU" smtClean="0"/>
              <a:t>23.02.2019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86F8E5-EDE5-4300-975F-55001787307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862D4BE-5717-42DC-816C-05535C01377E}" type="datetimeFigureOut">
              <a:rPr lang="ru-RU" smtClean="0"/>
              <a:t>23.02.2019</a:t>
            </a:fld>
            <a:endParaRPr lang="ru-RU"/>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ru-RU"/>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486F8E5-EDE5-4300-975F-55001787307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qstoma.ru/%D0%B2%D1%81%D0%B5%D1%81%D1%82%D0%B0%D1%82%D1%8C%D0%B8/%D0%9F%D0%B5%D1%80%D0%B5%D0%BB%D0%BE%D0%BC-%D0%B2%D0%B5%D1%80%D1%85%D0%BD%D0%B5%D0%B9-%D1%87%D0%B5%D0%BB%D1%8E%D1%81%D1%82%D0%B8--%D0%BF%D1%80%D0%B8%D1%87%D0%B8%D0%BD%D1%8B--%D0%B2%D0%B8%D0%B4%D1%8B--%D0%BB%D0%B5%D1%87%D0%B5%D0%BD%D0%B8%D0%B5"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t="-8000" b="-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910" y="2348880"/>
            <a:ext cx="9144000" cy="2304255"/>
          </a:xfrm>
        </p:spPr>
        <p:txBody>
          <a:bodyPr>
            <a:noAutofit/>
          </a:bodyPr>
          <a:lstStyle/>
          <a:p>
            <a:pPr marL="182880" indent="0" algn="ctr">
              <a:buNone/>
            </a:pPr>
            <a:r>
              <a:rPr lang="ru-RU" sz="3200" b="1" spc="0" dirty="0" smtClean="0">
                <a:ln w="9000" cmpd="sng">
                  <a:solidFill>
                    <a:schemeClr val="tx1"/>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Травматология челюстно-лицевой области ,травмы зубов ,челюстных костей .Основные принципы устранения дефектов. Осложнения развивающиеся у детей после вида травм челюстных и лицевых костей, профилактика.</a:t>
            </a:r>
            <a:endParaRPr lang="ru-RU" sz="3200" b="1" spc="0" dirty="0">
              <a:ln w="9000" cmpd="sng">
                <a:solidFill>
                  <a:schemeClr val="tx1"/>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949583" y="4899039"/>
            <a:ext cx="4211960" cy="1958961"/>
          </a:xfrm>
        </p:spPr>
        <p:txBody>
          <a:bodyPr>
            <a:normAutofit fontScale="32500" lnSpcReduction="20000"/>
          </a:bodyPr>
          <a:lstStyle/>
          <a:p>
            <a:pPr algn="r"/>
            <a:r>
              <a:rPr lang="ru-RU" sz="5600" b="1" dirty="0" smtClean="0">
                <a:solidFill>
                  <a:schemeClr val="tx1"/>
                </a:solidFill>
                <a:latin typeface="Times New Roman" panose="02020603050405020304" pitchFamily="18" charset="0"/>
                <a:cs typeface="Times New Roman" panose="02020603050405020304" pitchFamily="18" charset="0"/>
              </a:rPr>
              <a:t>Выполнили студентки 504 группы специальность «Педиатрия»:</a:t>
            </a:r>
            <a:br>
              <a:rPr lang="ru-RU" sz="5600" b="1" dirty="0" smtClean="0">
                <a:solidFill>
                  <a:schemeClr val="tx1"/>
                </a:solidFill>
                <a:latin typeface="Times New Roman" panose="02020603050405020304" pitchFamily="18" charset="0"/>
                <a:cs typeface="Times New Roman" panose="02020603050405020304" pitchFamily="18" charset="0"/>
              </a:rPr>
            </a:br>
            <a:r>
              <a:rPr lang="ru-RU" sz="5600" b="1" dirty="0" err="1" smtClean="0">
                <a:solidFill>
                  <a:schemeClr val="tx1"/>
                </a:solidFill>
                <a:latin typeface="Times New Roman" panose="02020603050405020304" pitchFamily="18" charset="0"/>
                <a:cs typeface="Times New Roman" panose="02020603050405020304" pitchFamily="18" charset="0"/>
              </a:rPr>
              <a:t>Дядичкина</a:t>
            </a:r>
            <a:r>
              <a:rPr lang="ru-RU" sz="5600" b="1" dirty="0" smtClean="0">
                <a:solidFill>
                  <a:schemeClr val="tx1"/>
                </a:solidFill>
                <a:latin typeface="Times New Roman" panose="02020603050405020304" pitchFamily="18" charset="0"/>
                <a:cs typeface="Times New Roman" panose="02020603050405020304" pitchFamily="18" charset="0"/>
              </a:rPr>
              <a:t> В.В.</a:t>
            </a:r>
          </a:p>
          <a:p>
            <a:pPr algn="r"/>
            <a:r>
              <a:rPr lang="ru-RU" sz="5600" b="1" dirty="0" err="1" smtClean="0">
                <a:solidFill>
                  <a:schemeClr val="tx1"/>
                </a:solidFill>
                <a:latin typeface="Times New Roman" panose="02020603050405020304" pitchFamily="18" charset="0"/>
                <a:cs typeface="Times New Roman" panose="02020603050405020304" pitchFamily="18" charset="0"/>
              </a:rPr>
              <a:t>Кичеева</a:t>
            </a:r>
            <a:r>
              <a:rPr lang="ru-RU" sz="5600" b="1" dirty="0" smtClean="0">
                <a:solidFill>
                  <a:schemeClr val="tx1"/>
                </a:solidFill>
                <a:latin typeface="Times New Roman" panose="02020603050405020304" pitchFamily="18" charset="0"/>
                <a:cs typeface="Times New Roman" panose="02020603050405020304" pitchFamily="18" charset="0"/>
              </a:rPr>
              <a:t> В.Ю.</a:t>
            </a:r>
          </a:p>
          <a:p>
            <a:pPr algn="r"/>
            <a:r>
              <a:rPr lang="ru-RU" sz="5600" b="1" dirty="0" err="1" smtClean="0">
                <a:solidFill>
                  <a:schemeClr val="tx1"/>
                </a:solidFill>
                <a:latin typeface="Times New Roman" panose="02020603050405020304" pitchFamily="18" charset="0"/>
                <a:cs typeface="Times New Roman" panose="02020603050405020304" pitchFamily="18" charset="0"/>
              </a:rPr>
              <a:t>Монгуш</a:t>
            </a:r>
            <a:r>
              <a:rPr lang="ru-RU" sz="5600" b="1" dirty="0" smtClean="0">
                <a:solidFill>
                  <a:schemeClr val="tx1"/>
                </a:solidFill>
                <a:latin typeface="Times New Roman" panose="02020603050405020304" pitchFamily="18" charset="0"/>
                <a:cs typeface="Times New Roman" panose="02020603050405020304" pitchFamily="18" charset="0"/>
              </a:rPr>
              <a:t> Ч.А.</a:t>
            </a:r>
          </a:p>
          <a:p>
            <a:pPr algn="r"/>
            <a:r>
              <a:rPr lang="ru-RU" sz="5600" b="1" dirty="0" err="1" smtClean="0">
                <a:solidFill>
                  <a:schemeClr val="tx1"/>
                </a:solidFill>
                <a:latin typeface="Times New Roman" panose="02020603050405020304" pitchFamily="18" charset="0"/>
                <a:cs typeface="Times New Roman" panose="02020603050405020304" pitchFamily="18" charset="0"/>
              </a:rPr>
              <a:t>Шайкина</a:t>
            </a:r>
            <a:r>
              <a:rPr lang="ru-RU" sz="5600" b="1" dirty="0" smtClean="0">
                <a:solidFill>
                  <a:schemeClr val="tx1"/>
                </a:solidFill>
                <a:latin typeface="Times New Roman" panose="02020603050405020304" pitchFamily="18" charset="0"/>
                <a:cs typeface="Times New Roman" panose="02020603050405020304" pitchFamily="18" charset="0"/>
              </a:rPr>
              <a:t> У.А</a:t>
            </a:r>
            <a:endParaRPr lang="ru-RU" b="1" dirty="0">
              <a:solidFill>
                <a:schemeClr val="tx1"/>
              </a:solidFill>
            </a:endParaRPr>
          </a:p>
        </p:txBody>
      </p:sp>
      <p:sp>
        <p:nvSpPr>
          <p:cNvPr id="5" name="Прямоугольник 4"/>
          <p:cNvSpPr/>
          <p:nvPr/>
        </p:nvSpPr>
        <p:spPr>
          <a:xfrm>
            <a:off x="0" y="30218"/>
            <a:ext cx="9144000" cy="646331"/>
          </a:xfrm>
          <a:prstGeom prst="rect">
            <a:avLst/>
          </a:prstGeom>
        </p:spPr>
        <p:txBody>
          <a:bodyPr wrap="square">
            <a:spAutoFit/>
          </a:bodyPr>
          <a:lstStyle/>
          <a:p>
            <a:pPr algn="ctr"/>
            <a:r>
              <a:rPr lang="ru-RU" b="1" dirty="0" smtClean="0"/>
              <a:t>Красноярский государственный медицинский университет им. проф. </a:t>
            </a:r>
            <a:r>
              <a:rPr lang="ru-RU" b="1" dirty="0" err="1" smtClean="0"/>
              <a:t>В.Ф.Войно-Ясенецкого</a:t>
            </a:r>
            <a:r>
              <a:rPr lang="ru-RU" b="1" dirty="0" smtClean="0"/>
              <a:t> Минздрава России</a:t>
            </a:r>
            <a:endParaRPr lang="ru-RU" b="1" dirty="0"/>
          </a:p>
        </p:txBody>
      </p:sp>
    </p:spTree>
    <p:extLst>
      <p:ext uri="{BB962C8B-B14F-4D97-AF65-F5344CB8AC3E}">
        <p14:creationId xmlns:p14="http://schemas.microsoft.com/office/powerpoint/2010/main" val="320914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4" y="34457"/>
            <a:ext cx="9133415" cy="6850061"/>
          </a:xfrm>
        </p:spPr>
      </p:pic>
    </p:spTree>
    <p:extLst>
      <p:ext uri="{BB962C8B-B14F-4D97-AF65-F5344CB8AC3E}">
        <p14:creationId xmlns:p14="http://schemas.microsoft.com/office/powerpoint/2010/main" val="776465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654032"/>
          </a:xfrm>
        </p:spPr>
        <p:txBody>
          <a:bodyPr>
            <a:normAutofit fontScale="90000"/>
          </a:bodyPr>
          <a:lstStyle/>
          <a:p>
            <a:r>
              <a:rPr lang="ru-RU" b="1" i="1" dirty="0" smtClean="0">
                <a:solidFill>
                  <a:schemeClr val="tx1"/>
                </a:solidFill>
              </a:rPr>
              <a:t>Лечение.</a:t>
            </a:r>
            <a:endParaRPr lang="ru-RU" b="1" dirty="0">
              <a:solidFill>
                <a:schemeClr val="tx1"/>
              </a:solidFill>
            </a:endParaRPr>
          </a:p>
        </p:txBody>
      </p:sp>
      <p:sp>
        <p:nvSpPr>
          <p:cNvPr id="3" name="Содержимое 2"/>
          <p:cNvSpPr>
            <a:spLocks noGrp="1"/>
          </p:cNvSpPr>
          <p:nvPr>
            <p:ph idx="1"/>
          </p:nvPr>
        </p:nvSpPr>
        <p:spPr>
          <a:xfrm>
            <a:off x="457200" y="980728"/>
            <a:ext cx="8686800" cy="2428892"/>
          </a:xfrm>
        </p:spPr>
        <p:txBody>
          <a:bodyPr>
            <a:normAutofit lnSpcReduction="10000"/>
          </a:bodyPr>
          <a:lstStyle/>
          <a:p>
            <a:r>
              <a:rPr lang="ru-RU" dirty="0" smtClean="0"/>
              <a:t>Лечение больных  проводится в стационаре.</a:t>
            </a:r>
          </a:p>
          <a:p>
            <a:endParaRPr lang="ru-RU" dirty="0" smtClean="0"/>
          </a:p>
          <a:p>
            <a:r>
              <a:rPr lang="ru-RU" dirty="0" smtClean="0"/>
              <a:t>При переломах скуловой кости и дуги без существенного смещения отломков и нарушения функций проводится консервативное лечение, ограничение приема твердой пищи.</a:t>
            </a:r>
          </a:p>
          <a:p>
            <a:pPr>
              <a:buNone/>
            </a:pPr>
            <a:endParaRPr lang="ru-RU" dirty="0" smtClean="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184" y="2920695"/>
            <a:ext cx="5256584" cy="3937305"/>
          </a:xfrm>
          <a:prstGeom prst="rect">
            <a:avLst/>
          </a:prstGeom>
        </p:spPr>
      </p:pic>
    </p:spTree>
    <p:extLst>
      <p:ext uri="{BB962C8B-B14F-4D97-AF65-F5344CB8AC3E}">
        <p14:creationId xmlns:p14="http://schemas.microsoft.com/office/powerpoint/2010/main" val="36244944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pPr>
              <a:buNone/>
            </a:pPr>
            <a:r>
              <a:rPr lang="ru-RU" i="1" dirty="0" smtClean="0"/>
              <a:t>Показания </a:t>
            </a:r>
            <a:r>
              <a:rPr lang="ru-RU" b="1" i="1" dirty="0" smtClean="0"/>
              <a:t>к репозиции отломков скуловой дуги </a:t>
            </a:r>
            <a:r>
              <a:rPr lang="ru-RU" i="1" dirty="0" smtClean="0"/>
              <a:t>и кости:</a:t>
            </a:r>
            <a:endParaRPr lang="ru-RU" dirty="0" smtClean="0"/>
          </a:p>
          <a:p>
            <a:r>
              <a:rPr lang="ru-RU" dirty="0" smtClean="0"/>
              <a:t>деформация лица за счет западения тканей в скуловой области, </a:t>
            </a:r>
          </a:p>
          <a:p>
            <a:endParaRPr lang="ru-RU" dirty="0" smtClean="0"/>
          </a:p>
          <a:p>
            <a:r>
              <a:rPr lang="ru-RU" dirty="0" smtClean="0"/>
              <a:t>нарушение чувствительности в зоне иннервации подглазничного и скулового нерва, диплопия,</a:t>
            </a:r>
          </a:p>
          <a:p>
            <a:endParaRPr lang="ru-RU" dirty="0" smtClean="0"/>
          </a:p>
          <a:p>
            <a:r>
              <a:rPr lang="ru-RU" dirty="0" smtClean="0"/>
              <a:t>нарушение движений нижней челюсти.</a:t>
            </a:r>
          </a:p>
          <a:p>
            <a:pPr>
              <a:buNone/>
            </a:pPr>
            <a:r>
              <a:rPr lang="ru-RU" dirty="0" smtClean="0"/>
              <a:t> </a:t>
            </a:r>
          </a:p>
          <a:p>
            <a:endParaRPr lang="ru-RU" dirty="0"/>
          </a:p>
        </p:txBody>
      </p:sp>
    </p:spTree>
    <p:extLst>
      <p:ext uri="{BB962C8B-B14F-4D97-AF65-F5344CB8AC3E}">
        <p14:creationId xmlns:p14="http://schemas.microsoft.com/office/powerpoint/2010/main" val="10343396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chemeClr val="tx1"/>
                </a:solidFill>
              </a:rPr>
              <a:t>Методы хирургического лечения</a:t>
            </a:r>
            <a:endParaRPr lang="ru-RU" b="1" dirty="0">
              <a:solidFill>
                <a:schemeClr val="tx1"/>
              </a:solidFill>
            </a:endParaRPr>
          </a:p>
        </p:txBody>
      </p:sp>
      <p:sp>
        <p:nvSpPr>
          <p:cNvPr id="3" name="Содержимое 2"/>
          <p:cNvSpPr>
            <a:spLocks noGrp="1"/>
          </p:cNvSpPr>
          <p:nvPr>
            <p:ph idx="1"/>
          </p:nvPr>
        </p:nvSpPr>
        <p:spPr/>
        <p:txBody>
          <a:bodyPr/>
          <a:lstStyle/>
          <a:p>
            <a:pPr>
              <a:buNone/>
            </a:pPr>
            <a:r>
              <a:rPr lang="ru-RU" b="1" i="1" dirty="0" smtClean="0"/>
              <a:t>Бескровный метод репозиции</a:t>
            </a:r>
            <a:r>
              <a:rPr lang="ru-RU" dirty="0" smtClean="0"/>
              <a:t>: </a:t>
            </a:r>
          </a:p>
          <a:p>
            <a:r>
              <a:rPr lang="ru-RU" dirty="0" smtClean="0"/>
              <a:t>Показан при свежих переломах скуловой кости (1-2 суток).</a:t>
            </a:r>
          </a:p>
          <a:p>
            <a:r>
              <a:rPr lang="ru-RU" dirty="0" smtClean="0"/>
              <a:t>Палец или штапель вводится в область верхнего свода преддверия полости рта за бугром верхней челюсти. Костные отломки </a:t>
            </a:r>
            <a:r>
              <a:rPr lang="ru-RU" dirty="0" err="1" smtClean="0"/>
              <a:t>репонируются</a:t>
            </a:r>
            <a:r>
              <a:rPr lang="ru-RU" dirty="0" smtClean="0"/>
              <a:t>. </a:t>
            </a:r>
          </a:p>
          <a:p>
            <a:endParaRPr lang="ru-RU" dirty="0"/>
          </a:p>
        </p:txBody>
      </p:sp>
    </p:spTree>
    <p:extLst>
      <p:ext uri="{BB962C8B-B14F-4D97-AF65-F5344CB8AC3E}">
        <p14:creationId xmlns:p14="http://schemas.microsoft.com/office/powerpoint/2010/main" val="40260993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4114800" cy="5952724"/>
          </a:xfrm>
        </p:spPr>
        <p:txBody>
          <a:bodyPr>
            <a:normAutofit fontScale="92500" lnSpcReduction="20000"/>
          </a:bodyPr>
          <a:lstStyle/>
          <a:p>
            <a:pPr>
              <a:buNone/>
            </a:pPr>
            <a:r>
              <a:rPr lang="ru-RU" i="1" dirty="0" smtClean="0"/>
              <a:t> </a:t>
            </a:r>
            <a:endParaRPr lang="ru-RU" dirty="0" smtClean="0"/>
          </a:p>
          <a:p>
            <a:pPr>
              <a:buNone/>
            </a:pPr>
            <a:r>
              <a:rPr lang="ru-RU" b="1" i="1" dirty="0" smtClean="0"/>
              <a:t>Метод </a:t>
            </a:r>
            <a:r>
              <a:rPr lang="ru-RU" b="1" i="1" dirty="0" err="1" smtClean="0"/>
              <a:t>Лимберга</a:t>
            </a:r>
            <a:r>
              <a:rPr lang="ru-RU" i="1" dirty="0" smtClean="0"/>
              <a:t>.</a:t>
            </a:r>
            <a:endParaRPr lang="ru-RU" dirty="0" smtClean="0"/>
          </a:p>
          <a:p>
            <a:endParaRPr lang="ru-RU" dirty="0" smtClean="0"/>
          </a:p>
          <a:p>
            <a:r>
              <a:rPr lang="ru-RU" dirty="0" smtClean="0"/>
              <a:t>Под скуловую кость (дугу) подводят однозубый острый крючок (</a:t>
            </a:r>
            <a:r>
              <a:rPr lang="ru-RU" dirty="0" err="1" smtClean="0"/>
              <a:t>Лимберга</a:t>
            </a:r>
            <a:r>
              <a:rPr lang="ru-RU" dirty="0" smtClean="0"/>
              <a:t>) и вытягивают костные отломки кнаружи и кверху.</a:t>
            </a:r>
          </a:p>
          <a:p>
            <a:pPr>
              <a:buNone/>
            </a:pPr>
            <a:r>
              <a:rPr lang="ru-RU" dirty="0" smtClean="0"/>
              <a:t>Критерии репозиции отломков: </a:t>
            </a:r>
          </a:p>
          <a:p>
            <a:endParaRPr lang="ru-RU" dirty="0" smtClean="0"/>
          </a:p>
          <a:p>
            <a:r>
              <a:rPr lang="ru-RU" dirty="0" smtClean="0"/>
              <a:t>характерный «щелчок»;</a:t>
            </a:r>
          </a:p>
          <a:p>
            <a:endParaRPr lang="ru-RU" dirty="0" smtClean="0"/>
          </a:p>
          <a:p>
            <a:r>
              <a:rPr lang="ru-RU" dirty="0" smtClean="0"/>
              <a:t>устранение симптома «ступеньки» по краю орбиты; </a:t>
            </a:r>
          </a:p>
          <a:p>
            <a:pPr marL="0" indent="0">
              <a:buNone/>
            </a:pPr>
            <a:endParaRPr lang="ru-RU" dirty="0" smtClean="0"/>
          </a:p>
          <a:p>
            <a:r>
              <a:rPr lang="ru-RU" dirty="0" smtClean="0"/>
              <a:t>устранение деформации лица.</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2348880"/>
            <a:ext cx="4398264" cy="3334512"/>
          </a:xfrm>
          <a:prstGeom prst="rect">
            <a:avLst/>
          </a:prstGeom>
        </p:spPr>
      </p:pic>
    </p:spTree>
    <p:extLst>
      <p:ext uri="{BB962C8B-B14F-4D97-AF65-F5344CB8AC3E}">
        <p14:creationId xmlns:p14="http://schemas.microsoft.com/office/powerpoint/2010/main" val="36062734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pPr>
              <a:buNone/>
            </a:pPr>
            <a:r>
              <a:rPr lang="ru-RU" b="1" i="1" dirty="0" smtClean="0"/>
              <a:t>Консервативное лечение</a:t>
            </a:r>
            <a:r>
              <a:rPr lang="ru-RU" i="1" dirty="0" smtClean="0"/>
              <a:t>:</a:t>
            </a:r>
            <a:endParaRPr lang="ru-RU" dirty="0" smtClean="0"/>
          </a:p>
          <a:p>
            <a:endParaRPr lang="ru-RU" dirty="0" smtClean="0"/>
          </a:p>
          <a:p>
            <a:r>
              <a:rPr lang="ru-RU" dirty="0" smtClean="0"/>
              <a:t>антибиотикотерапия;</a:t>
            </a:r>
          </a:p>
          <a:p>
            <a:endParaRPr lang="ru-RU" dirty="0" smtClean="0"/>
          </a:p>
          <a:p>
            <a:r>
              <a:rPr lang="ru-RU" dirty="0" err="1" smtClean="0"/>
              <a:t>физиолечение</a:t>
            </a:r>
            <a:r>
              <a:rPr lang="ru-RU" dirty="0" smtClean="0"/>
              <a:t>, лечение, назначенное смежными специалистами (невропатолог, окулист, ЛОР-врач);</a:t>
            </a:r>
          </a:p>
          <a:p>
            <a:endParaRPr lang="ru-RU" dirty="0" smtClean="0"/>
          </a:p>
          <a:p>
            <a:r>
              <a:rPr lang="ru-RU" dirty="0" smtClean="0"/>
              <a:t>промывание верхнечелюстной пазухи через нос при наличии признаков воспаления. </a:t>
            </a:r>
          </a:p>
          <a:p>
            <a:endParaRPr lang="ru-RU" dirty="0"/>
          </a:p>
        </p:txBody>
      </p:sp>
    </p:spTree>
    <p:extLst>
      <p:ext uri="{BB962C8B-B14F-4D97-AF65-F5344CB8AC3E}">
        <p14:creationId xmlns:p14="http://schemas.microsoft.com/office/powerpoint/2010/main" val="37305189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Осложнения травм ЧЛО</a:t>
            </a:r>
            <a:endParaRPr lang="ru-RU" dirty="0"/>
          </a:p>
        </p:txBody>
      </p:sp>
      <p:sp>
        <p:nvSpPr>
          <p:cNvPr id="3" name="Объект 2"/>
          <p:cNvSpPr>
            <a:spLocks noGrp="1"/>
          </p:cNvSpPr>
          <p:nvPr>
            <p:ph idx="1"/>
          </p:nvPr>
        </p:nvSpPr>
        <p:spPr/>
        <p:txBody>
          <a:bodyPr/>
          <a:lstStyle/>
          <a:p>
            <a:r>
              <a:rPr lang="ru-RU" dirty="0"/>
              <a:t>Как известно, профилактика непосредственных и ближайших осложнений травмы челюстно-лицевой области у детей — залог предупреждения тяжелых отдаленных осложнений, требующих длительного и многоэтапного лечения в специализированной клинике. </a:t>
            </a:r>
            <a:endParaRPr lang="ru-RU" dirty="0" smtClean="0"/>
          </a:p>
          <a:p>
            <a:endParaRPr lang="ru-RU" dirty="0" smtClean="0"/>
          </a:p>
          <a:p>
            <a:r>
              <a:rPr lang="ru-RU" dirty="0" smtClean="0"/>
              <a:t>Все </a:t>
            </a:r>
            <a:r>
              <a:rPr lang="ru-RU" dirty="0"/>
              <a:t>дети, перенесшие травму челюстно-лицевой области, особенно травму челюстей, нуждаются в длительном наблюдении с целью профилактики возможных осложнений травмы и своевременного проведения соответствующего лечения. </a:t>
            </a:r>
          </a:p>
        </p:txBody>
      </p:sp>
    </p:spTree>
    <p:extLst>
      <p:ext uri="{BB962C8B-B14F-4D97-AF65-F5344CB8AC3E}">
        <p14:creationId xmlns:p14="http://schemas.microsoft.com/office/powerpoint/2010/main" val="2239724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fontScale="92500" lnSpcReduction="20000"/>
          </a:bodyPr>
          <a:lstStyle/>
          <a:p>
            <a:pPr marL="0" indent="0">
              <a:buNone/>
            </a:pPr>
            <a:r>
              <a:rPr lang="ru-RU" dirty="0"/>
              <a:t>К отдаленным осложнениям травмы челюстно-лицевой области относят: </a:t>
            </a:r>
            <a:endParaRPr lang="ru-RU" dirty="0" smtClean="0"/>
          </a:p>
          <a:p>
            <a:r>
              <a:rPr lang="ru-RU" dirty="0" smtClean="0"/>
              <a:t>травматическую </a:t>
            </a:r>
            <a:r>
              <a:rPr lang="ru-RU" dirty="0"/>
              <a:t>кисту, </a:t>
            </a:r>
            <a:endParaRPr lang="ru-RU" dirty="0" smtClean="0"/>
          </a:p>
          <a:p>
            <a:r>
              <a:rPr lang="ru-RU" dirty="0" smtClean="0"/>
              <a:t>аневризму</a:t>
            </a:r>
            <a:r>
              <a:rPr lang="ru-RU" dirty="0"/>
              <a:t>, </a:t>
            </a:r>
            <a:endParaRPr lang="ru-RU" dirty="0" smtClean="0"/>
          </a:p>
          <a:p>
            <a:r>
              <a:rPr lang="ru-RU" dirty="0" smtClean="0"/>
              <a:t>контрактуру</a:t>
            </a:r>
            <a:r>
              <a:rPr lang="ru-RU" dirty="0"/>
              <a:t>, </a:t>
            </a:r>
            <a:endParaRPr lang="ru-RU" dirty="0" smtClean="0"/>
          </a:p>
          <a:p>
            <a:r>
              <a:rPr lang="ru-RU" dirty="0" smtClean="0"/>
              <a:t>неправильное </a:t>
            </a:r>
            <a:r>
              <a:rPr lang="ru-RU" dirty="0"/>
              <a:t>сращение костных отломков, </a:t>
            </a:r>
            <a:endParaRPr lang="ru-RU" dirty="0" smtClean="0"/>
          </a:p>
          <a:p>
            <a:r>
              <a:rPr lang="ru-RU" dirty="0" smtClean="0"/>
              <a:t>ложный </a:t>
            </a:r>
            <a:r>
              <a:rPr lang="ru-RU" dirty="0"/>
              <a:t>сустав, </a:t>
            </a:r>
            <a:endParaRPr lang="ru-RU" dirty="0" smtClean="0"/>
          </a:p>
          <a:p>
            <a:r>
              <a:rPr lang="ru-RU" dirty="0" smtClean="0"/>
              <a:t>повреждение </a:t>
            </a:r>
            <a:r>
              <a:rPr lang="ru-RU" dirty="0"/>
              <a:t>нервов, </a:t>
            </a:r>
            <a:endParaRPr lang="ru-RU" dirty="0" smtClean="0"/>
          </a:p>
          <a:p>
            <a:r>
              <a:rPr lang="ru-RU" dirty="0" smtClean="0"/>
              <a:t>слюнной </a:t>
            </a:r>
            <a:r>
              <a:rPr lang="ru-RU" dirty="0"/>
              <a:t>свищ, </a:t>
            </a:r>
            <a:endParaRPr lang="ru-RU" dirty="0" smtClean="0"/>
          </a:p>
          <a:p>
            <a:r>
              <a:rPr lang="ru-RU" dirty="0" smtClean="0"/>
              <a:t>нарушение </a:t>
            </a:r>
            <a:r>
              <a:rPr lang="ru-RU" dirty="0"/>
              <a:t>прикуса, </a:t>
            </a:r>
            <a:endParaRPr lang="ru-RU" dirty="0" smtClean="0"/>
          </a:p>
          <a:p>
            <a:r>
              <a:rPr lang="ru-RU" dirty="0" smtClean="0"/>
              <a:t>деформацию </a:t>
            </a:r>
            <a:r>
              <a:rPr lang="ru-RU" dirty="0"/>
              <a:t>кости, </a:t>
            </a:r>
            <a:endParaRPr lang="ru-RU" dirty="0" smtClean="0"/>
          </a:p>
          <a:p>
            <a:r>
              <a:rPr lang="ru-RU" dirty="0" smtClean="0"/>
              <a:t>рубцовую </a:t>
            </a:r>
            <a:r>
              <a:rPr lang="ru-RU" dirty="0"/>
              <a:t>деформацию мягких тканей, </a:t>
            </a:r>
            <a:endParaRPr lang="ru-RU" dirty="0" smtClean="0"/>
          </a:p>
          <a:p>
            <a:r>
              <a:rPr lang="ru-RU" dirty="0" smtClean="0"/>
              <a:t>заболевания </a:t>
            </a:r>
            <a:r>
              <a:rPr lang="ru-RU" dirty="0"/>
              <a:t>височно-нижнечелюстного сустава, </a:t>
            </a:r>
            <a:endParaRPr lang="ru-RU" dirty="0" smtClean="0"/>
          </a:p>
          <a:p>
            <a:r>
              <a:rPr lang="ru-RU" dirty="0" smtClean="0"/>
              <a:t>адентию </a:t>
            </a:r>
            <a:r>
              <a:rPr lang="ru-RU" dirty="0"/>
              <a:t>вторичную и </a:t>
            </a:r>
            <a:r>
              <a:rPr lang="ru-RU" dirty="0" err="1"/>
              <a:t>др</a:t>
            </a:r>
            <a:endParaRPr lang="ru-RU" dirty="0"/>
          </a:p>
        </p:txBody>
      </p:sp>
    </p:spTree>
    <p:extLst>
      <p:ext uri="{BB962C8B-B14F-4D97-AF65-F5344CB8AC3E}">
        <p14:creationId xmlns:p14="http://schemas.microsoft.com/office/powerpoint/2010/main" val="1961809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a:t>Помимо этого, в детском возрасте встречаются отдаленные осложнения травмы, которых не бывает у взрослых. К ним относятся: </a:t>
            </a:r>
            <a:endParaRPr lang="ru-RU" dirty="0" smtClean="0"/>
          </a:p>
          <a:p>
            <a:r>
              <a:rPr lang="ru-RU" dirty="0" smtClean="0"/>
              <a:t>90 </a:t>
            </a:r>
            <a:r>
              <a:rPr lang="ru-RU" dirty="0"/>
              <a:t>гибель зачатков постоянных зубов, </a:t>
            </a:r>
            <a:endParaRPr lang="ru-RU" dirty="0" smtClean="0"/>
          </a:p>
          <a:p>
            <a:r>
              <a:rPr lang="ru-RU" dirty="0" smtClean="0"/>
              <a:t>гипоплазия </a:t>
            </a:r>
            <a:r>
              <a:rPr lang="ru-RU" dirty="0"/>
              <a:t>эмали зубов, </a:t>
            </a:r>
            <a:endParaRPr lang="ru-RU" dirty="0" smtClean="0"/>
          </a:p>
          <a:p>
            <a:r>
              <a:rPr lang="ru-RU" dirty="0" smtClean="0"/>
              <a:t>аномалия </a:t>
            </a:r>
            <a:r>
              <a:rPr lang="ru-RU" dirty="0"/>
              <a:t>положения зубов, </a:t>
            </a:r>
            <a:endParaRPr lang="ru-RU" dirty="0" smtClean="0"/>
          </a:p>
          <a:p>
            <a:r>
              <a:rPr lang="ru-RU" dirty="0" smtClean="0"/>
              <a:t>ретенция </a:t>
            </a:r>
            <a:r>
              <a:rPr lang="ru-RU" dirty="0"/>
              <a:t>зубов или зачатков зубов, </a:t>
            </a:r>
            <a:endParaRPr lang="ru-RU" dirty="0" smtClean="0"/>
          </a:p>
          <a:p>
            <a:r>
              <a:rPr lang="ru-RU" dirty="0" smtClean="0"/>
              <a:t>а </a:t>
            </a:r>
            <a:r>
              <a:rPr lang="ru-RU" dirty="0"/>
              <a:t>также задержка роста костей лицевого скелета (в первую очередь, нижней челюсти). </a:t>
            </a:r>
          </a:p>
        </p:txBody>
      </p:sp>
    </p:spTree>
    <p:extLst>
      <p:ext uri="{BB962C8B-B14F-4D97-AF65-F5344CB8AC3E}">
        <p14:creationId xmlns:p14="http://schemas.microsoft.com/office/powerpoint/2010/main" val="11603368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a:t>Медицинская реабилитация </a:t>
            </a:r>
            <a:r>
              <a:rPr lang="ru-RU" dirty="0" smtClean="0"/>
              <a:t>детей </a:t>
            </a:r>
            <a:r>
              <a:rPr lang="ru-RU" dirty="0"/>
              <a:t>с травмой челюстно-лицевой области обычно предусматривает три этапа: </a:t>
            </a:r>
            <a:endParaRPr lang="ru-RU" dirty="0" smtClean="0"/>
          </a:p>
          <a:p>
            <a:r>
              <a:rPr lang="ru-RU" dirty="0" smtClean="0"/>
              <a:t>I</a:t>
            </a:r>
            <a:r>
              <a:rPr lang="ru-RU" dirty="0"/>
              <a:t>. </a:t>
            </a:r>
            <a:r>
              <a:rPr lang="ru-RU" dirty="0" err="1"/>
              <a:t>Догоспитальный</a:t>
            </a:r>
            <a:r>
              <a:rPr lang="ru-RU" dirty="0"/>
              <a:t> или начальный этап медицинской реабилитации. </a:t>
            </a:r>
            <a:endParaRPr lang="ru-RU" dirty="0" smtClean="0"/>
          </a:p>
          <a:p>
            <a:r>
              <a:rPr lang="ru-RU" dirty="0" smtClean="0"/>
              <a:t>II</a:t>
            </a:r>
            <a:r>
              <a:rPr lang="ru-RU" dirty="0"/>
              <a:t>. Госпитальный этап медицинской реабилитации или этап специализированной медицинской помощи. </a:t>
            </a:r>
            <a:endParaRPr lang="ru-RU" dirty="0" smtClean="0"/>
          </a:p>
          <a:p>
            <a:r>
              <a:rPr lang="ru-RU" dirty="0" smtClean="0"/>
              <a:t>III</a:t>
            </a:r>
            <a:r>
              <a:rPr lang="ru-RU" dirty="0"/>
              <a:t>. </a:t>
            </a:r>
            <a:r>
              <a:rPr lang="ru-RU" dirty="0" err="1"/>
              <a:t>Постгоспитальный</a:t>
            </a:r>
            <a:r>
              <a:rPr lang="ru-RU" dirty="0"/>
              <a:t> этап медицинской реабилитации или этап амбулаторного долечивания больных. </a:t>
            </a:r>
          </a:p>
        </p:txBody>
      </p:sp>
    </p:spTree>
    <p:extLst>
      <p:ext uri="{BB962C8B-B14F-4D97-AF65-F5344CB8AC3E}">
        <p14:creationId xmlns:p14="http://schemas.microsoft.com/office/powerpoint/2010/main" val="38130495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a:t>Первый этап медицинской реабилитации детей с травмой </a:t>
            </a:r>
            <a:r>
              <a:rPr lang="ru-RU" sz="3600" dirty="0" err="1"/>
              <a:t>челюстнолицевой</a:t>
            </a:r>
            <a:r>
              <a:rPr lang="ru-RU" sz="3600" dirty="0"/>
              <a:t> области </a:t>
            </a:r>
            <a:endParaRPr lang="ru-RU" dirty="0"/>
          </a:p>
        </p:txBody>
      </p:sp>
      <p:sp>
        <p:nvSpPr>
          <p:cNvPr id="3" name="Объект 2"/>
          <p:cNvSpPr>
            <a:spLocks noGrp="1"/>
          </p:cNvSpPr>
          <p:nvPr>
            <p:ph idx="1"/>
          </p:nvPr>
        </p:nvSpPr>
        <p:spPr/>
        <p:txBody>
          <a:bodyPr/>
          <a:lstStyle/>
          <a:p>
            <a:r>
              <a:rPr lang="ru-RU" dirty="0" smtClean="0"/>
              <a:t>начинается </a:t>
            </a:r>
            <a:r>
              <a:rPr lang="ru-RU" dirty="0"/>
              <a:t>с момента обращения больного за медицинской помощью или доставки его в медицинское учреждение. Основная задача начального (</a:t>
            </a:r>
            <a:r>
              <a:rPr lang="ru-RU" dirty="0" err="1"/>
              <a:t>догоспитального</a:t>
            </a:r>
            <a:r>
              <a:rPr lang="ru-RU" dirty="0"/>
              <a:t>) этапа медицинской реабилитации детей с травмой челюстно-лицевой области — постановка клинического или ориентировочного диагноза и оказание больному неотложной и первой врачебной помощи в объеме, обеспечивающем преемственное и эффективное проведение реабилитации больного в дальнейшем.</a:t>
            </a:r>
          </a:p>
        </p:txBody>
      </p:sp>
    </p:spTree>
    <p:extLst>
      <p:ext uri="{BB962C8B-B14F-4D97-AF65-F5344CB8AC3E}">
        <p14:creationId xmlns:p14="http://schemas.microsoft.com/office/powerpoint/2010/main" val="105652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0" y="48740"/>
            <a:ext cx="9127410" cy="6836644"/>
          </a:xfrm>
        </p:spPr>
      </p:pic>
    </p:spTree>
    <p:extLst>
      <p:ext uri="{BB962C8B-B14F-4D97-AF65-F5344CB8AC3E}">
        <p14:creationId xmlns:p14="http://schemas.microsoft.com/office/powerpoint/2010/main" val="10632814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На I этапе медицинской реабилитации начинают проводить лечебные мероприятия (борьба с шоком, асфиксией и кровотечением и др.), влияющие на течение травмы и предотвращающие развитие непосредственных и ближайших осложнений травмы. Одна из главнейших задач первого этапа медицинской реабилитации детей с травмой челюстно-лицевой области — организация как можно более раннего оказания ребенку специализированной помощи, т. е. транспортировка (перевод) ребенка в стоматологический стационар или в хирургический кабинет детской стоматологической поликлиники. </a:t>
            </a:r>
          </a:p>
        </p:txBody>
      </p:sp>
    </p:spTree>
    <p:extLst>
      <p:ext uri="{BB962C8B-B14F-4D97-AF65-F5344CB8AC3E}">
        <p14:creationId xmlns:p14="http://schemas.microsoft.com/office/powerpoint/2010/main" val="30402604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686800" cy="1023392"/>
          </a:xfrm>
        </p:spPr>
        <p:txBody>
          <a:bodyPr>
            <a:normAutofit fontScale="90000"/>
          </a:bodyPr>
          <a:lstStyle/>
          <a:p>
            <a:r>
              <a:rPr lang="ru-RU" sz="3100" dirty="0"/>
              <a:t>Осуществление реабилитационных мероприятий детям с травмой челюстно-лицевой области на II </a:t>
            </a:r>
            <a:r>
              <a:rPr lang="ru-RU" sz="3100" dirty="0" smtClean="0"/>
              <a:t>этапе,  </a:t>
            </a:r>
            <a:endParaRPr lang="ru-RU" dirty="0"/>
          </a:p>
        </p:txBody>
      </p:sp>
      <p:sp>
        <p:nvSpPr>
          <p:cNvPr id="3" name="Объект 2"/>
          <p:cNvSpPr>
            <a:spLocks noGrp="1"/>
          </p:cNvSpPr>
          <p:nvPr>
            <p:ph idx="1"/>
          </p:nvPr>
        </p:nvSpPr>
        <p:spPr/>
        <p:txBody>
          <a:bodyPr>
            <a:normAutofit/>
          </a:bodyPr>
          <a:lstStyle/>
          <a:p>
            <a:r>
              <a:rPr lang="ru-RU" dirty="0" smtClean="0"/>
              <a:t>этапе </a:t>
            </a:r>
            <a:r>
              <a:rPr lang="ru-RU" dirty="0"/>
              <a:t>специализированной медицинской помощи (госпитальном этапе), возможно как в условиях хирургического кабинета детской стоматологической поликлиники (при легкой травме), так и в условиях отделения челюстно-лицевой хирургии детской больницы. В задачу врача на II этапе </a:t>
            </a:r>
            <a:r>
              <a:rPr lang="ru-RU" dirty="0" smtClean="0"/>
              <a:t>входит </a:t>
            </a:r>
            <a:r>
              <a:rPr lang="ru-RU" dirty="0"/>
              <a:t>ликвидация острых проявлений заболевания, анатомическое восстановление поврежденных органов и тканей, а также профилактика возможных ближайших и отдаленных осложнений как основного, так и сопутствующих заболеваний. </a:t>
            </a:r>
          </a:p>
        </p:txBody>
      </p:sp>
    </p:spTree>
    <p:extLst>
      <p:ext uri="{BB962C8B-B14F-4D97-AF65-F5344CB8AC3E}">
        <p14:creationId xmlns:p14="http://schemas.microsoft.com/office/powerpoint/2010/main" val="557869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a:t>Этап амбулаторного долечивания больных (</a:t>
            </a:r>
            <a:r>
              <a:rPr lang="ru-RU" sz="3600" dirty="0" err="1"/>
              <a:t>постгоспитальный</a:t>
            </a:r>
            <a:r>
              <a:rPr lang="ru-RU" sz="3600" dirty="0"/>
              <a:t> этап) </a:t>
            </a:r>
            <a:endParaRPr lang="ru-RU" dirty="0"/>
          </a:p>
        </p:txBody>
      </p:sp>
      <p:sp>
        <p:nvSpPr>
          <p:cNvPr id="3" name="Объект 2"/>
          <p:cNvSpPr>
            <a:spLocks noGrp="1"/>
          </p:cNvSpPr>
          <p:nvPr>
            <p:ph idx="1"/>
          </p:nvPr>
        </p:nvSpPr>
        <p:spPr/>
        <p:txBody>
          <a:bodyPr>
            <a:normAutofit fontScale="92500" lnSpcReduction="10000"/>
          </a:bodyPr>
          <a:lstStyle/>
          <a:p>
            <a:r>
              <a:rPr lang="ru-RU" dirty="0" smtClean="0"/>
              <a:t>— </a:t>
            </a:r>
            <a:r>
              <a:rPr lang="ru-RU" dirty="0"/>
              <a:t>заключительный этап медицинской реабилитации детей с травмой челюстно-лицевой области. В его задачи входит: является продолжение преемственного лечения ребенка, восстановление или компенсация функций, нарушенных в результате заболевания, и профилактика отдаленных осложнений травмы лица. Они могут быть реализованы в кабинете реабилитации стоматологических больных, организованном при крупной стоматологической поликлинике или челюстно-лицевом стационаре. Длительность III этапа медицинской реабилитации детей с травмой челюстно-лицевой области, а значит и длительность диспансерного наблюдения за детьми, перенесшими травму, зависит от вида, локализации, характера повреждения и степени его тяжести, а также от возраста больного. </a:t>
            </a:r>
          </a:p>
        </p:txBody>
      </p:sp>
    </p:spTree>
    <p:extLst>
      <p:ext uri="{BB962C8B-B14F-4D97-AF65-F5344CB8AC3E}">
        <p14:creationId xmlns:p14="http://schemas.microsoft.com/office/powerpoint/2010/main" val="2916038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dirty="0" smtClean="0"/>
              <a:t>Спасибо за внимание!</a:t>
            </a:r>
            <a:endParaRPr lang="ru-RU" sz="5400"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r="68746" b="-1328"/>
          <a:stretch/>
        </p:blipFill>
        <p:spPr>
          <a:xfrm>
            <a:off x="5940152" y="1340768"/>
            <a:ext cx="2788037" cy="447322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628800"/>
            <a:ext cx="2664296" cy="3700411"/>
          </a:xfrm>
          <a:prstGeom prst="rect">
            <a:avLst/>
          </a:prstGeom>
        </p:spPr>
      </p:pic>
      <p:sp>
        <p:nvSpPr>
          <p:cNvPr id="7" name="Умножение 6"/>
          <p:cNvSpPr/>
          <p:nvPr/>
        </p:nvSpPr>
        <p:spPr>
          <a:xfrm>
            <a:off x="827584" y="4653136"/>
            <a:ext cx="2808312" cy="2520280"/>
          </a:xfrm>
          <a:prstGeom prst="mathMultiply">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n>
                <a:solidFill>
                  <a:srgbClr val="FF0000"/>
                </a:solidFill>
              </a:ln>
            </a:endParaRPr>
          </a:p>
        </p:txBody>
      </p:sp>
      <p:sp>
        <p:nvSpPr>
          <p:cNvPr id="10" name="Фигура, имеющая форму буквы L 9"/>
          <p:cNvSpPr/>
          <p:nvPr/>
        </p:nvSpPr>
        <p:spPr>
          <a:xfrm rot="18885307">
            <a:off x="6338289" y="4780520"/>
            <a:ext cx="1633635" cy="1599287"/>
          </a:xfrm>
          <a:prstGeom prst="corner">
            <a:avLst>
              <a:gd name="adj1" fmla="val 27164"/>
              <a:gd name="adj2" fmla="val 2785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7139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49070"/>
          </a:xfrm>
        </p:spPr>
      </p:pic>
    </p:spTree>
    <p:extLst>
      <p:ext uri="{BB962C8B-B14F-4D97-AF65-F5344CB8AC3E}">
        <p14:creationId xmlns:p14="http://schemas.microsoft.com/office/powerpoint/2010/main" val="247685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467544" y="332656"/>
            <a:ext cx="8229600" cy="990600"/>
          </a:xfrm>
        </p:spPr>
        <p:txBody>
          <a:bodyPr/>
          <a:lstStyle/>
          <a:p>
            <a:r>
              <a:rPr lang="ru-RU" altLang="ru-RU" dirty="0" smtClean="0"/>
              <a:t>Причины вывиха зуба</a:t>
            </a:r>
          </a:p>
        </p:txBody>
      </p:sp>
      <p:sp>
        <p:nvSpPr>
          <p:cNvPr id="14339" name="Содержимое 2"/>
          <p:cNvSpPr>
            <a:spLocks noGrp="1"/>
          </p:cNvSpPr>
          <p:nvPr>
            <p:ph idx="1"/>
          </p:nvPr>
        </p:nvSpPr>
        <p:spPr>
          <a:xfrm>
            <a:off x="107504" y="1052737"/>
            <a:ext cx="9036496" cy="3456384"/>
          </a:xfrm>
        </p:spPr>
        <p:txBody>
          <a:bodyPr>
            <a:normAutofit fontScale="92500" lnSpcReduction="10000"/>
          </a:bodyPr>
          <a:lstStyle/>
          <a:p>
            <a:pPr marL="420624" indent="-384048">
              <a:buFont typeface="Wingdings 2"/>
              <a:buChar char=""/>
              <a:defRPr/>
            </a:pPr>
            <a:r>
              <a:rPr lang="ru-RU" sz="2800" dirty="0" smtClean="0"/>
              <a:t>Причиной вывиха зуба является сила, приложенная к его коронке зуба:</a:t>
            </a:r>
          </a:p>
          <a:p>
            <a:pPr marL="420624" indent="-384048">
              <a:buNone/>
              <a:defRPr/>
            </a:pPr>
            <a:r>
              <a:rPr lang="ru-RU" sz="2800" dirty="0" smtClean="0"/>
              <a:t>-удар (травма);</a:t>
            </a:r>
          </a:p>
          <a:p>
            <a:pPr marL="420624" indent="-384048">
              <a:buNone/>
              <a:defRPr/>
            </a:pPr>
            <a:r>
              <a:rPr lang="ru-RU" sz="2800" dirty="0" smtClean="0"/>
              <a:t>- откусывание жесткой пищи;</a:t>
            </a:r>
          </a:p>
          <a:p>
            <a:pPr marL="420624" indent="-384048">
              <a:buNone/>
              <a:defRPr/>
            </a:pPr>
            <a:r>
              <a:rPr lang="ru-RU" sz="2800" dirty="0" smtClean="0"/>
              <a:t>- инородное тело в пережевываемой пище;</a:t>
            </a:r>
          </a:p>
          <a:p>
            <a:pPr marL="420624" indent="-384048">
              <a:buNone/>
              <a:defRPr/>
            </a:pPr>
            <a:r>
              <a:rPr lang="ru-RU" sz="2800" dirty="0" smtClean="0"/>
              <a:t>- вредные привычки (открывание зубами бутылок);</a:t>
            </a:r>
          </a:p>
          <a:p>
            <a:pPr marL="420624" indent="-384048">
              <a:buNone/>
              <a:defRPr/>
            </a:pPr>
            <a:r>
              <a:rPr lang="ru-RU" sz="2800" dirty="0" smtClean="0"/>
              <a:t>- неаккуратное удаление зубов, приводящее к вывиху рядом стоящего зуба;</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626" y="4365104"/>
            <a:ext cx="6628868" cy="2276872"/>
          </a:xfrm>
          <a:prstGeom prst="rect">
            <a:avLst/>
          </a:prstGeom>
        </p:spPr>
      </p:pic>
    </p:spTree>
    <p:extLst>
      <p:ext uri="{BB962C8B-B14F-4D97-AF65-F5344CB8AC3E}">
        <p14:creationId xmlns:p14="http://schemas.microsoft.com/office/powerpoint/2010/main" val="1285224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323528" y="349166"/>
            <a:ext cx="8229600" cy="990600"/>
          </a:xfrm>
        </p:spPr>
        <p:txBody>
          <a:bodyPr/>
          <a:lstStyle/>
          <a:p>
            <a:r>
              <a:rPr lang="ru-RU" altLang="ru-RU" dirty="0" smtClean="0"/>
              <a:t>Проявление вывиха зуба</a:t>
            </a:r>
          </a:p>
        </p:txBody>
      </p:sp>
      <p:sp>
        <p:nvSpPr>
          <p:cNvPr id="17411" name="Содержимое 2"/>
          <p:cNvSpPr>
            <a:spLocks noGrp="1"/>
          </p:cNvSpPr>
          <p:nvPr>
            <p:ph idx="1"/>
          </p:nvPr>
        </p:nvSpPr>
        <p:spPr>
          <a:xfrm>
            <a:off x="1" y="1142156"/>
            <a:ext cx="5508104" cy="5715844"/>
          </a:xfrm>
        </p:spPr>
        <p:txBody>
          <a:bodyPr>
            <a:normAutofit/>
          </a:bodyPr>
          <a:lstStyle/>
          <a:p>
            <a:r>
              <a:rPr lang="ru-RU" altLang="ru-RU" sz="2000" dirty="0" smtClean="0"/>
              <a:t>При вывихе зуба происходит смещение зуба в зубном ряду. Беспокоит боль в зубе, которая усиливается при прикосновении к зубу. Становится невозможно откусывать и пережевывать пищу, зуб принимает непривычное положение, становится подвижным. Из десны возможно кровотечение.</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135538"/>
            <a:ext cx="3209925" cy="5715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404" y="3645024"/>
            <a:ext cx="3908216" cy="2927345"/>
          </a:xfrm>
          <a:prstGeom prst="rect">
            <a:avLst/>
          </a:prstGeom>
        </p:spPr>
      </p:pic>
    </p:spTree>
    <p:extLst>
      <p:ext uri="{BB962C8B-B14F-4D97-AF65-F5344CB8AC3E}">
        <p14:creationId xmlns:p14="http://schemas.microsoft.com/office/powerpoint/2010/main" val="2865949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251520" y="332656"/>
            <a:ext cx="8229600" cy="990600"/>
          </a:xfrm>
        </p:spPr>
        <p:txBody>
          <a:bodyPr/>
          <a:lstStyle/>
          <a:p>
            <a:r>
              <a:rPr lang="ru-RU" altLang="ru-RU" dirty="0" smtClean="0"/>
              <a:t>Лечение вывиха зуба</a:t>
            </a:r>
          </a:p>
        </p:txBody>
      </p:sp>
      <p:sp>
        <p:nvSpPr>
          <p:cNvPr id="16387" name="Содержимое 2"/>
          <p:cNvSpPr>
            <a:spLocks noGrp="1"/>
          </p:cNvSpPr>
          <p:nvPr>
            <p:ph idx="1"/>
          </p:nvPr>
        </p:nvSpPr>
        <p:spPr>
          <a:xfrm>
            <a:off x="107504" y="1124745"/>
            <a:ext cx="9036496" cy="3312368"/>
          </a:xfrm>
        </p:spPr>
        <p:txBody>
          <a:bodyPr>
            <a:normAutofit/>
          </a:bodyPr>
          <a:lstStyle/>
          <a:p>
            <a:pPr marL="420624" indent="-384048">
              <a:buFont typeface="Wingdings 2"/>
              <a:buChar char=""/>
              <a:defRPr/>
            </a:pPr>
            <a:r>
              <a:rPr lang="ru-RU" sz="2000" dirty="0" smtClean="0"/>
              <a:t>При незначительном смещении зуба его необходимо шинировать (зафиксировать к соседним зубам) при помощи проволочных шин на 5-6 недель. Спустя несколько месяцев после травмы проводится контрольная рентгенография зуба. Если определяется гибель пульпы (нерва зуба), то проводится эндодонтическое лечение зуба – пломбирование корневого канала.</a:t>
            </a:r>
          </a:p>
          <a:p>
            <a:pPr marL="420624" indent="-384048">
              <a:buFont typeface="Wingdings 2"/>
              <a:buChar char=""/>
              <a:defRPr/>
            </a:pPr>
            <a:endParaRPr lang="ru-RU" dirty="0" smtClean="0"/>
          </a:p>
          <a:p>
            <a:pPr marL="420624" indent="-384048">
              <a:buFont typeface="Wingdings 2"/>
              <a:buChar char=""/>
              <a:defRPr/>
            </a:pPr>
            <a:endParaRPr lang="ru-RU" dirty="0"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140968"/>
            <a:ext cx="4818112" cy="3613584"/>
          </a:xfrm>
          <a:prstGeom prst="rect">
            <a:avLst/>
          </a:prstGeom>
        </p:spPr>
      </p:pic>
    </p:spTree>
    <p:extLst>
      <p:ext uri="{BB962C8B-B14F-4D97-AF65-F5344CB8AC3E}">
        <p14:creationId xmlns:p14="http://schemas.microsoft.com/office/powerpoint/2010/main" val="3724712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Лечение неполного вывиха</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8666" y="1431552"/>
            <a:ext cx="3563051" cy="3240360"/>
          </a:xfrm>
        </p:spPr>
      </p:pic>
      <p:sp>
        <p:nvSpPr>
          <p:cNvPr id="5" name="Прямоугольник 4"/>
          <p:cNvSpPr/>
          <p:nvPr/>
        </p:nvSpPr>
        <p:spPr>
          <a:xfrm>
            <a:off x="251520" y="1412776"/>
            <a:ext cx="3528392" cy="2554545"/>
          </a:xfrm>
          <a:prstGeom prst="rect">
            <a:avLst/>
          </a:prstGeom>
        </p:spPr>
        <p:txBody>
          <a:bodyPr wrap="square">
            <a:spAutoFit/>
          </a:bodyPr>
          <a:lstStyle/>
          <a:p>
            <a:r>
              <a:rPr lang="ru-RU" sz="1600" dirty="0"/>
              <a:t>Для иммобилизации вывихнутого зуба можно использовать «фрагментную ленточную шину» Г.А. </a:t>
            </a:r>
            <a:r>
              <a:rPr lang="ru-RU" sz="1600" dirty="0" err="1"/>
              <a:t>Секлетова</a:t>
            </a:r>
            <a:r>
              <a:rPr lang="ru-RU" sz="1600" dirty="0"/>
              <a:t> (1997), изготовляемую врачом из полоски жести таким образом, чтобы охватывать режущий край и небную поверхность зуба, предотвращая его смещение (рис. 13).</a:t>
            </a:r>
          </a:p>
        </p:txBody>
      </p:sp>
      <p:sp>
        <p:nvSpPr>
          <p:cNvPr id="6" name="Прямоугольник 5"/>
          <p:cNvSpPr/>
          <p:nvPr/>
        </p:nvSpPr>
        <p:spPr>
          <a:xfrm>
            <a:off x="3923928" y="5373216"/>
            <a:ext cx="4752528" cy="1200329"/>
          </a:xfrm>
          <a:prstGeom prst="rect">
            <a:avLst/>
          </a:prstGeom>
        </p:spPr>
        <p:txBody>
          <a:bodyPr wrap="square">
            <a:spAutoFit/>
          </a:bodyPr>
          <a:lstStyle/>
          <a:p>
            <a:r>
              <a:rPr lang="ru-RU" b="1" dirty="0"/>
              <a:t>Рис. 13. Ленточная шина Г.А. </a:t>
            </a:r>
            <a:r>
              <a:rPr lang="ru-RU" b="1" dirty="0" err="1"/>
              <a:t>Секлетова</a:t>
            </a:r>
            <a:r>
              <a:rPr lang="ru-RU" b="1" dirty="0"/>
              <a:t> для фиксации зуба при вывихе или переломе: 1, 2 - этапы изготовления, 3 - положение шины на зубах.</a:t>
            </a:r>
            <a:endParaRPr lang="ru-RU" dirty="0"/>
          </a:p>
        </p:txBody>
      </p:sp>
    </p:spTree>
    <p:extLst>
      <p:ext uri="{BB962C8B-B14F-4D97-AF65-F5344CB8AC3E}">
        <p14:creationId xmlns:p14="http://schemas.microsoft.com/office/powerpoint/2010/main" val="2185637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r>
              <a:rPr lang="ru-RU" altLang="ru-RU" smtClean="0"/>
              <a:t>Перелом зуба</a:t>
            </a:r>
          </a:p>
        </p:txBody>
      </p:sp>
      <p:sp>
        <p:nvSpPr>
          <p:cNvPr id="20483" name="Содержимое 2"/>
          <p:cNvSpPr>
            <a:spLocks noGrp="1"/>
          </p:cNvSpPr>
          <p:nvPr>
            <p:ph idx="1"/>
          </p:nvPr>
        </p:nvSpPr>
        <p:spPr>
          <a:xfrm>
            <a:off x="508001" y="1392073"/>
            <a:ext cx="6447501" cy="4649290"/>
          </a:xfrm>
        </p:spPr>
        <p:txBody>
          <a:bodyPr>
            <a:normAutofit/>
          </a:bodyPr>
          <a:lstStyle/>
          <a:p>
            <a:r>
              <a:rPr lang="ru-RU" altLang="ru-RU" sz="2400" dirty="0" smtClean="0"/>
              <a:t>Перелом зуба - повреждения зуба с нарушением целости его коронки или корневой части. Травма зубов может сопровождаться разрушением лунки зуба, переломами альвеолярного отростка или челюстей.</a:t>
            </a:r>
          </a:p>
        </p:txBody>
      </p:sp>
      <p:pic>
        <p:nvPicPr>
          <p:cNvPr id="2048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429000"/>
            <a:ext cx="3399525" cy="311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761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Классификация</a:t>
            </a:r>
            <a:endParaRPr lang="ru-RU" dirty="0"/>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33" y="1479483"/>
            <a:ext cx="5784375" cy="3605701"/>
          </a:xfrm>
          <a:prstGeom prst="rect">
            <a:avLst/>
          </a:prstGeom>
        </p:spPr>
      </p:pic>
      <p:sp>
        <p:nvSpPr>
          <p:cNvPr id="11" name="Прямоугольник 10"/>
          <p:cNvSpPr/>
          <p:nvPr/>
        </p:nvSpPr>
        <p:spPr>
          <a:xfrm>
            <a:off x="6012160" y="2818096"/>
            <a:ext cx="2880320" cy="3970318"/>
          </a:xfrm>
          <a:prstGeom prst="rect">
            <a:avLst/>
          </a:prstGeom>
        </p:spPr>
        <p:txBody>
          <a:bodyPr wrap="square">
            <a:spAutoFit/>
          </a:bodyPr>
          <a:lstStyle/>
          <a:p>
            <a:r>
              <a:rPr lang="ru-RU" b="1" dirty="0"/>
              <a:t>Схематическое изображение отдельных видов перелома зуба. а - на уровне эмали и дентина без и со вскрытием полости зуба, б - на уровне шейки зуба, в - поперечный, на уровне верхней трети корня, г - продольный, д - поперечный, на уровне средней трети корня</a:t>
            </a:r>
            <a:endParaRPr lang="ru-RU" dirty="0"/>
          </a:p>
        </p:txBody>
      </p:sp>
    </p:spTree>
    <p:extLst>
      <p:ext uri="{BB962C8B-B14F-4D97-AF65-F5344CB8AC3E}">
        <p14:creationId xmlns:p14="http://schemas.microsoft.com/office/powerpoint/2010/main" val="1446736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Классификация</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800" y="1600200"/>
            <a:ext cx="6502400" cy="4876800"/>
          </a:xfrm>
        </p:spPr>
      </p:pic>
    </p:spTree>
    <p:extLst>
      <p:ext uri="{BB962C8B-B14F-4D97-AF65-F5344CB8AC3E}">
        <p14:creationId xmlns:p14="http://schemas.microsoft.com/office/powerpoint/2010/main" val="253267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Введение</a:t>
            </a:r>
            <a:endParaRPr lang="ru-RU" dirty="0"/>
          </a:p>
        </p:txBody>
      </p:sp>
      <p:sp>
        <p:nvSpPr>
          <p:cNvPr id="3" name="Объект 2"/>
          <p:cNvSpPr>
            <a:spLocks noGrp="1"/>
          </p:cNvSpPr>
          <p:nvPr>
            <p:ph idx="1"/>
          </p:nvPr>
        </p:nvSpPr>
        <p:spPr/>
        <p:txBody>
          <a:bodyPr>
            <a:normAutofit fontScale="92500"/>
          </a:bodyPr>
          <a:lstStyle/>
          <a:p>
            <a:r>
              <a:rPr lang="ru-RU" i="1" u="sng" dirty="0" smtClean="0"/>
              <a:t>Травмой или повреждением </a:t>
            </a:r>
            <a:r>
              <a:rPr lang="ru-RU" dirty="0" smtClean="0"/>
              <a:t>называется воздействие на организм человека факторов внешней среды, нарушающее анатомическую целостность и физиологические функции органов и тканей и сопровождающееся местной и общей реакцией организма.</a:t>
            </a:r>
          </a:p>
          <a:p>
            <a:r>
              <a:rPr lang="ru-RU" dirty="0" smtClean="0"/>
              <a:t>Характер повреждений ЧЛО у детей зависит от возраста ребенка. Так, у детей до 5 лет преобладает травма мягких тканей лица и полости рта в виде ссадин, ушибов и ран. После 6 лет увеличивается количество детей с травмой зубов и челюстей. У детей старшего возраста, особенно у подростков, чаще встречаются повреждения зубов и костей лицевого скелета, а также обширные повреждения мягких тканей лица</a:t>
            </a:r>
            <a:endParaRPr lang="ru-RU" dirty="0"/>
          </a:p>
        </p:txBody>
      </p:sp>
    </p:spTree>
    <p:extLst>
      <p:ext uri="{BB962C8B-B14F-4D97-AF65-F5344CB8AC3E}">
        <p14:creationId xmlns:p14="http://schemas.microsoft.com/office/powerpoint/2010/main" val="2861711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Причины </a:t>
            </a:r>
            <a:endParaRPr lang="ru-RU" dirty="0"/>
          </a:p>
        </p:txBody>
      </p:sp>
      <p:sp>
        <p:nvSpPr>
          <p:cNvPr id="3" name="Объект 2"/>
          <p:cNvSpPr>
            <a:spLocks noGrp="1"/>
          </p:cNvSpPr>
          <p:nvPr>
            <p:ph idx="1"/>
          </p:nvPr>
        </p:nvSpPr>
        <p:spPr/>
        <p:txBody>
          <a:bodyPr>
            <a:normAutofit/>
          </a:bodyPr>
          <a:lstStyle/>
          <a:p>
            <a:pPr marL="0" indent="0">
              <a:buNone/>
            </a:pPr>
            <a:r>
              <a:rPr lang="ru-RU" dirty="0"/>
              <a:t>Перелом зуба является процессом разрушения его структурной целостности. Чаще всего, ломается корень или коронка. Проблема может возникнуть вследствие таких факторов: </a:t>
            </a:r>
            <a:endParaRPr lang="ru-RU" dirty="0" smtClean="0"/>
          </a:p>
          <a:p>
            <a:r>
              <a:rPr lang="ru-RU" dirty="0" smtClean="0"/>
              <a:t>неправильное </a:t>
            </a:r>
            <a:r>
              <a:rPr lang="ru-RU" dirty="0"/>
              <a:t>удаление; </a:t>
            </a:r>
            <a:endParaRPr lang="ru-RU" dirty="0" smtClean="0"/>
          </a:p>
          <a:p>
            <a:r>
              <a:rPr lang="ru-RU" dirty="0" smtClean="0"/>
              <a:t>запущенный </a:t>
            </a:r>
            <a:r>
              <a:rPr lang="ru-RU" dirty="0"/>
              <a:t>кариес; </a:t>
            </a:r>
            <a:endParaRPr lang="ru-RU" dirty="0" smtClean="0"/>
          </a:p>
          <a:p>
            <a:r>
              <a:rPr lang="ru-RU" dirty="0" smtClean="0"/>
              <a:t>жевание </a:t>
            </a:r>
            <a:r>
              <a:rPr lang="ru-RU" dirty="0"/>
              <a:t>твердой пищи; </a:t>
            </a:r>
            <a:endParaRPr lang="ru-RU" dirty="0" smtClean="0"/>
          </a:p>
          <a:p>
            <a:r>
              <a:rPr lang="ru-RU" dirty="0" smtClean="0"/>
              <a:t>механическое </a:t>
            </a:r>
            <a:r>
              <a:rPr lang="ru-RU" dirty="0"/>
              <a:t>повреждение; </a:t>
            </a:r>
            <a:endParaRPr lang="ru-RU" dirty="0" smtClean="0"/>
          </a:p>
          <a:p>
            <a:r>
              <a:rPr lang="ru-RU" dirty="0" smtClean="0"/>
              <a:t>индивидуальное </a:t>
            </a:r>
            <a:r>
              <a:rPr lang="ru-RU" dirty="0"/>
              <a:t>анатомическое расположение.</a:t>
            </a:r>
            <a:r>
              <a:rPr lang="ru-RU" dirty="0" smtClean="0"/>
              <a:t/>
            </a:r>
            <a:br>
              <a:rPr lang="ru-RU" dirty="0" smtClean="0"/>
            </a:br>
            <a:endParaRPr lang="ru-RU" dirty="0"/>
          </a:p>
        </p:txBody>
      </p:sp>
    </p:spTree>
    <p:extLst>
      <p:ext uri="{BB962C8B-B14F-4D97-AF65-F5344CB8AC3E}">
        <p14:creationId xmlns:p14="http://schemas.microsoft.com/office/powerpoint/2010/main" val="2539661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Перелом коронки зуба</a:t>
            </a:r>
            <a:endParaRPr lang="ru-RU" dirty="0"/>
          </a:p>
        </p:txBody>
      </p:sp>
      <p:sp>
        <p:nvSpPr>
          <p:cNvPr id="3" name="Объект 2"/>
          <p:cNvSpPr>
            <a:spLocks noGrp="1"/>
          </p:cNvSpPr>
          <p:nvPr>
            <p:ph idx="1"/>
          </p:nvPr>
        </p:nvSpPr>
        <p:spPr/>
        <p:txBody>
          <a:bodyPr>
            <a:normAutofit fontScale="92500" lnSpcReduction="20000"/>
          </a:bodyPr>
          <a:lstStyle/>
          <a:p>
            <a:r>
              <a:rPr lang="ru-RU" dirty="0"/>
              <a:t>Жалобы При сколе эмали зуба и коронки в границах дентина дети предъявляют жалобы только на наличие дефекта коронки зуба, пульпа чаще не поражается. При переломе зуба в пределах дентина или всей коронки жалобы на боль при приеме горячей или холодной пищи или на острый край, царапающий язык или слизистую губы или щеки. Клиническая картина Отмечается нарушение целостности коронки зуба в пределах эмали и дентина (иногда с раскрытием полости зуба) или почти полное отсутствие коронки. Повышенная подвижность зуба наблюдается редко или может быть в незначительной степени. Иногда бывает болезненной перкуссия. На рентгенограмме определяется дефект коронки в границах эмали и дентина, над пульповой камерой имеется слой дентина (при невскрытой полости зуба) или он отсутствует (при открытой полости зуба</a:t>
            </a:r>
            <a:r>
              <a:rPr lang="ru-RU" dirty="0" smtClean="0"/>
              <a:t>).</a:t>
            </a:r>
            <a:endParaRPr lang="ru-RU" dirty="0"/>
          </a:p>
        </p:txBody>
      </p:sp>
    </p:spTree>
    <p:extLst>
      <p:ext uri="{BB962C8B-B14F-4D97-AF65-F5344CB8AC3E}">
        <p14:creationId xmlns:p14="http://schemas.microsoft.com/office/powerpoint/2010/main" val="2004486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a:solidFill>
                  <a:srgbClr val="C00000"/>
                </a:solidFill>
              </a:rPr>
              <a:t>Переломы коронки зуба</a:t>
            </a:r>
            <a:endParaRPr lang="ru-RU" dirty="0"/>
          </a:p>
        </p:txBody>
      </p:sp>
      <p:pic>
        <p:nvPicPr>
          <p:cNvPr id="13314" name="Рисунок 2" descr="H:\Учебные фото\Трав. повреж. у детей\12312313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7544" y="1484784"/>
            <a:ext cx="7992888" cy="520929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32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57200" y="274638"/>
            <a:ext cx="8229600" cy="706090"/>
          </a:xfrm>
        </p:spPr>
        <p:txBody>
          <a:bodyPr/>
          <a:lstStyle/>
          <a:p>
            <a:pPr eaLnBrk="1" hangingPunct="1">
              <a:defRPr/>
            </a:pPr>
            <a:r>
              <a:rPr lang="ru-RU" sz="4000" b="1" dirty="0" smtClean="0">
                <a:solidFill>
                  <a:srgbClr val="C00000"/>
                </a:solidFill>
              </a:rPr>
              <a:t>Переломы коронки зуба</a:t>
            </a:r>
            <a:endParaRPr lang="de-DE" sz="4000" b="1" dirty="0" smtClean="0">
              <a:solidFill>
                <a:srgbClr val="C00000"/>
              </a:solidFill>
            </a:endParaRPr>
          </a:p>
        </p:txBody>
      </p:sp>
      <p:pic>
        <p:nvPicPr>
          <p:cNvPr id="57348" name="Picture 5" descr="D:\Documents and Settings\Администратор\Pабочий стол\КДТ\Лекции ХСДВ\Учебные фото\Трав. повреж. у детей\SDC11018.JPG"/>
          <p:cNvPicPr>
            <a:picLocks noChangeAspect="1" noChangeArrowheads="1"/>
          </p:cNvPicPr>
          <p:nvPr/>
        </p:nvPicPr>
        <p:blipFill>
          <a:blip r:embed="rId2" cstate="print"/>
          <a:srcRect/>
          <a:stretch>
            <a:fillRect/>
          </a:stretch>
        </p:blipFill>
        <p:spPr bwMode="auto">
          <a:xfrm>
            <a:off x="683568" y="1196752"/>
            <a:ext cx="7669485" cy="5424141"/>
          </a:xfrm>
          <a:prstGeom prst="rect">
            <a:avLst/>
          </a:prstGeom>
          <a:noFill/>
          <a:ln w="9525">
            <a:noFill/>
            <a:miter lim="800000"/>
            <a:headEnd/>
            <a:tailEnd/>
          </a:ln>
        </p:spPr>
      </p:pic>
    </p:spTree>
    <p:extLst>
      <p:ext uri="{BB962C8B-B14F-4D97-AF65-F5344CB8AC3E}">
        <p14:creationId xmlns:p14="http://schemas.microsoft.com/office/powerpoint/2010/main" val="4010642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571500"/>
          </a:xfrm>
        </p:spPr>
        <p:txBody>
          <a:bodyPr>
            <a:normAutofit fontScale="90000"/>
          </a:bodyPr>
          <a:lstStyle/>
          <a:p>
            <a:pPr>
              <a:defRPr/>
            </a:pPr>
            <a:r>
              <a:rPr lang="ru-RU" b="1" dirty="0" smtClean="0">
                <a:solidFill>
                  <a:srgbClr val="C00000"/>
                </a:solidFill>
              </a:rPr>
              <a:t>Переломы коронки зуба</a:t>
            </a:r>
            <a:endParaRPr lang="ru-RU" b="1" dirty="0"/>
          </a:p>
        </p:txBody>
      </p:sp>
      <p:pic>
        <p:nvPicPr>
          <p:cNvPr id="58371" name="Picture 3" descr="D:\Documents and Settings\Администратор\Pабочий стол\КДТ\Лекции ХСДВ\Учебные фото\Трав. повреж. у детей\Перелом коронки зуба.jpg"/>
          <p:cNvPicPr>
            <a:picLocks noGrp="1" noChangeAspect="1" noChangeArrowheads="1"/>
          </p:cNvPicPr>
          <p:nvPr>
            <p:ph idx="1"/>
          </p:nvPr>
        </p:nvPicPr>
        <p:blipFill>
          <a:blip r:embed="rId2" cstate="print"/>
          <a:stretch>
            <a:fillRect/>
          </a:stretch>
        </p:blipFill>
        <p:spPr>
          <a:xfrm>
            <a:off x="899592" y="1124744"/>
            <a:ext cx="7204181" cy="5313084"/>
          </a:xfrm>
          <a:noFill/>
        </p:spPr>
      </p:pic>
    </p:spTree>
    <p:extLst>
      <p:ext uri="{BB962C8B-B14F-4D97-AF65-F5344CB8AC3E}">
        <p14:creationId xmlns:p14="http://schemas.microsoft.com/office/powerpoint/2010/main" val="3127915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Перелом корня зуба </a:t>
            </a:r>
            <a:endParaRPr lang="ru-RU" dirty="0"/>
          </a:p>
        </p:txBody>
      </p:sp>
      <p:sp>
        <p:nvSpPr>
          <p:cNvPr id="3" name="Объект 2"/>
          <p:cNvSpPr>
            <a:spLocks noGrp="1"/>
          </p:cNvSpPr>
          <p:nvPr>
            <p:ph idx="1"/>
          </p:nvPr>
        </p:nvSpPr>
        <p:spPr/>
        <p:txBody>
          <a:bodyPr>
            <a:normAutofit lnSpcReduction="10000"/>
          </a:bodyPr>
          <a:lstStyle/>
          <a:p>
            <a:r>
              <a:rPr lang="ru-RU" dirty="0" smtClean="0"/>
              <a:t>Как </a:t>
            </a:r>
            <a:r>
              <a:rPr lang="ru-RU" dirty="0"/>
              <a:t>правило, чаще ломаются корни постоянных резцов. Переломы корней молочных зубов наблюдаются очень редко, что обусловлено особенностями анатомии молочного зуба и альвеолярного отростка у младших детей. Перелом корня постоянного зуба бывает косым, продольным, осколочным и комбинированным. Жалобы Ребенок обычно жалуется на боль при </a:t>
            </a:r>
            <a:r>
              <a:rPr lang="ru-RU" dirty="0" err="1"/>
              <a:t>накусывании</a:t>
            </a:r>
            <a:r>
              <a:rPr lang="ru-RU" dirty="0"/>
              <a:t>, подвижность зуба, отек десен в области травмированного зуба. Клиническая картина при переломах корня зуба скудная и зависит от уровня перелома, степени смещения отломков, повреждения пульпы. Может быть незначительная подвижность, болезненные перкуссия и надавливание на </a:t>
            </a:r>
            <a:r>
              <a:rPr lang="ru-RU" dirty="0" smtClean="0"/>
              <a:t>зуб.</a:t>
            </a:r>
            <a:endParaRPr lang="ru-RU" dirty="0"/>
          </a:p>
        </p:txBody>
      </p:sp>
    </p:spTree>
    <p:extLst>
      <p:ext uri="{BB962C8B-B14F-4D97-AF65-F5344CB8AC3E}">
        <p14:creationId xmlns:p14="http://schemas.microsoft.com/office/powerpoint/2010/main" val="42864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pPr>
              <a:defRPr/>
            </a:pPr>
            <a:r>
              <a:rPr lang="ru-RU" b="1" dirty="0" smtClean="0"/>
              <a:t>Переломы корня</a:t>
            </a:r>
            <a:endParaRPr lang="ru-RU" b="1" dirty="0"/>
          </a:p>
        </p:txBody>
      </p:sp>
      <p:pic>
        <p:nvPicPr>
          <p:cNvPr id="60419" name="Picture 2" descr="D:\Documents and Settings\Администратор\Pабочий стол\КДТ\Лекции ХСДВ\Учебные фото\Трав. повреж. у детей\Перелом корней в сред. трети.jpg"/>
          <p:cNvPicPr>
            <a:picLocks noGrp="1" noChangeAspect="1" noChangeArrowheads="1"/>
          </p:cNvPicPr>
          <p:nvPr>
            <p:ph idx="1"/>
          </p:nvPr>
        </p:nvPicPr>
        <p:blipFill>
          <a:blip r:embed="rId2" cstate="print"/>
          <a:stretch>
            <a:fillRect/>
          </a:stretch>
        </p:blipFill>
        <p:spPr>
          <a:xfrm>
            <a:off x="1572060" y="1600200"/>
            <a:ext cx="5999880" cy="4876800"/>
          </a:xfrm>
          <a:noFill/>
          <a:ln>
            <a:solidFill>
              <a:srgbClr val="002060"/>
            </a:solidFill>
          </a:ln>
        </p:spPr>
      </p:pic>
    </p:spTree>
    <p:extLst>
      <p:ext uri="{BB962C8B-B14F-4D97-AF65-F5344CB8AC3E}">
        <p14:creationId xmlns:p14="http://schemas.microsoft.com/office/powerpoint/2010/main" val="2763169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defRPr/>
            </a:pPr>
            <a:r>
              <a:rPr lang="ru-RU" b="1" dirty="0" smtClean="0"/>
              <a:t>Переломы корня</a:t>
            </a:r>
            <a:endParaRPr lang="ru-RU" b="1" dirty="0"/>
          </a:p>
        </p:txBody>
      </p:sp>
      <p:pic>
        <p:nvPicPr>
          <p:cNvPr id="60420" name="Picture 3" descr="D:\Documents and Settings\Администратор\Pабочий стол\КДТ\Лекции ХСДВ\Учебные фото\Трав. повреж. у детей\Перелом корня Б.jpg"/>
          <p:cNvPicPr>
            <a:picLocks noChangeAspect="1" noChangeArrowheads="1"/>
          </p:cNvPicPr>
          <p:nvPr/>
        </p:nvPicPr>
        <p:blipFill>
          <a:blip r:embed="rId2" cstate="print"/>
          <a:srcRect/>
          <a:stretch>
            <a:fillRect/>
          </a:stretch>
        </p:blipFill>
        <p:spPr bwMode="auto">
          <a:xfrm>
            <a:off x="1187624" y="1124744"/>
            <a:ext cx="6763255" cy="5524664"/>
          </a:xfrm>
          <a:prstGeom prst="rect">
            <a:avLst/>
          </a:prstGeom>
          <a:noFill/>
          <a:ln w="9525">
            <a:solidFill>
              <a:srgbClr val="002060"/>
            </a:solidFill>
            <a:miter lim="800000"/>
            <a:headEnd/>
            <a:tailEnd/>
          </a:ln>
        </p:spPr>
      </p:pic>
    </p:spTree>
    <p:extLst>
      <p:ext uri="{BB962C8B-B14F-4D97-AF65-F5344CB8AC3E}">
        <p14:creationId xmlns:p14="http://schemas.microsoft.com/office/powerpoint/2010/main" val="2013782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defRPr/>
            </a:pPr>
            <a:r>
              <a:rPr lang="ru-RU" b="1" dirty="0" smtClean="0"/>
              <a:t>Переломы корня</a:t>
            </a:r>
            <a:endParaRPr lang="ru-RU" b="1" dirty="0"/>
          </a:p>
        </p:txBody>
      </p:sp>
      <p:pic>
        <p:nvPicPr>
          <p:cNvPr id="61443" name="Picture 2" descr="D:\Documents and Settings\Администратор\Pабочий стол\КДТ\Лекции ХСДВ\Учебные фото\Трав. повреж. у детей\Перелом корня в ниж. трети.JPG"/>
          <p:cNvPicPr>
            <a:picLocks noGrp="1" noChangeAspect="1" noChangeArrowheads="1"/>
          </p:cNvPicPr>
          <p:nvPr>
            <p:ph idx="1"/>
          </p:nvPr>
        </p:nvPicPr>
        <p:blipFill>
          <a:blip r:embed="rId2" cstate="print"/>
          <a:stretch>
            <a:fillRect/>
          </a:stretch>
        </p:blipFill>
        <p:spPr>
          <a:xfrm>
            <a:off x="1623424" y="1600200"/>
            <a:ext cx="5897151" cy="4876800"/>
          </a:xfrm>
          <a:noFill/>
          <a:ln>
            <a:solidFill>
              <a:srgbClr val="002060"/>
            </a:solidFill>
          </a:ln>
        </p:spPr>
      </p:pic>
    </p:spTree>
    <p:extLst>
      <p:ext uri="{BB962C8B-B14F-4D97-AF65-F5344CB8AC3E}">
        <p14:creationId xmlns:p14="http://schemas.microsoft.com/office/powerpoint/2010/main" val="1019770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pPr>
              <a:defRPr/>
            </a:pPr>
            <a:r>
              <a:rPr lang="ru-RU" b="1" dirty="0" smtClean="0"/>
              <a:t>Переломы корня</a:t>
            </a:r>
            <a:endParaRPr lang="ru-RU" b="1" dirty="0"/>
          </a:p>
        </p:txBody>
      </p:sp>
      <p:pic>
        <p:nvPicPr>
          <p:cNvPr id="61444" name="Picture 3" descr="D:\Documents and Settings\Администратор\Pабочий стол\КДТ\Лекции ХСДВ\Учебные фото\Трав. повреж. у детей\Перелом корня в сред. трети.JPG"/>
          <p:cNvPicPr>
            <a:picLocks noChangeAspect="1" noChangeArrowheads="1"/>
          </p:cNvPicPr>
          <p:nvPr/>
        </p:nvPicPr>
        <p:blipFill>
          <a:blip r:embed="rId2" cstate="print"/>
          <a:srcRect/>
          <a:stretch>
            <a:fillRect/>
          </a:stretch>
        </p:blipFill>
        <p:spPr bwMode="auto">
          <a:xfrm>
            <a:off x="1259632" y="1340768"/>
            <a:ext cx="6665119" cy="5334940"/>
          </a:xfrm>
          <a:prstGeom prst="rect">
            <a:avLst/>
          </a:prstGeom>
          <a:noFill/>
          <a:ln w="9525">
            <a:solidFill>
              <a:srgbClr val="002060"/>
            </a:solidFill>
            <a:miter lim="800000"/>
            <a:headEnd/>
            <a:tailEnd/>
          </a:ln>
        </p:spPr>
      </p:pic>
    </p:spTree>
    <p:extLst>
      <p:ext uri="{BB962C8B-B14F-4D97-AF65-F5344CB8AC3E}">
        <p14:creationId xmlns:p14="http://schemas.microsoft.com/office/powerpoint/2010/main" val="1536619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668072" cy="1052736"/>
          </a:xfrm>
        </p:spPr>
        <p:txBody>
          <a:bodyPr>
            <a:normAutofit fontScale="90000"/>
          </a:bodyPr>
          <a:lstStyle/>
          <a:p>
            <a:pPr algn="ctr"/>
            <a:r>
              <a:rPr lang="ru-RU" dirty="0" smtClean="0"/>
              <a:t>Классификация травматических повреждений ЧЛО</a:t>
            </a:r>
            <a:endParaRPr lang="ru-RU" dirty="0"/>
          </a:p>
        </p:txBody>
      </p:sp>
      <p:sp>
        <p:nvSpPr>
          <p:cNvPr id="4" name="TextBox 3"/>
          <p:cNvSpPr txBox="1"/>
          <p:nvPr/>
        </p:nvSpPr>
        <p:spPr>
          <a:xfrm>
            <a:off x="179512" y="980728"/>
            <a:ext cx="8784976" cy="6463308"/>
          </a:xfrm>
          <a:prstGeom prst="rect">
            <a:avLst/>
          </a:prstGeom>
          <a:noFill/>
        </p:spPr>
        <p:txBody>
          <a:bodyPr wrap="square" rtlCol="0">
            <a:spAutoFit/>
          </a:bodyPr>
          <a:lstStyle/>
          <a:p>
            <a:pPr marL="400050" indent="-400050">
              <a:buAutoNum type="romanUcPeriod"/>
            </a:pPr>
            <a:r>
              <a:rPr lang="ru-RU" b="1" dirty="0" smtClean="0">
                <a:cs typeface="Arabic Typesetting" panose="03020402040406030203" pitchFamily="66" charset="-78"/>
              </a:rPr>
              <a:t>Механические</a:t>
            </a:r>
          </a:p>
          <a:p>
            <a:r>
              <a:rPr lang="ru-RU" dirty="0">
                <a:cs typeface="Arabic Typesetting" panose="03020402040406030203" pitchFamily="66" charset="-78"/>
              </a:rPr>
              <a:t> </a:t>
            </a:r>
            <a:r>
              <a:rPr lang="ru-RU" dirty="0" smtClean="0">
                <a:cs typeface="Arabic Typesetting" panose="03020402040406030203" pitchFamily="66" charset="-78"/>
              </a:rPr>
              <a:t>     1. По локализации: </a:t>
            </a:r>
          </a:p>
          <a:p>
            <a:r>
              <a:rPr lang="ru-RU" dirty="0" smtClean="0">
                <a:cs typeface="Arabic Typesetting" panose="03020402040406030203" pitchFamily="66" charset="-78"/>
              </a:rPr>
              <a:t>-травмы мягких тканей лица с повреждением языка, слюнных желез, крупных нервов, крупных сосудов;</a:t>
            </a:r>
          </a:p>
          <a:p>
            <a:r>
              <a:rPr lang="ru-RU" dirty="0" smtClean="0">
                <a:cs typeface="Arabic Typesetting" panose="03020402040406030203" pitchFamily="66" charset="-78"/>
              </a:rPr>
              <a:t>-</a:t>
            </a:r>
            <a:r>
              <a:rPr lang="ru-RU" b="1" dirty="0" smtClean="0">
                <a:solidFill>
                  <a:srgbClr val="FF0000"/>
                </a:solidFill>
                <a:cs typeface="Arabic Typesetting" panose="03020402040406030203" pitchFamily="66" charset="-78"/>
              </a:rPr>
              <a:t>травмы костей: нижней челюсти, верхней челюсти, скуловых костей, костей носа, двух костей и более;</a:t>
            </a:r>
          </a:p>
          <a:p>
            <a:r>
              <a:rPr lang="ru-RU" b="1" dirty="0" smtClean="0">
                <a:solidFill>
                  <a:srgbClr val="FF0000"/>
                </a:solidFill>
                <a:cs typeface="Arabic Typesetting" panose="03020402040406030203" pitchFamily="66" charset="-78"/>
              </a:rPr>
              <a:t>-травмы зубов(</a:t>
            </a:r>
            <a:r>
              <a:rPr lang="ru-RU" altLang="ru-RU" b="1" dirty="0" smtClean="0">
                <a:solidFill>
                  <a:srgbClr val="FF0000"/>
                </a:solidFill>
              </a:rPr>
              <a:t>Ушиб зуба; Вывих зуба; Трещина зуба; Перелом зуба; Сочетанные и комбинированные травмы; Травмы зачатка зуба</a:t>
            </a:r>
            <a:r>
              <a:rPr lang="ru-RU" b="1" dirty="0" smtClean="0">
                <a:solidFill>
                  <a:srgbClr val="FF0000"/>
                </a:solidFill>
                <a:cs typeface="Arabic Typesetting" panose="03020402040406030203" pitchFamily="66" charset="-78"/>
              </a:rPr>
              <a:t>)</a:t>
            </a:r>
          </a:p>
          <a:p>
            <a:r>
              <a:rPr lang="ru-RU" dirty="0" smtClean="0">
                <a:cs typeface="Arabic Typesetting" panose="03020402040406030203" pitchFamily="66" charset="-78"/>
              </a:rPr>
              <a:t>       2. По характеру ранения:</a:t>
            </a:r>
          </a:p>
          <a:p>
            <a:pPr marL="285750" indent="-285750">
              <a:buFontTx/>
              <a:buChar char="-"/>
            </a:pPr>
            <a:r>
              <a:rPr lang="ru-RU" dirty="0" smtClean="0">
                <a:cs typeface="Arabic Typesetting" panose="03020402040406030203" pitchFamily="66" charset="-78"/>
              </a:rPr>
              <a:t>Сквозные</a:t>
            </a:r>
          </a:p>
          <a:p>
            <a:pPr marL="285750" indent="-285750">
              <a:buFontTx/>
              <a:buChar char="-"/>
            </a:pPr>
            <a:r>
              <a:rPr lang="ru-RU" dirty="0" smtClean="0">
                <a:cs typeface="Arabic Typesetting" panose="03020402040406030203" pitchFamily="66" charset="-78"/>
              </a:rPr>
              <a:t>Слепые</a:t>
            </a:r>
          </a:p>
          <a:p>
            <a:pPr marL="285750" indent="-285750">
              <a:buFontTx/>
              <a:buChar char="-"/>
            </a:pPr>
            <a:r>
              <a:rPr lang="ru-RU" dirty="0" smtClean="0">
                <a:cs typeface="Arabic Typesetting" panose="03020402040406030203" pitchFamily="66" charset="-78"/>
              </a:rPr>
              <a:t>Касательные</a:t>
            </a:r>
          </a:p>
          <a:p>
            <a:pPr marL="285750" indent="-285750">
              <a:buFontTx/>
              <a:buChar char="-"/>
            </a:pPr>
            <a:r>
              <a:rPr lang="ru-RU" dirty="0" smtClean="0">
                <a:cs typeface="Arabic Typesetting" panose="03020402040406030203" pitchFamily="66" charset="-78"/>
              </a:rPr>
              <a:t>Проникающие в полость рта</a:t>
            </a:r>
          </a:p>
          <a:p>
            <a:pPr marL="285750" indent="-285750">
              <a:buFontTx/>
              <a:buChar char="-"/>
            </a:pPr>
            <a:r>
              <a:rPr lang="ru-RU" dirty="0" smtClean="0">
                <a:cs typeface="Arabic Typesetting" panose="03020402040406030203" pitchFamily="66" charset="-78"/>
              </a:rPr>
              <a:t>Проникающие в верхнечелюстные пазухи и полость носа</a:t>
            </a:r>
          </a:p>
          <a:p>
            <a:r>
              <a:rPr lang="ru-RU" dirty="0" smtClean="0">
                <a:cs typeface="Arabic Typesetting" panose="03020402040406030203" pitchFamily="66" charset="-78"/>
              </a:rPr>
              <a:t>      3. По механизму повреждения:</a:t>
            </a:r>
          </a:p>
          <a:p>
            <a:pPr marL="285750" indent="-285750">
              <a:buFontTx/>
              <a:buChar char="-"/>
            </a:pPr>
            <a:r>
              <a:rPr lang="ru-RU" dirty="0" smtClean="0">
                <a:cs typeface="Arabic Typesetting" panose="03020402040406030203" pitchFamily="66" charset="-78"/>
              </a:rPr>
              <a:t>Огнестрельные (пулевые, осколочные, шариковые, стреловидными элементами)</a:t>
            </a:r>
          </a:p>
          <a:p>
            <a:pPr marL="285750" indent="-285750">
              <a:buFontTx/>
              <a:buChar char="-"/>
            </a:pPr>
            <a:r>
              <a:rPr lang="ru-RU" dirty="0" smtClean="0">
                <a:cs typeface="Arabic Typesetting" panose="03020402040406030203" pitchFamily="66" charset="-78"/>
              </a:rPr>
              <a:t>Неогнестрельные (открытые и закрытые).</a:t>
            </a:r>
          </a:p>
          <a:p>
            <a:r>
              <a:rPr lang="en-US" b="1" dirty="0" smtClean="0">
                <a:cs typeface="Arabic Typesetting" panose="03020402040406030203" pitchFamily="66" charset="-78"/>
              </a:rPr>
              <a:t>II. </a:t>
            </a:r>
            <a:r>
              <a:rPr lang="ru-RU" b="1" dirty="0" smtClean="0">
                <a:cs typeface="Arabic Typesetting" panose="03020402040406030203" pitchFamily="66" charset="-78"/>
              </a:rPr>
              <a:t>Комбинированные</a:t>
            </a:r>
          </a:p>
          <a:p>
            <a:r>
              <a:rPr lang="en-US" b="1" dirty="0" smtClean="0">
                <a:cs typeface="Arabic Typesetting" panose="03020402040406030203" pitchFamily="66" charset="-78"/>
              </a:rPr>
              <a:t>III</a:t>
            </a:r>
            <a:r>
              <a:rPr lang="ru-RU" b="1" dirty="0" smtClean="0">
                <a:cs typeface="Arabic Typesetting" panose="03020402040406030203" pitchFamily="66" charset="-78"/>
              </a:rPr>
              <a:t>. Ожоги</a:t>
            </a:r>
          </a:p>
          <a:p>
            <a:r>
              <a:rPr lang="en-US" b="1" dirty="0" smtClean="0">
                <a:cs typeface="Arabic Typesetting" panose="03020402040406030203" pitchFamily="66" charset="-78"/>
              </a:rPr>
              <a:t>IV</a:t>
            </a:r>
            <a:r>
              <a:rPr lang="ru-RU" b="1" dirty="0" smtClean="0">
                <a:cs typeface="Arabic Typesetting" panose="03020402040406030203" pitchFamily="66" charset="-78"/>
              </a:rPr>
              <a:t>. Отморожения</a:t>
            </a:r>
          </a:p>
          <a:p>
            <a:pPr marL="285750" indent="-285750">
              <a:buFontTx/>
              <a:buChar char="-"/>
            </a:pPr>
            <a:endParaRPr lang="ru-RU" dirty="0" smtClean="0"/>
          </a:p>
          <a:p>
            <a:r>
              <a:rPr lang="ru-RU" dirty="0"/>
              <a:t> </a:t>
            </a:r>
            <a:r>
              <a:rPr lang="ru-RU" dirty="0" smtClean="0"/>
              <a:t>    </a:t>
            </a:r>
            <a:endParaRPr lang="ru-RU" dirty="0"/>
          </a:p>
        </p:txBody>
      </p:sp>
    </p:spTree>
    <p:extLst>
      <p:ext uri="{BB962C8B-B14F-4D97-AF65-F5344CB8AC3E}">
        <p14:creationId xmlns:p14="http://schemas.microsoft.com/office/powerpoint/2010/main" val="1190716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3419872" y="188640"/>
            <a:ext cx="8229600" cy="990600"/>
          </a:xfrm>
        </p:spPr>
        <p:txBody>
          <a:bodyPr/>
          <a:lstStyle/>
          <a:p>
            <a:r>
              <a:rPr lang="ru-RU" altLang="ru-RU" dirty="0" smtClean="0"/>
              <a:t>Лечение </a:t>
            </a:r>
          </a:p>
        </p:txBody>
      </p:sp>
      <p:sp>
        <p:nvSpPr>
          <p:cNvPr id="3" name="Содержимое 2"/>
          <p:cNvSpPr>
            <a:spLocks noGrp="1"/>
          </p:cNvSpPr>
          <p:nvPr>
            <p:ph idx="1"/>
          </p:nvPr>
        </p:nvSpPr>
        <p:spPr>
          <a:xfrm>
            <a:off x="6897" y="980728"/>
            <a:ext cx="4781128" cy="5760640"/>
          </a:xfrm>
        </p:spPr>
        <p:txBody>
          <a:bodyPr>
            <a:normAutofit fontScale="77500" lnSpcReduction="20000"/>
          </a:bodyPr>
          <a:lstStyle/>
          <a:p>
            <a:pPr marL="365760" indent="-256032">
              <a:buClr>
                <a:schemeClr val="accent3"/>
              </a:buClr>
              <a:buFont typeface="Georgia"/>
              <a:buChar char="•"/>
              <a:defRPr/>
            </a:pPr>
            <a:r>
              <a:rPr lang="ru-RU" dirty="0" smtClean="0"/>
              <a:t>Объем помощи определяется уровнем и характером перелома. </a:t>
            </a:r>
          </a:p>
          <a:p>
            <a:pPr marL="365760" indent="-256032">
              <a:buClr>
                <a:schemeClr val="accent3"/>
              </a:buClr>
              <a:buFont typeface="Georgia"/>
              <a:buChar char="•"/>
              <a:defRPr/>
            </a:pPr>
            <a:endParaRPr lang="ru-RU" dirty="0" smtClean="0"/>
          </a:p>
          <a:p>
            <a:pPr marL="365760" indent="-256032">
              <a:buClr>
                <a:schemeClr val="accent3"/>
              </a:buClr>
              <a:buFont typeface="Georgia"/>
              <a:buChar char="•"/>
              <a:defRPr/>
            </a:pPr>
            <a:r>
              <a:rPr lang="ru-RU" dirty="0" smtClean="0"/>
              <a:t>При повреждении эмали и дентина без вскрытия пульпы зуба сошлифовают острые края коронки. </a:t>
            </a:r>
          </a:p>
          <a:p>
            <a:pPr marL="365760" indent="-256032">
              <a:buClr>
                <a:schemeClr val="accent3"/>
              </a:buClr>
              <a:buFont typeface="Georgia"/>
              <a:buChar char="•"/>
              <a:defRPr/>
            </a:pPr>
            <a:endParaRPr lang="ru-RU" dirty="0" smtClean="0"/>
          </a:p>
          <a:p>
            <a:pPr marL="365760" indent="-256032">
              <a:buClr>
                <a:schemeClr val="accent3"/>
              </a:buClr>
              <a:buFont typeface="Georgia"/>
              <a:buChar char="•"/>
              <a:defRPr/>
            </a:pPr>
            <a:r>
              <a:rPr lang="ru-RU" dirty="0" smtClean="0"/>
              <a:t>При переломе коронки со вскрытием пульпы проводят консервативное лечение (если больной обратился в срок, не превышающий 12 часов), либо удаляют коронковую часть пульпы и пломбируют канал корня зуба (при обращении в более поздние сроки) с последующим восстановлением анатомической формы зуба пломбировочным материалом, коронкой, штифтовым зубом. </a:t>
            </a:r>
          </a:p>
          <a:p>
            <a:pPr marL="365760" indent="-256032">
              <a:buClr>
                <a:schemeClr val="accent3"/>
              </a:buClr>
              <a:buFont typeface="Georgia"/>
              <a:buChar char="•"/>
              <a:defRPr/>
            </a:pPr>
            <a:endParaRPr lang="ru-RU" dirty="0" smtClean="0"/>
          </a:p>
          <a:p>
            <a:pPr marL="365760" indent="-256032">
              <a:buClr>
                <a:schemeClr val="accent3"/>
              </a:buClr>
              <a:buFont typeface="Georgia"/>
              <a:buChar char="•"/>
              <a:defRPr/>
            </a:pPr>
            <a:r>
              <a:rPr lang="ru-RU" dirty="0" smtClean="0"/>
              <a:t>При значительных разрушениях зубы удаляют.</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006" y="1844824"/>
            <a:ext cx="4482075" cy="3361556"/>
          </a:xfrm>
          <a:prstGeom prst="rect">
            <a:avLst/>
          </a:prstGeom>
        </p:spPr>
      </p:pic>
    </p:spTree>
    <p:extLst>
      <p:ext uri="{BB962C8B-B14F-4D97-AF65-F5344CB8AC3E}">
        <p14:creationId xmlns:p14="http://schemas.microsoft.com/office/powerpoint/2010/main" val="3415072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445" y="605591"/>
            <a:ext cx="8331011" cy="6240123"/>
          </a:xfrm>
        </p:spPr>
      </p:pic>
    </p:spTree>
    <p:extLst>
      <p:ext uri="{BB962C8B-B14F-4D97-AF65-F5344CB8AC3E}">
        <p14:creationId xmlns:p14="http://schemas.microsoft.com/office/powerpoint/2010/main" val="3942206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8165259" cy="611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505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1470025"/>
          </a:xfrm>
        </p:spPr>
        <p:txBody>
          <a:bodyPr/>
          <a:lstStyle/>
          <a:p>
            <a:r>
              <a:rPr lang="ru-RU" b="1" dirty="0" smtClean="0"/>
              <a:t>Трещины зубов</a:t>
            </a:r>
            <a:endParaRPr lang="ru-RU" b="1" dirty="0"/>
          </a:p>
        </p:txBody>
      </p:sp>
      <p:sp>
        <p:nvSpPr>
          <p:cNvPr id="3" name="Подзаголовок 2"/>
          <p:cNvSpPr>
            <a:spLocks noGrp="1"/>
          </p:cNvSpPr>
          <p:nvPr>
            <p:ph type="subTitle" idx="1"/>
          </p:nvPr>
        </p:nvSpPr>
        <p:spPr>
          <a:xfrm>
            <a:off x="1371600" y="1916832"/>
            <a:ext cx="6400800" cy="1008112"/>
          </a:xfrm>
        </p:spPr>
        <p:txBody>
          <a:bodyPr>
            <a:normAutofit/>
          </a:bodyPr>
          <a:lstStyle/>
          <a:p>
            <a:r>
              <a:rPr lang="ru-RU" dirty="0" smtClean="0">
                <a:solidFill>
                  <a:schemeClr val="tx1"/>
                </a:solidFill>
              </a:rPr>
              <a:t>Трещиной (надломом) называют неполный перелом зуба без отрыва его части </a:t>
            </a:r>
            <a:endParaRPr lang="ru-RU"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821577"/>
            <a:ext cx="19050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852936"/>
            <a:ext cx="17335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852936"/>
            <a:ext cx="17811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437112"/>
            <a:ext cx="3736975" cy="19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94158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Причины возникновения  трещин</a:t>
            </a:r>
            <a:r>
              <a:rPr lang="ru-RU" dirty="0" smtClean="0"/>
              <a:t>:</a:t>
            </a:r>
            <a:endParaRPr lang="ru-RU" dirty="0"/>
          </a:p>
        </p:txBody>
      </p:sp>
      <p:sp>
        <p:nvSpPr>
          <p:cNvPr id="3" name="Объект 2"/>
          <p:cNvSpPr>
            <a:spLocks noGrp="1"/>
          </p:cNvSpPr>
          <p:nvPr>
            <p:ph idx="1"/>
          </p:nvPr>
        </p:nvSpPr>
        <p:spPr>
          <a:xfrm>
            <a:off x="395536" y="1556792"/>
            <a:ext cx="8229600" cy="4525963"/>
          </a:xfrm>
        </p:spPr>
        <p:txBody>
          <a:bodyPr/>
          <a:lstStyle/>
          <a:p>
            <a:pPr marL="0" indent="0">
              <a:buNone/>
            </a:pPr>
            <a:r>
              <a:rPr lang="ru-RU" dirty="0" smtClean="0"/>
              <a:t>У витальных зубов: </a:t>
            </a:r>
          </a:p>
          <a:p>
            <a:r>
              <a:rPr lang="ru-RU" dirty="0" smtClean="0"/>
              <a:t>травма;</a:t>
            </a:r>
          </a:p>
          <a:p>
            <a:r>
              <a:rPr lang="ru-RU" dirty="0" err="1" smtClean="0"/>
              <a:t>парафункции</a:t>
            </a:r>
            <a:r>
              <a:rPr lang="ru-RU" dirty="0" smtClean="0"/>
              <a:t>;</a:t>
            </a:r>
          </a:p>
          <a:p>
            <a:r>
              <a:rPr lang="ru-RU" dirty="0" smtClean="0"/>
              <a:t>ятрогенный фактор</a:t>
            </a:r>
            <a:endParaRPr lang="ru-R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254" y="1700808"/>
            <a:ext cx="14573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916" y="4593633"/>
            <a:ext cx="2638765" cy="192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21088"/>
            <a:ext cx="280831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05352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8291264" cy="1156990"/>
          </a:xfrm>
        </p:spPr>
        <p:txBody>
          <a:bodyPr>
            <a:noAutofit/>
          </a:bodyPr>
          <a:lstStyle/>
          <a:p>
            <a:r>
              <a:rPr lang="ru-RU" sz="3200" dirty="0" smtClean="0"/>
              <a:t>Трещины зубов возникают вследствие различных причин и приводят к болевым ощущениям и разрушению зубов.</a:t>
            </a:r>
            <a:endParaRPr lang="ru-RU"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06462" y="2706508"/>
            <a:ext cx="3731075" cy="266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54404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2276872"/>
            <a:ext cx="6570261" cy="4876800"/>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34"/>
            <a:ext cx="6762750" cy="3924300"/>
          </a:xfrm>
          <a:prstGeom prst="rect">
            <a:avLst/>
          </a:prstGeom>
        </p:spPr>
      </p:pic>
    </p:spTree>
    <p:extLst>
      <p:ext uri="{BB962C8B-B14F-4D97-AF65-F5344CB8AC3E}">
        <p14:creationId xmlns:p14="http://schemas.microsoft.com/office/powerpoint/2010/main" val="2021321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3106287"/>
            <a:ext cx="6784273" cy="37499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68" y="-171400"/>
            <a:ext cx="6308625" cy="4207064"/>
          </a:xfrm>
          <a:prstGeom prst="rect">
            <a:avLst/>
          </a:prstGeom>
        </p:spPr>
      </p:pic>
    </p:spTree>
    <p:extLst>
      <p:ext uri="{BB962C8B-B14F-4D97-AF65-F5344CB8AC3E}">
        <p14:creationId xmlns:p14="http://schemas.microsoft.com/office/powerpoint/2010/main" val="1899216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Клиника </a:t>
            </a:r>
            <a:endParaRPr lang="ru-RU" dirty="0"/>
          </a:p>
        </p:txBody>
      </p:sp>
      <p:sp>
        <p:nvSpPr>
          <p:cNvPr id="3" name="Объект 2"/>
          <p:cNvSpPr>
            <a:spLocks noGrp="1"/>
          </p:cNvSpPr>
          <p:nvPr>
            <p:ph idx="1"/>
          </p:nvPr>
        </p:nvSpPr>
        <p:spPr/>
        <p:txBody>
          <a:bodyPr>
            <a:normAutofit lnSpcReduction="10000"/>
          </a:bodyPr>
          <a:lstStyle/>
          <a:p>
            <a:r>
              <a:rPr lang="ru-RU" dirty="0" smtClean="0"/>
              <a:t>Наиболее часто возникает боль низкой интенсивности. </a:t>
            </a:r>
          </a:p>
          <a:p>
            <a:r>
              <a:rPr lang="ru-RU" dirty="0" smtClean="0"/>
              <a:t>Часто боль возникает при употреблении горячей или холодной пищи (повышенная чувствительность зуба). Боль может возникнуть при жевании жесткой пищи. Так как боль возникает нечасто, пациенты обращаются к врачу-стоматологу только спустя довольно продолжительное время. При этом стоматолог не находит внешней причины боли в зубе (кариеса). Если трещина в зубе имеет значительные размеры, может возникать мгновенная боль высокой интенсивности. Это боль смещения отломков зубов при жевании. Устранение нагрузки на зуб приводит к быстрому стиханию боли. </a:t>
            </a:r>
          </a:p>
          <a:p>
            <a:endParaRPr lang="ru-RU" dirty="0"/>
          </a:p>
        </p:txBody>
      </p:sp>
    </p:spTree>
    <p:extLst>
      <p:ext uri="{BB962C8B-B14F-4D97-AF65-F5344CB8AC3E}">
        <p14:creationId xmlns:p14="http://schemas.microsoft.com/office/powerpoint/2010/main" val="2110928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Autofit/>
          </a:bodyPr>
          <a:lstStyle/>
          <a:p>
            <a:r>
              <a:rPr lang="ru-RU" sz="3200" dirty="0" smtClean="0"/>
              <a:t>Лечение треснувшего зуба</a:t>
            </a:r>
            <a:endParaRPr lang="ru-RU" sz="3200" dirty="0"/>
          </a:p>
        </p:txBody>
      </p:sp>
      <p:sp>
        <p:nvSpPr>
          <p:cNvPr id="3" name="Объект 2"/>
          <p:cNvSpPr>
            <a:spLocks noGrp="1"/>
          </p:cNvSpPr>
          <p:nvPr>
            <p:ph idx="1"/>
          </p:nvPr>
        </p:nvSpPr>
        <p:spPr>
          <a:xfrm>
            <a:off x="457200" y="836712"/>
            <a:ext cx="8229600" cy="5289451"/>
          </a:xfrm>
        </p:spPr>
        <p:txBody>
          <a:bodyPr>
            <a:normAutofit/>
          </a:bodyPr>
          <a:lstStyle/>
          <a:p>
            <a:r>
              <a:rPr lang="ru-RU" sz="1800" dirty="0" smtClean="0"/>
              <a:t>Вариантов трещин достаточно много, поэтому лечение зуба с трещиной может значительно варьировать.</a:t>
            </a:r>
          </a:p>
          <a:p>
            <a:r>
              <a:rPr lang="ru-RU" sz="1800" dirty="0" smtClean="0"/>
              <a:t>Трещины эмали это крошечные трещины, которые влияют, как правило, только на внешний вид эмали. Эти трещины обычно появляются в течение жизни у взрослых людей. Трещины эмали очень мелкие, они не причиняют боль и не вызывают особой озабоченности после появления. Для их устранения используются композиционные пломбировочные материалы</a:t>
            </a:r>
          </a:p>
          <a:p>
            <a:r>
              <a:rPr lang="ru-RU" sz="1800" dirty="0"/>
              <a:t>и</a:t>
            </a:r>
            <a:r>
              <a:rPr lang="ru-RU" sz="1800" dirty="0" smtClean="0"/>
              <a:t>ли </a:t>
            </a:r>
            <a:r>
              <a:rPr lang="ru-RU" sz="1800" dirty="0" err="1" smtClean="0"/>
              <a:t>виниры</a:t>
            </a:r>
            <a:endParaRPr lang="ru-RU" sz="180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996952"/>
            <a:ext cx="2316351" cy="175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21088"/>
            <a:ext cx="5533678" cy="221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674000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Травма зуба </a:t>
            </a:r>
          </a:p>
        </p:txBody>
      </p:sp>
      <p:sp>
        <p:nvSpPr>
          <p:cNvPr id="3" name="Объект 2"/>
          <p:cNvSpPr>
            <a:spLocks noGrp="1"/>
          </p:cNvSpPr>
          <p:nvPr>
            <p:ph idx="1"/>
          </p:nvPr>
        </p:nvSpPr>
        <p:spPr/>
        <p:txBody>
          <a:bodyPr>
            <a:normAutofit fontScale="92500" lnSpcReduction="10000"/>
          </a:bodyPr>
          <a:lstStyle/>
          <a:p>
            <a:r>
              <a:rPr lang="ru-RU" dirty="0" smtClean="0"/>
              <a:t>— </a:t>
            </a:r>
            <a:r>
              <a:rPr lang="ru-RU" dirty="0"/>
              <a:t>это нарушение анатомической целости зуба или окружающих его тканей, с изменением положения зуба в зубном ряду. Наиболее часто она встречается именно в детском возрасте, что объясняется особенностями поведения детей и их образом жизни. Травма временных зубов чаще всего происходит в возрасте 2–3 лет, а травма постоянных зубов — в 8–10 лет. У мальчиков травма зубов встречается в среднем в 2 раза чаще, чем у девочек. Причем, в возрасте 15 лет соотношение травмы зубов у мальчиков и девочек составляет 6:1.</a:t>
            </a:r>
          </a:p>
          <a:p>
            <a:r>
              <a:rPr lang="ru-RU" dirty="0"/>
              <a:t>Больше всего острой травме зубов подвержены резцы, преимущественно на верхней челюсти. Значительно реже повреждаются клыки. Изолированные повреждения </a:t>
            </a:r>
            <a:r>
              <a:rPr lang="ru-RU" dirty="0" err="1"/>
              <a:t>премоляров</a:t>
            </a:r>
            <a:r>
              <a:rPr lang="ru-RU" dirty="0"/>
              <a:t> и моляров у детей встречаются крайне редко. Они, как правило, сочетаются с переломом челюсти.</a:t>
            </a:r>
          </a:p>
          <a:p>
            <a:endParaRPr lang="ru-RU" dirty="0"/>
          </a:p>
        </p:txBody>
      </p:sp>
    </p:spTree>
    <p:extLst>
      <p:ext uri="{BB962C8B-B14F-4D97-AF65-F5344CB8AC3E}">
        <p14:creationId xmlns:p14="http://schemas.microsoft.com/office/powerpoint/2010/main" val="2359821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3200" dirty="0" smtClean="0"/>
              <a:t>Трещины бугров, </a:t>
            </a:r>
            <a:r>
              <a:rPr lang="ru-RU" sz="3200" dirty="0" err="1" smtClean="0"/>
              <a:t>отлом</a:t>
            </a:r>
            <a:r>
              <a:rPr lang="ru-RU" sz="3200" dirty="0" smtClean="0"/>
              <a:t> стенки зуба</a:t>
            </a:r>
            <a:endParaRPr lang="ru-RU" sz="3200" dirty="0"/>
          </a:p>
        </p:txBody>
      </p:sp>
      <p:sp>
        <p:nvSpPr>
          <p:cNvPr id="3" name="Объект 2"/>
          <p:cNvSpPr>
            <a:spLocks noGrp="1"/>
          </p:cNvSpPr>
          <p:nvPr>
            <p:ph idx="1"/>
          </p:nvPr>
        </p:nvSpPr>
        <p:spPr>
          <a:xfrm>
            <a:off x="457200" y="908720"/>
            <a:ext cx="8229600" cy="5688632"/>
          </a:xfrm>
        </p:spPr>
        <p:txBody>
          <a:bodyPr>
            <a:normAutofit/>
          </a:bodyPr>
          <a:lstStyle/>
          <a:p>
            <a:r>
              <a:rPr lang="ru-RU" sz="1800" dirty="0" smtClean="0"/>
              <a:t>Когда бугор зуба становится ослабленным, иногда результатом может стать его перелом. Отколовшийся бугор или стенка зуба могут выпасть сами или могут быть удалены врачом-стоматологом. Такого рода </a:t>
            </a:r>
            <a:r>
              <a:rPr lang="ru-RU" sz="1800" dirty="0" err="1" smtClean="0"/>
              <a:t>трещины,не</a:t>
            </a:r>
            <a:r>
              <a:rPr lang="ru-RU" sz="1800" dirty="0" smtClean="0"/>
              <a:t> задев </a:t>
            </a:r>
            <a:r>
              <a:rPr lang="ru-RU" sz="1800" dirty="0" err="1" smtClean="0"/>
              <a:t>пульпу,редко</a:t>
            </a:r>
            <a:r>
              <a:rPr lang="ru-RU" sz="1800" dirty="0" smtClean="0"/>
              <a:t> ведут к её воспалению, поэтому лечение корневого канала в большинстве случаев не требуется. Таким образом зуб после удаления отколотого кусочка будет нуждаться в восстановлении </a:t>
            </a:r>
            <a:r>
              <a:rPr lang="ru-RU" sz="1800" dirty="0" err="1" smtClean="0"/>
              <a:t>коронковой</a:t>
            </a:r>
            <a:r>
              <a:rPr lang="ru-RU" sz="1800" dirty="0" smtClean="0"/>
              <a:t> части в полном объеме, которое врач может провести различными методами(композиционные </a:t>
            </a:r>
            <a:r>
              <a:rPr lang="ru-RU" sz="1800" dirty="0" err="1" smtClean="0"/>
              <a:t>материалы,вкладки</a:t>
            </a:r>
            <a:r>
              <a:rPr lang="ru-RU" sz="1800" dirty="0" smtClean="0"/>
              <a:t>)</a:t>
            </a:r>
            <a:endParaRPr lang="ru-RU"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284984"/>
            <a:ext cx="197172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938761"/>
            <a:ext cx="19050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9942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3200" dirty="0" smtClean="0"/>
              <a:t>Вертикальные трещины зубов</a:t>
            </a:r>
            <a:endParaRPr lang="ru-RU" sz="3200" dirty="0"/>
          </a:p>
        </p:txBody>
      </p:sp>
      <p:sp>
        <p:nvSpPr>
          <p:cNvPr id="3" name="Объект 2"/>
          <p:cNvSpPr>
            <a:spLocks noGrp="1"/>
          </p:cNvSpPr>
          <p:nvPr>
            <p:ph idx="1"/>
          </p:nvPr>
        </p:nvSpPr>
        <p:spPr>
          <a:xfrm>
            <a:off x="323528" y="836712"/>
            <a:ext cx="8229600" cy="5472608"/>
          </a:xfrm>
        </p:spPr>
        <p:txBody>
          <a:bodyPr>
            <a:normAutofit/>
          </a:bodyPr>
          <a:lstStyle/>
          <a:p>
            <a:r>
              <a:rPr lang="ru-RU" sz="1800" dirty="0" smtClean="0"/>
              <a:t>Эта трещина тянется от жевательной поверхности зуба в вертикальном направлении корня. Вертикально треснувший зуб пока не разделен на две отдельные части. Из-за расположения трещины повреждение пульпы в этом случае является распространенным явлением. Часто возникает необходимость лечения корневого канала. Затем приступают к восстановлению зуба коронкой, чтобы защитить треснувший зуб. </a:t>
            </a:r>
          </a:p>
          <a:p>
            <a:r>
              <a:rPr lang="ru-RU" sz="1800" dirty="0" smtClean="0"/>
              <a:t>Иногда, трещины могут распространяться ниже линии десны, такие зубы подлежат удалению. </a:t>
            </a:r>
            <a:endParaRPr lang="ru-RU"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996952"/>
            <a:ext cx="273630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254682"/>
            <a:ext cx="2160240" cy="190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254683"/>
            <a:ext cx="2337048" cy="190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4344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3933056"/>
            <a:ext cx="10366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706090"/>
          </a:xfrm>
        </p:spPr>
        <p:txBody>
          <a:bodyPr>
            <a:normAutofit/>
          </a:bodyPr>
          <a:lstStyle/>
          <a:p>
            <a:r>
              <a:rPr lang="ru-RU" sz="3200" dirty="0" smtClean="0"/>
              <a:t>Вертикальные трещины корня</a:t>
            </a:r>
            <a:endParaRPr lang="ru-RU" sz="3200" dirty="0"/>
          </a:p>
        </p:txBody>
      </p:sp>
      <p:sp>
        <p:nvSpPr>
          <p:cNvPr id="3" name="Объект 2"/>
          <p:cNvSpPr>
            <a:spLocks noGrp="1"/>
          </p:cNvSpPr>
          <p:nvPr>
            <p:ph idx="1"/>
          </p:nvPr>
        </p:nvSpPr>
        <p:spPr>
          <a:xfrm>
            <a:off x="323528" y="1124744"/>
            <a:ext cx="8229600" cy="4929411"/>
          </a:xfrm>
        </p:spPr>
        <p:txBody>
          <a:bodyPr>
            <a:normAutofit/>
          </a:bodyPr>
          <a:lstStyle/>
          <a:p>
            <a:r>
              <a:rPr lang="ru-RU" sz="1800" dirty="0" smtClean="0"/>
              <a:t>Вертикальные корневые переломы являются трещины, которые начинаются в корне зуба и продолжаются в направлении жевательной поверхности. Такие трещины часто показывают минимальные признаки и симптомы, и поэтому могут оставаться незамеченными в течение некоторого времени. Вертикальные корневые переломы часто бывают обнаружены уже тогда, когда окружающие зуб ткани кости становятся инфицированными и воспаленными. </a:t>
            </a:r>
          </a:p>
          <a:p>
            <a:r>
              <a:rPr lang="ru-RU" sz="1800" dirty="0" smtClean="0"/>
              <a:t>Лечение таких трещин может включать удаление треснувшего зуба. Вместе с тем, иногда в случае вертикальных трещин корня целесообразны эндодонтические хирургические операции, целью которых является сохранение части зуба путем удаления сломанного корня. </a:t>
            </a:r>
            <a:endParaRPr lang="ru-RU" sz="1800" dirty="0"/>
          </a:p>
        </p:txBody>
      </p:sp>
    </p:spTree>
    <p:extLst>
      <p:ext uri="{BB962C8B-B14F-4D97-AF65-F5344CB8AC3E}">
        <p14:creationId xmlns:p14="http://schemas.microsoft.com/office/powerpoint/2010/main" val="181863463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9471"/>
            <a:ext cx="8229600" cy="807241"/>
          </a:xfrm>
        </p:spPr>
        <p:txBody>
          <a:bodyPr>
            <a:normAutofit/>
          </a:bodyPr>
          <a:lstStyle/>
          <a:p>
            <a:r>
              <a:rPr lang="ru-RU" sz="3200" dirty="0" smtClean="0"/>
              <a:t>Вертикальный перелом зубов</a:t>
            </a:r>
            <a:endParaRPr lang="ru-RU" sz="3200" dirty="0"/>
          </a:p>
        </p:txBody>
      </p:sp>
      <p:sp>
        <p:nvSpPr>
          <p:cNvPr id="3" name="Объект 2"/>
          <p:cNvSpPr>
            <a:spLocks noGrp="1"/>
          </p:cNvSpPr>
          <p:nvPr>
            <p:ph idx="1"/>
          </p:nvPr>
        </p:nvSpPr>
        <p:spPr>
          <a:xfrm>
            <a:off x="446437" y="764704"/>
            <a:ext cx="8229600" cy="5433467"/>
          </a:xfrm>
        </p:spPr>
        <p:txBody>
          <a:bodyPr>
            <a:normAutofit/>
          </a:bodyPr>
          <a:lstStyle/>
          <a:p>
            <a:r>
              <a:rPr lang="ru-RU" sz="1800" dirty="0" smtClean="0"/>
              <a:t>Вертикальный перелом зуба часто является результатом долгосрочной прогрессии вертикальной трещины зуба. Перелом зуба определяется наличием трещины с отдельными сегментами, которые можно отделить друг от друга. В большинстве случаев такие зубы приходится удалять. Расположение, глубина и степень трещины зуба, однако, может в редких случаях позволить сохранить ту или иную часть зуба. В редких случаях эндодонтическое лечение вместе с последующим восстановлением и покрытием зуба коронкой могут помочь сохранить часть зуба. </a:t>
            </a:r>
            <a:endParaRPr lang="ru-RU" sz="1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3160262"/>
            <a:ext cx="1512168" cy="242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212976"/>
            <a:ext cx="249510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3" y="3246082"/>
            <a:ext cx="2649462" cy="205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10238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r>
              <a:rPr lang="ru-RU" altLang="ru-RU" smtClean="0"/>
              <a:t>Осложнения травм зубов</a:t>
            </a:r>
          </a:p>
        </p:txBody>
      </p:sp>
      <p:sp>
        <p:nvSpPr>
          <p:cNvPr id="3" name="Содержимое 2"/>
          <p:cNvSpPr>
            <a:spLocks noGrp="1"/>
          </p:cNvSpPr>
          <p:nvPr>
            <p:ph idx="1"/>
          </p:nvPr>
        </p:nvSpPr>
        <p:spPr>
          <a:xfrm>
            <a:off x="508001" y="1501255"/>
            <a:ext cx="6447501" cy="5049670"/>
          </a:xfrm>
        </p:spPr>
        <p:txBody>
          <a:bodyPr>
            <a:normAutofit lnSpcReduction="10000"/>
          </a:bodyPr>
          <a:lstStyle/>
          <a:p>
            <a:pPr marL="365760" indent="-256032">
              <a:buClr>
                <a:schemeClr val="accent3"/>
              </a:buClr>
              <a:buFont typeface="Georgia"/>
              <a:buChar char="•"/>
              <a:defRPr/>
            </a:pPr>
            <a:r>
              <a:rPr lang="ru-RU" sz="2400" dirty="0" smtClean="0"/>
              <a:t>Воспалительные процессы в ближайшем и отдаленных периодах: пульпит, периодонтит, периостит, остеомиелит, киста челюсти.</a:t>
            </a:r>
          </a:p>
          <a:p>
            <a:pPr marL="365760" indent="-256032">
              <a:buClr>
                <a:schemeClr val="accent3"/>
              </a:buClr>
              <a:buFont typeface="Georgia"/>
              <a:buChar char="•"/>
              <a:defRPr/>
            </a:pPr>
            <a:r>
              <a:rPr lang="ru-RU" sz="2400" dirty="0" smtClean="0"/>
              <a:t>Гибель зачатка постоянного зуба, пороки формирования и положения постоянного зуба, деформация зубных рядов</a:t>
            </a:r>
          </a:p>
          <a:p>
            <a:pPr marL="365760" indent="-256032">
              <a:buClr>
                <a:schemeClr val="accent3"/>
              </a:buClr>
              <a:buFont typeface="Georgia"/>
              <a:buChar char="•"/>
              <a:defRPr/>
            </a:pPr>
            <a:r>
              <a:rPr lang="ru-RU" sz="2400" dirty="0" smtClean="0"/>
              <a:t>Переломы костей лицевого черепа</a:t>
            </a:r>
          </a:p>
          <a:p>
            <a:pPr marL="365760" indent="-256032">
              <a:buClr>
                <a:schemeClr val="accent3"/>
              </a:buClr>
              <a:buFont typeface="Georgia"/>
              <a:buChar char="•"/>
              <a:defRPr/>
            </a:pPr>
            <a:r>
              <a:rPr lang="ru-RU" sz="2400" dirty="0" smtClean="0"/>
              <a:t>Привычный подвывих или полный вывих мыщелкового отростка височно-нижнечелюстного сустава</a:t>
            </a:r>
          </a:p>
          <a:p>
            <a:pPr marL="365760" indent="-256032">
              <a:buClr>
                <a:schemeClr val="accent3"/>
              </a:buClr>
              <a:buFont typeface="Georgia"/>
              <a:buChar char="•"/>
              <a:defRPr/>
            </a:pPr>
            <a:r>
              <a:rPr lang="ru-RU" sz="2400" dirty="0" smtClean="0"/>
              <a:t>Раны мягких тканей челюстно-лицевой области</a:t>
            </a:r>
          </a:p>
          <a:p>
            <a:pPr marL="365760" indent="-256032">
              <a:buClr>
                <a:schemeClr val="accent3"/>
              </a:buClr>
              <a:buFont typeface="Georgia"/>
              <a:buChar char="•"/>
              <a:defRPr/>
            </a:pPr>
            <a:endParaRPr lang="ru-RU" dirty="0"/>
          </a:p>
        </p:txBody>
      </p:sp>
    </p:spTree>
    <p:extLst>
      <p:ext uri="{BB962C8B-B14F-4D97-AF65-F5344CB8AC3E}">
        <p14:creationId xmlns:p14="http://schemas.microsoft.com/office/powerpoint/2010/main" val="835892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Травмы челюстных костей </a:t>
            </a:r>
            <a:endParaRPr lang="ru-RU" dirty="0"/>
          </a:p>
        </p:txBody>
      </p:sp>
      <p:sp>
        <p:nvSpPr>
          <p:cNvPr id="3" name="Объект 2"/>
          <p:cNvSpPr>
            <a:spLocks noGrp="1"/>
          </p:cNvSpPr>
          <p:nvPr>
            <p:ph idx="1"/>
          </p:nvPr>
        </p:nvSpPr>
        <p:spPr/>
        <p:txBody>
          <a:bodyPr>
            <a:normAutofit fontScale="92500" lnSpcReduction="10000"/>
          </a:bodyPr>
          <a:lstStyle/>
          <a:p>
            <a:r>
              <a:rPr lang="ru-RU" dirty="0" smtClean="0"/>
              <a:t>Переломы костей лицевого скелета в детском возрасте встречаются значительно реже, чем у взрослых. Меньшее количество переломов костей лица у детей можно объяснить особенностями анатомического строения их костной системы. Во-первых, кости в детском возрасте хотя и тоньше, но более эластичные и гибкие чем у взрослых. Их эластичность и гибкость обусловлена большим содержанием в костной ткани органических веществ и воды, а также большей толщи47 ной надкостницы, защищающей кость при травме. Во-вторых, это можно объяснить меньшей массой тела ребенка, меньшим ростом и хорошо развитым слоем подкожно-жировой клетчатки на лице, что ослабляет силу удара при падении ребенка. В-третьих, меньшее количество переломов костей у детей обусловлено образом жизни ребенка. </a:t>
            </a:r>
            <a:endParaRPr lang="ru-RU" dirty="0"/>
          </a:p>
        </p:txBody>
      </p:sp>
    </p:spTree>
    <p:extLst>
      <p:ext uri="{BB962C8B-B14F-4D97-AF65-F5344CB8AC3E}">
        <p14:creationId xmlns:p14="http://schemas.microsoft.com/office/powerpoint/2010/main" val="15028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ПОВРЕЖДЕНИЯ КОСТЕЙ ЛИЦЕВОГО СКЕЛЕТА</a:t>
            </a:r>
            <a:endParaRPr lang="ru-RU" dirty="0"/>
          </a:p>
        </p:txBody>
      </p:sp>
      <p:sp>
        <p:nvSpPr>
          <p:cNvPr id="3" name="Объект 2"/>
          <p:cNvSpPr>
            <a:spLocks noGrp="1"/>
          </p:cNvSpPr>
          <p:nvPr>
            <p:ph idx="1"/>
          </p:nvPr>
        </p:nvSpPr>
        <p:spPr/>
        <p:txBody>
          <a:bodyPr>
            <a:normAutofit/>
          </a:bodyPr>
          <a:lstStyle/>
          <a:p>
            <a:r>
              <a:rPr lang="ru-RU" b="1" dirty="0" smtClean="0">
                <a:solidFill>
                  <a:srgbClr val="FF0000"/>
                </a:solidFill>
              </a:rPr>
              <a:t>Переломы нижней челюсти.</a:t>
            </a:r>
          </a:p>
          <a:p>
            <a:r>
              <a:rPr lang="ru-RU" b="1" dirty="0" smtClean="0">
                <a:solidFill>
                  <a:srgbClr val="FF0000"/>
                </a:solidFill>
              </a:rPr>
              <a:t>Переломы верхней челюсти.</a:t>
            </a:r>
          </a:p>
          <a:p>
            <a:r>
              <a:rPr lang="ru-RU" b="1" dirty="0" smtClean="0">
                <a:solidFill>
                  <a:srgbClr val="FF0000"/>
                </a:solidFill>
              </a:rPr>
              <a:t>Переломы скуловой кости и дуги</a:t>
            </a:r>
            <a:r>
              <a:rPr lang="ru-RU" dirty="0" smtClean="0"/>
              <a:t>.</a:t>
            </a:r>
          </a:p>
          <a:p>
            <a:r>
              <a:rPr lang="ru-RU" dirty="0" smtClean="0"/>
              <a:t>Переломы костей носа.</a:t>
            </a:r>
          </a:p>
        </p:txBody>
      </p:sp>
    </p:spTree>
    <p:extLst>
      <p:ext uri="{BB962C8B-B14F-4D97-AF65-F5344CB8AC3E}">
        <p14:creationId xmlns:p14="http://schemas.microsoft.com/office/powerpoint/2010/main" val="1772471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qstoma.ru/images/articles/2714-5141f46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103662"/>
            <a:ext cx="4247753" cy="477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Объект 2"/>
          <p:cNvSpPr>
            <a:spLocks noGrp="1"/>
          </p:cNvSpPr>
          <p:nvPr>
            <p:ph idx="1"/>
          </p:nvPr>
        </p:nvSpPr>
        <p:spPr>
          <a:xfrm>
            <a:off x="899592" y="404664"/>
            <a:ext cx="7118350" cy="5646737"/>
          </a:xfrm>
        </p:spPr>
        <p:txBody>
          <a:bodyPr/>
          <a:lstStyle/>
          <a:p>
            <a:pPr marL="0" indent="0" algn="ctr">
              <a:buFont typeface="Arial" charset="0"/>
              <a:buNone/>
            </a:pPr>
            <a:r>
              <a:rPr lang="ru-RU" altLang="ru-RU" sz="2400" b="1" dirty="0" err="1" smtClean="0">
                <a:solidFill>
                  <a:srgbClr val="FF0000"/>
                </a:solidFill>
              </a:rPr>
              <a:t>Перело́м</a:t>
            </a:r>
            <a:r>
              <a:rPr lang="ru-RU" altLang="ru-RU" sz="2400" b="1" dirty="0" smtClean="0">
                <a:solidFill>
                  <a:srgbClr val="FF0000"/>
                </a:solidFill>
              </a:rPr>
              <a:t> </a:t>
            </a:r>
            <a:r>
              <a:rPr lang="ru-RU" altLang="ru-RU" sz="2400" b="1" dirty="0" err="1" smtClean="0">
                <a:solidFill>
                  <a:srgbClr val="FF0000"/>
                </a:solidFill>
              </a:rPr>
              <a:t>ко́сти</a:t>
            </a:r>
            <a:r>
              <a:rPr lang="ru-RU" altLang="ru-RU" sz="2400" dirty="0" smtClean="0">
                <a:solidFill>
                  <a:srgbClr val="FF0000"/>
                </a:solidFill>
              </a:rPr>
              <a:t> </a:t>
            </a:r>
            <a:r>
              <a:rPr lang="ru-RU" altLang="ru-RU" sz="2400" dirty="0" smtClean="0"/>
              <a:t>— полное или частичное нарушение целостности кости при нагрузке, превышающей прочность травмируемого участка скелета. </a:t>
            </a:r>
          </a:p>
        </p:txBody>
      </p:sp>
    </p:spTree>
    <p:extLst>
      <p:ext uri="{BB962C8B-B14F-4D97-AF65-F5344CB8AC3E}">
        <p14:creationId xmlns:p14="http://schemas.microsoft.com/office/powerpoint/2010/main" val="1246578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Перелом верхней челюсти</a:t>
            </a:r>
            <a:endParaRPr lang="ru-RU" dirty="0"/>
          </a:p>
        </p:txBody>
      </p:sp>
      <p:sp>
        <p:nvSpPr>
          <p:cNvPr id="6146" name="Объект 2"/>
          <p:cNvSpPr>
            <a:spLocks noGrp="1"/>
          </p:cNvSpPr>
          <p:nvPr>
            <p:ph idx="1"/>
          </p:nvPr>
        </p:nvSpPr>
        <p:spPr/>
        <p:txBody>
          <a:bodyPr>
            <a:normAutofit/>
          </a:bodyPr>
          <a:lstStyle/>
          <a:p>
            <a:pPr eaLnBrk="1" hangingPunct="1"/>
            <a:r>
              <a:rPr lang="ru-RU" altLang="ru-RU" b="1" dirty="0" smtClean="0"/>
              <a:t>Верхняя челюсть</a:t>
            </a:r>
            <a:r>
              <a:rPr lang="ru-RU" altLang="ru-RU" dirty="0" smtClean="0"/>
              <a:t> является парной костью, располагается в центре лица и связана с другими костями лицевого и мозгового черепа: </a:t>
            </a:r>
          </a:p>
          <a:p>
            <a:pPr eaLnBrk="1" hangingPunct="1"/>
            <a:r>
              <a:rPr lang="ru-RU" altLang="ru-RU" dirty="0" smtClean="0"/>
              <a:t>скуловой,</a:t>
            </a:r>
          </a:p>
          <a:p>
            <a:pPr eaLnBrk="1" hangingPunct="1"/>
            <a:r>
              <a:rPr lang="ru-RU" altLang="ru-RU" dirty="0" smtClean="0"/>
              <a:t> лобной,</a:t>
            </a:r>
          </a:p>
          <a:p>
            <a:pPr eaLnBrk="1" hangingPunct="1"/>
            <a:r>
              <a:rPr lang="ru-RU" altLang="ru-RU" dirty="0" smtClean="0"/>
              <a:t> носа, </a:t>
            </a:r>
          </a:p>
          <a:p>
            <a:pPr eaLnBrk="1" hangingPunct="1"/>
            <a:r>
              <a:rPr lang="ru-RU" altLang="ru-RU" dirty="0" smtClean="0"/>
              <a:t>решётчатой, </a:t>
            </a:r>
          </a:p>
          <a:p>
            <a:pPr eaLnBrk="1" hangingPunct="1"/>
            <a:r>
              <a:rPr lang="ru-RU" altLang="ru-RU" dirty="0" smtClean="0"/>
              <a:t>клиновидной,</a:t>
            </a:r>
          </a:p>
          <a:p>
            <a:pPr eaLnBrk="1" hangingPunct="1"/>
            <a:r>
              <a:rPr lang="ru-RU" altLang="ru-RU" dirty="0" smtClean="0"/>
              <a:t> слёзной. </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2836332"/>
            <a:ext cx="4789115" cy="402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630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99592" y="332656"/>
            <a:ext cx="8569813" cy="1175330"/>
          </a:xfrm>
        </p:spPr>
        <p:txBody>
          <a:bodyPr>
            <a:normAutofit fontScale="90000"/>
          </a:bodyPr>
          <a:lstStyle/>
          <a:p>
            <a:r>
              <a:rPr lang="ru-RU" altLang="ru-RU" dirty="0" smtClean="0"/>
              <a:t>Классификация переломов верхней челюсти у детей по </a:t>
            </a:r>
            <a:r>
              <a:rPr lang="ru-RU" altLang="ru-RU" dirty="0" err="1" smtClean="0"/>
              <a:t>Ле</a:t>
            </a:r>
            <a:r>
              <a:rPr lang="ru-RU" altLang="ru-RU" dirty="0" smtClean="0"/>
              <a:t> Фор</a:t>
            </a:r>
            <a:endParaRPr lang="ru-RU" dirty="0"/>
          </a:p>
        </p:txBody>
      </p:sp>
      <p:pic>
        <p:nvPicPr>
          <p:cNvPr id="1026" name="Picture 2" descr="https://classconnection.s3.amazonaws.com/33/flashcards/602033/jpg/facial_fractures_-_lefort_naming_system1337582990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98228"/>
            <a:ext cx="5616624" cy="47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91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t>Классификация острой травмы зубов</a:t>
            </a:r>
            <a:endParaRPr lang="ru-RU" dirty="0"/>
          </a:p>
        </p:txBody>
      </p:sp>
      <p:sp>
        <p:nvSpPr>
          <p:cNvPr id="10243" name="Содержимое 2"/>
          <p:cNvSpPr>
            <a:spLocks noGrp="1"/>
          </p:cNvSpPr>
          <p:nvPr>
            <p:ph idx="1"/>
          </p:nvPr>
        </p:nvSpPr>
        <p:spPr/>
        <p:txBody>
          <a:bodyPr>
            <a:normAutofit/>
          </a:bodyPr>
          <a:lstStyle/>
          <a:p>
            <a:r>
              <a:rPr lang="ru-RU" altLang="ru-RU" sz="2400" dirty="0" smtClean="0"/>
              <a:t>Ушиб зуба</a:t>
            </a:r>
          </a:p>
          <a:p>
            <a:r>
              <a:rPr lang="ru-RU" altLang="ru-RU" sz="2400" dirty="0" smtClean="0"/>
              <a:t>Вывих зуба</a:t>
            </a:r>
          </a:p>
          <a:p>
            <a:r>
              <a:rPr lang="ru-RU" altLang="ru-RU" sz="2400" dirty="0" smtClean="0"/>
              <a:t>Перелом зуба</a:t>
            </a:r>
          </a:p>
          <a:p>
            <a:r>
              <a:rPr lang="ru-RU" altLang="ru-RU" sz="2400" dirty="0" smtClean="0"/>
              <a:t>Трещина зуба</a:t>
            </a:r>
          </a:p>
          <a:p>
            <a:r>
              <a:rPr lang="ru-RU" altLang="ru-RU" sz="2400" dirty="0" smtClean="0"/>
              <a:t>Сочетанные и комбинированные травмы</a:t>
            </a:r>
          </a:p>
        </p:txBody>
      </p:sp>
    </p:spTree>
    <p:extLst>
      <p:ext uri="{BB962C8B-B14F-4D97-AF65-F5344CB8AC3E}">
        <p14:creationId xmlns:p14="http://schemas.microsoft.com/office/powerpoint/2010/main" val="2493105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r>
              <a:rPr lang="ru-RU" altLang="ru-RU" sz="4800" b="1" smtClean="0">
                <a:solidFill>
                  <a:srgbClr val="FF0000"/>
                </a:solidFill>
              </a:rPr>
              <a:t>Лефор-I</a:t>
            </a:r>
            <a:endParaRPr lang="ru-RU" altLang="ru-RU" sz="4800" smtClean="0">
              <a:solidFill>
                <a:srgbClr val="FF0000"/>
              </a:solidFill>
            </a:endParaRPr>
          </a:p>
        </p:txBody>
      </p:sp>
      <p:sp>
        <p:nvSpPr>
          <p:cNvPr id="11267" name="Объект 2"/>
          <p:cNvSpPr>
            <a:spLocks noGrp="1"/>
          </p:cNvSpPr>
          <p:nvPr>
            <p:ph idx="1"/>
          </p:nvPr>
        </p:nvSpPr>
        <p:spPr>
          <a:xfrm>
            <a:off x="684213" y="1341438"/>
            <a:ext cx="7851775" cy="4806950"/>
          </a:xfrm>
        </p:spPr>
        <p:txBody>
          <a:bodyPr/>
          <a:lstStyle/>
          <a:p>
            <a:pPr algn="just"/>
            <a:r>
              <a:rPr lang="ru-RU" altLang="ru-RU" sz="3600" smtClean="0"/>
              <a:t>— Перелом тела верхней челюсти. </a:t>
            </a:r>
          </a:p>
        </p:txBody>
      </p:sp>
      <p:pic>
        <p:nvPicPr>
          <p:cNvPr id="11268" name="Picture 2" descr="Схема перелома верхней челюсти по типу Ле Фор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9050"/>
            <a:ext cx="680402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2634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r>
              <a:rPr lang="ru-RU" altLang="ru-RU" smtClean="0"/>
              <a:t>Границы</a:t>
            </a:r>
          </a:p>
        </p:txBody>
      </p:sp>
      <p:sp>
        <p:nvSpPr>
          <p:cNvPr id="12291" name="Объект 2"/>
          <p:cNvSpPr>
            <a:spLocks noGrp="1"/>
          </p:cNvSpPr>
          <p:nvPr>
            <p:ph idx="1"/>
          </p:nvPr>
        </p:nvSpPr>
        <p:spPr>
          <a:xfrm>
            <a:off x="457200" y="1484313"/>
            <a:ext cx="8229600" cy="4525962"/>
          </a:xfrm>
        </p:spPr>
        <p:txBody>
          <a:bodyPr/>
          <a:lstStyle/>
          <a:p>
            <a:r>
              <a:rPr lang="ru-RU" altLang="ru-RU" smtClean="0"/>
              <a:t>Основание грушевидного отверстия, вдоль основания альвеолярного отростка к буграм верхней челюсти до верхушек крыловидного отростка клиновидной кости. Выше альвеолярного отростка над сводом твердого неба пересекает гайморову пазуху.</a:t>
            </a:r>
          </a:p>
        </p:txBody>
      </p:sp>
    </p:spTree>
    <p:extLst>
      <p:ext uri="{BB962C8B-B14F-4D97-AF65-F5344CB8AC3E}">
        <p14:creationId xmlns:p14="http://schemas.microsoft.com/office/powerpoint/2010/main" val="726903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1317625" y="-100013"/>
            <a:ext cx="6683375" cy="1281113"/>
          </a:xfrm>
        </p:spPr>
        <p:txBody>
          <a:bodyPr/>
          <a:lstStyle/>
          <a:p>
            <a:r>
              <a:rPr lang="ru-RU" altLang="ru-RU" smtClean="0">
                <a:solidFill>
                  <a:srgbClr val="FF0000"/>
                </a:solidFill>
              </a:rPr>
              <a:t>Клиника</a:t>
            </a:r>
          </a:p>
        </p:txBody>
      </p:sp>
      <p:sp>
        <p:nvSpPr>
          <p:cNvPr id="13315" name="Объект 2"/>
          <p:cNvSpPr>
            <a:spLocks noGrp="1"/>
          </p:cNvSpPr>
          <p:nvPr>
            <p:ph idx="1"/>
          </p:nvPr>
        </p:nvSpPr>
        <p:spPr>
          <a:xfrm>
            <a:off x="900113" y="981075"/>
            <a:ext cx="8386762" cy="5561013"/>
          </a:xfrm>
        </p:spPr>
        <p:txBody>
          <a:bodyPr/>
          <a:lstStyle/>
          <a:p>
            <a:r>
              <a:rPr lang="ru-RU" altLang="ru-RU" sz="2800" b="1" dirty="0" smtClean="0"/>
              <a:t>Жалобы больных</a:t>
            </a:r>
            <a:r>
              <a:rPr lang="ru-RU" altLang="ru-RU" sz="2800" dirty="0" smtClean="0"/>
              <a:t>: </a:t>
            </a:r>
          </a:p>
          <a:p>
            <a:r>
              <a:rPr lang="ru-RU" altLang="ru-RU" sz="2800" dirty="0" smtClean="0"/>
              <a:t>на боли в области верхней челюсти,</a:t>
            </a:r>
          </a:p>
          <a:p>
            <a:r>
              <a:rPr lang="ru-RU" altLang="ru-RU" sz="2800" dirty="0" smtClean="0"/>
              <a:t> нарушение жевания, речи,</a:t>
            </a:r>
          </a:p>
          <a:p>
            <a:r>
              <a:rPr lang="ru-RU" altLang="ru-RU" sz="2800" dirty="0" smtClean="0"/>
              <a:t> нарушение смыкания зубных рядов,</a:t>
            </a:r>
          </a:p>
          <a:p>
            <a:r>
              <a:rPr lang="ru-RU" altLang="ru-RU" sz="2800" dirty="0" smtClean="0"/>
              <a:t> а при свежей травме кровотечение из носа. </a:t>
            </a:r>
          </a:p>
        </p:txBody>
      </p:sp>
      <p:sp>
        <p:nvSpPr>
          <p:cNvPr id="13316" name="AutoShape 5" descr="Картинки по запросу кровотечение из носа"/>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ru-RU" altLang="ru-RU"/>
          </a:p>
        </p:txBody>
      </p:sp>
      <p:pic>
        <p:nvPicPr>
          <p:cNvPr id="1331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129088"/>
            <a:ext cx="2970213"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8" descr="Картинки по запросу боль верхней челюсти у ребен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73463"/>
            <a:ext cx="434975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651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Объект 2"/>
          <p:cNvSpPr>
            <a:spLocks noGrp="1"/>
          </p:cNvSpPr>
          <p:nvPr>
            <p:ph idx="1"/>
          </p:nvPr>
        </p:nvSpPr>
        <p:spPr>
          <a:xfrm>
            <a:off x="3448" y="1052736"/>
            <a:ext cx="5173663" cy="5246688"/>
          </a:xfrm>
        </p:spPr>
        <p:txBody>
          <a:bodyPr>
            <a:normAutofit fontScale="92500" lnSpcReduction="20000"/>
          </a:bodyPr>
          <a:lstStyle/>
          <a:p>
            <a:r>
              <a:rPr lang="ru-RU" altLang="ru-RU" sz="2800" dirty="0" smtClean="0"/>
              <a:t>При внешнем осмотре. В области верхней губы, а также щек выраженные гематомы, а также значительный посттравматический отек. В большинстве случаев отмечается затруднение носового дыхания. </a:t>
            </a:r>
          </a:p>
          <a:p>
            <a:r>
              <a:rPr lang="ru-RU" altLang="ru-RU" sz="2800" dirty="0" smtClean="0"/>
              <a:t>При осмотре полости рта обнаруживаются гематомы на слизистой оболочке альвеолярного отростка верхней челюсти, отечность в области переходной складки, иногда разрывы слизистой оболочки.</a:t>
            </a:r>
          </a:p>
          <a:p>
            <a:endParaRPr lang="ru-RU" altLang="ru-RU" sz="2800" dirty="0" smtClean="0"/>
          </a:p>
        </p:txBody>
      </p:sp>
      <p:pic>
        <p:nvPicPr>
          <p:cNvPr id="14340" name="Picture 2" descr="http://img0.liveinternet.ru/images/attach/c/2/65/309/65309485_x_68115bc1.jpg"/>
          <p:cNvPicPr>
            <a:picLocks noChangeAspect="1" noChangeArrowheads="1"/>
          </p:cNvPicPr>
          <p:nvPr/>
        </p:nvPicPr>
        <p:blipFill>
          <a:blip r:embed="rId2">
            <a:extLst>
              <a:ext uri="{28A0092B-C50C-407E-A947-70E740481C1C}">
                <a14:useLocalDpi xmlns:a14="http://schemas.microsoft.com/office/drawing/2010/main" val="0"/>
              </a:ext>
            </a:extLst>
          </a:blip>
          <a:srcRect t="63123"/>
          <a:stretch>
            <a:fillRect/>
          </a:stretch>
        </p:blipFill>
        <p:spPr bwMode="auto">
          <a:xfrm>
            <a:off x="5580063" y="476250"/>
            <a:ext cx="33893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http://dentalmagazine.ru/wp-content/uploads/2014/09/Bild1_opt-150x15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924175"/>
            <a:ext cx="37449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168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ъект 2"/>
          <p:cNvSpPr>
            <a:spLocks noGrp="1"/>
          </p:cNvSpPr>
          <p:nvPr>
            <p:ph idx="1"/>
          </p:nvPr>
        </p:nvSpPr>
        <p:spPr>
          <a:xfrm>
            <a:off x="179512" y="1166018"/>
            <a:ext cx="4249738" cy="4525963"/>
          </a:xfrm>
        </p:spPr>
        <p:txBody>
          <a:bodyPr>
            <a:normAutofit/>
          </a:bodyPr>
          <a:lstStyle/>
          <a:p>
            <a:r>
              <a:rPr lang="ru-RU" altLang="ru-RU" b="1" dirty="0" smtClean="0"/>
              <a:t>При </a:t>
            </a:r>
            <a:r>
              <a:rPr lang="ru-RU" altLang="ru-RU" b="1" dirty="0" err="1" smtClean="0"/>
              <a:t>пальпаторном</a:t>
            </a:r>
            <a:r>
              <a:rPr lang="ru-RU" altLang="ru-RU" b="1" dirty="0" smtClean="0"/>
              <a:t> обследовании </a:t>
            </a:r>
            <a:r>
              <a:rPr lang="ru-RU" altLang="ru-RU" dirty="0" smtClean="0"/>
              <a:t>определяется подвижность альвеолярного отростка на протяжении всего зубного ряда вместе с твердым небом и хрящевым отделом носа, что можно определить осторожным покачиванием. </a:t>
            </a:r>
          </a:p>
        </p:txBody>
      </p:sp>
      <p:pic>
        <p:nvPicPr>
          <p:cNvPr id="15363" name="Picture 4" descr="https://i.ytimg.com/vi/HtakaM_BEyg/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549275"/>
            <a:ext cx="42957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8209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457200" y="-242888"/>
            <a:ext cx="8229600" cy="1143001"/>
          </a:xfrm>
        </p:spPr>
        <p:txBody>
          <a:bodyPr/>
          <a:lstStyle/>
          <a:p>
            <a:r>
              <a:rPr lang="ru-RU" altLang="ru-RU" sz="4800" b="1" smtClean="0">
                <a:solidFill>
                  <a:srgbClr val="FF0000"/>
                </a:solidFill>
              </a:rPr>
              <a:t>Лефор-II</a:t>
            </a:r>
            <a:endParaRPr lang="ru-RU" altLang="ru-RU" sz="4800" smtClean="0">
              <a:solidFill>
                <a:srgbClr val="FF0000"/>
              </a:solidFill>
            </a:endParaRPr>
          </a:p>
        </p:txBody>
      </p:sp>
      <p:sp>
        <p:nvSpPr>
          <p:cNvPr id="16387" name="Объект 2"/>
          <p:cNvSpPr>
            <a:spLocks noGrp="1"/>
          </p:cNvSpPr>
          <p:nvPr>
            <p:ph idx="1"/>
          </p:nvPr>
        </p:nvSpPr>
        <p:spPr>
          <a:xfrm>
            <a:off x="0" y="836613"/>
            <a:ext cx="9144000" cy="5329237"/>
          </a:xfrm>
        </p:spPr>
        <p:txBody>
          <a:bodyPr/>
          <a:lstStyle/>
          <a:p>
            <a:pPr algn="just"/>
            <a:r>
              <a:rPr lang="ru-RU" altLang="ru-RU" sz="2400" dirty="0" smtClean="0"/>
              <a:t>При этом типе переломов происходит отрыв верхней челюсти вместе с носовыми костями от скуловой кости и основания черепа. </a:t>
            </a: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564904"/>
            <a:ext cx="6551613"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830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r>
              <a:rPr lang="ru-RU" altLang="ru-RU" smtClean="0"/>
              <a:t>Границы</a:t>
            </a:r>
          </a:p>
        </p:txBody>
      </p:sp>
      <p:sp>
        <p:nvSpPr>
          <p:cNvPr id="17411" name="Объект 2"/>
          <p:cNvSpPr>
            <a:spLocks noGrp="1"/>
          </p:cNvSpPr>
          <p:nvPr>
            <p:ph idx="1"/>
          </p:nvPr>
        </p:nvSpPr>
        <p:spPr/>
        <p:txBody>
          <a:bodyPr/>
          <a:lstStyle/>
          <a:p>
            <a:r>
              <a:rPr lang="ru-RU" altLang="ru-RU" smtClean="0"/>
              <a:t>Отрыв верхней челюсти от скуловой кости и основания черепа. Линия пересекает переносицу, внутреннюю стенку глазницы, по дну орбиты через нижнеорбитальный край в области соединения со скуловой костью.</a:t>
            </a:r>
          </a:p>
        </p:txBody>
      </p:sp>
    </p:spTree>
    <p:extLst>
      <p:ext uri="{BB962C8B-B14F-4D97-AF65-F5344CB8AC3E}">
        <p14:creationId xmlns:p14="http://schemas.microsoft.com/office/powerpoint/2010/main" val="1216643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457200" y="-26988"/>
            <a:ext cx="8229600" cy="1143001"/>
          </a:xfrm>
        </p:spPr>
        <p:txBody>
          <a:bodyPr/>
          <a:lstStyle/>
          <a:p>
            <a:r>
              <a:rPr lang="ru-RU" altLang="ru-RU" smtClean="0">
                <a:solidFill>
                  <a:srgbClr val="FF0000"/>
                </a:solidFill>
              </a:rPr>
              <a:t>Клиника переломов Лефор-</a:t>
            </a:r>
            <a:r>
              <a:rPr lang="en-US" altLang="ru-RU" smtClean="0">
                <a:solidFill>
                  <a:srgbClr val="FF0000"/>
                </a:solidFill>
              </a:rPr>
              <a:t>II. </a:t>
            </a:r>
            <a:endParaRPr lang="ru-RU" altLang="ru-RU" smtClean="0">
              <a:solidFill>
                <a:srgbClr val="FF0000"/>
              </a:solidFill>
            </a:endParaRPr>
          </a:p>
        </p:txBody>
      </p:sp>
      <p:sp>
        <p:nvSpPr>
          <p:cNvPr id="3" name="Объект 2"/>
          <p:cNvSpPr>
            <a:spLocks noGrp="1"/>
          </p:cNvSpPr>
          <p:nvPr>
            <p:ph idx="1"/>
          </p:nvPr>
        </p:nvSpPr>
        <p:spPr>
          <a:xfrm>
            <a:off x="4572000" y="1036638"/>
            <a:ext cx="4572000" cy="5821362"/>
          </a:xfrm>
        </p:spPr>
        <p:txBody>
          <a:bodyPr>
            <a:normAutofit/>
          </a:bodyPr>
          <a:lstStyle/>
          <a:p>
            <a:pPr>
              <a:defRPr/>
            </a:pPr>
            <a:r>
              <a:rPr lang="ru-RU" sz="2800" b="1" dirty="0" smtClean="0"/>
              <a:t>Жалобы </a:t>
            </a:r>
            <a:r>
              <a:rPr lang="ru-RU" sz="2800" b="1" dirty="0"/>
              <a:t>больных: </a:t>
            </a:r>
            <a:endParaRPr lang="ru-RU" sz="2800" b="1" dirty="0" smtClean="0"/>
          </a:p>
          <a:p>
            <a:pPr>
              <a:defRPr/>
            </a:pPr>
            <a:r>
              <a:rPr lang="ru-RU" sz="2800" b="1" dirty="0" smtClean="0"/>
              <a:t>на </a:t>
            </a:r>
            <a:r>
              <a:rPr lang="ru-RU" sz="2800" b="1" dirty="0"/>
              <a:t>боли в области верхней челюсти, </a:t>
            </a:r>
            <a:endParaRPr lang="ru-RU" sz="2800" b="1" dirty="0" smtClean="0"/>
          </a:p>
          <a:p>
            <a:pPr>
              <a:defRPr/>
            </a:pPr>
            <a:r>
              <a:rPr lang="ru-RU" sz="2800" b="1" dirty="0" smtClean="0"/>
              <a:t>невозможность </a:t>
            </a:r>
            <a:r>
              <a:rPr lang="ru-RU" sz="2800" b="1" dirty="0"/>
              <a:t>сомкнуть зубы</a:t>
            </a:r>
            <a:r>
              <a:rPr lang="ru-RU" sz="2800" b="1" dirty="0" smtClean="0"/>
              <a:t>,</a:t>
            </a:r>
          </a:p>
          <a:p>
            <a:pPr>
              <a:defRPr/>
            </a:pPr>
            <a:r>
              <a:rPr lang="ru-RU" sz="2800" b="1" dirty="0" smtClean="0"/>
              <a:t> </a:t>
            </a:r>
            <a:r>
              <a:rPr lang="ru-RU" sz="2800" b="1" dirty="0"/>
              <a:t>невозможность приема пищи, </a:t>
            </a:r>
            <a:endParaRPr lang="ru-RU" sz="2800" b="1" dirty="0" smtClean="0"/>
          </a:p>
          <a:p>
            <a:pPr>
              <a:defRPr/>
            </a:pPr>
            <a:r>
              <a:rPr lang="ru-RU" sz="2800" b="1" dirty="0" smtClean="0"/>
              <a:t>кровотечение </a:t>
            </a:r>
            <a:r>
              <a:rPr lang="ru-RU" sz="2800" b="1" dirty="0"/>
              <a:t>их носа, </a:t>
            </a:r>
            <a:endParaRPr lang="ru-RU" sz="2800" b="1" dirty="0" smtClean="0"/>
          </a:p>
          <a:p>
            <a:pPr>
              <a:defRPr/>
            </a:pPr>
            <a:r>
              <a:rPr lang="ru-RU" sz="2800" b="1" dirty="0" smtClean="0"/>
              <a:t>тошноту </a:t>
            </a:r>
            <a:r>
              <a:rPr lang="ru-RU" sz="2800" b="1" dirty="0"/>
              <a:t>рвоту. </a:t>
            </a:r>
            <a:endParaRPr lang="ru-RU" sz="2800" b="1" dirty="0" smtClean="0"/>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t="54961" r="50000"/>
          <a:stretch>
            <a:fillRect/>
          </a:stretch>
        </p:blipFill>
        <p:spPr bwMode="auto">
          <a:xfrm>
            <a:off x="755650" y="963613"/>
            <a:ext cx="3327400"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6" descr="http://www.vashaibolit.ru/uploads/posts/2011-04/1302757443_d68927dd485b8c166bf621d2c51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2852738"/>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8" descr="Картинки по запросу рвота у детей"/>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ru-RU" altLang="ru-RU"/>
          </a:p>
        </p:txBody>
      </p:sp>
      <p:pic>
        <p:nvPicPr>
          <p:cNvPr id="1843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852738"/>
            <a:ext cx="273526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843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ъект 2"/>
          <p:cNvSpPr>
            <a:spLocks noGrp="1"/>
          </p:cNvSpPr>
          <p:nvPr>
            <p:ph idx="1"/>
          </p:nvPr>
        </p:nvSpPr>
        <p:spPr>
          <a:xfrm>
            <a:off x="0" y="476672"/>
            <a:ext cx="4787900" cy="6126163"/>
          </a:xfrm>
        </p:spPr>
        <p:txBody>
          <a:bodyPr>
            <a:normAutofit fontScale="92500" lnSpcReduction="10000"/>
          </a:bodyPr>
          <a:lstStyle/>
          <a:p>
            <a:r>
              <a:rPr lang="ru-RU" altLang="ru-RU" sz="2400" b="1" dirty="0" smtClean="0"/>
              <a:t>При внешнем осмотре: на кожных покровах средней зоны лица, особенно в области век, гематомы, резко выраженный отек мягких тканей. Лицо вытянуто, удлинено за счет опускания верхней челюсти книзу. Рот чаще полуоткрыт, что связано с невозможностью сомкнуть передние зубы.</a:t>
            </a:r>
          </a:p>
          <a:p>
            <a:r>
              <a:rPr lang="ru-RU" altLang="ru-RU" sz="2400" b="1" dirty="0" smtClean="0"/>
              <a:t>При переломах </a:t>
            </a:r>
            <a:r>
              <a:rPr lang="ru-RU" altLang="ru-RU" sz="2400" b="1" dirty="0" err="1" smtClean="0"/>
              <a:t>Лефор</a:t>
            </a:r>
            <a:r>
              <a:rPr lang="ru-RU" altLang="ru-RU" sz="2400" b="1" dirty="0" smtClean="0"/>
              <a:t> – II, вследствие запрокидывания задних отделов верхней челюсти может наблюдаться открытый прикус со смещением зубного ряда в ту или иную сторону.</a:t>
            </a:r>
            <a:endParaRPr lang="ru-RU" altLang="ru-RU" sz="2400" dirty="0" smtClean="0"/>
          </a:p>
        </p:txBody>
      </p:sp>
      <p:pic>
        <p:nvPicPr>
          <p:cNvPr id="19459" name="Picture 2" descr="http://lekmed.ru/images/archive/perelomy-chelyustey/perelomy-chelyustey-12_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38113"/>
            <a:ext cx="40005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74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239" y="576064"/>
            <a:ext cx="9144000" cy="6858000"/>
          </a:xfrm>
        </p:spPr>
        <p:txBody>
          <a:bodyPr>
            <a:noAutofit/>
          </a:bodyPr>
          <a:lstStyle/>
          <a:p>
            <a:pPr algn="just">
              <a:defRPr/>
            </a:pPr>
            <a:r>
              <a:rPr lang="ru-RU" sz="2200" b="1" dirty="0" smtClean="0">
                <a:solidFill>
                  <a:schemeClr val="accent3">
                    <a:lumMod val="75000"/>
                  </a:schemeClr>
                </a:solidFill>
              </a:rPr>
              <a:t>При </a:t>
            </a:r>
            <a:r>
              <a:rPr lang="ru-RU" sz="2200" b="1" dirty="0" err="1">
                <a:solidFill>
                  <a:schemeClr val="accent3">
                    <a:lumMod val="75000"/>
                  </a:schemeClr>
                </a:solidFill>
              </a:rPr>
              <a:t>пальпаторном</a:t>
            </a:r>
            <a:r>
              <a:rPr lang="ru-RU" sz="2200" b="1" dirty="0">
                <a:solidFill>
                  <a:schemeClr val="accent3">
                    <a:lumMod val="75000"/>
                  </a:schemeClr>
                </a:solidFill>
              </a:rPr>
              <a:t> </a:t>
            </a:r>
            <a:r>
              <a:rPr lang="ru-RU" sz="2200" dirty="0"/>
              <a:t>обследовании определяется подвижность всей </a:t>
            </a:r>
            <a:r>
              <a:rPr lang="ru-RU" sz="2200" dirty="0" smtClean="0"/>
              <a:t>верхней </a:t>
            </a:r>
            <a:r>
              <a:rPr lang="ru-RU" sz="2200" dirty="0"/>
              <a:t>челюсти вместе с твердым небом и носовыми костями. При переломе </a:t>
            </a:r>
            <a:r>
              <a:rPr lang="ru-RU" sz="2200" dirty="0" err="1" smtClean="0"/>
              <a:t>Лефор</a:t>
            </a:r>
            <a:r>
              <a:rPr lang="ru-RU" sz="2200" dirty="0" smtClean="0"/>
              <a:t> </a:t>
            </a:r>
            <a:r>
              <a:rPr lang="ru-RU" sz="2200" dirty="0"/>
              <a:t>– II возможно запрокидывание задних отделов верхней челюсти за счет </a:t>
            </a:r>
            <a:r>
              <a:rPr lang="ru-RU" sz="2200" dirty="0" smtClean="0"/>
              <a:t>тяги </a:t>
            </a:r>
            <a:r>
              <a:rPr lang="ru-RU" sz="2200" dirty="0"/>
              <a:t>медиальной крыловидной мышцы, часть волокон которой прикрепляется к бугру. Больной отмечает постоянное чувство </a:t>
            </a:r>
            <a:r>
              <a:rPr lang="ru-RU" sz="2200" dirty="0" err="1"/>
              <a:t>поперхивания</a:t>
            </a:r>
            <a:r>
              <a:rPr lang="ru-RU" sz="2200" dirty="0"/>
              <a:t> за счет опускания язычка мягкого неба вплотную к корню языка. При пальпации мягких тканей и костей лица наиболее болезненные точки обычно отмечаются в области, где имеется перелом. </a:t>
            </a:r>
          </a:p>
        </p:txBody>
      </p:sp>
      <p:sp>
        <p:nvSpPr>
          <p:cNvPr id="20483" name="AutoShape 4" descr="Картинки по запросу у ребенка перелом  суббазальный"/>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ru-RU" altLang="ru-RU"/>
          </a:p>
        </p:txBody>
      </p:sp>
      <p:pic>
        <p:nvPicPr>
          <p:cNvPr id="204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005064"/>
            <a:ext cx="3767137"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70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67544" y="100808"/>
            <a:ext cx="8229600" cy="990600"/>
          </a:xfrm>
        </p:spPr>
        <p:txBody>
          <a:bodyPr/>
          <a:lstStyle/>
          <a:p>
            <a:r>
              <a:rPr lang="ru-RU" altLang="ru-RU" dirty="0" smtClean="0"/>
              <a:t>Ушиб зуба</a:t>
            </a:r>
          </a:p>
        </p:txBody>
      </p:sp>
      <p:sp>
        <p:nvSpPr>
          <p:cNvPr id="3" name="Содержимое 2"/>
          <p:cNvSpPr>
            <a:spLocks noGrp="1"/>
          </p:cNvSpPr>
          <p:nvPr>
            <p:ph idx="1"/>
          </p:nvPr>
        </p:nvSpPr>
        <p:spPr>
          <a:xfrm>
            <a:off x="107504" y="836712"/>
            <a:ext cx="5613845" cy="6021288"/>
          </a:xfrm>
        </p:spPr>
        <p:txBody>
          <a:bodyPr>
            <a:normAutofit fontScale="70000" lnSpcReduction="20000"/>
          </a:bodyPr>
          <a:lstStyle/>
          <a:p>
            <a:pPr marL="109728" indent="0">
              <a:buClr>
                <a:schemeClr val="accent3"/>
              </a:buClr>
              <a:buNone/>
              <a:defRPr/>
            </a:pPr>
            <a:endParaRPr lang="ru-RU" dirty="0"/>
          </a:p>
          <a:p>
            <a:pPr marL="109728" indent="0">
              <a:buClr>
                <a:schemeClr val="accent3"/>
              </a:buClr>
              <a:buNone/>
              <a:defRPr/>
            </a:pPr>
            <a:r>
              <a:rPr lang="ru-RU" sz="2900" dirty="0" smtClean="0"/>
              <a:t>Ушиб зуба - закрытое механическое повреждение зуба без нарушения его анатомической целости. </a:t>
            </a:r>
          </a:p>
          <a:p>
            <a:pPr marL="365760" indent="-256032">
              <a:buClr>
                <a:schemeClr val="accent3"/>
              </a:buClr>
              <a:buFont typeface="Georgia"/>
              <a:buChar char="•"/>
              <a:defRPr/>
            </a:pPr>
            <a:endParaRPr lang="ru-RU" sz="2900" dirty="0" smtClean="0"/>
          </a:p>
          <a:p>
            <a:pPr marL="365760" indent="-256032">
              <a:buClr>
                <a:schemeClr val="accent3"/>
              </a:buClr>
              <a:buFont typeface="Georgia"/>
              <a:buChar char="•"/>
              <a:defRPr/>
            </a:pPr>
            <a:r>
              <a:rPr lang="ru-RU" sz="2900" dirty="0" smtClean="0"/>
              <a:t>Причиной ушиба зуба может быть удар, падение, спортивная травма и т.д.</a:t>
            </a:r>
          </a:p>
          <a:p>
            <a:pPr marL="365760" indent="-256032">
              <a:buClr>
                <a:schemeClr val="accent3"/>
              </a:buClr>
              <a:buFont typeface="Georgia"/>
              <a:buChar char="•"/>
              <a:defRPr/>
            </a:pPr>
            <a:r>
              <a:rPr lang="ru-RU" sz="2900" dirty="0" smtClean="0"/>
              <a:t>При ушибе зуба возникают постоянные ноющие боли в зубе, которые усиливаются при надкусывании. Появляется ощущение «выдвижения» зуба из лунки, чувство "выросшего зуба". Зуб может стать подвижным. Может появиться отек, покраснение слизистой оболочки десны в области травмированного зуба. При этом, зуб сохраняет свою форму и положение в зубном ряду. Иногда коронка поврежденного зуба окрашивается в розовый цвет, вследствие кровоизлияния в пульпе зуба. При полном разрыве сосудисто-нервного пучка наблюдается кровоизлияние в пульпу и ее гибель</a:t>
            </a:r>
            <a:r>
              <a:rPr lang="ru-RU" dirty="0" smtClean="0"/>
              <a:t>.</a:t>
            </a:r>
            <a:endParaRPr lang="ru-RU" dirty="0"/>
          </a:p>
        </p:txBody>
      </p:sp>
      <p:pic>
        <p:nvPicPr>
          <p:cNvPr id="11268"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958058"/>
            <a:ext cx="2268141"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175" y="3501008"/>
            <a:ext cx="3425825"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6671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r>
              <a:rPr lang="ru-RU" altLang="ru-RU" sz="4800" b="1" smtClean="0">
                <a:solidFill>
                  <a:srgbClr val="FF0000"/>
                </a:solidFill>
              </a:rPr>
              <a:t>Лефор-III</a:t>
            </a:r>
            <a:endParaRPr lang="ru-RU" altLang="ru-RU" sz="4800" smtClean="0">
              <a:solidFill>
                <a:srgbClr val="FF0000"/>
              </a:solidFill>
            </a:endParaRPr>
          </a:p>
        </p:txBody>
      </p:sp>
      <p:sp>
        <p:nvSpPr>
          <p:cNvPr id="21507" name="Объект 2"/>
          <p:cNvSpPr>
            <a:spLocks noGrp="1"/>
          </p:cNvSpPr>
          <p:nvPr>
            <p:ph idx="1"/>
          </p:nvPr>
        </p:nvSpPr>
        <p:spPr>
          <a:xfrm>
            <a:off x="4787900" y="1231900"/>
            <a:ext cx="3529013" cy="4718050"/>
          </a:xfrm>
        </p:spPr>
        <p:txBody>
          <a:bodyPr/>
          <a:lstStyle/>
          <a:p>
            <a:r>
              <a:rPr lang="ru-RU" altLang="ru-RU" sz="2400" dirty="0" smtClean="0"/>
              <a:t>Происходит полный отрыв верхней челюсти вместе с носовыми костями и скуловой костью. При этом типе перелома часто наблюдается перелом основания черепа. </a:t>
            </a:r>
          </a:p>
          <a:p>
            <a:pPr algn="just"/>
            <a:endParaRPr lang="ru-RU" altLang="ru-RU" sz="2400" dirty="0" smtClean="0"/>
          </a:p>
        </p:txBody>
      </p:sp>
      <p:pic>
        <p:nvPicPr>
          <p:cNvPr id="21508" name="Picture 2" descr="Схема перелома верхней челюсти по типу Ле Фор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341438"/>
            <a:ext cx="4856163"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7999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r>
              <a:rPr lang="ru-RU" altLang="ru-RU" smtClean="0"/>
              <a:t>Границы</a:t>
            </a:r>
          </a:p>
        </p:txBody>
      </p:sp>
      <p:sp>
        <p:nvSpPr>
          <p:cNvPr id="22531" name="Объект 2"/>
          <p:cNvSpPr>
            <a:spLocks noGrp="1"/>
          </p:cNvSpPr>
          <p:nvPr>
            <p:ph idx="1"/>
          </p:nvPr>
        </p:nvSpPr>
        <p:spPr>
          <a:xfrm>
            <a:off x="457200" y="1341438"/>
            <a:ext cx="8229600" cy="4525962"/>
          </a:xfrm>
        </p:spPr>
        <p:txBody>
          <a:bodyPr>
            <a:normAutofit/>
          </a:bodyPr>
          <a:lstStyle/>
          <a:p>
            <a:r>
              <a:rPr lang="ru-RU" altLang="ru-RU" smtClean="0"/>
              <a:t>Место соединения костного отростка в/ч с носовой частью лобной кости в области решетчатой вырезки, по внутренней стенке глазницы, на наружную стенку до верхненаружного угла, в область лобно-скулового шва, кзади, вниз по большому крыловидному отростку клиновидной кости до нижней поверхности тела и верхнего отдела крыловидного отростка. При этом ломается скуловой отросток височной кости, перегородка носа.</a:t>
            </a:r>
          </a:p>
        </p:txBody>
      </p:sp>
    </p:spTree>
    <p:extLst>
      <p:ext uri="{BB962C8B-B14F-4D97-AF65-F5344CB8AC3E}">
        <p14:creationId xmlns:p14="http://schemas.microsoft.com/office/powerpoint/2010/main" val="1424524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1475656" y="131762"/>
            <a:ext cx="6683375" cy="1281113"/>
          </a:xfrm>
        </p:spPr>
        <p:txBody>
          <a:bodyPr>
            <a:normAutofit fontScale="90000"/>
          </a:bodyPr>
          <a:lstStyle/>
          <a:p>
            <a:r>
              <a:rPr lang="ru-RU" altLang="ru-RU" dirty="0" smtClean="0">
                <a:solidFill>
                  <a:srgbClr val="FF0000"/>
                </a:solidFill>
              </a:rPr>
              <a:t>Клиника переломов верхней челюсти </a:t>
            </a:r>
            <a:r>
              <a:rPr lang="ru-RU" altLang="ru-RU" dirty="0" err="1" smtClean="0">
                <a:solidFill>
                  <a:srgbClr val="FF0000"/>
                </a:solidFill>
              </a:rPr>
              <a:t>Лефор</a:t>
            </a:r>
            <a:r>
              <a:rPr lang="ru-RU" altLang="ru-RU" dirty="0" smtClean="0">
                <a:solidFill>
                  <a:srgbClr val="FF0000"/>
                </a:solidFill>
              </a:rPr>
              <a:t> –III.</a:t>
            </a:r>
          </a:p>
        </p:txBody>
      </p:sp>
      <p:sp>
        <p:nvSpPr>
          <p:cNvPr id="23555" name="Объект 2"/>
          <p:cNvSpPr>
            <a:spLocks noGrp="1"/>
          </p:cNvSpPr>
          <p:nvPr>
            <p:ph idx="1"/>
          </p:nvPr>
        </p:nvSpPr>
        <p:spPr>
          <a:xfrm>
            <a:off x="4067175" y="1341438"/>
            <a:ext cx="4651375" cy="4964112"/>
          </a:xfrm>
        </p:spPr>
        <p:txBody>
          <a:bodyPr/>
          <a:lstStyle/>
          <a:p>
            <a:r>
              <a:rPr lang="ru-RU" altLang="ru-RU" sz="2400" dirty="0" smtClean="0"/>
              <a:t>Чаще бывает тяжелым, потому что эти переломы всегда сочетаются с черепно-мозговой травмой. Верхняя челюсть может запрокидываться кзади, закрывая вход в гортань, что клинически проявляется затруднением дыхания. </a:t>
            </a:r>
          </a:p>
        </p:txBody>
      </p:sp>
      <p:pic>
        <p:nvPicPr>
          <p:cNvPr id="23556" name="Picture 7" descr="http://vmede.org/sait/content/Ped_serg_topolnitskii_2011/img/2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12875"/>
            <a:ext cx="38512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2941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1150937" y="116632"/>
            <a:ext cx="6683375" cy="1281113"/>
          </a:xfrm>
        </p:spPr>
        <p:txBody>
          <a:bodyPr/>
          <a:lstStyle/>
          <a:p>
            <a:r>
              <a:rPr lang="ru-RU" altLang="ru-RU" dirty="0" smtClean="0">
                <a:solidFill>
                  <a:srgbClr val="FF0000"/>
                </a:solidFill>
              </a:rPr>
              <a:t>Жалобы</a:t>
            </a:r>
          </a:p>
        </p:txBody>
      </p:sp>
      <p:sp>
        <p:nvSpPr>
          <p:cNvPr id="24579" name="Объект 2"/>
          <p:cNvSpPr>
            <a:spLocks noGrp="1"/>
          </p:cNvSpPr>
          <p:nvPr>
            <p:ph idx="1"/>
          </p:nvPr>
        </p:nvSpPr>
        <p:spPr>
          <a:xfrm>
            <a:off x="323850" y="1149350"/>
            <a:ext cx="3711575" cy="5232400"/>
          </a:xfrm>
        </p:spPr>
        <p:txBody>
          <a:bodyPr>
            <a:normAutofit lnSpcReduction="10000"/>
          </a:bodyPr>
          <a:lstStyle/>
          <a:p>
            <a:r>
              <a:rPr lang="ru-RU" altLang="ru-RU" sz="2400" dirty="0" smtClean="0"/>
              <a:t>На общую слабость,</a:t>
            </a:r>
          </a:p>
          <a:p>
            <a:r>
              <a:rPr lang="ru-RU" altLang="ru-RU" sz="2400" dirty="0" smtClean="0"/>
              <a:t>Сильные головные боли без определенной локализации,</a:t>
            </a:r>
          </a:p>
          <a:p>
            <a:r>
              <a:rPr lang="ru-RU" altLang="ru-RU" sz="2400" dirty="0" smtClean="0"/>
              <a:t> на невозможность жевания, </a:t>
            </a:r>
          </a:p>
          <a:p>
            <a:r>
              <a:rPr lang="ru-RU" altLang="ru-RU" sz="2400" dirty="0" smtClean="0"/>
              <a:t>боли при глотании, связанные с повреждением крыловидного отростка. </a:t>
            </a:r>
          </a:p>
          <a:p>
            <a:r>
              <a:rPr lang="ru-RU" altLang="ru-RU" sz="2400" dirty="0" smtClean="0"/>
              <a:t>диплопия</a:t>
            </a:r>
          </a:p>
          <a:p>
            <a:r>
              <a:rPr lang="ru-RU" altLang="ru-RU" sz="2400" dirty="0" smtClean="0"/>
              <a:t>отмечается </a:t>
            </a:r>
            <a:r>
              <a:rPr lang="ru-RU" altLang="ru-RU" sz="2400" dirty="0" err="1" smtClean="0"/>
              <a:t>ликворея</a:t>
            </a:r>
            <a:r>
              <a:rPr lang="ru-RU" altLang="ru-RU" sz="2400" dirty="0" smtClean="0"/>
              <a:t>.</a:t>
            </a:r>
          </a:p>
        </p:txBody>
      </p:sp>
      <p:pic>
        <p:nvPicPr>
          <p:cNvPr id="24580" name="Picture 5" descr="http://www.neboleem.net/images/stories/news/priznaki_diplopi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549275"/>
            <a:ext cx="369887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http://medbooking.com/gallery/51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062163"/>
            <a:ext cx="2898775"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http://static.framar.bg/thumbs/6/mkb/likvo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4437063"/>
            <a:ext cx="24844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http://www.syl.ru/misc/i/ai/202816/9059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4246563"/>
            <a:ext cx="308292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0805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ъект 2"/>
          <p:cNvSpPr>
            <a:spLocks noGrp="1"/>
          </p:cNvSpPr>
          <p:nvPr>
            <p:ph idx="1"/>
          </p:nvPr>
        </p:nvSpPr>
        <p:spPr>
          <a:xfrm>
            <a:off x="179512" y="476672"/>
            <a:ext cx="3960812" cy="6913562"/>
          </a:xfrm>
        </p:spPr>
        <p:txBody>
          <a:bodyPr/>
          <a:lstStyle/>
          <a:p>
            <a:r>
              <a:rPr lang="ru-RU" altLang="ru-RU" sz="2400" b="1" dirty="0" smtClean="0"/>
              <a:t>Объективно:</a:t>
            </a:r>
            <a:r>
              <a:rPr lang="ru-RU" altLang="ru-RU" sz="2400" dirty="0" smtClean="0"/>
              <a:t> лицо одутловатое, симптом очков, в вертикальном положении лицо удлинено.</a:t>
            </a:r>
            <a:br>
              <a:rPr lang="ru-RU" altLang="ru-RU" sz="2400" dirty="0" smtClean="0"/>
            </a:br>
            <a:r>
              <a:rPr lang="ru-RU" altLang="ru-RU" sz="2400" dirty="0" smtClean="0"/>
              <a:t/>
            </a:r>
            <a:br>
              <a:rPr lang="ru-RU" altLang="ru-RU" sz="2400" dirty="0" smtClean="0"/>
            </a:br>
            <a:r>
              <a:rPr lang="ru-RU" altLang="ru-RU" sz="2400" dirty="0" smtClean="0"/>
              <a:t>Отмечается крепитация в области корня носа и верхненаружного угла глазницы; имеется костный выступ; при открывании рта болезненность увеличивается, ограничено.</a:t>
            </a:r>
            <a:r>
              <a:rPr lang="ru-RU" altLang="ru-RU" sz="2200" dirty="0" smtClean="0"/>
              <a:t/>
            </a:r>
            <a:br>
              <a:rPr lang="ru-RU" altLang="ru-RU" sz="2200" dirty="0" smtClean="0"/>
            </a:br>
            <a:r>
              <a:rPr lang="ru-RU" altLang="ru-RU" sz="2200" dirty="0" smtClean="0"/>
              <a:t/>
            </a:r>
            <a:br>
              <a:rPr lang="ru-RU" altLang="ru-RU" sz="2200" dirty="0" smtClean="0"/>
            </a:br>
            <a:endParaRPr lang="ru-RU" altLang="ru-RU" sz="2200" dirty="0" smtClean="0"/>
          </a:p>
        </p:txBody>
      </p:sp>
      <p:pic>
        <p:nvPicPr>
          <p:cNvPr id="25603" name="Picture 5" descr="http://www.news.moy-vrach.ru/img/gallery1/Perelom%20osn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003550"/>
            <a:ext cx="35433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t="25931" r="52066" b="4514"/>
          <a:stretch>
            <a:fillRect/>
          </a:stretch>
        </p:blipFill>
        <p:spPr bwMode="auto">
          <a:xfrm>
            <a:off x="3924300" y="149225"/>
            <a:ext cx="2376488"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7" descr="http://image.slidesharecdn.com/random-130412125425-phpapp01/95/-19-638.jpg?cb=1365771347"/>
          <p:cNvPicPr>
            <a:picLocks noChangeAspect="1" noChangeArrowheads="1"/>
          </p:cNvPicPr>
          <p:nvPr/>
        </p:nvPicPr>
        <p:blipFill>
          <a:blip r:embed="rId4">
            <a:extLst>
              <a:ext uri="{28A0092B-C50C-407E-A947-70E740481C1C}">
                <a14:useLocalDpi xmlns:a14="http://schemas.microsoft.com/office/drawing/2010/main" val="0"/>
              </a:ext>
            </a:extLst>
          </a:blip>
          <a:srcRect l="50000" t="26216" r="2950" b="11301"/>
          <a:stretch>
            <a:fillRect/>
          </a:stretch>
        </p:blipFill>
        <p:spPr bwMode="auto">
          <a:xfrm>
            <a:off x="6215063" y="149225"/>
            <a:ext cx="285908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504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ъект 2"/>
          <p:cNvSpPr>
            <a:spLocks noGrp="1"/>
          </p:cNvSpPr>
          <p:nvPr>
            <p:ph idx="1"/>
          </p:nvPr>
        </p:nvSpPr>
        <p:spPr>
          <a:xfrm>
            <a:off x="0" y="476672"/>
            <a:ext cx="9144000" cy="4525962"/>
          </a:xfrm>
        </p:spPr>
        <p:txBody>
          <a:bodyPr/>
          <a:lstStyle/>
          <a:p>
            <a:r>
              <a:rPr lang="ru-RU" altLang="ru-RU" b="1" dirty="0" err="1" smtClean="0"/>
              <a:t>Рентгенографически</a:t>
            </a:r>
            <a:r>
              <a:rPr lang="ru-RU" altLang="ru-RU" b="1" dirty="0" smtClean="0">
                <a:solidFill>
                  <a:srgbClr val="00B0F0"/>
                </a:solidFill>
              </a:rPr>
              <a:t>: </a:t>
            </a:r>
            <a:r>
              <a:rPr lang="ru-RU" altLang="ru-RU" dirty="0" smtClean="0"/>
              <a:t>нарушение непрерывности костной ткани, снижение прозрачности верхнечелюстных пазух.</a:t>
            </a:r>
            <a:br>
              <a:rPr lang="ru-RU" altLang="ru-RU" dirty="0" smtClean="0"/>
            </a:br>
            <a:r>
              <a:rPr lang="ru-RU" altLang="ru-RU" dirty="0" smtClean="0"/>
              <a:t/>
            </a:r>
            <a:br>
              <a:rPr lang="ru-RU" altLang="ru-RU" dirty="0" smtClean="0"/>
            </a:br>
            <a:endParaRPr lang="ru-RU" altLang="ru-RU" dirty="0" smtClean="0"/>
          </a:p>
        </p:txBody>
      </p:sp>
      <p:pic>
        <p:nvPicPr>
          <p:cNvPr id="26627" name="Picture 5" descr="Тот же больной. Рентгенограммы черепа, КТ черепа и 3D          реконструкция черепа до операции   Линии переломов "/>
          <p:cNvPicPr>
            <a:picLocks noChangeAspect="1" noChangeArrowheads="1"/>
          </p:cNvPicPr>
          <p:nvPr/>
        </p:nvPicPr>
        <p:blipFill>
          <a:blip r:embed="rId2">
            <a:extLst>
              <a:ext uri="{28A0092B-C50C-407E-A947-70E740481C1C}">
                <a14:useLocalDpi xmlns:a14="http://schemas.microsoft.com/office/drawing/2010/main" val="0"/>
              </a:ext>
            </a:extLst>
          </a:blip>
          <a:srcRect l="3223" t="15355" r="3841"/>
          <a:stretch>
            <a:fillRect/>
          </a:stretch>
        </p:blipFill>
        <p:spPr bwMode="auto">
          <a:xfrm>
            <a:off x="179388" y="1773238"/>
            <a:ext cx="87852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0835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2627784" y="332656"/>
            <a:ext cx="7452320" cy="1281113"/>
          </a:xfrm>
        </p:spPr>
        <p:txBody>
          <a:bodyPr>
            <a:normAutofit fontScale="90000"/>
          </a:bodyPr>
          <a:lstStyle/>
          <a:p>
            <a:r>
              <a:rPr lang="ru-RU" altLang="ru-RU" dirty="0" smtClean="0">
                <a:solidFill>
                  <a:srgbClr val="C00000"/>
                </a:solidFill>
              </a:rPr>
              <a:t>Лечение переломов верхней челюсти </a:t>
            </a:r>
          </a:p>
        </p:txBody>
      </p:sp>
      <p:sp>
        <p:nvSpPr>
          <p:cNvPr id="31747" name="Объект 2"/>
          <p:cNvSpPr>
            <a:spLocks noGrp="1"/>
          </p:cNvSpPr>
          <p:nvPr>
            <p:ph idx="1"/>
          </p:nvPr>
        </p:nvSpPr>
        <p:spPr>
          <a:xfrm>
            <a:off x="34925" y="1196975"/>
            <a:ext cx="4608513" cy="4881563"/>
          </a:xfrm>
        </p:spPr>
        <p:txBody>
          <a:bodyPr>
            <a:normAutofit fontScale="92500"/>
          </a:bodyPr>
          <a:lstStyle/>
          <a:p>
            <a:r>
              <a:rPr lang="ru-RU" altLang="ru-RU" sz="2800" dirty="0" smtClean="0"/>
              <a:t>Заключается в иммобилизации отломков. Иммобилизацию проводят ортопедическим путем (наложением </a:t>
            </a:r>
            <a:r>
              <a:rPr lang="ru-RU" altLang="ru-RU" sz="2800" dirty="0" err="1" smtClean="0"/>
              <a:t>назубных</a:t>
            </a:r>
            <a:r>
              <a:rPr lang="ru-RU" altLang="ru-RU" sz="2800" dirty="0" smtClean="0"/>
              <a:t> шин), при недостаточной ортопедической иммобилизации или отсутствии зубов иммобилизацию проводят хирургическим путем. </a:t>
            </a:r>
          </a:p>
          <a:p>
            <a:endParaRPr lang="ru-RU" altLang="ru-RU" sz="1600" b="1" dirty="0" smtClean="0">
              <a:solidFill>
                <a:srgbClr val="00B0F0"/>
              </a:solidFill>
            </a:endParaRPr>
          </a:p>
        </p:txBody>
      </p:sp>
      <p:pic>
        <p:nvPicPr>
          <p:cNvPr id="31748" name="Picture 2" descr="http://zavantag.com/tw_files2/urls_5/2016/d-2015944/2015944_html_ede1c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412875"/>
            <a:ext cx="44751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0267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ъект 2"/>
          <p:cNvSpPr>
            <a:spLocks noGrp="1"/>
          </p:cNvSpPr>
          <p:nvPr>
            <p:ph idx="1"/>
          </p:nvPr>
        </p:nvSpPr>
        <p:spPr>
          <a:xfrm>
            <a:off x="59783" y="476672"/>
            <a:ext cx="9072563" cy="3778250"/>
          </a:xfrm>
        </p:spPr>
        <p:txBody>
          <a:bodyPr/>
          <a:lstStyle/>
          <a:p>
            <a:pPr algn="ctr"/>
            <a:r>
              <a:rPr lang="ru-RU" altLang="ru-RU" sz="1800" b="1" dirty="0" smtClean="0"/>
              <a:t>Хирургические методы лечения. </a:t>
            </a:r>
            <a:r>
              <a:rPr lang="ru-RU" altLang="ru-RU" sz="2000" dirty="0" smtClean="0"/>
              <a:t>В основе этих методов лечения лежит принцип подвешивания верхней челюсти к неповрежденным костям лицевого черепа – к скуловой дуге, к наружному краю глазницы, </a:t>
            </a:r>
            <a:r>
              <a:rPr lang="ru-RU" altLang="ru-RU" sz="2000" dirty="0" err="1" smtClean="0"/>
              <a:t>верхнеглазничному</a:t>
            </a:r>
            <a:r>
              <a:rPr lang="ru-RU" altLang="ru-RU" sz="2000" dirty="0" smtClean="0"/>
              <a:t> краю, лобной кости, передней носовой ости.</a:t>
            </a:r>
          </a:p>
        </p:txBody>
      </p:sp>
      <p:pic>
        <p:nvPicPr>
          <p:cNvPr id="32771" name="Picture 4" descr="http://www.chlh.com.ua/wp-content/uploads/2012/06/%D0%91%D0%BE%D0%BB%D1%8C%D0%BD%D0%BE%D0%B9-%D1%80%D0%B5%D0%B7%D1%83%D0%BB%D1%8C%D1%82%D0%B0%D1%82-%D0%BB%D0%B5%D1%87%D0%B5%D0%BD%D0%B8%D1%8F-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916832"/>
            <a:ext cx="9521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Прямоугольник 1"/>
          <p:cNvSpPr>
            <a:spLocks noChangeArrowheads="1"/>
          </p:cNvSpPr>
          <p:nvPr/>
        </p:nvSpPr>
        <p:spPr bwMode="auto">
          <a:xfrm>
            <a:off x="250825" y="5119688"/>
            <a:ext cx="66071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ru-RU" altLang="ru-RU" b="1"/>
              <a:t>Пациент Н-н К. 9 лет. Уличная черепно-челюстно-лицевой травмы.</a:t>
            </a:r>
            <a:r>
              <a:rPr lang="ru-RU" altLang="ru-RU"/>
              <a:t> Перелом верхней челюсти по верхнему уровню с переходом на основание черепа. Травматический неврит лицевого нерва справа. Лечение проведено аппаратурно-хирургическим методом.</a:t>
            </a:r>
          </a:p>
        </p:txBody>
      </p:sp>
    </p:spTree>
    <p:extLst>
      <p:ext uri="{BB962C8B-B14F-4D97-AF65-F5344CB8AC3E}">
        <p14:creationId xmlns:p14="http://schemas.microsoft.com/office/powerpoint/2010/main" val="10964665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Перелом нижней челюсти</a:t>
            </a:r>
            <a:endParaRPr lang="ru-RU" dirty="0"/>
          </a:p>
        </p:txBody>
      </p:sp>
      <p:sp>
        <p:nvSpPr>
          <p:cNvPr id="3" name="Объект 2"/>
          <p:cNvSpPr>
            <a:spLocks noGrp="1"/>
          </p:cNvSpPr>
          <p:nvPr>
            <p:ph idx="1"/>
          </p:nvPr>
        </p:nvSpPr>
        <p:spPr/>
        <p:txBody>
          <a:bodyPr>
            <a:normAutofit lnSpcReduction="10000"/>
          </a:bodyPr>
          <a:lstStyle/>
          <a:p>
            <a:r>
              <a:rPr lang="ru-RU" dirty="0" smtClean="0"/>
              <a:t>Переломы нижней челюсти, в том числе и у детей, по частоте занимают первое место среди переломов костей лицевого скелета.</a:t>
            </a:r>
          </a:p>
          <a:p>
            <a:r>
              <a:rPr lang="ru-RU" dirty="0"/>
              <a:t>Перелом нижней челюсти чаще наблюдается у мальчиков в возрасте от 7 до 14 лет, т. е. в период особой подвижности и активности, когда рассасываются корни молочных и формируются корни постоянных </a:t>
            </a:r>
            <a:r>
              <a:rPr lang="ru-RU" dirty="0" smtClean="0"/>
              <a:t>зубов.</a:t>
            </a:r>
          </a:p>
          <a:p>
            <a:r>
              <a:rPr lang="ru-RU" dirty="0"/>
              <a:t>Причины переломов нижней челюсти следующие: ушибы, удары; падение с деревьев, крыш, лестниц, заборов; попадание под транспорт (автомашины, телеги и т. п.). Наиболее тяжелые переломы у детей возникают при наездах транспорта, спортивных и уличных травмах.</a:t>
            </a:r>
            <a:endParaRPr lang="ru-RU" b="1" dirty="0"/>
          </a:p>
        </p:txBody>
      </p:sp>
    </p:spTree>
    <p:extLst>
      <p:ext uri="{BB962C8B-B14F-4D97-AF65-F5344CB8AC3E}">
        <p14:creationId xmlns:p14="http://schemas.microsoft.com/office/powerpoint/2010/main" val="34881168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Клиническая картина </a:t>
            </a:r>
            <a:endParaRPr lang="ru-RU" dirty="0"/>
          </a:p>
        </p:txBody>
      </p:sp>
      <p:sp>
        <p:nvSpPr>
          <p:cNvPr id="3" name="Объект 2"/>
          <p:cNvSpPr>
            <a:spLocks noGrp="1"/>
          </p:cNvSpPr>
          <p:nvPr>
            <p:ph idx="1"/>
          </p:nvPr>
        </p:nvSpPr>
        <p:spPr/>
        <p:txBody>
          <a:bodyPr>
            <a:normAutofit fontScale="77500" lnSpcReduction="20000"/>
          </a:bodyPr>
          <a:lstStyle/>
          <a:p>
            <a:r>
              <a:rPr lang="ru-RU" dirty="0" smtClean="0"/>
              <a:t>Переломы </a:t>
            </a:r>
            <a:r>
              <a:rPr lang="ru-RU" dirty="0"/>
              <a:t>нижней челюсти без смещения встречаются в 36% случаев. Открывание рта обычно умеренно ограничено болезненностью, нарушения прикуса нет. При переломах по типу «зеленой ветки» надкостница удерживает фрагменты челюсти как в футляре. Такие переломы чаще возникают у детей младшего возраста в результате несильного удара. Также при переломе могут быть различные по степени тяжести травмы зубов и мягких тканей. Переломы челюсти со смещением возникают при сильном ударе и сопровождаются смещением отломков. Также может отмечаться: наличие гематомы; раны мягких тканей; болезненность при движениях нижней челюсти; кровотечение из под краев десен; отсутствие одного или нескольких зубов; нарушение прикуса, которое зависит от места перелома. Один из наиболее частых видов переломов нижней челюсти у детей — односторонний перелом </a:t>
            </a:r>
            <a:r>
              <a:rPr lang="ru-RU" dirty="0" err="1"/>
              <a:t>мыщелкового</a:t>
            </a:r>
            <a:r>
              <a:rPr lang="ru-RU" dirty="0"/>
              <a:t> отростка, который, как правило, сочетается с переломом самой нижней челюсти с другой стороны (именно этот перелом является первичным, а перелом </a:t>
            </a:r>
            <a:r>
              <a:rPr lang="ru-RU" dirty="0" err="1"/>
              <a:t>мыщелкового</a:t>
            </a:r>
            <a:r>
              <a:rPr lang="ru-RU" dirty="0"/>
              <a:t> отростка является «отраженным» — вторичным). Возникает такой перелом чаще при направлении удара косо в подбородок или немного в стороне от </a:t>
            </a:r>
            <a:r>
              <a:rPr lang="ru-RU" dirty="0" smtClean="0"/>
              <a:t>него.</a:t>
            </a:r>
            <a:endParaRPr lang="ru-RU" dirty="0"/>
          </a:p>
        </p:txBody>
      </p:sp>
    </p:spTree>
    <p:extLst>
      <p:ext uri="{BB962C8B-B14F-4D97-AF65-F5344CB8AC3E}">
        <p14:creationId xmlns:p14="http://schemas.microsoft.com/office/powerpoint/2010/main" val="249133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323528" y="332656"/>
            <a:ext cx="6447501" cy="1320800"/>
          </a:xfrm>
        </p:spPr>
        <p:txBody>
          <a:bodyPr/>
          <a:lstStyle/>
          <a:p>
            <a:r>
              <a:rPr lang="ru-RU" altLang="ru-RU" dirty="0" smtClean="0"/>
              <a:t>Лечение </a:t>
            </a:r>
          </a:p>
        </p:txBody>
      </p:sp>
      <p:sp>
        <p:nvSpPr>
          <p:cNvPr id="3" name="Содержимое 2"/>
          <p:cNvSpPr>
            <a:spLocks noGrp="1"/>
          </p:cNvSpPr>
          <p:nvPr>
            <p:ph idx="1"/>
          </p:nvPr>
        </p:nvSpPr>
        <p:spPr>
          <a:xfrm>
            <a:off x="0" y="1460310"/>
            <a:ext cx="5957248" cy="5397690"/>
          </a:xfrm>
        </p:spPr>
        <p:txBody>
          <a:bodyPr>
            <a:normAutofit fontScale="92500" lnSpcReduction="20000"/>
          </a:bodyPr>
          <a:lstStyle/>
          <a:p>
            <a:pPr marL="365760" indent="-256032">
              <a:buClr>
                <a:schemeClr val="accent3"/>
              </a:buClr>
              <a:buFont typeface="Georgia"/>
              <a:buChar char="•"/>
              <a:defRPr/>
            </a:pPr>
            <a:r>
              <a:rPr lang="ru-RU" sz="2000" dirty="0" smtClean="0"/>
              <a:t>При ушибе зуба для снятия болевого симптома можно принять обезболивающее. Зубу следует создать покой до прекращения болей при надкусывании на зуб. Исключить из рациона твердую и грубую пищу. В некоторых случаях проводится сошлифовывание зубов-антагонистов (аналогичного зуба противоположной челюсти).</a:t>
            </a:r>
          </a:p>
          <a:p>
            <a:pPr marL="365760" indent="-256032">
              <a:buClr>
                <a:schemeClr val="accent3"/>
              </a:buClr>
              <a:buFont typeface="Georgia"/>
              <a:buChar char="•"/>
              <a:defRPr/>
            </a:pPr>
            <a:endParaRPr lang="ru-RU" sz="2000" dirty="0" smtClean="0"/>
          </a:p>
          <a:p>
            <a:pPr marL="365760" indent="-256032">
              <a:buClr>
                <a:schemeClr val="accent3"/>
              </a:buClr>
              <a:buFont typeface="Georgia"/>
              <a:buChar char="•"/>
              <a:defRPr/>
            </a:pPr>
            <a:r>
              <a:rPr lang="ru-RU" sz="2000" dirty="0" smtClean="0"/>
              <a:t>Косвенным подтверждением гибели пульпы является окрашивание зуба сначала в розовый, а затем в темный цвет. Для подтверждения диагноза проводится электроодонтодиагностика (метод определения жизнеспособности пульпы). Если пульпа погибла, то проводится удаление нерва и пломбирование корневого канала зуба. Также требуется провести рентгенологическое обследование корня зуба, чтобы исключить его перелом</a:t>
            </a:r>
            <a:r>
              <a:rPr lang="ru-RU" dirty="0" smtClean="0"/>
              <a:t>.</a:t>
            </a:r>
            <a:endParaRPr lang="ru-RU" dirty="0"/>
          </a:p>
        </p:txBody>
      </p:sp>
      <p:pic>
        <p:nvPicPr>
          <p:cNvPr id="4" name="Picture 2" descr="D:\моя папка\ТЕЛЕФОН\ушиб зуб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276872"/>
            <a:ext cx="2630605" cy="240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0656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214282" y="285750"/>
            <a:ext cx="8715436" cy="928672"/>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142875" y="1785926"/>
            <a:ext cx="3929059" cy="4429156"/>
          </a:xfrm>
        </p:spPr>
        <p:txBody>
          <a:bodyPr>
            <a:normAutofit lnSpcReduction="10000"/>
          </a:bodyPr>
          <a:lstStyle/>
          <a:p>
            <a:pPr algn="l" fontAlgn="auto" hangingPunct="1">
              <a:defRPr/>
            </a:pPr>
            <a:r>
              <a:rPr lang="ru-RU" sz="2800" u="sng" dirty="0" smtClean="0">
                <a:solidFill>
                  <a:schemeClr val="tx1"/>
                </a:solidFill>
              </a:rPr>
              <a:t>Классификация:</a:t>
            </a:r>
          </a:p>
          <a:p>
            <a:pPr algn="l" fontAlgn="auto" hangingPunct="1">
              <a:defRPr/>
            </a:pPr>
            <a:endParaRPr lang="ru-RU" sz="2800" u="sng" dirty="0" smtClean="0">
              <a:solidFill>
                <a:schemeClr val="tx1"/>
              </a:solidFill>
            </a:endParaRPr>
          </a:p>
          <a:p>
            <a:pPr algn="l" fontAlgn="auto" hangingPunct="1">
              <a:buFont typeface="Wingdings" pitchFamily="2" charset="2"/>
              <a:buChar char="Ø"/>
              <a:defRPr/>
            </a:pPr>
            <a:r>
              <a:rPr lang="ru-RU" sz="2400" dirty="0" smtClean="0">
                <a:solidFill>
                  <a:schemeClr val="tx1"/>
                </a:solidFill>
              </a:rPr>
              <a:t> Переломы тела (1,2)</a:t>
            </a:r>
          </a:p>
          <a:p>
            <a:pPr algn="l" fontAlgn="auto" hangingPunct="1">
              <a:defRPr/>
            </a:pPr>
            <a:endParaRPr lang="ru-RU" sz="2400" dirty="0" smtClean="0">
              <a:solidFill>
                <a:schemeClr val="tx1"/>
              </a:solidFill>
            </a:endParaRPr>
          </a:p>
          <a:p>
            <a:pPr algn="l" fontAlgn="auto" hangingPunct="1">
              <a:buFont typeface="Wingdings" pitchFamily="2" charset="2"/>
              <a:buChar char="Ø"/>
              <a:defRPr/>
            </a:pPr>
            <a:r>
              <a:rPr lang="ru-RU" sz="2400" dirty="0" smtClean="0">
                <a:solidFill>
                  <a:schemeClr val="tx1"/>
                </a:solidFill>
              </a:rPr>
              <a:t> Переломы угла (3)</a:t>
            </a:r>
          </a:p>
          <a:p>
            <a:pPr algn="l" fontAlgn="auto" hangingPunct="1">
              <a:defRPr/>
            </a:pPr>
            <a:endParaRPr lang="ru-RU" sz="2400" dirty="0" smtClean="0">
              <a:solidFill>
                <a:schemeClr val="tx1"/>
              </a:solidFill>
            </a:endParaRPr>
          </a:p>
          <a:p>
            <a:pPr algn="l" fontAlgn="auto" hangingPunct="1">
              <a:buFont typeface="Wingdings" pitchFamily="2" charset="2"/>
              <a:buChar char="Ø"/>
              <a:defRPr/>
            </a:pPr>
            <a:r>
              <a:rPr lang="ru-RU" sz="2400" dirty="0" smtClean="0">
                <a:solidFill>
                  <a:schemeClr val="tx1"/>
                </a:solidFill>
              </a:rPr>
              <a:t> Переломы ветви (4,5)</a:t>
            </a:r>
          </a:p>
          <a:p>
            <a:pPr algn="l" fontAlgn="auto" hangingPunct="1">
              <a:defRPr/>
            </a:pPr>
            <a:endParaRPr lang="ru-RU" sz="2400" dirty="0" smtClean="0">
              <a:solidFill>
                <a:schemeClr val="tx1"/>
              </a:solidFill>
            </a:endParaRPr>
          </a:p>
          <a:p>
            <a:pPr marL="357188" indent="-357188" algn="l" fontAlgn="auto" hangingPunct="1">
              <a:buFont typeface="Wingdings" pitchFamily="2" charset="2"/>
              <a:buChar char="Ø"/>
              <a:defRPr/>
            </a:pPr>
            <a:r>
              <a:rPr lang="ru-RU" sz="2400" dirty="0" smtClean="0">
                <a:solidFill>
                  <a:schemeClr val="tx1"/>
                </a:solidFill>
              </a:rPr>
              <a:t>Переломы </a:t>
            </a:r>
            <a:r>
              <a:rPr lang="ru-RU" sz="2400" dirty="0" err="1" smtClean="0">
                <a:solidFill>
                  <a:schemeClr val="tx1"/>
                </a:solidFill>
              </a:rPr>
              <a:t>мыщелкового</a:t>
            </a:r>
            <a:r>
              <a:rPr lang="ru-RU" sz="2400" dirty="0" smtClean="0">
                <a:solidFill>
                  <a:schemeClr val="tx1"/>
                </a:solidFill>
              </a:rPr>
              <a:t> отростка (6)</a:t>
            </a:r>
          </a:p>
        </p:txBody>
      </p:sp>
      <p:pic>
        <p:nvPicPr>
          <p:cNvPr id="17412" name="Picture 2" descr="H:\Учебные фото\Трав. повреж. у детей\40466.jpg"/>
          <p:cNvPicPr>
            <a:picLocks noChangeAspect="1" noChangeArrowheads="1"/>
          </p:cNvPicPr>
          <p:nvPr/>
        </p:nvPicPr>
        <p:blipFill>
          <a:blip r:embed="rId2" cstate="print"/>
          <a:srcRect/>
          <a:stretch>
            <a:fillRect/>
          </a:stretch>
        </p:blipFill>
        <p:spPr bwMode="auto">
          <a:xfrm>
            <a:off x="4357688" y="1982788"/>
            <a:ext cx="4589462" cy="4008437"/>
          </a:xfrm>
          <a:prstGeom prst="rect">
            <a:avLst/>
          </a:prstGeom>
          <a:noFill/>
          <a:ln w="9525">
            <a:solidFill>
              <a:srgbClr val="0000FF"/>
            </a:solidFill>
            <a:miter lim="800000"/>
            <a:headEnd/>
            <a:tailEnd/>
          </a:ln>
        </p:spPr>
      </p:pic>
      <p:sp>
        <p:nvSpPr>
          <p:cNvPr id="6" name="TextBox 5"/>
          <p:cNvSpPr txBox="1"/>
          <p:nvPr/>
        </p:nvSpPr>
        <p:spPr>
          <a:xfrm>
            <a:off x="4572000" y="1357298"/>
            <a:ext cx="4214842" cy="461665"/>
          </a:xfrm>
          <a:prstGeom prst="rect">
            <a:avLst/>
          </a:prstGeom>
          <a:noFill/>
        </p:spPr>
        <p:txBody>
          <a:bodyPr wrap="square" rtlCol="0">
            <a:spAutoFit/>
          </a:bodyPr>
          <a:lstStyle/>
          <a:p>
            <a:r>
              <a:rPr lang="ru-RU" sz="2400" b="1" dirty="0" smtClean="0">
                <a:solidFill>
                  <a:srgbClr val="0000FF"/>
                </a:solidFill>
              </a:rPr>
              <a:t>«Линии слабости» - </a:t>
            </a:r>
            <a:r>
              <a:rPr lang="ru-RU" sz="2400" b="1" dirty="0" smtClean="0">
                <a:solidFill>
                  <a:schemeClr val="accent2">
                    <a:lumMod val="50000"/>
                  </a:schemeClr>
                </a:solidFill>
              </a:rPr>
              <a:t>2, 3, 6  </a:t>
            </a:r>
            <a:endParaRPr lang="ru-RU" sz="2400" b="1" dirty="0">
              <a:solidFill>
                <a:schemeClr val="accent2">
                  <a:lumMod val="50000"/>
                </a:schemeClr>
              </a:solidFill>
            </a:endParaRPr>
          </a:p>
        </p:txBody>
      </p:sp>
    </p:spTree>
    <p:extLst>
      <p:ext uri="{BB962C8B-B14F-4D97-AF65-F5344CB8AC3E}">
        <p14:creationId xmlns:p14="http://schemas.microsoft.com/office/powerpoint/2010/main" val="29486287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472" y="214290"/>
            <a:ext cx="8229600" cy="714358"/>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1214422"/>
            <a:ext cx="3857625" cy="5143535"/>
          </a:xfrm>
        </p:spPr>
        <p:txBody>
          <a:bodyPr>
            <a:normAutofit fontScale="92500" lnSpcReduction="10000"/>
          </a:bodyPr>
          <a:lstStyle/>
          <a:p>
            <a:pPr fontAlgn="auto" hangingPunct="1">
              <a:defRPr/>
            </a:pPr>
            <a:r>
              <a:rPr lang="ru-RU" sz="2800" u="sng" dirty="0" smtClean="0">
                <a:solidFill>
                  <a:schemeClr val="tx1"/>
                </a:solidFill>
              </a:rPr>
              <a:t>Жалобы на:</a:t>
            </a:r>
          </a:p>
          <a:p>
            <a:pPr algn="l" fontAlgn="auto" hangingPunct="1">
              <a:defRPr/>
            </a:pPr>
            <a:endParaRPr lang="ru-RU" sz="2800" u="sng" dirty="0" smtClean="0">
              <a:solidFill>
                <a:schemeClr val="tx1"/>
              </a:solidFill>
            </a:endParaRPr>
          </a:p>
          <a:p>
            <a:pPr algn="l" fontAlgn="auto" hangingPunct="1">
              <a:buFont typeface="Wingdings" pitchFamily="2" charset="2"/>
              <a:buChar char="Ø"/>
              <a:defRPr/>
            </a:pPr>
            <a:r>
              <a:rPr lang="ru-RU" sz="2400" dirty="0" smtClean="0">
                <a:solidFill>
                  <a:schemeClr val="tx1"/>
                </a:solidFill>
              </a:rPr>
              <a:t> боль</a:t>
            </a:r>
          </a:p>
          <a:p>
            <a:pPr algn="l" fontAlgn="auto" hangingPunct="1">
              <a:buFont typeface="Wingdings" pitchFamily="2" charset="2"/>
              <a:buChar char="Ø"/>
              <a:defRPr/>
            </a:pPr>
            <a:endParaRPr lang="ru-RU" sz="2400" dirty="0" smtClean="0">
              <a:solidFill>
                <a:schemeClr val="tx1"/>
              </a:solidFill>
            </a:endParaRPr>
          </a:p>
          <a:p>
            <a:pPr algn="l" fontAlgn="auto" hangingPunct="1">
              <a:buFont typeface="Wingdings" pitchFamily="2" charset="2"/>
              <a:buChar char="Ø"/>
              <a:defRPr/>
            </a:pPr>
            <a:r>
              <a:rPr lang="ru-RU" sz="2400" dirty="0" smtClean="0">
                <a:solidFill>
                  <a:schemeClr val="tx1"/>
                </a:solidFill>
              </a:rPr>
              <a:t> кровотечение изо рта</a:t>
            </a:r>
          </a:p>
          <a:p>
            <a:pPr algn="l" fontAlgn="auto" hangingPunct="1">
              <a:buFont typeface="Wingdings" pitchFamily="2" charset="2"/>
              <a:buChar char="Ø"/>
              <a:defRPr/>
            </a:pPr>
            <a:endParaRPr lang="ru-RU" sz="2400" dirty="0" smtClean="0">
              <a:solidFill>
                <a:schemeClr val="tx1"/>
              </a:solidFill>
            </a:endParaRPr>
          </a:p>
          <a:p>
            <a:pPr marL="357188" indent="-357188" algn="l" fontAlgn="auto" hangingPunct="1">
              <a:buFont typeface="Wingdings" pitchFamily="2" charset="2"/>
              <a:buChar char="Ø"/>
              <a:defRPr/>
            </a:pPr>
            <a:r>
              <a:rPr lang="ru-RU" sz="2400" dirty="0" smtClean="0">
                <a:solidFill>
                  <a:schemeClr val="tx1"/>
                </a:solidFill>
              </a:rPr>
              <a:t>ограничение открывания рта</a:t>
            </a:r>
          </a:p>
          <a:p>
            <a:pPr marL="357188" indent="-357188" algn="l" fontAlgn="auto" hangingPunct="1">
              <a:buFont typeface="Wingdings" pitchFamily="2" charset="2"/>
              <a:buChar char="Ø"/>
              <a:defRPr/>
            </a:pPr>
            <a:endParaRPr lang="ru-RU" sz="2400" dirty="0" smtClean="0">
              <a:solidFill>
                <a:schemeClr val="tx1"/>
              </a:solidFill>
            </a:endParaRPr>
          </a:p>
          <a:p>
            <a:pPr marL="271463" indent="-271463" algn="l" fontAlgn="auto" hangingPunct="1">
              <a:buFont typeface="Wingdings" pitchFamily="2" charset="2"/>
              <a:buChar char="Ø"/>
              <a:defRPr/>
            </a:pPr>
            <a:r>
              <a:rPr lang="ru-RU" sz="2400" dirty="0" smtClean="0">
                <a:solidFill>
                  <a:schemeClr val="tx1"/>
                </a:solidFill>
              </a:rPr>
              <a:t>неправильное смыкание зубов</a:t>
            </a:r>
          </a:p>
          <a:p>
            <a:pPr marL="271463" indent="-271463" algn="l" fontAlgn="auto" hangingPunct="1">
              <a:buFont typeface="Wingdings" pitchFamily="2" charset="2"/>
              <a:buChar char="Ø"/>
              <a:defRPr/>
            </a:pPr>
            <a:endParaRPr lang="ru-RU" sz="2400" dirty="0" smtClean="0">
              <a:solidFill>
                <a:schemeClr val="tx1"/>
              </a:solidFill>
            </a:endParaRPr>
          </a:p>
          <a:p>
            <a:pPr marL="357188" indent="-357188" algn="l" fontAlgn="auto" hangingPunct="1">
              <a:buFont typeface="Wingdings" pitchFamily="2" charset="2"/>
              <a:buChar char="Ø"/>
              <a:defRPr/>
            </a:pPr>
            <a:r>
              <a:rPr lang="ru-RU" sz="2400" dirty="0" smtClean="0">
                <a:solidFill>
                  <a:schemeClr val="tx1"/>
                </a:solidFill>
              </a:rPr>
              <a:t>затруднение жевания и глотания</a:t>
            </a:r>
            <a:endParaRPr lang="ru-RU" sz="2400" dirty="0">
              <a:solidFill>
                <a:schemeClr val="tx1"/>
              </a:solidFill>
            </a:endParaRPr>
          </a:p>
        </p:txBody>
      </p:sp>
      <p:pic>
        <p:nvPicPr>
          <p:cNvPr id="18435" name="Picture 2" descr="H:\Юмор\33.jpg"/>
          <p:cNvPicPr>
            <a:picLocks noChangeAspect="1" noChangeArrowheads="1"/>
          </p:cNvPicPr>
          <p:nvPr/>
        </p:nvPicPr>
        <p:blipFill>
          <a:blip r:embed="rId2" cstate="print"/>
          <a:srcRect/>
          <a:stretch>
            <a:fillRect/>
          </a:stretch>
        </p:blipFill>
        <p:spPr bwMode="auto">
          <a:xfrm>
            <a:off x="4257455" y="1214422"/>
            <a:ext cx="4824104" cy="5072098"/>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7949368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785796"/>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2071688"/>
            <a:ext cx="3071803" cy="3214687"/>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sz="3600" dirty="0" smtClean="0">
                <a:solidFill>
                  <a:schemeClr val="tx1"/>
                </a:solidFill>
              </a:rPr>
              <a:t>нарушение  прикуса</a:t>
            </a:r>
          </a:p>
        </p:txBody>
      </p:sp>
      <p:pic>
        <p:nvPicPr>
          <p:cNvPr id="19459" name="Picture 2" descr="H:\Учебные фото\Трав. повреж. у детей\SDC11928.JPG"/>
          <p:cNvPicPr>
            <a:picLocks noChangeAspect="1" noChangeArrowheads="1"/>
          </p:cNvPicPr>
          <p:nvPr/>
        </p:nvPicPr>
        <p:blipFill>
          <a:blip r:embed="rId2" cstate="print"/>
          <a:srcRect/>
          <a:stretch>
            <a:fillRect/>
          </a:stretch>
        </p:blipFill>
        <p:spPr bwMode="auto">
          <a:xfrm>
            <a:off x="3428992" y="1714488"/>
            <a:ext cx="5415709" cy="4286270"/>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9452944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928672"/>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1643063"/>
            <a:ext cx="3143241" cy="4214812"/>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sz="4000" dirty="0" smtClean="0">
                <a:solidFill>
                  <a:schemeClr val="tx1"/>
                </a:solidFill>
              </a:rPr>
              <a:t>открытый перелом</a:t>
            </a:r>
          </a:p>
          <a:p>
            <a:pPr marL="442913" indent="-442913" algn="l" fontAlgn="auto" hangingPunct="1">
              <a:buFont typeface="Wingdings" pitchFamily="2" charset="2"/>
              <a:buChar char="Ø"/>
              <a:defRPr/>
            </a:pPr>
            <a:endParaRPr lang="ru-RU" sz="3600" dirty="0" smtClean="0">
              <a:solidFill>
                <a:schemeClr val="tx1"/>
              </a:solidFill>
            </a:endParaRPr>
          </a:p>
        </p:txBody>
      </p:sp>
      <p:pic>
        <p:nvPicPr>
          <p:cNvPr id="20484" name="Picture 2" descr="H:\Учебные фото\Трав. повреж. у детей\43263.jpg"/>
          <p:cNvPicPr>
            <a:picLocks noChangeAspect="1" noChangeArrowheads="1"/>
          </p:cNvPicPr>
          <p:nvPr/>
        </p:nvPicPr>
        <p:blipFill>
          <a:blip r:embed="rId2" cstate="print"/>
          <a:srcRect/>
          <a:stretch>
            <a:fillRect/>
          </a:stretch>
        </p:blipFill>
        <p:spPr bwMode="auto">
          <a:xfrm>
            <a:off x="3508375" y="1714500"/>
            <a:ext cx="5472113" cy="3721100"/>
          </a:xfrm>
          <a:prstGeom prst="rect">
            <a:avLst/>
          </a:prstGeom>
          <a:noFill/>
          <a:ln w="9525">
            <a:noFill/>
            <a:miter lim="800000"/>
            <a:headEnd/>
            <a:tailEnd/>
          </a:ln>
        </p:spPr>
      </p:pic>
    </p:spTree>
    <p:extLst>
      <p:ext uri="{BB962C8B-B14F-4D97-AF65-F5344CB8AC3E}">
        <p14:creationId xmlns:p14="http://schemas.microsoft.com/office/powerpoint/2010/main" val="17651815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857234"/>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2143125"/>
            <a:ext cx="3357562" cy="3000375"/>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sz="3600" dirty="0" smtClean="0">
                <a:solidFill>
                  <a:schemeClr val="tx1"/>
                </a:solidFill>
              </a:rPr>
              <a:t>симптом «ступеньки»</a:t>
            </a:r>
          </a:p>
        </p:txBody>
      </p:sp>
      <p:pic>
        <p:nvPicPr>
          <p:cNvPr id="21508" name="Picture 2" descr="H:\Учебные фото\Трав. повреж. у детей\new_pa229.gif"/>
          <p:cNvPicPr>
            <a:picLocks noChangeAspect="1" noChangeArrowheads="1"/>
          </p:cNvPicPr>
          <p:nvPr/>
        </p:nvPicPr>
        <p:blipFill>
          <a:blip r:embed="rId2" cstate="print"/>
          <a:srcRect/>
          <a:stretch>
            <a:fillRect/>
          </a:stretch>
        </p:blipFill>
        <p:spPr bwMode="auto">
          <a:xfrm>
            <a:off x="3643306" y="1643050"/>
            <a:ext cx="5250923" cy="4244992"/>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9793346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785796"/>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142845" y="1928813"/>
            <a:ext cx="3357586" cy="3643312"/>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dirty="0" smtClean="0">
                <a:solidFill>
                  <a:schemeClr val="tx1"/>
                </a:solidFill>
              </a:rPr>
              <a:t>патологическая подвижность</a:t>
            </a:r>
          </a:p>
        </p:txBody>
      </p:sp>
      <p:pic>
        <p:nvPicPr>
          <p:cNvPr id="22532" name="Picture 2" descr="H:\Учебные фото\Трав. повреж. у детей\new_pa231.gif"/>
          <p:cNvPicPr>
            <a:picLocks noChangeAspect="1" noChangeArrowheads="1"/>
          </p:cNvPicPr>
          <p:nvPr/>
        </p:nvPicPr>
        <p:blipFill>
          <a:blip r:embed="rId2" cstate="print"/>
          <a:srcRect/>
          <a:stretch>
            <a:fillRect/>
          </a:stretch>
        </p:blipFill>
        <p:spPr bwMode="auto">
          <a:xfrm>
            <a:off x="3643306" y="1857364"/>
            <a:ext cx="5320422" cy="4000518"/>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37932687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928672"/>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2214563"/>
            <a:ext cx="3143241" cy="3286125"/>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sz="3600" dirty="0" smtClean="0">
                <a:solidFill>
                  <a:schemeClr val="tx1"/>
                </a:solidFill>
              </a:rPr>
              <a:t>костная крепитация</a:t>
            </a:r>
          </a:p>
        </p:txBody>
      </p:sp>
      <p:pic>
        <p:nvPicPr>
          <p:cNvPr id="23556" name="Picture 2" descr="H:\Учебные фото\Трав. повреж. у детей\22728.jpg"/>
          <p:cNvPicPr>
            <a:picLocks noChangeAspect="1" noChangeArrowheads="1"/>
          </p:cNvPicPr>
          <p:nvPr/>
        </p:nvPicPr>
        <p:blipFill>
          <a:blip r:embed="rId2" cstate="print"/>
          <a:srcRect/>
          <a:stretch>
            <a:fillRect/>
          </a:stretch>
        </p:blipFill>
        <p:spPr bwMode="auto">
          <a:xfrm>
            <a:off x="3332017" y="2000240"/>
            <a:ext cx="5734781" cy="3929089"/>
          </a:xfrm>
          <a:prstGeom prst="rect">
            <a:avLst/>
          </a:prstGeom>
          <a:noFill/>
          <a:ln w="9525">
            <a:noFill/>
            <a:miter lim="800000"/>
            <a:headEnd/>
            <a:tailEnd/>
          </a:ln>
        </p:spPr>
      </p:pic>
    </p:spTree>
    <p:extLst>
      <p:ext uri="{BB962C8B-B14F-4D97-AF65-F5344CB8AC3E}">
        <p14:creationId xmlns:p14="http://schemas.microsoft.com/office/powerpoint/2010/main" val="36947732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571500" y="285750"/>
            <a:ext cx="8229600" cy="928672"/>
          </a:xfrm>
        </p:spPr>
        <p:txBody>
          <a:bodyPr>
            <a:noAutofit/>
          </a:bodyPr>
          <a:lstStyle/>
          <a:p>
            <a:pPr>
              <a:defRPr/>
            </a:pPr>
            <a:r>
              <a:rPr lang="ru-RU" sz="3200" b="1" dirty="0" smtClean="0">
                <a:solidFill>
                  <a:srgbClr val="C00000"/>
                </a:solidFill>
              </a:rPr>
              <a:t>Переломы нижней челюсти у детей</a:t>
            </a:r>
            <a:endParaRPr lang="ru-RU" sz="3200" b="1" dirty="0">
              <a:solidFill>
                <a:srgbClr val="C00000"/>
              </a:solidFill>
            </a:endParaRPr>
          </a:p>
        </p:txBody>
      </p:sp>
      <p:sp>
        <p:nvSpPr>
          <p:cNvPr id="4" name="Содержимое 2"/>
          <p:cNvSpPr>
            <a:spLocks noGrp="1"/>
          </p:cNvSpPr>
          <p:nvPr>
            <p:ph type="subTitle" idx="1"/>
          </p:nvPr>
        </p:nvSpPr>
        <p:spPr>
          <a:xfrm>
            <a:off x="214313" y="2214563"/>
            <a:ext cx="4143373" cy="3286125"/>
          </a:xfrm>
        </p:spPr>
        <p:txBody>
          <a:bodyPr/>
          <a:lstStyle/>
          <a:p>
            <a:pPr fontAlgn="auto" hangingPunct="1">
              <a:defRPr/>
            </a:pPr>
            <a:r>
              <a:rPr lang="ru-RU" sz="4000" u="sng" dirty="0" smtClean="0">
                <a:solidFill>
                  <a:schemeClr val="tx1"/>
                </a:solidFill>
              </a:rPr>
              <a:t>Клиника:</a:t>
            </a:r>
          </a:p>
          <a:p>
            <a:pPr algn="l" fontAlgn="auto" hangingPunct="1">
              <a:defRPr/>
            </a:pPr>
            <a:endParaRPr lang="ru-RU" sz="4000" u="sng" dirty="0" smtClean="0">
              <a:solidFill>
                <a:schemeClr val="tx1"/>
              </a:solidFill>
            </a:endParaRPr>
          </a:p>
          <a:p>
            <a:pPr algn="l" fontAlgn="auto" hangingPunct="1">
              <a:defRPr/>
            </a:pPr>
            <a:r>
              <a:rPr lang="ru-RU" dirty="0" smtClean="0">
                <a:solidFill>
                  <a:schemeClr val="tx1"/>
                </a:solidFill>
              </a:rPr>
              <a:t>рентгенологическая картина</a:t>
            </a:r>
          </a:p>
        </p:txBody>
      </p:sp>
      <p:pic>
        <p:nvPicPr>
          <p:cNvPr id="24580" name="Picture 2" descr="H:\Учебные фото\Трав. повреж. у детей\SDC11923.JPG"/>
          <p:cNvPicPr>
            <a:picLocks noChangeAspect="1" noChangeArrowheads="1"/>
          </p:cNvPicPr>
          <p:nvPr/>
        </p:nvPicPr>
        <p:blipFill>
          <a:blip r:embed="rId2" cstate="print"/>
          <a:srcRect/>
          <a:stretch>
            <a:fillRect/>
          </a:stretch>
        </p:blipFill>
        <p:spPr bwMode="auto">
          <a:xfrm>
            <a:off x="4495988" y="1643050"/>
            <a:ext cx="4562445" cy="4500594"/>
          </a:xfrm>
          <a:prstGeom prst="rect">
            <a:avLst/>
          </a:prstGeom>
          <a:noFill/>
          <a:ln w="9525">
            <a:noFill/>
            <a:miter lim="800000"/>
            <a:headEnd/>
            <a:tailEnd/>
          </a:ln>
        </p:spPr>
      </p:pic>
      <p:sp>
        <p:nvSpPr>
          <p:cNvPr id="7" name="Стрелка вверх 6"/>
          <p:cNvSpPr/>
          <p:nvPr/>
        </p:nvSpPr>
        <p:spPr>
          <a:xfrm>
            <a:off x="5643570" y="5857892"/>
            <a:ext cx="142875"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rot="20733899">
            <a:off x="4500562" y="4214818"/>
            <a:ext cx="4064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Стрелка влево 8"/>
          <p:cNvSpPr/>
          <p:nvPr/>
        </p:nvSpPr>
        <p:spPr>
          <a:xfrm rot="855402">
            <a:off x="7438312" y="5997501"/>
            <a:ext cx="571500"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6319261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214282" y="285751"/>
            <a:ext cx="8586818" cy="1214423"/>
          </a:xfrm>
        </p:spPr>
        <p:txBody>
          <a:bodyPr>
            <a:normAutofit fontScale="90000"/>
          </a:bodyPr>
          <a:lstStyle/>
          <a:p>
            <a:pPr>
              <a:defRPr/>
            </a:pPr>
            <a:r>
              <a:rPr lang="ru-RU" sz="3200" b="1" dirty="0" smtClean="0">
                <a:solidFill>
                  <a:srgbClr val="C00000"/>
                </a:solidFill>
              </a:rPr>
              <a:t>Особенности переломов нижней челюсти </a:t>
            </a:r>
            <a:br>
              <a:rPr lang="ru-RU" sz="3200" b="1" dirty="0" smtClean="0">
                <a:solidFill>
                  <a:srgbClr val="C00000"/>
                </a:solidFill>
              </a:rPr>
            </a:br>
            <a:r>
              <a:rPr lang="ru-RU" sz="3200" b="1" dirty="0" smtClean="0">
                <a:solidFill>
                  <a:srgbClr val="C00000"/>
                </a:solidFill>
              </a:rPr>
              <a:t>у детей</a:t>
            </a:r>
            <a:endParaRPr lang="ru-RU" sz="3200" b="1" dirty="0">
              <a:solidFill>
                <a:srgbClr val="C00000"/>
              </a:solidFill>
            </a:endParaRPr>
          </a:p>
        </p:txBody>
      </p:sp>
      <p:sp>
        <p:nvSpPr>
          <p:cNvPr id="4" name="Содержимое 2"/>
          <p:cNvSpPr>
            <a:spLocks noGrp="1"/>
          </p:cNvSpPr>
          <p:nvPr>
            <p:ph type="subTitle" idx="1"/>
          </p:nvPr>
        </p:nvSpPr>
        <p:spPr>
          <a:xfrm>
            <a:off x="214313" y="2571750"/>
            <a:ext cx="3071803" cy="3286142"/>
          </a:xfrm>
        </p:spPr>
        <p:txBody>
          <a:bodyPr/>
          <a:lstStyle/>
          <a:p>
            <a:pPr marL="514350" indent="-514350" algn="l">
              <a:buFont typeface="Arial" pitchFamily="34" charset="0"/>
              <a:buChar char="•"/>
              <a:defRPr/>
            </a:pPr>
            <a:r>
              <a:rPr lang="ru-RU" dirty="0" smtClean="0">
                <a:solidFill>
                  <a:schemeClr val="tx1"/>
                </a:solidFill>
              </a:rPr>
              <a:t>Переломы по типу </a:t>
            </a:r>
            <a:r>
              <a:rPr lang="ru-RU" b="1" dirty="0" smtClean="0">
                <a:solidFill>
                  <a:schemeClr val="tx1"/>
                </a:solidFill>
              </a:rPr>
              <a:t>«зеленой ветки» </a:t>
            </a:r>
            <a:r>
              <a:rPr lang="ru-RU" dirty="0" smtClean="0">
                <a:solidFill>
                  <a:schemeClr val="tx1"/>
                </a:solidFill>
              </a:rPr>
              <a:t>без смещения фрагментов</a:t>
            </a:r>
          </a:p>
          <a:p>
            <a:pPr marL="514350" indent="-514350" algn="l">
              <a:defRPr/>
            </a:pPr>
            <a:endParaRPr lang="ru-RU" dirty="0" smtClean="0">
              <a:solidFill>
                <a:schemeClr val="tx1"/>
              </a:solidFill>
            </a:endParaRPr>
          </a:p>
        </p:txBody>
      </p:sp>
      <p:pic>
        <p:nvPicPr>
          <p:cNvPr id="25604" name="Picture 2" descr="D:\Documents and Settings\Администратор\Pабочий стол\Фото и R\Абазов\Абазов 2.JPG"/>
          <p:cNvPicPr>
            <a:picLocks noChangeAspect="1" noChangeArrowheads="1"/>
          </p:cNvPicPr>
          <p:nvPr/>
        </p:nvPicPr>
        <p:blipFill>
          <a:blip r:embed="rId2" cstate="print"/>
          <a:srcRect/>
          <a:stretch>
            <a:fillRect/>
          </a:stretch>
        </p:blipFill>
        <p:spPr bwMode="auto">
          <a:xfrm>
            <a:off x="3440965" y="2571750"/>
            <a:ext cx="5488723" cy="3214704"/>
          </a:xfrm>
          <a:prstGeom prst="rect">
            <a:avLst/>
          </a:prstGeom>
          <a:noFill/>
          <a:ln w="9525">
            <a:solidFill>
              <a:schemeClr val="accent1"/>
            </a:solidFill>
            <a:miter lim="800000"/>
            <a:headEnd/>
            <a:tailEnd/>
          </a:ln>
        </p:spPr>
      </p:pic>
      <p:sp>
        <p:nvSpPr>
          <p:cNvPr id="6" name="Стрелка вправо 5"/>
          <p:cNvSpPr/>
          <p:nvPr/>
        </p:nvSpPr>
        <p:spPr>
          <a:xfrm rot="19431074">
            <a:off x="4357010" y="5758761"/>
            <a:ext cx="978408" cy="31702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00FF"/>
              </a:solidFill>
            </a:endParaRPr>
          </a:p>
        </p:txBody>
      </p:sp>
    </p:spTree>
    <p:extLst>
      <p:ext uri="{BB962C8B-B14F-4D97-AF65-F5344CB8AC3E}">
        <p14:creationId xmlns:p14="http://schemas.microsoft.com/office/powerpoint/2010/main" val="9577443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472" y="285728"/>
            <a:ext cx="8229600" cy="1357300"/>
          </a:xfrm>
        </p:spPr>
        <p:txBody>
          <a:bodyPr>
            <a:normAutofit fontScale="90000"/>
          </a:bodyPr>
          <a:lstStyle/>
          <a:p>
            <a:pPr>
              <a:defRPr/>
            </a:pPr>
            <a:r>
              <a:rPr lang="ru-RU" sz="3200" b="1" dirty="0" smtClean="0">
                <a:solidFill>
                  <a:srgbClr val="C00000"/>
                </a:solidFill>
              </a:rPr>
              <a:t>Особенности переломов нижней челюсти</a:t>
            </a:r>
            <a:br>
              <a:rPr lang="ru-RU" sz="3200" b="1" dirty="0" smtClean="0">
                <a:solidFill>
                  <a:srgbClr val="C00000"/>
                </a:solidFill>
              </a:rPr>
            </a:br>
            <a:r>
              <a:rPr lang="ru-RU" sz="3200" b="1" dirty="0" smtClean="0">
                <a:solidFill>
                  <a:srgbClr val="C00000"/>
                </a:solidFill>
              </a:rPr>
              <a:t> у детей</a:t>
            </a:r>
            <a:endParaRPr lang="ru-RU" sz="3200" b="1" dirty="0">
              <a:solidFill>
                <a:srgbClr val="C00000"/>
              </a:solidFill>
            </a:endParaRPr>
          </a:p>
        </p:txBody>
      </p:sp>
      <p:sp>
        <p:nvSpPr>
          <p:cNvPr id="4" name="Содержимое 2"/>
          <p:cNvSpPr>
            <a:spLocks noGrp="1"/>
          </p:cNvSpPr>
          <p:nvPr>
            <p:ph type="subTitle" idx="1"/>
          </p:nvPr>
        </p:nvSpPr>
        <p:spPr>
          <a:xfrm>
            <a:off x="428596" y="1643050"/>
            <a:ext cx="8358187" cy="714375"/>
          </a:xfrm>
        </p:spPr>
        <p:txBody>
          <a:bodyPr>
            <a:normAutofit lnSpcReduction="10000"/>
          </a:bodyPr>
          <a:lstStyle/>
          <a:p>
            <a:pPr marL="514350" indent="-514350">
              <a:buFont typeface="Arial" pitchFamily="34" charset="0"/>
              <a:buChar char="•"/>
              <a:defRPr/>
            </a:pPr>
            <a:r>
              <a:rPr lang="ru-RU" sz="4400" dirty="0" smtClean="0">
                <a:solidFill>
                  <a:schemeClr val="tx1"/>
                </a:solidFill>
              </a:rPr>
              <a:t>Родовая травма</a:t>
            </a:r>
          </a:p>
        </p:txBody>
      </p:sp>
      <p:pic>
        <p:nvPicPr>
          <p:cNvPr id="26628" name="Picture 3" descr="H:\Учебные фото\Трав. повреж. у детей\SDC11924.JPG"/>
          <p:cNvPicPr>
            <a:picLocks noChangeAspect="1" noChangeArrowheads="1"/>
          </p:cNvPicPr>
          <p:nvPr/>
        </p:nvPicPr>
        <p:blipFill>
          <a:blip r:embed="rId2" cstate="print"/>
          <a:srcRect/>
          <a:stretch>
            <a:fillRect/>
          </a:stretch>
        </p:blipFill>
        <p:spPr bwMode="auto">
          <a:xfrm>
            <a:off x="142844" y="2786058"/>
            <a:ext cx="4306642" cy="3260743"/>
          </a:xfrm>
          <a:prstGeom prst="rect">
            <a:avLst/>
          </a:prstGeom>
          <a:noFill/>
          <a:ln w="9525">
            <a:solidFill>
              <a:srgbClr val="0000FF"/>
            </a:solidFill>
            <a:miter lim="800000"/>
            <a:headEnd/>
            <a:tailEnd/>
          </a:ln>
        </p:spPr>
      </p:pic>
      <p:pic>
        <p:nvPicPr>
          <p:cNvPr id="26629" name="Picture 4" descr="H:\Учебные фото\Трав. повреж. у детей\SDC11925.JPG"/>
          <p:cNvPicPr>
            <a:picLocks noChangeAspect="1" noChangeArrowheads="1"/>
          </p:cNvPicPr>
          <p:nvPr/>
        </p:nvPicPr>
        <p:blipFill>
          <a:blip r:embed="rId3" cstate="print"/>
          <a:srcRect/>
          <a:stretch>
            <a:fillRect/>
          </a:stretch>
        </p:blipFill>
        <p:spPr bwMode="auto">
          <a:xfrm>
            <a:off x="4500562" y="2786058"/>
            <a:ext cx="4458403" cy="3254790"/>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4171977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r>
              <a:rPr lang="ru-RU" altLang="ru-RU" smtClean="0"/>
              <a:t>Вывих зуба</a:t>
            </a:r>
          </a:p>
        </p:txBody>
      </p:sp>
      <p:sp>
        <p:nvSpPr>
          <p:cNvPr id="14339" name="Содержимое 2"/>
          <p:cNvSpPr>
            <a:spLocks noGrp="1"/>
          </p:cNvSpPr>
          <p:nvPr>
            <p:ph idx="1"/>
          </p:nvPr>
        </p:nvSpPr>
        <p:spPr>
          <a:xfrm>
            <a:off x="508001" y="1364777"/>
            <a:ext cx="6447501" cy="4676586"/>
          </a:xfrm>
        </p:spPr>
        <p:txBody>
          <a:bodyPr>
            <a:normAutofit/>
          </a:bodyPr>
          <a:lstStyle/>
          <a:p>
            <a:r>
              <a:rPr lang="ru-RU" altLang="ru-RU" sz="2400" dirty="0" smtClean="0"/>
              <a:t>– </a:t>
            </a:r>
            <a:r>
              <a:rPr lang="ru-RU" altLang="ru-RU" sz="2400" dirty="0" smtClean="0"/>
              <a:t>это стойкое патологическое смещение зуба по отношению к альвеоле. Вывих зуба происходит под влиянием механического воздействия и сопровождается повреждением связочного аппарата зуба.</a:t>
            </a:r>
          </a:p>
        </p:txBody>
      </p:sp>
      <p:pic>
        <p:nvPicPr>
          <p:cNvPr id="1434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8605" y="2996952"/>
            <a:ext cx="232291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023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472" y="214290"/>
            <a:ext cx="8229600" cy="857233"/>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357188" y="2643188"/>
            <a:ext cx="4572000" cy="2286000"/>
          </a:xfrm>
        </p:spPr>
        <p:txBody>
          <a:bodyPr/>
          <a:lstStyle/>
          <a:p>
            <a:pPr marL="514350" indent="-514350" algn="l">
              <a:buFont typeface="Arial" pitchFamily="34" charset="0"/>
              <a:buChar char="•"/>
              <a:defRPr/>
            </a:pPr>
            <a:r>
              <a:rPr lang="ru-RU" sz="4000" dirty="0" smtClean="0">
                <a:solidFill>
                  <a:schemeClr val="tx1"/>
                </a:solidFill>
              </a:rPr>
              <a:t>Временная иммобилизация</a:t>
            </a:r>
          </a:p>
        </p:txBody>
      </p:sp>
      <p:pic>
        <p:nvPicPr>
          <p:cNvPr id="27652" name="Picture 5" descr="H:\Учебные фото\Трав. повреж. у детей\chel1.gif"/>
          <p:cNvPicPr>
            <a:picLocks noChangeAspect="1" noChangeArrowheads="1"/>
          </p:cNvPicPr>
          <p:nvPr/>
        </p:nvPicPr>
        <p:blipFill>
          <a:blip r:embed="rId2" cstate="print"/>
          <a:srcRect/>
          <a:stretch>
            <a:fillRect/>
          </a:stretch>
        </p:blipFill>
        <p:spPr bwMode="auto">
          <a:xfrm>
            <a:off x="5000628" y="1142984"/>
            <a:ext cx="3976687" cy="5448655"/>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559197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714358"/>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142875" y="2643188"/>
            <a:ext cx="3857621" cy="857250"/>
          </a:xfrm>
        </p:spPr>
        <p:txBody>
          <a:bodyPr>
            <a:normAutofit fontScale="92500"/>
          </a:bodyPr>
          <a:lstStyle/>
          <a:p>
            <a:pPr marL="514350" indent="-514350" algn="l">
              <a:buFont typeface="Arial" pitchFamily="34" charset="0"/>
              <a:buChar char="•"/>
              <a:defRPr/>
            </a:pPr>
            <a:r>
              <a:rPr lang="ru-RU" sz="3600" dirty="0" smtClean="0">
                <a:solidFill>
                  <a:schemeClr val="tx1"/>
                </a:solidFill>
              </a:rPr>
              <a:t>обезболивание</a:t>
            </a:r>
          </a:p>
        </p:txBody>
      </p:sp>
      <p:pic>
        <p:nvPicPr>
          <p:cNvPr id="28676" name="Picture 2" descr="H:\Юмор\52.jpg"/>
          <p:cNvPicPr>
            <a:picLocks noChangeAspect="1" noChangeArrowheads="1"/>
          </p:cNvPicPr>
          <p:nvPr/>
        </p:nvPicPr>
        <p:blipFill>
          <a:blip r:embed="rId2" cstate="print"/>
          <a:srcRect/>
          <a:stretch>
            <a:fillRect/>
          </a:stretch>
        </p:blipFill>
        <p:spPr bwMode="auto">
          <a:xfrm>
            <a:off x="4071934" y="1643050"/>
            <a:ext cx="4857754" cy="4857754"/>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0769412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857234"/>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214282" y="1357298"/>
            <a:ext cx="8643998" cy="571504"/>
          </a:xfrm>
        </p:spPr>
        <p:txBody>
          <a:bodyPr>
            <a:normAutofit fontScale="92500"/>
          </a:bodyPr>
          <a:lstStyle/>
          <a:p>
            <a:pPr marL="514350" indent="-514350" algn="l">
              <a:buFont typeface="Arial" pitchFamily="34" charset="0"/>
              <a:buChar char="•"/>
              <a:defRPr/>
            </a:pPr>
            <a:r>
              <a:rPr lang="ru-RU" dirty="0" smtClean="0">
                <a:solidFill>
                  <a:schemeClr val="tx1"/>
                </a:solidFill>
              </a:rPr>
              <a:t>Иммобилизация индивидуальными шинами </a:t>
            </a:r>
            <a:r>
              <a:rPr lang="ru-RU" dirty="0" err="1" smtClean="0">
                <a:solidFill>
                  <a:schemeClr val="tx1"/>
                </a:solidFill>
              </a:rPr>
              <a:t>Тигерштедта</a:t>
            </a:r>
            <a:endParaRPr lang="ru-RU" dirty="0" smtClean="0">
              <a:solidFill>
                <a:schemeClr val="tx1"/>
              </a:solidFill>
            </a:endParaRPr>
          </a:p>
        </p:txBody>
      </p:sp>
      <p:pic>
        <p:nvPicPr>
          <p:cNvPr id="30724" name="Picture 2" descr="H:\Учебные фото\Трав. повреж. у детей\SDC11020.JPG"/>
          <p:cNvPicPr>
            <a:picLocks noChangeAspect="1" noChangeArrowheads="1"/>
          </p:cNvPicPr>
          <p:nvPr/>
        </p:nvPicPr>
        <p:blipFill>
          <a:blip r:embed="rId2" cstate="print"/>
          <a:srcRect/>
          <a:stretch>
            <a:fillRect/>
          </a:stretch>
        </p:blipFill>
        <p:spPr bwMode="auto">
          <a:xfrm>
            <a:off x="1000100" y="1928802"/>
            <a:ext cx="7475676" cy="4743462"/>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3735658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928672"/>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928662" y="1357298"/>
            <a:ext cx="7500937" cy="928687"/>
          </a:xfrm>
        </p:spPr>
        <p:txBody>
          <a:bodyPr>
            <a:normAutofit lnSpcReduction="10000"/>
          </a:bodyPr>
          <a:lstStyle/>
          <a:p>
            <a:pPr marL="514350" indent="-514350">
              <a:buFont typeface="Arial" pitchFamily="34" charset="0"/>
              <a:buChar char="•"/>
              <a:defRPr/>
            </a:pPr>
            <a:r>
              <a:rPr lang="ru-RU" sz="2800" dirty="0" smtClean="0">
                <a:solidFill>
                  <a:schemeClr val="tx1"/>
                </a:solidFill>
              </a:rPr>
              <a:t>Иммобилизация стандартными шинами Васильева</a:t>
            </a:r>
          </a:p>
          <a:p>
            <a:pPr marL="514350" indent="-514350">
              <a:buFont typeface="Arial" pitchFamily="34" charset="0"/>
              <a:buChar char="•"/>
              <a:defRPr/>
            </a:pPr>
            <a:endParaRPr lang="ru-RU" sz="2800" dirty="0" smtClean="0">
              <a:solidFill>
                <a:schemeClr val="tx1"/>
              </a:solidFill>
            </a:endParaRPr>
          </a:p>
        </p:txBody>
      </p:sp>
      <p:pic>
        <p:nvPicPr>
          <p:cNvPr id="32772" name="Picture 2" descr="D:\Documents and Settings\Администратор\Pабочий стол\Фото и R\Лишенко 28.01.09.JPG"/>
          <p:cNvPicPr>
            <a:picLocks noChangeAspect="1" noChangeArrowheads="1"/>
          </p:cNvPicPr>
          <p:nvPr/>
        </p:nvPicPr>
        <p:blipFill>
          <a:blip r:embed="rId2" cstate="print"/>
          <a:srcRect/>
          <a:stretch>
            <a:fillRect/>
          </a:stretch>
        </p:blipFill>
        <p:spPr bwMode="auto">
          <a:xfrm>
            <a:off x="1071538" y="2428868"/>
            <a:ext cx="7286637" cy="4006612"/>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9980170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928672"/>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214282" y="1142984"/>
            <a:ext cx="8715436" cy="571504"/>
          </a:xfrm>
        </p:spPr>
        <p:txBody>
          <a:bodyPr>
            <a:normAutofit fontScale="92500"/>
          </a:bodyPr>
          <a:lstStyle/>
          <a:p>
            <a:pPr marL="514350" indent="-514350">
              <a:buFont typeface="Arial" pitchFamily="34" charset="0"/>
              <a:buChar char="•"/>
              <a:defRPr/>
            </a:pPr>
            <a:r>
              <a:rPr lang="ru-RU" sz="2800" dirty="0" smtClean="0">
                <a:solidFill>
                  <a:schemeClr val="tx1"/>
                </a:solidFill>
              </a:rPr>
              <a:t>Иммобилизация стандартными шинами Васильева</a:t>
            </a:r>
          </a:p>
          <a:p>
            <a:pPr marL="514350" indent="-514350">
              <a:buFont typeface="Arial" pitchFamily="34" charset="0"/>
              <a:buChar char="•"/>
              <a:defRPr/>
            </a:pPr>
            <a:endParaRPr lang="ru-RU" sz="2800" dirty="0" smtClean="0">
              <a:solidFill>
                <a:schemeClr val="tx1"/>
              </a:solidFill>
            </a:endParaRPr>
          </a:p>
        </p:txBody>
      </p:sp>
      <p:pic>
        <p:nvPicPr>
          <p:cNvPr id="112643" name="Picture 3" descr="F:\SDC15400.JPG"/>
          <p:cNvPicPr>
            <a:picLocks noChangeAspect="1" noChangeArrowheads="1"/>
          </p:cNvPicPr>
          <p:nvPr/>
        </p:nvPicPr>
        <p:blipFill>
          <a:blip r:embed="rId2" cstate="print"/>
          <a:srcRect/>
          <a:stretch>
            <a:fillRect/>
          </a:stretch>
        </p:blipFill>
        <p:spPr bwMode="auto">
          <a:xfrm>
            <a:off x="1000100" y="1872996"/>
            <a:ext cx="7215238" cy="4773580"/>
          </a:xfrm>
          <a:prstGeom prst="rect">
            <a:avLst/>
          </a:prstGeom>
          <a:noFill/>
          <a:ln>
            <a:solidFill>
              <a:srgbClr val="0000FF"/>
            </a:solidFill>
          </a:ln>
        </p:spPr>
      </p:pic>
    </p:spTree>
    <p:extLst>
      <p:ext uri="{BB962C8B-B14F-4D97-AF65-F5344CB8AC3E}">
        <p14:creationId xmlns:p14="http://schemas.microsoft.com/office/powerpoint/2010/main" val="18871679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785796"/>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214313" y="1142984"/>
            <a:ext cx="8715375" cy="5429288"/>
          </a:xfrm>
        </p:spPr>
        <p:txBody>
          <a:bodyPr>
            <a:normAutofit lnSpcReduction="10000"/>
          </a:bodyPr>
          <a:lstStyle/>
          <a:p>
            <a:pPr marL="514350" indent="-514350">
              <a:defRPr/>
            </a:pPr>
            <a:r>
              <a:rPr lang="ru-RU" sz="2800" u="sng" dirty="0" smtClean="0">
                <a:solidFill>
                  <a:schemeClr val="tx1"/>
                </a:solidFill>
              </a:rPr>
              <a:t>Показания к остеосинтезу нижней челюсти у детей:</a:t>
            </a:r>
          </a:p>
          <a:p>
            <a:pPr marL="514350" indent="-514350">
              <a:defRPr/>
            </a:pPr>
            <a:endParaRPr lang="ru-RU" sz="2800" u="sng" dirty="0" smtClean="0">
              <a:solidFill>
                <a:schemeClr val="tx1"/>
              </a:solidFill>
            </a:endParaRPr>
          </a:p>
          <a:p>
            <a:pPr marL="514350" indent="-514350" algn="l">
              <a:buFont typeface="Arial" pitchFamily="34" charset="0"/>
              <a:buChar char="•"/>
              <a:defRPr/>
            </a:pPr>
            <a:r>
              <a:rPr lang="ru-RU" sz="2800" dirty="0" smtClean="0">
                <a:solidFill>
                  <a:schemeClr val="tx1"/>
                </a:solidFill>
              </a:rPr>
              <a:t>Перелом </a:t>
            </a:r>
            <a:r>
              <a:rPr lang="ru-RU" sz="2800" dirty="0" err="1" smtClean="0">
                <a:solidFill>
                  <a:schemeClr val="tx1"/>
                </a:solidFill>
              </a:rPr>
              <a:t>мыщелкового</a:t>
            </a:r>
            <a:r>
              <a:rPr lang="ru-RU" sz="2800" dirty="0" smtClean="0">
                <a:solidFill>
                  <a:schemeClr val="tx1"/>
                </a:solidFill>
              </a:rPr>
              <a:t> </a:t>
            </a:r>
          </a:p>
          <a:p>
            <a:pPr marL="514350" indent="28575" algn="l">
              <a:defRPr/>
            </a:pPr>
            <a:r>
              <a:rPr lang="ru-RU" sz="2800" dirty="0" smtClean="0">
                <a:solidFill>
                  <a:schemeClr val="tx1"/>
                </a:solidFill>
              </a:rPr>
              <a:t>отростка со смещением</a:t>
            </a:r>
          </a:p>
          <a:p>
            <a:pPr marL="514350" indent="28575" algn="l">
              <a:defRPr/>
            </a:pPr>
            <a:endParaRPr lang="ru-RU" sz="2800" dirty="0" smtClean="0">
              <a:solidFill>
                <a:schemeClr val="tx1"/>
              </a:solidFill>
            </a:endParaRPr>
          </a:p>
          <a:p>
            <a:pPr marL="514350" indent="-514350" algn="l">
              <a:buFont typeface="Arial" pitchFamily="34" charset="0"/>
              <a:buChar char="•"/>
              <a:defRPr/>
            </a:pPr>
            <a:r>
              <a:rPr lang="ru-RU" sz="2800" dirty="0" err="1" smtClean="0">
                <a:solidFill>
                  <a:schemeClr val="tx1"/>
                </a:solidFill>
              </a:rPr>
              <a:t>Переломо-вывих</a:t>
            </a:r>
            <a:r>
              <a:rPr lang="ru-RU" sz="2800" dirty="0" smtClean="0">
                <a:solidFill>
                  <a:schemeClr val="tx1"/>
                </a:solidFill>
              </a:rPr>
              <a:t> </a:t>
            </a:r>
          </a:p>
          <a:p>
            <a:pPr marL="514350" indent="28575" algn="l">
              <a:defRPr/>
            </a:pPr>
            <a:r>
              <a:rPr lang="ru-RU" sz="2800" dirty="0" err="1" smtClean="0">
                <a:solidFill>
                  <a:schemeClr val="tx1"/>
                </a:solidFill>
              </a:rPr>
              <a:t>мыщелкового</a:t>
            </a:r>
            <a:r>
              <a:rPr lang="ru-RU" sz="2800" dirty="0" smtClean="0">
                <a:solidFill>
                  <a:schemeClr val="tx1"/>
                </a:solidFill>
              </a:rPr>
              <a:t> отростка</a:t>
            </a:r>
          </a:p>
          <a:p>
            <a:pPr marL="514350" indent="28575" algn="l">
              <a:defRPr/>
            </a:pPr>
            <a:endParaRPr lang="ru-RU" sz="2800" dirty="0" smtClean="0">
              <a:solidFill>
                <a:schemeClr val="tx1"/>
              </a:solidFill>
            </a:endParaRPr>
          </a:p>
          <a:p>
            <a:pPr marL="514350" indent="-514350" algn="l">
              <a:buFont typeface="Arial" pitchFamily="34" charset="0"/>
              <a:buChar char="•"/>
              <a:defRPr/>
            </a:pPr>
            <a:r>
              <a:rPr lang="ru-RU" sz="2800" dirty="0" err="1" smtClean="0">
                <a:solidFill>
                  <a:schemeClr val="tx1"/>
                </a:solidFill>
              </a:rPr>
              <a:t>Нерепонируемые</a:t>
            </a:r>
            <a:r>
              <a:rPr lang="ru-RU" sz="2800" dirty="0" smtClean="0">
                <a:solidFill>
                  <a:schemeClr val="tx1"/>
                </a:solidFill>
              </a:rPr>
              <a:t> переломы </a:t>
            </a:r>
          </a:p>
          <a:p>
            <a:pPr marL="514350" indent="28575" algn="l">
              <a:defRPr/>
            </a:pPr>
            <a:r>
              <a:rPr lang="ru-RU" sz="2800" dirty="0" smtClean="0">
                <a:solidFill>
                  <a:schemeClr val="tx1"/>
                </a:solidFill>
              </a:rPr>
              <a:t>нижней челюсти</a:t>
            </a:r>
          </a:p>
          <a:p>
            <a:pPr marL="514350" indent="-514350">
              <a:defRPr/>
            </a:pPr>
            <a:endParaRPr lang="ru-RU" dirty="0" smtClean="0">
              <a:solidFill>
                <a:schemeClr val="tx1"/>
              </a:solidFill>
            </a:endParaRPr>
          </a:p>
        </p:txBody>
      </p:sp>
      <p:pic>
        <p:nvPicPr>
          <p:cNvPr id="33796" name="Picture 2" descr="H:\Учебные фото\Трав. повреж. у детей\77.jpg"/>
          <p:cNvPicPr>
            <a:picLocks noChangeAspect="1" noChangeArrowheads="1"/>
          </p:cNvPicPr>
          <p:nvPr/>
        </p:nvPicPr>
        <p:blipFill>
          <a:blip r:embed="rId2" cstate="print"/>
          <a:srcRect/>
          <a:stretch>
            <a:fillRect/>
          </a:stretch>
        </p:blipFill>
        <p:spPr bwMode="auto">
          <a:xfrm>
            <a:off x="5357818" y="1785926"/>
            <a:ext cx="3571932" cy="3571932"/>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565613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1000110"/>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214313" y="1785939"/>
            <a:ext cx="8429625" cy="785806"/>
          </a:xfrm>
        </p:spPr>
        <p:txBody>
          <a:bodyPr>
            <a:normAutofit/>
          </a:bodyPr>
          <a:lstStyle/>
          <a:p>
            <a:pPr marL="514350" indent="-514350">
              <a:buFont typeface="Arial" pitchFamily="34" charset="0"/>
              <a:buChar char="•"/>
              <a:defRPr/>
            </a:pPr>
            <a:r>
              <a:rPr lang="ru-RU" sz="3600" dirty="0" smtClean="0">
                <a:solidFill>
                  <a:schemeClr val="tx1"/>
                </a:solidFill>
              </a:rPr>
              <a:t>Остеосинтез нижней челюсти</a:t>
            </a:r>
          </a:p>
        </p:txBody>
      </p:sp>
      <p:pic>
        <p:nvPicPr>
          <p:cNvPr id="34820" name="Picture 3" descr="H:\Учебные фото\Трав. повреж. у детей\40294.jpg"/>
          <p:cNvPicPr>
            <a:picLocks noChangeAspect="1" noChangeArrowheads="1"/>
          </p:cNvPicPr>
          <p:nvPr/>
        </p:nvPicPr>
        <p:blipFill>
          <a:blip r:embed="rId2" cstate="print"/>
          <a:srcRect/>
          <a:stretch>
            <a:fillRect/>
          </a:stretch>
        </p:blipFill>
        <p:spPr bwMode="auto">
          <a:xfrm>
            <a:off x="254000" y="3286125"/>
            <a:ext cx="8675688" cy="2255838"/>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3748489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71500" y="285751"/>
            <a:ext cx="8229600" cy="571482"/>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928662" y="1071546"/>
            <a:ext cx="7429521" cy="714380"/>
          </a:xfrm>
        </p:spPr>
        <p:txBody>
          <a:bodyPr>
            <a:normAutofit fontScale="85000" lnSpcReduction="10000"/>
          </a:bodyPr>
          <a:lstStyle/>
          <a:p>
            <a:pPr marL="514350" indent="-514350" algn="l">
              <a:buFont typeface="Arial" pitchFamily="34" charset="0"/>
              <a:buChar char="•"/>
              <a:defRPr/>
            </a:pPr>
            <a:r>
              <a:rPr lang="ru-RU" sz="3600" dirty="0" smtClean="0">
                <a:solidFill>
                  <a:schemeClr val="tx1"/>
                </a:solidFill>
              </a:rPr>
              <a:t>Остеосинтез ветви нижней челюсти</a:t>
            </a:r>
          </a:p>
        </p:txBody>
      </p:sp>
      <p:pic>
        <p:nvPicPr>
          <p:cNvPr id="36868" name="Picture 2" descr="D:\Documents and Settings\Администратор\Pабочий стол\Фото и R\SDC10692.JPG"/>
          <p:cNvPicPr>
            <a:picLocks noChangeAspect="1" noChangeArrowheads="1"/>
          </p:cNvPicPr>
          <p:nvPr/>
        </p:nvPicPr>
        <p:blipFill>
          <a:blip r:embed="rId2" cstate="print"/>
          <a:srcRect/>
          <a:stretch>
            <a:fillRect/>
          </a:stretch>
        </p:blipFill>
        <p:spPr bwMode="auto">
          <a:xfrm>
            <a:off x="1714480" y="2000240"/>
            <a:ext cx="5600704" cy="4549591"/>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6735502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sz="3600" b="1" dirty="0" smtClean="0">
                <a:solidFill>
                  <a:srgbClr val="C00000"/>
                </a:solidFill>
              </a:rPr>
              <a:t>Лечение переломов нижней челюсти</a:t>
            </a:r>
            <a:endParaRPr lang="ru-RU" sz="3600" dirty="0"/>
          </a:p>
        </p:txBody>
      </p:sp>
      <p:pic>
        <p:nvPicPr>
          <p:cNvPr id="111618" name="Picture 2" descr="F:\SDC13113.JPG"/>
          <p:cNvPicPr>
            <a:picLocks noGrp="1" noChangeAspect="1" noChangeArrowheads="1"/>
          </p:cNvPicPr>
          <p:nvPr>
            <p:ph idx="1"/>
          </p:nvPr>
        </p:nvPicPr>
        <p:blipFill>
          <a:blip r:embed="rId2" cstate="print"/>
          <a:srcRect/>
          <a:stretch>
            <a:fillRect/>
          </a:stretch>
        </p:blipFill>
        <p:spPr bwMode="auto">
          <a:xfrm>
            <a:off x="142844" y="2500306"/>
            <a:ext cx="4226668" cy="3740145"/>
          </a:xfrm>
          <a:prstGeom prst="rect">
            <a:avLst/>
          </a:prstGeom>
          <a:noFill/>
          <a:ln>
            <a:solidFill>
              <a:srgbClr val="0000FF"/>
            </a:solidFill>
          </a:ln>
        </p:spPr>
      </p:pic>
      <p:pic>
        <p:nvPicPr>
          <p:cNvPr id="111619" name="Picture 3" descr="F:\SDC13114.JPG"/>
          <p:cNvPicPr>
            <a:picLocks noChangeAspect="1" noChangeArrowheads="1"/>
          </p:cNvPicPr>
          <p:nvPr/>
        </p:nvPicPr>
        <p:blipFill>
          <a:blip r:embed="rId3" cstate="print"/>
          <a:srcRect/>
          <a:stretch>
            <a:fillRect/>
          </a:stretch>
        </p:blipFill>
        <p:spPr bwMode="auto">
          <a:xfrm>
            <a:off x="4500562" y="2500306"/>
            <a:ext cx="4472158" cy="3714776"/>
          </a:xfrm>
          <a:prstGeom prst="rect">
            <a:avLst/>
          </a:prstGeom>
          <a:noFill/>
          <a:ln>
            <a:solidFill>
              <a:srgbClr val="0000FF"/>
            </a:solidFill>
          </a:ln>
        </p:spPr>
      </p:pic>
      <p:sp>
        <p:nvSpPr>
          <p:cNvPr id="6" name="Прямоугольник 5"/>
          <p:cNvSpPr/>
          <p:nvPr/>
        </p:nvSpPr>
        <p:spPr>
          <a:xfrm>
            <a:off x="642910" y="1357298"/>
            <a:ext cx="7858180" cy="584775"/>
          </a:xfrm>
          <a:prstGeom prst="rect">
            <a:avLst/>
          </a:prstGeom>
        </p:spPr>
        <p:txBody>
          <a:bodyPr wrap="square">
            <a:spAutoFit/>
          </a:bodyPr>
          <a:lstStyle/>
          <a:p>
            <a:pPr marL="514350" indent="-514350" algn="ctr">
              <a:buFont typeface="Arial" pitchFamily="34" charset="0"/>
              <a:buChar char="•"/>
              <a:defRPr/>
            </a:pPr>
            <a:r>
              <a:rPr lang="ru-RU" sz="3200" dirty="0" smtClean="0"/>
              <a:t>Остеосинтез тела нижней челюсти</a:t>
            </a:r>
          </a:p>
        </p:txBody>
      </p:sp>
    </p:spTree>
    <p:extLst>
      <p:ext uri="{BB962C8B-B14F-4D97-AF65-F5344CB8AC3E}">
        <p14:creationId xmlns:p14="http://schemas.microsoft.com/office/powerpoint/2010/main" val="15726359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600" b="1" dirty="0" smtClean="0">
                <a:solidFill>
                  <a:srgbClr val="C00000"/>
                </a:solidFill>
              </a:rPr>
              <a:t>Лечение переломов нижней челюсти</a:t>
            </a:r>
            <a:endParaRPr lang="ru-RU" sz="3600" dirty="0"/>
          </a:p>
        </p:txBody>
      </p:sp>
      <p:pic>
        <p:nvPicPr>
          <p:cNvPr id="109570" name="Picture 2" descr="F:\Лекции ХСДВ 8 семестр\Поворот SDC16775.JPG"/>
          <p:cNvPicPr>
            <a:picLocks noGrp="1" noChangeAspect="1" noChangeArrowheads="1"/>
          </p:cNvPicPr>
          <p:nvPr>
            <p:ph idx="1"/>
          </p:nvPr>
        </p:nvPicPr>
        <p:blipFill>
          <a:blip r:embed="rId2" cstate="print"/>
          <a:stretch>
            <a:fillRect/>
          </a:stretch>
        </p:blipFill>
        <p:spPr bwMode="auto">
          <a:xfrm>
            <a:off x="1347019" y="1600200"/>
            <a:ext cx="6449961" cy="4876800"/>
          </a:xfrm>
          <a:prstGeom prst="rect">
            <a:avLst/>
          </a:prstGeom>
          <a:noFill/>
          <a:ln>
            <a:solidFill>
              <a:srgbClr val="0000FF"/>
            </a:solidFill>
          </a:ln>
        </p:spPr>
      </p:pic>
      <p:sp>
        <p:nvSpPr>
          <p:cNvPr id="5" name="Прямоугольник 4"/>
          <p:cNvSpPr/>
          <p:nvPr/>
        </p:nvSpPr>
        <p:spPr>
          <a:xfrm>
            <a:off x="642910" y="1000108"/>
            <a:ext cx="7858180" cy="830997"/>
          </a:xfrm>
          <a:prstGeom prst="rect">
            <a:avLst/>
          </a:prstGeom>
        </p:spPr>
        <p:txBody>
          <a:bodyPr wrap="square">
            <a:spAutoFit/>
          </a:bodyPr>
          <a:lstStyle/>
          <a:p>
            <a:pPr marL="514350" indent="-514350" algn="ctr">
              <a:buFont typeface="Arial" pitchFamily="34" charset="0"/>
              <a:buChar char="•"/>
              <a:defRPr/>
            </a:pPr>
            <a:r>
              <a:rPr lang="ru-RU" sz="2400" dirty="0" smtClean="0"/>
              <a:t>Остеосинтез тела нижней челюсти внутриротовым доступом</a:t>
            </a:r>
          </a:p>
        </p:txBody>
      </p:sp>
    </p:spTree>
    <p:extLst>
      <p:ext uri="{BB962C8B-B14F-4D97-AF65-F5344CB8AC3E}">
        <p14:creationId xmlns:p14="http://schemas.microsoft.com/office/powerpoint/2010/main" val="11425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95253" y="152547"/>
            <a:ext cx="8229600" cy="990600"/>
          </a:xfrm>
        </p:spPr>
        <p:txBody>
          <a:bodyPr/>
          <a:lstStyle/>
          <a:p>
            <a:r>
              <a:rPr lang="ru-RU" altLang="ru-RU" dirty="0" smtClean="0"/>
              <a:t>Классификация вывихов</a:t>
            </a:r>
          </a:p>
        </p:txBody>
      </p:sp>
      <p:sp>
        <p:nvSpPr>
          <p:cNvPr id="3" name="Содержимое 2"/>
          <p:cNvSpPr>
            <a:spLocks noGrp="1"/>
          </p:cNvSpPr>
          <p:nvPr>
            <p:ph idx="1"/>
          </p:nvPr>
        </p:nvSpPr>
        <p:spPr>
          <a:xfrm>
            <a:off x="251521" y="908720"/>
            <a:ext cx="3960440" cy="5832648"/>
          </a:xfrm>
        </p:spPr>
        <p:txBody>
          <a:bodyPr>
            <a:normAutofit lnSpcReduction="10000"/>
          </a:bodyPr>
          <a:lstStyle/>
          <a:p>
            <a:pPr marL="365760" indent="-256032">
              <a:buClr>
                <a:schemeClr val="accent3"/>
              </a:buClr>
              <a:buNone/>
              <a:defRPr/>
            </a:pPr>
            <a:r>
              <a:rPr lang="ru-RU" sz="2400" dirty="0" smtClean="0"/>
              <a:t>1. Неполный: </a:t>
            </a:r>
          </a:p>
          <a:p>
            <a:pPr marL="365760" indent="-256032">
              <a:buClr>
                <a:schemeClr val="accent3"/>
              </a:buClr>
              <a:buNone/>
              <a:defRPr/>
            </a:pPr>
            <a:r>
              <a:rPr lang="ru-RU" sz="2400" dirty="0" smtClean="0"/>
              <a:t>а) без смещения</a:t>
            </a:r>
          </a:p>
          <a:p>
            <a:pPr marL="365760" indent="-256032">
              <a:buClr>
                <a:schemeClr val="accent3"/>
              </a:buClr>
              <a:buNone/>
              <a:defRPr/>
            </a:pPr>
            <a:r>
              <a:rPr lang="ru-RU" sz="2400" dirty="0" smtClean="0"/>
              <a:t>б) с ротацией зуба</a:t>
            </a:r>
          </a:p>
          <a:p>
            <a:pPr marL="365760" indent="-256032">
              <a:buClr>
                <a:schemeClr val="accent3"/>
              </a:buClr>
              <a:buNone/>
              <a:defRPr/>
            </a:pPr>
            <a:r>
              <a:rPr lang="ru-RU" sz="2400" dirty="0" smtClean="0"/>
              <a:t>в) со смещением:</a:t>
            </a:r>
          </a:p>
          <a:p>
            <a:pPr marL="365760" indent="-256032">
              <a:buClr>
                <a:schemeClr val="accent3"/>
              </a:buClr>
              <a:buNone/>
              <a:defRPr/>
            </a:pPr>
            <a:r>
              <a:rPr lang="ru-RU" sz="2400" dirty="0" smtClean="0"/>
              <a:t>  - в сторону соседнего зуба</a:t>
            </a:r>
          </a:p>
          <a:p>
            <a:pPr marL="365760" indent="-256032">
              <a:buClr>
                <a:schemeClr val="accent3"/>
              </a:buClr>
              <a:buNone/>
              <a:defRPr/>
            </a:pPr>
            <a:r>
              <a:rPr lang="ru-RU" sz="2400" dirty="0" smtClean="0"/>
              <a:t>  - вестибулярное смещение зуба</a:t>
            </a:r>
          </a:p>
          <a:p>
            <a:pPr marL="365760" indent="-256032">
              <a:buClr>
                <a:schemeClr val="accent3"/>
              </a:buClr>
              <a:buNone/>
              <a:defRPr/>
            </a:pPr>
            <a:r>
              <a:rPr lang="ru-RU" sz="2400" dirty="0" smtClean="0"/>
              <a:t>  - оральное смещение зуба</a:t>
            </a:r>
          </a:p>
          <a:p>
            <a:pPr marL="365760" indent="-256032">
              <a:buClr>
                <a:schemeClr val="accent3"/>
              </a:buClr>
              <a:buNone/>
              <a:defRPr/>
            </a:pPr>
            <a:r>
              <a:rPr lang="ru-RU" sz="2400" dirty="0" smtClean="0"/>
              <a:t>  - в сторону окклюзионной плоскости</a:t>
            </a:r>
          </a:p>
          <a:p>
            <a:pPr marL="365760" indent="-256032">
              <a:buClr>
                <a:schemeClr val="accent3"/>
              </a:buClr>
              <a:buNone/>
              <a:defRPr/>
            </a:pPr>
            <a:r>
              <a:rPr lang="ru-RU" sz="2400" dirty="0" smtClean="0"/>
              <a:t>2. Вколоченный</a:t>
            </a:r>
          </a:p>
          <a:p>
            <a:pPr marL="365760" indent="-256032">
              <a:buClr>
                <a:schemeClr val="accent3"/>
              </a:buClr>
              <a:buNone/>
              <a:defRPr/>
            </a:pPr>
            <a:r>
              <a:rPr lang="ru-RU" sz="2400" dirty="0" smtClean="0"/>
              <a:t>3. Полный</a:t>
            </a:r>
          </a:p>
          <a:p>
            <a:pPr marL="365760" indent="-256032">
              <a:buClr>
                <a:schemeClr val="accent3"/>
              </a:buClr>
              <a:buNone/>
              <a:defRPr/>
            </a:pPr>
            <a:endParaRPr lang="ru-RU" dirty="0" smtClean="0"/>
          </a:p>
          <a:p>
            <a:pPr marL="365760" indent="-256032">
              <a:buClr>
                <a:schemeClr val="accent3"/>
              </a:buClr>
              <a:buNone/>
              <a:defRPr/>
            </a:pPr>
            <a:endParaRPr lang="ru-RU" dirty="0" smtClean="0"/>
          </a:p>
          <a:p>
            <a:pPr marL="365760" indent="-256032">
              <a:buClr>
                <a:schemeClr val="accent3"/>
              </a:buClr>
              <a:buNone/>
              <a:defRPr/>
            </a:pPr>
            <a:endParaRPr lang="ru-RU" dirty="0" smtClean="0"/>
          </a:p>
          <a:p>
            <a:pPr marL="365760" indent="-256032">
              <a:buClr>
                <a:schemeClr val="accent3"/>
              </a:buClr>
              <a:buNone/>
              <a:defRPr/>
            </a:pPr>
            <a:endParaRPr lang="ru-RU"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880" y="1556791"/>
            <a:ext cx="5276120" cy="3777001"/>
          </a:xfrm>
          <a:prstGeom prst="rect">
            <a:avLst/>
          </a:prstGeom>
        </p:spPr>
      </p:pic>
    </p:spTree>
    <p:extLst>
      <p:ext uri="{BB962C8B-B14F-4D97-AF65-F5344CB8AC3E}">
        <p14:creationId xmlns:p14="http://schemas.microsoft.com/office/powerpoint/2010/main" val="13038515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600" b="1" dirty="0" smtClean="0">
                <a:solidFill>
                  <a:srgbClr val="C00000"/>
                </a:solidFill>
              </a:rPr>
              <a:t>Лечение переломов нижней челюсти</a:t>
            </a:r>
            <a:endParaRPr lang="ru-RU" sz="3600" dirty="0"/>
          </a:p>
        </p:txBody>
      </p:sp>
      <p:pic>
        <p:nvPicPr>
          <p:cNvPr id="110594" name="Picture 2" descr="F:\Лекции ХСДВ 8 семестр\Поворот SDC16776.JPG"/>
          <p:cNvPicPr>
            <a:picLocks noGrp="1" noChangeAspect="1" noChangeArrowheads="1"/>
          </p:cNvPicPr>
          <p:nvPr>
            <p:ph idx="1"/>
          </p:nvPr>
        </p:nvPicPr>
        <p:blipFill>
          <a:blip r:embed="rId2" cstate="print"/>
          <a:stretch>
            <a:fillRect/>
          </a:stretch>
        </p:blipFill>
        <p:spPr bwMode="auto">
          <a:xfrm>
            <a:off x="1493520" y="1600200"/>
            <a:ext cx="6156960" cy="4876800"/>
          </a:xfrm>
          <a:prstGeom prst="rect">
            <a:avLst/>
          </a:prstGeom>
          <a:noFill/>
          <a:ln>
            <a:solidFill>
              <a:srgbClr val="0000FF"/>
            </a:solidFill>
          </a:ln>
        </p:spPr>
      </p:pic>
      <p:sp>
        <p:nvSpPr>
          <p:cNvPr id="5" name="Прямоугольник 4"/>
          <p:cNvSpPr/>
          <p:nvPr/>
        </p:nvSpPr>
        <p:spPr>
          <a:xfrm>
            <a:off x="571472" y="1000108"/>
            <a:ext cx="7858180" cy="830997"/>
          </a:xfrm>
          <a:prstGeom prst="rect">
            <a:avLst/>
          </a:prstGeom>
        </p:spPr>
        <p:txBody>
          <a:bodyPr wrap="square">
            <a:spAutoFit/>
          </a:bodyPr>
          <a:lstStyle/>
          <a:p>
            <a:pPr marL="514350" indent="-514350" algn="ctr">
              <a:buFont typeface="Arial" pitchFamily="34" charset="0"/>
              <a:buChar char="•"/>
              <a:defRPr/>
            </a:pPr>
            <a:r>
              <a:rPr lang="ru-RU" sz="2400" dirty="0" smtClean="0"/>
              <a:t>Остеосинтез тела нижней челюсти внутриротовым доступом</a:t>
            </a:r>
          </a:p>
        </p:txBody>
      </p:sp>
    </p:spTree>
    <p:extLst>
      <p:ext uri="{BB962C8B-B14F-4D97-AF65-F5344CB8AC3E}">
        <p14:creationId xmlns:p14="http://schemas.microsoft.com/office/powerpoint/2010/main" val="36330570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600" b="1" dirty="0" smtClean="0">
                <a:solidFill>
                  <a:srgbClr val="C00000"/>
                </a:solidFill>
              </a:rPr>
              <a:t>Лечение переломов нижней челюсти</a:t>
            </a:r>
            <a:endParaRPr lang="ru-RU" sz="3600" dirty="0"/>
          </a:p>
        </p:txBody>
      </p:sp>
      <p:pic>
        <p:nvPicPr>
          <p:cNvPr id="111618" name="Picture 2" descr="F:\Лекции ХСДВ 8 семестр\SDC16779.JPG"/>
          <p:cNvPicPr>
            <a:picLocks noGrp="1" noChangeAspect="1" noChangeArrowheads="1"/>
          </p:cNvPicPr>
          <p:nvPr>
            <p:ph idx="1"/>
          </p:nvPr>
        </p:nvPicPr>
        <p:blipFill>
          <a:blip r:embed="rId2" cstate="print"/>
          <a:stretch>
            <a:fillRect/>
          </a:stretch>
        </p:blipFill>
        <p:spPr bwMode="auto">
          <a:xfrm>
            <a:off x="1819747" y="1600200"/>
            <a:ext cx="5504506" cy="4876800"/>
          </a:xfrm>
          <a:prstGeom prst="rect">
            <a:avLst/>
          </a:prstGeom>
          <a:noFill/>
          <a:ln>
            <a:solidFill>
              <a:srgbClr val="0000FF"/>
            </a:solidFill>
          </a:ln>
        </p:spPr>
      </p:pic>
      <p:sp>
        <p:nvSpPr>
          <p:cNvPr id="5" name="Прямоугольник 4"/>
          <p:cNvSpPr/>
          <p:nvPr/>
        </p:nvSpPr>
        <p:spPr>
          <a:xfrm>
            <a:off x="642910" y="1000108"/>
            <a:ext cx="7858180" cy="830997"/>
          </a:xfrm>
          <a:prstGeom prst="rect">
            <a:avLst/>
          </a:prstGeom>
        </p:spPr>
        <p:txBody>
          <a:bodyPr wrap="square">
            <a:spAutoFit/>
          </a:bodyPr>
          <a:lstStyle/>
          <a:p>
            <a:pPr marL="514350" indent="-514350" algn="ctr">
              <a:buFont typeface="Arial" pitchFamily="34" charset="0"/>
              <a:buChar char="•"/>
              <a:defRPr/>
            </a:pPr>
            <a:r>
              <a:rPr lang="ru-RU" sz="2400" dirty="0" smtClean="0"/>
              <a:t>Остеосинтез тела нижней челюсти внутриротовым доступом</a:t>
            </a:r>
          </a:p>
        </p:txBody>
      </p:sp>
    </p:spTree>
    <p:extLst>
      <p:ext uri="{BB962C8B-B14F-4D97-AF65-F5344CB8AC3E}">
        <p14:creationId xmlns:p14="http://schemas.microsoft.com/office/powerpoint/2010/main" val="12846343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539552" y="620688"/>
            <a:ext cx="8229600" cy="642920"/>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785786" y="1071546"/>
            <a:ext cx="7715273" cy="928694"/>
          </a:xfrm>
        </p:spPr>
        <p:txBody>
          <a:bodyPr>
            <a:normAutofit fontScale="77500" lnSpcReduction="20000"/>
          </a:bodyPr>
          <a:lstStyle/>
          <a:p>
            <a:pPr marL="514350" indent="-514350">
              <a:buFont typeface="Arial" pitchFamily="34" charset="0"/>
              <a:buChar char="•"/>
              <a:defRPr/>
            </a:pPr>
            <a:r>
              <a:rPr lang="ru-RU" sz="3600" dirty="0" smtClean="0">
                <a:solidFill>
                  <a:schemeClr val="tx1"/>
                </a:solidFill>
              </a:rPr>
              <a:t>Реплантация и остеосинтез </a:t>
            </a:r>
            <a:r>
              <a:rPr lang="ru-RU" sz="3600" dirty="0" err="1" smtClean="0">
                <a:solidFill>
                  <a:schemeClr val="tx1"/>
                </a:solidFill>
              </a:rPr>
              <a:t>мыщелкового</a:t>
            </a:r>
            <a:r>
              <a:rPr lang="ru-RU" sz="3600" dirty="0" smtClean="0">
                <a:solidFill>
                  <a:schemeClr val="tx1"/>
                </a:solidFill>
              </a:rPr>
              <a:t> отростка нижней челюсти</a:t>
            </a:r>
          </a:p>
        </p:txBody>
      </p:sp>
      <p:pic>
        <p:nvPicPr>
          <p:cNvPr id="37892" name="Picture 2" descr="H:\Учебные фото\Трав. повреж. у детей\new_pa24.jpg"/>
          <p:cNvPicPr>
            <a:picLocks noChangeAspect="1" noChangeArrowheads="1"/>
          </p:cNvPicPr>
          <p:nvPr/>
        </p:nvPicPr>
        <p:blipFill>
          <a:blip r:embed="rId2" cstate="print"/>
          <a:srcRect/>
          <a:stretch>
            <a:fillRect/>
          </a:stretch>
        </p:blipFill>
        <p:spPr bwMode="auto">
          <a:xfrm>
            <a:off x="1785918" y="2000240"/>
            <a:ext cx="6000792" cy="4587547"/>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3236872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488933" y="620688"/>
            <a:ext cx="8229600" cy="642920"/>
          </a:xfrm>
        </p:spPr>
        <p:txBody>
          <a:bodyPr>
            <a:noAutofit/>
          </a:bodyPr>
          <a:lstStyle/>
          <a:p>
            <a:pPr>
              <a:defRPr/>
            </a:pPr>
            <a:r>
              <a:rPr lang="ru-RU" sz="3600" b="1" dirty="0" smtClean="0">
                <a:solidFill>
                  <a:srgbClr val="C00000"/>
                </a:solidFill>
              </a:rPr>
              <a:t>Лечение переломов нижней челюсти</a:t>
            </a:r>
            <a:endParaRPr lang="ru-RU" sz="3600" b="1" dirty="0">
              <a:solidFill>
                <a:srgbClr val="C00000"/>
              </a:solidFill>
            </a:endParaRPr>
          </a:p>
        </p:txBody>
      </p:sp>
      <p:sp>
        <p:nvSpPr>
          <p:cNvPr id="4" name="Содержимое 2"/>
          <p:cNvSpPr>
            <a:spLocks noGrp="1"/>
          </p:cNvSpPr>
          <p:nvPr>
            <p:ph type="subTitle" idx="1"/>
          </p:nvPr>
        </p:nvSpPr>
        <p:spPr>
          <a:xfrm>
            <a:off x="357158" y="1142984"/>
            <a:ext cx="8358215" cy="857256"/>
          </a:xfrm>
        </p:spPr>
        <p:txBody>
          <a:bodyPr>
            <a:normAutofit/>
          </a:bodyPr>
          <a:lstStyle/>
          <a:p>
            <a:pPr marL="514350" indent="-514350">
              <a:buFont typeface="Arial" pitchFamily="34" charset="0"/>
              <a:buChar char="•"/>
              <a:defRPr/>
            </a:pPr>
            <a:r>
              <a:rPr lang="ru-RU" dirty="0" smtClean="0">
                <a:solidFill>
                  <a:schemeClr val="tx1"/>
                </a:solidFill>
              </a:rPr>
              <a:t>Реплантация и остеосинтез </a:t>
            </a:r>
            <a:r>
              <a:rPr lang="ru-RU" dirty="0" err="1" smtClean="0">
                <a:solidFill>
                  <a:schemeClr val="tx1"/>
                </a:solidFill>
              </a:rPr>
              <a:t>мыщелкового</a:t>
            </a:r>
            <a:r>
              <a:rPr lang="ru-RU" dirty="0" smtClean="0">
                <a:solidFill>
                  <a:schemeClr val="tx1"/>
                </a:solidFill>
              </a:rPr>
              <a:t> отростка нижней челюсти</a:t>
            </a:r>
          </a:p>
        </p:txBody>
      </p:sp>
      <p:pic>
        <p:nvPicPr>
          <p:cNvPr id="38916" name="Picture 2" descr="H:\Учебные фото\Трав. повреж. у детей\new_pa26.jpg"/>
          <p:cNvPicPr>
            <a:picLocks noChangeAspect="1" noChangeArrowheads="1"/>
          </p:cNvPicPr>
          <p:nvPr/>
        </p:nvPicPr>
        <p:blipFill>
          <a:blip r:embed="rId2" cstate="print"/>
          <a:srcRect/>
          <a:stretch>
            <a:fillRect/>
          </a:stretch>
        </p:blipFill>
        <p:spPr bwMode="auto">
          <a:xfrm>
            <a:off x="1714480" y="2143116"/>
            <a:ext cx="5778507" cy="4429873"/>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32020433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Перелом скуловой кости</a:t>
            </a:r>
            <a:endParaRPr lang="ru-RU" dirty="0"/>
          </a:p>
        </p:txBody>
      </p:sp>
      <p:sp>
        <p:nvSpPr>
          <p:cNvPr id="5" name="Объект 4"/>
          <p:cNvSpPr>
            <a:spLocks noGrp="1"/>
          </p:cNvSpPr>
          <p:nvPr>
            <p:ph idx="1"/>
          </p:nvPr>
        </p:nvSpPr>
        <p:spPr/>
        <p:txBody>
          <a:bodyPr>
            <a:normAutofit/>
          </a:bodyPr>
          <a:lstStyle/>
          <a:p>
            <a:r>
              <a:rPr lang="ru-RU" dirty="0"/>
              <a:t>Скуловая кость - это парная костью лицевого черепа, которая состоит из толстых пластинок вещества напоминающих губку</a:t>
            </a:r>
            <a:r>
              <a:rPr lang="ru-RU" dirty="0" smtClean="0"/>
              <a:t>.</a:t>
            </a:r>
            <a:r>
              <a:rPr lang="ru-RU" dirty="0"/>
              <a:t> Перелом </a:t>
            </a:r>
            <a:r>
              <a:rPr lang="ru-RU" dirty="0" err="1"/>
              <a:t>скулоорбитального</a:t>
            </a:r>
            <a:r>
              <a:rPr lang="ru-RU" dirty="0"/>
              <a:t> комплекса (скуловой кости и глазницы) у детей встречается редко и, как правило, в возрасте 8-16 лет. Изолированные переломы скуловой кости без перелома орбиты у детей встречаются еще </a:t>
            </a:r>
            <a:r>
              <a:rPr lang="ru-RU" dirty="0" smtClean="0"/>
              <a:t>реже.</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221088"/>
            <a:ext cx="2540000" cy="2400300"/>
          </a:xfrm>
          <a:prstGeom prst="rect">
            <a:avLst/>
          </a:prstGeom>
        </p:spPr>
      </p:pic>
    </p:spTree>
    <p:extLst>
      <p:ext uri="{BB962C8B-B14F-4D97-AF65-F5344CB8AC3E}">
        <p14:creationId xmlns:p14="http://schemas.microsoft.com/office/powerpoint/2010/main" val="41053928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68346"/>
          </a:xfrm>
        </p:spPr>
        <p:txBody>
          <a:bodyPr>
            <a:normAutofit fontScale="90000"/>
          </a:bodyPr>
          <a:lstStyle/>
          <a:p>
            <a:r>
              <a:rPr lang="ru-RU" b="1" i="1" dirty="0" smtClean="0">
                <a:solidFill>
                  <a:schemeClr val="tx1"/>
                </a:solidFill>
              </a:rPr>
              <a:t>Классификация переломов скуловой кости и дуги: </a:t>
            </a:r>
            <a:endParaRPr lang="ru-RU" b="1" dirty="0">
              <a:solidFill>
                <a:schemeClr val="tx1"/>
              </a:solidFill>
            </a:endParaRPr>
          </a:p>
        </p:txBody>
      </p:sp>
      <p:sp>
        <p:nvSpPr>
          <p:cNvPr id="3" name="Содержимое 2"/>
          <p:cNvSpPr>
            <a:spLocks noGrp="1"/>
          </p:cNvSpPr>
          <p:nvPr>
            <p:ph idx="1"/>
          </p:nvPr>
        </p:nvSpPr>
        <p:spPr>
          <a:xfrm>
            <a:off x="457200" y="1214422"/>
            <a:ext cx="7467600" cy="5259530"/>
          </a:xfrm>
        </p:spPr>
        <p:txBody>
          <a:bodyPr>
            <a:normAutofit/>
          </a:bodyPr>
          <a:lstStyle/>
          <a:p>
            <a:endParaRPr lang="ru-RU" dirty="0" smtClean="0"/>
          </a:p>
          <a:p>
            <a:endParaRPr lang="ru-RU" dirty="0" smtClean="0"/>
          </a:p>
          <a:p>
            <a:r>
              <a:rPr lang="ru-RU" dirty="0" smtClean="0"/>
              <a:t>1.                 Переломы скуловой кости (со смещением и без смещения отломков).</a:t>
            </a:r>
          </a:p>
          <a:p>
            <a:r>
              <a:rPr lang="ru-RU" dirty="0" smtClean="0"/>
              <a:t>2.                 Переломы скуловой дуги (со смещением и без смещения отломков).</a:t>
            </a:r>
          </a:p>
          <a:p>
            <a:endParaRPr lang="ru-RU" dirty="0" smtClean="0"/>
          </a:p>
          <a:p>
            <a:endParaRPr lang="ru-RU" dirty="0" smtClean="0"/>
          </a:p>
          <a:p>
            <a:r>
              <a:rPr lang="ru-RU" dirty="0" smtClean="0"/>
              <a:t>Переломы скуловой кости со смещением, как правило, являются открытыми. </a:t>
            </a:r>
          </a:p>
          <a:p>
            <a:r>
              <a:rPr lang="ru-RU" dirty="0" smtClean="0"/>
              <a:t>Переломы скуловой дуги чаще всего являются закрытыми.</a:t>
            </a:r>
          </a:p>
          <a:p>
            <a:endParaRPr lang="ru-RU" dirty="0"/>
          </a:p>
        </p:txBody>
      </p:sp>
    </p:spTree>
    <p:extLst>
      <p:ext uri="{BB962C8B-B14F-4D97-AF65-F5344CB8AC3E}">
        <p14:creationId xmlns:p14="http://schemas.microsoft.com/office/powerpoint/2010/main" val="2927645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0"/>
            <a:ext cx="8660579" cy="1214422"/>
          </a:xfrm>
        </p:spPr>
        <p:txBody>
          <a:bodyPr>
            <a:noAutofit/>
          </a:bodyPr>
          <a:lstStyle/>
          <a:p>
            <a:pPr algn="ctr"/>
            <a:r>
              <a:rPr lang="ru-RU" sz="3200" dirty="0" smtClean="0">
                <a:solidFill>
                  <a:srgbClr val="C00000"/>
                </a:solidFill>
              </a:rPr>
              <a:t>Клиника переломов скуловой кости (скуловерхнечелюстного комплекса).</a:t>
            </a:r>
            <a:endParaRPr lang="ru-RU" sz="3200" dirty="0">
              <a:solidFill>
                <a:srgbClr val="C00000"/>
              </a:solidFill>
            </a:endParaRPr>
          </a:p>
        </p:txBody>
      </p:sp>
      <p:sp>
        <p:nvSpPr>
          <p:cNvPr id="3" name="Содержимое 2"/>
          <p:cNvSpPr>
            <a:spLocks noGrp="1"/>
          </p:cNvSpPr>
          <p:nvPr>
            <p:ph idx="1"/>
          </p:nvPr>
        </p:nvSpPr>
        <p:spPr>
          <a:xfrm>
            <a:off x="457200" y="857232"/>
            <a:ext cx="4983478" cy="6000768"/>
          </a:xfrm>
        </p:spPr>
        <p:txBody>
          <a:bodyPr>
            <a:normAutofit fontScale="85000" lnSpcReduction="20000"/>
          </a:bodyPr>
          <a:lstStyle/>
          <a:p>
            <a:pPr>
              <a:buNone/>
            </a:pPr>
            <a:endParaRPr lang="ru-RU" i="1" dirty="0" smtClean="0"/>
          </a:p>
          <a:p>
            <a:pPr>
              <a:buNone/>
            </a:pPr>
            <a:r>
              <a:rPr lang="ru-RU" i="1" dirty="0" err="1" smtClean="0"/>
              <a:t>пределяются</a:t>
            </a:r>
            <a:r>
              <a:rPr lang="ru-RU" i="1" dirty="0" smtClean="0"/>
              <a:t> </a:t>
            </a:r>
            <a:r>
              <a:rPr lang="ru-RU" b="1" i="1" dirty="0" smtClean="0"/>
              <a:t>следующие симптомы</a:t>
            </a:r>
            <a:r>
              <a:rPr lang="ru-RU" i="1" dirty="0" smtClean="0"/>
              <a:t>:</a:t>
            </a:r>
            <a:endParaRPr lang="ru-RU" dirty="0" smtClean="0"/>
          </a:p>
          <a:p>
            <a:endParaRPr lang="ru-RU" dirty="0" smtClean="0"/>
          </a:p>
          <a:p>
            <a:r>
              <a:rPr lang="ru-RU" dirty="0" smtClean="0"/>
              <a:t>Повреждения мягких тканей скуловой области (отеки, раны, кровоизлияния), которые  маскирует западение в скуловой области.</a:t>
            </a:r>
          </a:p>
          <a:p>
            <a:endParaRPr lang="ru-RU" dirty="0" smtClean="0"/>
          </a:p>
          <a:p>
            <a:r>
              <a:rPr lang="ru-RU" dirty="0" smtClean="0"/>
              <a:t>Выраженный отек век и кровоизлияние в клетчатку вокруг одного глаза, что ведет к сужению или закрытию глазной щели.</a:t>
            </a:r>
          </a:p>
          <a:p>
            <a:endParaRPr lang="ru-RU" dirty="0" smtClean="0"/>
          </a:p>
          <a:p>
            <a:r>
              <a:rPr lang="ru-RU" dirty="0" smtClean="0"/>
              <a:t>Кровотечение из носа (из одной ноздри).</a:t>
            </a:r>
          </a:p>
          <a:p>
            <a:endParaRPr lang="ru-RU" dirty="0" smtClean="0"/>
          </a:p>
          <a:p>
            <a:r>
              <a:rPr lang="ru-RU" dirty="0" smtClean="0"/>
              <a:t>Ограниченное открывание рта вследствие блокировки венечного отростка нижней челюсти, смещенной скуловой.</a:t>
            </a:r>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78" y="2780928"/>
            <a:ext cx="367710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812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07504" y="404664"/>
            <a:ext cx="4680520" cy="6453336"/>
          </a:xfrm>
        </p:spPr>
        <p:txBody>
          <a:bodyPr>
            <a:normAutofit fontScale="92500" lnSpcReduction="20000"/>
          </a:bodyPr>
          <a:lstStyle/>
          <a:p>
            <a:r>
              <a:rPr lang="ru-RU" dirty="0" smtClean="0"/>
              <a:t>Анестезия или парестезия мягких тканей в зоне иннервации подглазничного нерва на стороне повреждения (верхняя губа, крыло носа, подглазничная область и др.).</a:t>
            </a:r>
          </a:p>
          <a:p>
            <a:endParaRPr lang="ru-RU" dirty="0" smtClean="0"/>
          </a:p>
          <a:p>
            <a:r>
              <a:rPr lang="ru-RU" dirty="0" smtClean="0"/>
              <a:t>Нарушения бинокулярного зрения (диплопия или двоение в глазах) за счет смещения глазного яблока.</a:t>
            </a:r>
          </a:p>
          <a:p>
            <a:endParaRPr lang="ru-RU" dirty="0" smtClean="0"/>
          </a:p>
          <a:p>
            <a:r>
              <a:rPr lang="ru-RU" dirty="0" smtClean="0"/>
              <a:t>Западение, определяемое при пальпации в скуловой области.</a:t>
            </a:r>
          </a:p>
          <a:p>
            <a:endParaRPr lang="ru-RU" dirty="0" smtClean="0"/>
          </a:p>
          <a:p>
            <a:r>
              <a:rPr lang="ru-RU" dirty="0" smtClean="0"/>
              <a:t>Боль и симптом «ступеньки» при пальпации по нижнеглазничному краю, верхне-наружному краю орбиты, по ходу скуловой дуги и по </a:t>
            </a:r>
            <a:r>
              <a:rPr lang="ru-RU" dirty="0" err="1" smtClean="0"/>
              <a:t>скуло</a:t>
            </a:r>
            <a:r>
              <a:rPr lang="ru-RU" dirty="0" smtClean="0"/>
              <a:t>-альвеолярному гребню.</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556792"/>
            <a:ext cx="4489304" cy="3362594"/>
          </a:xfrm>
          <a:prstGeom prst="rect">
            <a:avLst/>
          </a:prstGeom>
        </p:spPr>
      </p:pic>
    </p:spTree>
    <p:extLst>
      <p:ext uri="{BB962C8B-B14F-4D97-AF65-F5344CB8AC3E}">
        <p14:creationId xmlns:p14="http://schemas.microsoft.com/office/powerpoint/2010/main" val="41399146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i="1" dirty="0" smtClean="0">
                <a:solidFill>
                  <a:schemeClr val="tx1"/>
                </a:solidFill>
              </a:rPr>
              <a:t>Клиника переломов скуловой дуги</a:t>
            </a:r>
            <a:r>
              <a:rPr lang="ru-RU" dirty="0" smtClean="0"/>
              <a:t>:</a:t>
            </a:r>
            <a:br>
              <a:rPr lang="ru-RU" dirty="0" smtClean="0"/>
            </a:br>
            <a:endParaRPr lang="ru-RU" dirty="0"/>
          </a:p>
        </p:txBody>
      </p:sp>
      <p:sp>
        <p:nvSpPr>
          <p:cNvPr id="3" name="Содержимое 2"/>
          <p:cNvSpPr>
            <a:spLocks noGrp="1"/>
          </p:cNvSpPr>
          <p:nvPr>
            <p:ph idx="1"/>
          </p:nvPr>
        </p:nvSpPr>
        <p:spPr>
          <a:xfrm>
            <a:off x="107504" y="1052736"/>
            <a:ext cx="8784976" cy="3384376"/>
          </a:xfrm>
        </p:spPr>
        <p:txBody>
          <a:bodyPr>
            <a:normAutofit fontScale="62500" lnSpcReduction="20000"/>
          </a:bodyPr>
          <a:lstStyle/>
          <a:p>
            <a:r>
              <a:rPr lang="ru-RU" sz="3200" dirty="0" smtClean="0"/>
              <a:t>Повреждения мягких тканей скуловой области (отеки, раны, кровоизлияния), которые маскирует западение в скуловой области.</a:t>
            </a:r>
          </a:p>
          <a:p>
            <a:endParaRPr lang="ru-RU" sz="3200" dirty="0" smtClean="0"/>
          </a:p>
          <a:p>
            <a:r>
              <a:rPr lang="ru-RU" sz="3200" dirty="0" smtClean="0"/>
              <a:t>Ограниченное открывание рта вследствие блокировки венечного отростка нижней челюсти смещенной скуловой  дугой.</a:t>
            </a:r>
          </a:p>
          <a:p>
            <a:endParaRPr lang="ru-RU" sz="3200" dirty="0" smtClean="0"/>
          </a:p>
          <a:p>
            <a:r>
              <a:rPr lang="ru-RU" sz="3200" dirty="0" smtClean="0"/>
              <a:t>Отсутствие односторонних боковых движений нижней челюсти.</a:t>
            </a:r>
          </a:p>
          <a:p>
            <a:endParaRPr lang="ru-RU" sz="3200" dirty="0" smtClean="0"/>
          </a:p>
          <a:p>
            <a:r>
              <a:rPr lang="ru-RU" sz="3200" dirty="0" smtClean="0"/>
              <a:t>Западение,  боль и симптом «ступеньки» при пальпации в области скуловой дуги.</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350" y="3861048"/>
            <a:ext cx="4511675"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8852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692696"/>
            <a:ext cx="9144000" cy="4608512"/>
          </a:xfrm>
        </p:spPr>
        <p:txBody>
          <a:bodyPr>
            <a:normAutofit fontScale="85000" lnSpcReduction="20000"/>
          </a:bodyPr>
          <a:lstStyle/>
          <a:p>
            <a:pPr>
              <a:buNone/>
            </a:pPr>
            <a:r>
              <a:rPr lang="ru-RU" sz="2800" b="1" i="1" dirty="0" smtClean="0"/>
              <a:t>Рентгенологическое исследование</a:t>
            </a:r>
            <a:r>
              <a:rPr lang="ru-RU" dirty="0" smtClean="0"/>
              <a:t>.</a:t>
            </a:r>
          </a:p>
          <a:p>
            <a:r>
              <a:rPr lang="ru-RU" dirty="0" smtClean="0"/>
              <a:t>Производится изучение рентгенограмм придаточных пазух носа и скуловых костей в </a:t>
            </a:r>
            <a:r>
              <a:rPr lang="ru-RU" dirty="0" err="1" smtClean="0"/>
              <a:t>носо-подбородочной</a:t>
            </a:r>
            <a:r>
              <a:rPr lang="ru-RU" dirty="0" smtClean="0"/>
              <a:t>  (</a:t>
            </a:r>
            <a:r>
              <a:rPr lang="ru-RU" dirty="0" err="1" smtClean="0"/>
              <a:t>полуаксиальной</a:t>
            </a:r>
            <a:r>
              <a:rPr lang="ru-RU" dirty="0" smtClean="0"/>
              <a:t>) и аксиальной проекциях.</a:t>
            </a:r>
          </a:p>
          <a:p>
            <a:r>
              <a:rPr lang="ru-RU" i="1" dirty="0" smtClean="0"/>
              <a:t>Определяется:</a:t>
            </a:r>
            <a:endParaRPr lang="ru-RU" dirty="0" smtClean="0"/>
          </a:p>
          <a:p>
            <a:pPr marL="0" indent="0">
              <a:buNone/>
            </a:pPr>
            <a:r>
              <a:rPr lang="ru-RU" dirty="0" smtClean="0"/>
              <a:t>нарушение целостности костной </a:t>
            </a:r>
          </a:p>
          <a:p>
            <a:pPr marL="0" indent="0">
              <a:buNone/>
            </a:pPr>
            <a:r>
              <a:rPr lang="ru-RU" dirty="0"/>
              <a:t>т</a:t>
            </a:r>
            <a:r>
              <a:rPr lang="ru-RU" dirty="0" smtClean="0"/>
              <a:t>кани в местах соединения </a:t>
            </a:r>
          </a:p>
          <a:p>
            <a:pPr marL="0" indent="0">
              <a:buNone/>
            </a:pPr>
            <a:r>
              <a:rPr lang="ru-RU" dirty="0" smtClean="0"/>
              <a:t>скуловой кости с другими</a:t>
            </a:r>
          </a:p>
          <a:p>
            <a:pPr marL="0" indent="0">
              <a:buNone/>
            </a:pPr>
            <a:r>
              <a:rPr lang="ru-RU" dirty="0" smtClean="0"/>
              <a:t>костями лицевого и </a:t>
            </a:r>
          </a:p>
          <a:p>
            <a:pPr marL="0" indent="0">
              <a:buNone/>
            </a:pPr>
            <a:r>
              <a:rPr lang="ru-RU" dirty="0" smtClean="0"/>
              <a:t>мозгового черепа;</a:t>
            </a:r>
          </a:p>
          <a:p>
            <a:pPr marL="0" indent="0">
              <a:buNone/>
            </a:pPr>
            <a:r>
              <a:rPr lang="ru-RU" dirty="0" smtClean="0"/>
              <a:t>затемнение верхнечелюстной </a:t>
            </a:r>
            <a:endParaRPr lang="ru-RU" dirty="0"/>
          </a:p>
          <a:p>
            <a:pPr marL="0" indent="0">
              <a:buNone/>
            </a:pPr>
            <a:r>
              <a:rPr lang="ru-RU" dirty="0" smtClean="0"/>
              <a:t>пазухи с одной стороны в</a:t>
            </a:r>
          </a:p>
          <a:p>
            <a:pPr marL="0" indent="0">
              <a:buNone/>
            </a:pPr>
            <a:r>
              <a:rPr lang="ru-RU" dirty="0" smtClean="0"/>
              <a:t>результате </a:t>
            </a:r>
            <a:r>
              <a:rPr lang="ru-RU" dirty="0" err="1" smtClean="0"/>
              <a:t>гемосинуса</a:t>
            </a:r>
            <a:r>
              <a:rPr lang="ru-RU" dirty="0" smtClean="0"/>
              <a:t> при </a:t>
            </a:r>
          </a:p>
          <a:p>
            <a:pPr marL="0" indent="0">
              <a:buNone/>
            </a:pPr>
            <a:r>
              <a:rPr lang="ru-RU" dirty="0" smtClean="0"/>
              <a:t>переломах скуловой кости.</a:t>
            </a:r>
          </a:p>
          <a:p>
            <a:endParaRPr lang="ru-RU" dirty="0" smtClean="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2681536"/>
            <a:ext cx="5575879" cy="4176464"/>
          </a:xfrm>
          <a:prstGeom prst="rect">
            <a:avLst/>
          </a:prstGeom>
        </p:spPr>
      </p:pic>
    </p:spTree>
    <p:extLst>
      <p:ext uri="{BB962C8B-B14F-4D97-AF65-F5344CB8AC3E}">
        <p14:creationId xmlns:p14="http://schemas.microsoft.com/office/powerpoint/2010/main" val="19105247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Ясность">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157</TotalTime>
  <Words>3804</Words>
  <Application>Microsoft Office PowerPoint</Application>
  <PresentationFormat>Экран (4:3)</PresentationFormat>
  <Paragraphs>414</Paragraphs>
  <Slides>113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113</vt:i4>
      </vt:variant>
    </vt:vector>
  </HeadingPairs>
  <TitlesOfParts>
    <vt:vector size="114" baseType="lpstr">
      <vt:lpstr>Ясность</vt:lpstr>
      <vt:lpstr>Травматология челюстно-лицевой области ,травмы зубов ,челюстных костей .Основные принципы устранения дефектов. Осложнения развивающиеся у детей после вида травм челюстных и лицевых костей, профилактика.</vt:lpstr>
      <vt:lpstr>Введение</vt:lpstr>
      <vt:lpstr>Классификация травматических повреждений ЧЛО</vt:lpstr>
      <vt:lpstr>Травма зуба </vt:lpstr>
      <vt:lpstr>Классификация острой травмы зубов</vt:lpstr>
      <vt:lpstr>Ушиб зуба</vt:lpstr>
      <vt:lpstr>Лечение </vt:lpstr>
      <vt:lpstr>Вывих зуба</vt:lpstr>
      <vt:lpstr>Классификация вывихов</vt:lpstr>
      <vt:lpstr>Презентация PowerPoint</vt:lpstr>
      <vt:lpstr>Презентация PowerPoint</vt:lpstr>
      <vt:lpstr>Презентация PowerPoint</vt:lpstr>
      <vt:lpstr>Причины вывиха зуба</vt:lpstr>
      <vt:lpstr>Проявление вывиха зуба</vt:lpstr>
      <vt:lpstr>Лечение вывиха зуба</vt:lpstr>
      <vt:lpstr>Лечение неполного вывиха</vt:lpstr>
      <vt:lpstr>Перелом зуба</vt:lpstr>
      <vt:lpstr>Классификация</vt:lpstr>
      <vt:lpstr>Классификация</vt:lpstr>
      <vt:lpstr>Причины </vt:lpstr>
      <vt:lpstr>Перелом коронки зуба</vt:lpstr>
      <vt:lpstr>Переломы коронки зуба</vt:lpstr>
      <vt:lpstr>Переломы коронки зуба</vt:lpstr>
      <vt:lpstr>Переломы коронки зуба</vt:lpstr>
      <vt:lpstr>Перелом корня зуба </vt:lpstr>
      <vt:lpstr>Переломы корня</vt:lpstr>
      <vt:lpstr>Переломы корня</vt:lpstr>
      <vt:lpstr>Переломы корня</vt:lpstr>
      <vt:lpstr>Переломы корня</vt:lpstr>
      <vt:lpstr>Лечение </vt:lpstr>
      <vt:lpstr>Презентация PowerPoint</vt:lpstr>
      <vt:lpstr>Презентация PowerPoint</vt:lpstr>
      <vt:lpstr>Трещины зубов</vt:lpstr>
      <vt:lpstr>Причины возникновения  трещин:</vt:lpstr>
      <vt:lpstr>Трещины зубов возникают вследствие различных причин и приводят к болевым ощущениям и разрушению зубов.</vt:lpstr>
      <vt:lpstr>Презентация PowerPoint</vt:lpstr>
      <vt:lpstr>Презентация PowerPoint</vt:lpstr>
      <vt:lpstr>Клиника </vt:lpstr>
      <vt:lpstr>Лечение треснувшего зуба</vt:lpstr>
      <vt:lpstr>Трещины бугров, отлом стенки зуба</vt:lpstr>
      <vt:lpstr>Вертикальные трещины зубов</vt:lpstr>
      <vt:lpstr>Вертикальные трещины корня</vt:lpstr>
      <vt:lpstr>Вертикальный перелом зубов</vt:lpstr>
      <vt:lpstr>Осложнения травм зубов</vt:lpstr>
      <vt:lpstr>Травмы челюстных костей </vt:lpstr>
      <vt:lpstr>ПОВРЕЖДЕНИЯ КОСТЕЙ ЛИЦЕВОГО СКЕЛЕТА</vt:lpstr>
      <vt:lpstr>Презентация PowerPoint</vt:lpstr>
      <vt:lpstr>Перелом верхней челюсти</vt:lpstr>
      <vt:lpstr>Классификация переломов верхней челюсти у детей по Ле Фор</vt:lpstr>
      <vt:lpstr>Лефор-I</vt:lpstr>
      <vt:lpstr>Границы</vt:lpstr>
      <vt:lpstr>Клиника</vt:lpstr>
      <vt:lpstr>Презентация PowerPoint</vt:lpstr>
      <vt:lpstr>Презентация PowerPoint</vt:lpstr>
      <vt:lpstr>Лефор-II</vt:lpstr>
      <vt:lpstr>Границы</vt:lpstr>
      <vt:lpstr>Клиника переломов Лефор-II. </vt:lpstr>
      <vt:lpstr>Презентация PowerPoint</vt:lpstr>
      <vt:lpstr>Презентация PowerPoint</vt:lpstr>
      <vt:lpstr>Лефор-III</vt:lpstr>
      <vt:lpstr>Границы</vt:lpstr>
      <vt:lpstr>Клиника переломов верхней челюсти Лефор –III.</vt:lpstr>
      <vt:lpstr>Жалобы</vt:lpstr>
      <vt:lpstr>Презентация PowerPoint</vt:lpstr>
      <vt:lpstr>Презентация PowerPoint</vt:lpstr>
      <vt:lpstr>Лечение переломов верхней челюсти </vt:lpstr>
      <vt:lpstr>Презентация PowerPoint</vt:lpstr>
      <vt:lpstr>Перелом нижней челюсти</vt:lpstr>
      <vt:lpstr>Клиническая картина </vt:lpstr>
      <vt:lpstr>Переломы нижней челюсти у детей</vt:lpstr>
      <vt:lpstr>Переломы нижней челюсти у детей</vt:lpstr>
      <vt:lpstr>Переломы нижней челюсти у детей</vt:lpstr>
      <vt:lpstr>Переломы нижней челюсти у детей</vt:lpstr>
      <vt:lpstr>Переломы нижней челюсти у детей</vt:lpstr>
      <vt:lpstr>Переломы нижней челюсти у детей</vt:lpstr>
      <vt:lpstr>Переломы нижней челюсти у детей</vt:lpstr>
      <vt:lpstr>Переломы нижней челюсти у детей</vt:lpstr>
      <vt:lpstr>Особенности переломов нижней челюсти  у детей</vt:lpstr>
      <vt:lpstr>Особенности переломов нижней челюсти  у детей</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Лечение переломов нижней челюсти</vt:lpstr>
      <vt:lpstr>Перелом скуловой кости</vt:lpstr>
      <vt:lpstr>Классификация переломов скуловой кости и дуги: </vt:lpstr>
      <vt:lpstr>Клиника переломов скуловой кости (скуловерхнечелюстного комплекса).</vt:lpstr>
      <vt:lpstr>Презентация PowerPoint</vt:lpstr>
      <vt:lpstr>Клиника переломов скуловой дуги: </vt:lpstr>
      <vt:lpstr>Презентация PowerPoint</vt:lpstr>
      <vt:lpstr>Лечение.</vt:lpstr>
      <vt:lpstr>Презентация PowerPoint</vt:lpstr>
      <vt:lpstr>Методы хирургического лечения</vt:lpstr>
      <vt:lpstr>Презентация PowerPoint</vt:lpstr>
      <vt:lpstr>Презентация PowerPoint</vt:lpstr>
      <vt:lpstr>Осложнения травм ЧЛО</vt:lpstr>
      <vt:lpstr>Презентация PowerPoint</vt:lpstr>
      <vt:lpstr>Презентация PowerPoint</vt:lpstr>
      <vt:lpstr>Презентация PowerPoint</vt:lpstr>
      <vt:lpstr>Первый этап медицинской реабилитации детей с травмой челюстнолицевой области </vt:lpstr>
      <vt:lpstr>Презентация PowerPoint</vt:lpstr>
      <vt:lpstr>Осуществление реабилитационных мероприятий детям с травмой челюстно-лицевой области на II этапе,  </vt:lpstr>
      <vt:lpstr>Этап амбулаторного долечивания больных (постгоспитальный этап) </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Травматология челюстно-лицевой области ,травмы зубов ,челюстных костей .Основные принципы устранения дефектов. Осложнения развивающиеся у детей после вида травм челюстных и лицевых костей, профилактика.</dc:title>
  <dc:creator>Windows User</dc:creator>
  <cp:lastModifiedBy>Windows User</cp:lastModifiedBy>
  <cp:revision>17</cp:revision>
  <dcterms:created xsi:type="dcterms:W3CDTF">2019-02-22T04:25:19Z</dcterms:created>
  <dcterms:modified xsi:type="dcterms:W3CDTF">2019-02-23T11:20:38Z</dcterms:modified>
</cp:coreProperties>
</file>