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7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8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9.xml" ContentType="application/vnd.openxmlformats-officedocument.theme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heme/theme10.xml" ContentType="application/vnd.openxmlformats-officedocument.theme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theme/theme11.xml" ContentType="application/vnd.openxmlformats-officedocument.theme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theme/theme12.xml" ContentType="application/vnd.openxmlformats-officedocument.theme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theme/theme13.xml" ContentType="application/vnd.openxmlformats-officedocument.theme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theme/theme14.xml" ContentType="application/vnd.openxmlformats-officedocument.theme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theme/theme15.xml" ContentType="application/vnd.openxmlformats-officedocument.theme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theme/theme16.xml" ContentType="application/vnd.openxmlformats-officedocument.theme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theme/theme17.xml" ContentType="application/vnd.openxmlformats-officedocument.theme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theme/theme18.xml" ContentType="application/vnd.openxmlformats-officedocument.theme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theme/theme19.xml" ContentType="application/vnd.openxmlformats-officedocument.theme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theme/theme20.xml" ContentType="application/vnd.openxmlformats-officedocument.theme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theme/theme21.xml" ContentType="application/vnd.openxmlformats-officedocument.theme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theme/theme22.xml" ContentType="application/vnd.openxmlformats-officedocument.theme+xml"/>
  <Override PartName="/ppt/theme/theme2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  <p:sldMasterId id="2147483721" r:id="rId6"/>
    <p:sldMasterId id="2147483734" r:id="rId7"/>
    <p:sldMasterId id="2147483747" r:id="rId8"/>
    <p:sldMasterId id="2147483760" r:id="rId9"/>
    <p:sldMasterId id="2147483773" r:id="rId10"/>
    <p:sldMasterId id="2147483786" r:id="rId11"/>
    <p:sldMasterId id="2147483812" r:id="rId12"/>
    <p:sldMasterId id="2147483824" r:id="rId13"/>
    <p:sldMasterId id="2147483861" r:id="rId14"/>
    <p:sldMasterId id="2147483873" r:id="rId15"/>
    <p:sldMasterId id="2147483885" r:id="rId16"/>
    <p:sldMasterId id="2147483897" r:id="rId17"/>
    <p:sldMasterId id="2147483909" r:id="rId18"/>
    <p:sldMasterId id="2147483921" r:id="rId19"/>
    <p:sldMasterId id="2147483933" r:id="rId20"/>
    <p:sldMasterId id="2147483945" r:id="rId21"/>
    <p:sldMasterId id="2147483957" r:id="rId22"/>
  </p:sldMasterIdLst>
  <p:notesMasterIdLst>
    <p:notesMasterId r:id="rId99"/>
  </p:notesMasterIdLst>
  <p:sldIdLst>
    <p:sldId id="422" r:id="rId23"/>
    <p:sldId id="432" r:id="rId24"/>
    <p:sldId id="344" r:id="rId25"/>
    <p:sldId id="345" r:id="rId26"/>
    <p:sldId id="346" r:id="rId27"/>
    <p:sldId id="413" r:id="rId28"/>
    <p:sldId id="423" r:id="rId29"/>
    <p:sldId id="337" r:id="rId30"/>
    <p:sldId id="287" r:id="rId31"/>
    <p:sldId id="428" r:id="rId32"/>
    <p:sldId id="302" r:id="rId33"/>
    <p:sldId id="429" r:id="rId34"/>
    <p:sldId id="430" r:id="rId35"/>
    <p:sldId id="306" r:id="rId36"/>
    <p:sldId id="289" r:id="rId37"/>
    <p:sldId id="433" r:id="rId38"/>
    <p:sldId id="434" r:id="rId39"/>
    <p:sldId id="347" r:id="rId40"/>
    <p:sldId id="348" r:id="rId41"/>
    <p:sldId id="308" r:id="rId42"/>
    <p:sldId id="412" r:id="rId43"/>
    <p:sldId id="309" r:id="rId44"/>
    <p:sldId id="349" r:id="rId45"/>
    <p:sldId id="350" r:id="rId46"/>
    <p:sldId id="416" r:id="rId47"/>
    <p:sldId id="352" r:id="rId48"/>
    <p:sldId id="365" r:id="rId49"/>
    <p:sldId id="353" r:id="rId50"/>
    <p:sldId id="424" r:id="rId51"/>
    <p:sldId id="354" r:id="rId52"/>
    <p:sldId id="355" r:id="rId53"/>
    <p:sldId id="356" r:id="rId54"/>
    <p:sldId id="357" r:id="rId55"/>
    <p:sldId id="358" r:id="rId56"/>
    <p:sldId id="368" r:id="rId57"/>
    <p:sldId id="369" r:id="rId58"/>
    <p:sldId id="360" r:id="rId59"/>
    <p:sldId id="361" r:id="rId60"/>
    <p:sldId id="363" r:id="rId61"/>
    <p:sldId id="370" r:id="rId62"/>
    <p:sldId id="372" r:id="rId63"/>
    <p:sldId id="431" r:id="rId64"/>
    <p:sldId id="373" r:id="rId65"/>
    <p:sldId id="425" r:id="rId66"/>
    <p:sldId id="426" r:id="rId67"/>
    <p:sldId id="378" r:id="rId68"/>
    <p:sldId id="379" r:id="rId69"/>
    <p:sldId id="427" r:id="rId70"/>
    <p:sldId id="380" r:id="rId71"/>
    <p:sldId id="384" r:id="rId72"/>
    <p:sldId id="385" r:id="rId73"/>
    <p:sldId id="386" r:id="rId74"/>
    <p:sldId id="387" r:id="rId75"/>
    <p:sldId id="388" r:id="rId76"/>
    <p:sldId id="389" r:id="rId77"/>
    <p:sldId id="390" r:id="rId78"/>
    <p:sldId id="391" r:id="rId79"/>
    <p:sldId id="392" r:id="rId80"/>
    <p:sldId id="393" r:id="rId81"/>
    <p:sldId id="394" r:id="rId82"/>
    <p:sldId id="395" r:id="rId83"/>
    <p:sldId id="396" r:id="rId84"/>
    <p:sldId id="397" r:id="rId85"/>
    <p:sldId id="398" r:id="rId86"/>
    <p:sldId id="399" r:id="rId87"/>
    <p:sldId id="400" r:id="rId88"/>
    <p:sldId id="401" r:id="rId89"/>
    <p:sldId id="402" r:id="rId90"/>
    <p:sldId id="403" r:id="rId91"/>
    <p:sldId id="404" r:id="rId92"/>
    <p:sldId id="405" r:id="rId93"/>
    <p:sldId id="406" r:id="rId94"/>
    <p:sldId id="407" r:id="rId95"/>
    <p:sldId id="414" r:id="rId96"/>
    <p:sldId id="415" r:id="rId97"/>
    <p:sldId id="408" r:id="rId98"/>
  </p:sldIdLst>
  <p:sldSz cx="12192000" cy="6858000"/>
  <p:notesSz cx="6797675" cy="9926638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44C00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2" autoAdjust="0"/>
    <p:restoredTop sz="97371" autoAdjust="0"/>
  </p:normalViewPr>
  <p:slideViewPr>
    <p:cSldViewPr snapToGrid="0">
      <p:cViewPr varScale="1">
        <p:scale>
          <a:sx n="114" d="100"/>
          <a:sy n="114" d="100"/>
        </p:scale>
        <p:origin x="-438" y="-10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1147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90" d="100"/>
        <a:sy n="90" d="100"/>
      </p:scale>
      <p:origin x="0" y="-378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4.xml"/><Relationship Id="rId21" Type="http://schemas.openxmlformats.org/officeDocument/2006/relationships/slideMaster" Target="slideMasters/slideMaster21.xml"/><Relationship Id="rId42" Type="http://schemas.openxmlformats.org/officeDocument/2006/relationships/slide" Target="slides/slide20.xml"/><Relationship Id="rId47" Type="http://schemas.openxmlformats.org/officeDocument/2006/relationships/slide" Target="slides/slide25.xml"/><Relationship Id="rId63" Type="http://schemas.openxmlformats.org/officeDocument/2006/relationships/slide" Target="slides/slide41.xml"/><Relationship Id="rId68" Type="http://schemas.openxmlformats.org/officeDocument/2006/relationships/slide" Target="slides/slide46.xml"/><Relationship Id="rId84" Type="http://schemas.openxmlformats.org/officeDocument/2006/relationships/slide" Target="slides/slide62.xml"/><Relationship Id="rId89" Type="http://schemas.openxmlformats.org/officeDocument/2006/relationships/slide" Target="slides/slide67.xml"/><Relationship Id="rId16" Type="http://schemas.openxmlformats.org/officeDocument/2006/relationships/slideMaster" Target="slideMasters/slideMaster16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0.xml"/><Relationship Id="rId37" Type="http://schemas.openxmlformats.org/officeDocument/2006/relationships/slide" Target="slides/slide15.xml"/><Relationship Id="rId53" Type="http://schemas.openxmlformats.org/officeDocument/2006/relationships/slide" Target="slides/slide31.xml"/><Relationship Id="rId58" Type="http://schemas.openxmlformats.org/officeDocument/2006/relationships/slide" Target="slides/slide36.xml"/><Relationship Id="rId74" Type="http://schemas.openxmlformats.org/officeDocument/2006/relationships/slide" Target="slides/slide52.xml"/><Relationship Id="rId79" Type="http://schemas.openxmlformats.org/officeDocument/2006/relationships/slide" Target="slides/slide57.xml"/><Relationship Id="rId10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68.xml"/><Relationship Id="rId95" Type="http://schemas.openxmlformats.org/officeDocument/2006/relationships/slide" Target="slides/slide73.xml"/><Relationship Id="rId22" Type="http://schemas.openxmlformats.org/officeDocument/2006/relationships/slideMaster" Target="slideMasters/slideMaster22.xml"/><Relationship Id="rId27" Type="http://schemas.openxmlformats.org/officeDocument/2006/relationships/slide" Target="slides/slide5.xml"/><Relationship Id="rId43" Type="http://schemas.openxmlformats.org/officeDocument/2006/relationships/slide" Target="slides/slide21.xml"/><Relationship Id="rId48" Type="http://schemas.openxmlformats.org/officeDocument/2006/relationships/slide" Target="slides/slide26.xml"/><Relationship Id="rId64" Type="http://schemas.openxmlformats.org/officeDocument/2006/relationships/slide" Target="slides/slide42.xml"/><Relationship Id="rId69" Type="http://schemas.openxmlformats.org/officeDocument/2006/relationships/slide" Target="slides/slide47.xml"/><Relationship Id="rId80" Type="http://schemas.openxmlformats.org/officeDocument/2006/relationships/slide" Target="slides/slide58.xml"/><Relationship Id="rId85" Type="http://schemas.openxmlformats.org/officeDocument/2006/relationships/slide" Target="slides/slide6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3.xml"/><Relationship Id="rId33" Type="http://schemas.openxmlformats.org/officeDocument/2006/relationships/slide" Target="slides/slide11.xml"/><Relationship Id="rId38" Type="http://schemas.openxmlformats.org/officeDocument/2006/relationships/slide" Target="slides/slide16.xml"/><Relationship Id="rId46" Type="http://schemas.openxmlformats.org/officeDocument/2006/relationships/slide" Target="slides/slide24.xml"/><Relationship Id="rId59" Type="http://schemas.openxmlformats.org/officeDocument/2006/relationships/slide" Target="slides/slide37.xml"/><Relationship Id="rId67" Type="http://schemas.openxmlformats.org/officeDocument/2006/relationships/slide" Target="slides/slide45.xml"/><Relationship Id="rId103" Type="http://schemas.openxmlformats.org/officeDocument/2006/relationships/tableStyles" Target="tableStyles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9.xml"/><Relationship Id="rId54" Type="http://schemas.openxmlformats.org/officeDocument/2006/relationships/slide" Target="slides/slide32.xml"/><Relationship Id="rId62" Type="http://schemas.openxmlformats.org/officeDocument/2006/relationships/slide" Target="slides/slide40.xml"/><Relationship Id="rId70" Type="http://schemas.openxmlformats.org/officeDocument/2006/relationships/slide" Target="slides/slide48.xml"/><Relationship Id="rId75" Type="http://schemas.openxmlformats.org/officeDocument/2006/relationships/slide" Target="slides/slide53.xml"/><Relationship Id="rId83" Type="http://schemas.openxmlformats.org/officeDocument/2006/relationships/slide" Target="slides/slide61.xml"/><Relationship Id="rId88" Type="http://schemas.openxmlformats.org/officeDocument/2006/relationships/slide" Target="slides/slide66.xml"/><Relationship Id="rId91" Type="http://schemas.openxmlformats.org/officeDocument/2006/relationships/slide" Target="slides/slide69.xml"/><Relationship Id="rId96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1.xml"/><Relationship Id="rId28" Type="http://schemas.openxmlformats.org/officeDocument/2006/relationships/slide" Target="slides/slide6.xml"/><Relationship Id="rId36" Type="http://schemas.openxmlformats.org/officeDocument/2006/relationships/slide" Target="slides/slide14.xml"/><Relationship Id="rId49" Type="http://schemas.openxmlformats.org/officeDocument/2006/relationships/slide" Target="slides/slide27.xml"/><Relationship Id="rId57" Type="http://schemas.openxmlformats.org/officeDocument/2006/relationships/slide" Target="slides/slide35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9.xml"/><Relationship Id="rId44" Type="http://schemas.openxmlformats.org/officeDocument/2006/relationships/slide" Target="slides/slide22.xml"/><Relationship Id="rId52" Type="http://schemas.openxmlformats.org/officeDocument/2006/relationships/slide" Target="slides/slide30.xml"/><Relationship Id="rId60" Type="http://schemas.openxmlformats.org/officeDocument/2006/relationships/slide" Target="slides/slide38.xml"/><Relationship Id="rId65" Type="http://schemas.openxmlformats.org/officeDocument/2006/relationships/slide" Target="slides/slide43.xml"/><Relationship Id="rId73" Type="http://schemas.openxmlformats.org/officeDocument/2006/relationships/slide" Target="slides/slide51.xml"/><Relationship Id="rId78" Type="http://schemas.openxmlformats.org/officeDocument/2006/relationships/slide" Target="slides/slide56.xml"/><Relationship Id="rId81" Type="http://schemas.openxmlformats.org/officeDocument/2006/relationships/slide" Target="slides/slide59.xml"/><Relationship Id="rId86" Type="http://schemas.openxmlformats.org/officeDocument/2006/relationships/slide" Target="slides/slide64.xml"/><Relationship Id="rId94" Type="http://schemas.openxmlformats.org/officeDocument/2006/relationships/slide" Target="slides/slide72.xml"/><Relationship Id="rId99" Type="http://schemas.openxmlformats.org/officeDocument/2006/relationships/notesMaster" Target="notesMasters/notesMaster1.xml"/><Relationship Id="rId10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7.xml"/><Relationship Id="rId34" Type="http://schemas.openxmlformats.org/officeDocument/2006/relationships/slide" Target="slides/slide12.xml"/><Relationship Id="rId50" Type="http://schemas.openxmlformats.org/officeDocument/2006/relationships/slide" Target="slides/slide28.xml"/><Relationship Id="rId55" Type="http://schemas.openxmlformats.org/officeDocument/2006/relationships/slide" Target="slides/slide33.xml"/><Relationship Id="rId76" Type="http://schemas.openxmlformats.org/officeDocument/2006/relationships/slide" Target="slides/slide54.xml"/><Relationship Id="rId97" Type="http://schemas.openxmlformats.org/officeDocument/2006/relationships/slide" Target="slides/slide75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49.xml"/><Relationship Id="rId92" Type="http://schemas.openxmlformats.org/officeDocument/2006/relationships/slide" Target="slides/slide7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7.xml"/><Relationship Id="rId24" Type="http://schemas.openxmlformats.org/officeDocument/2006/relationships/slide" Target="slides/slide2.xml"/><Relationship Id="rId40" Type="http://schemas.openxmlformats.org/officeDocument/2006/relationships/slide" Target="slides/slide18.xml"/><Relationship Id="rId45" Type="http://schemas.openxmlformats.org/officeDocument/2006/relationships/slide" Target="slides/slide23.xml"/><Relationship Id="rId66" Type="http://schemas.openxmlformats.org/officeDocument/2006/relationships/slide" Target="slides/slide44.xml"/><Relationship Id="rId87" Type="http://schemas.openxmlformats.org/officeDocument/2006/relationships/slide" Target="slides/slide65.xml"/><Relationship Id="rId61" Type="http://schemas.openxmlformats.org/officeDocument/2006/relationships/slide" Target="slides/slide39.xml"/><Relationship Id="rId82" Type="http://schemas.openxmlformats.org/officeDocument/2006/relationships/slide" Target="slides/slide60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8.xml"/><Relationship Id="rId35" Type="http://schemas.openxmlformats.org/officeDocument/2006/relationships/slide" Target="slides/slide13.xml"/><Relationship Id="rId56" Type="http://schemas.openxmlformats.org/officeDocument/2006/relationships/slide" Target="slides/slide34.xml"/><Relationship Id="rId77" Type="http://schemas.openxmlformats.org/officeDocument/2006/relationships/slide" Target="slides/slide55.xml"/><Relationship Id="rId100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9.xml"/><Relationship Id="rId72" Type="http://schemas.openxmlformats.org/officeDocument/2006/relationships/slide" Target="slides/slide50.xml"/><Relationship Id="rId93" Type="http://schemas.openxmlformats.org/officeDocument/2006/relationships/slide" Target="slides/slide71.xml"/><Relationship Id="rId98" Type="http://schemas.openxmlformats.org/officeDocument/2006/relationships/slide" Target="slides/slide76.xml"/><Relationship Id="rId3" Type="http://schemas.openxmlformats.org/officeDocument/2006/relationships/slideMaster" Target="slideMasters/slideMaster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AAE061AF-CE5E-4687-BC04-A87455007705}" type="datetimeFigureOut">
              <a:rPr lang="ru-RU"/>
              <a:pPr>
                <a:defRPr/>
              </a:pPr>
              <a:t>11.04.2022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977D4AF8-848C-4BDC-9E7B-1A692E77BFE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631431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ПРИ</a:t>
            </a:r>
            <a:r>
              <a:rPr lang="ru-RU" baseline="0" dirty="0" smtClean="0"/>
              <a:t> СОЗДАНИИ ПРЕЗЕНТАЦИИ РЕКОМЕНДУЕМ ИСПОЛЬЗОВАТЬ СВЕТЛЫЙ ФОН И КОНТРАСТНЫЙ ЕМУ ПО ЦВЕТУ ТЕКСТ </a:t>
            </a:r>
          </a:p>
          <a:p>
            <a:r>
              <a:rPr lang="ru-RU" dirty="0" smtClean="0"/>
              <a:t>ДЛЯ СОЗДАНИЯ ТИТУЛЬНОГО СЛАЙДА ИСПОЛЬЗОВАТЬ МАКЕТ «ЗАГОЛОВОК И ОБЪЕКТ»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ШРИФТ ПРЕЗЕНТАЦИИ НА УСМОТРЕНИЕ АВТОРА (на слайде представлен шрифт 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Calibri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(Заголовки)» и «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Calibri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(Основной текст)»)</a:t>
            </a:r>
          </a:p>
          <a:p>
            <a:endParaRPr lang="ru-RU" dirty="0" smtClean="0"/>
          </a:p>
          <a:p>
            <a:r>
              <a:rPr lang="ru-RU" dirty="0" smtClean="0"/>
              <a:t>1</a:t>
            </a:r>
            <a:r>
              <a:rPr lang="ru-RU" baseline="0" dirty="0" smtClean="0"/>
              <a:t> </a:t>
            </a:r>
            <a:r>
              <a:rPr lang="ru-RU" b="1" dirty="0" smtClean="0"/>
              <a:t>–</a:t>
            </a:r>
            <a:r>
              <a:rPr lang="ru-RU" baseline="0" dirty="0" smtClean="0"/>
              <a:t> </a:t>
            </a:r>
            <a:r>
              <a:rPr lang="ru-RU" b="0" dirty="0" smtClean="0"/>
              <a:t>рекомендуемый</a:t>
            </a:r>
            <a:r>
              <a:rPr lang="ru-RU" b="1" baseline="0" dirty="0" smtClean="0"/>
              <a:t>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размер шрифта 20</a:t>
            </a:r>
            <a:r>
              <a:rPr lang="ru-RU" dirty="0" smtClean="0"/>
              <a:t>, официальное сокращенное наименование образовательной организации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0" dirty="0" smtClean="0"/>
              <a:t>2</a:t>
            </a:r>
            <a:r>
              <a:rPr lang="ru-RU" b="1" dirty="0" smtClean="0"/>
              <a:t> – </a:t>
            </a:r>
            <a:r>
              <a:rPr lang="ru-RU" b="0" dirty="0" smtClean="0"/>
              <a:t>рекомендуемый</a:t>
            </a:r>
            <a:r>
              <a:rPr lang="ru-RU" b="1" baseline="0" dirty="0" smtClean="0"/>
              <a:t>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размер шрифта 18, название кафедры с заглавной буквы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0" dirty="0" smtClean="0"/>
              <a:t>3</a:t>
            </a:r>
            <a:r>
              <a:rPr lang="ru-RU" b="1" dirty="0" smtClean="0"/>
              <a:t> – </a:t>
            </a:r>
            <a:r>
              <a:rPr lang="ru-RU" b="0" dirty="0" smtClean="0"/>
              <a:t>рекомендуемый</a:t>
            </a:r>
            <a:r>
              <a:rPr lang="ru-RU" b="1" baseline="0" dirty="0" smtClean="0"/>
              <a:t>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размер шрифта 28, заглавные буквы, интервал междустрочный одинарный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</a:t>
            </a:r>
            <a:r>
              <a:rPr lang="ru-RU" b="0" dirty="0" smtClean="0"/>
              <a:t>рекомендуемый</a:t>
            </a:r>
            <a:r>
              <a:rPr lang="ru-RU" b="1" baseline="0" dirty="0" smtClean="0"/>
              <a:t>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размер шрифта 18, интервал междустрочный одинарный, начало текста с маленькой буквы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 </a:t>
            </a:r>
            <a:r>
              <a:rPr lang="ru-RU" b="1" dirty="0" smtClean="0"/>
              <a:t>–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 новой строки, перенос после запятой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 </a:t>
            </a:r>
            <a:r>
              <a:rPr lang="ru-RU" b="1" dirty="0" smtClean="0"/>
              <a:t>–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b="0" dirty="0" smtClean="0"/>
              <a:t>рекомендуемый</a:t>
            </a:r>
            <a:r>
              <a:rPr lang="ru-RU" b="1" baseline="0" dirty="0" smtClean="0"/>
              <a:t>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размер шрифта 18, интервал междустрочный одинарный, ученое звание (сокращенный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вариант) и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должность с маленькой буквы, имя, отчество, фамилия с заглавной буквы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 </a:t>
            </a:r>
            <a:r>
              <a:rPr lang="ru-RU" b="1" dirty="0" smtClean="0"/>
              <a:t>–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b="0" dirty="0" smtClean="0"/>
              <a:t>рекомендуемый</a:t>
            </a:r>
            <a:r>
              <a:rPr lang="ru-RU" b="1" baseline="0" dirty="0" smtClean="0"/>
              <a:t>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размер шрифта 16, интервал междустрочный одинарный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FC54C5-2C60-4743-9925-0F724194096B}" type="slidenum">
              <a:rPr lang="ru-RU" smtClean="0">
                <a:solidFill>
                  <a:prstClr val="black"/>
                </a:solidFill>
              </a:rPr>
              <a:pPr/>
              <a:t>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71517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65A8D17-22EA-42DD-A2DC-97F6BF132F16}" type="slidenum">
              <a:rPr lang="ru-RU" altLang="ru-RU">
                <a:solidFill>
                  <a:prstClr val="black"/>
                </a:solidFill>
                <a:latin typeface="Times New Roman" pitchFamily="18" charset="0"/>
              </a:rPr>
              <a:pPr/>
              <a:t>2</a:t>
            </a:fld>
            <a:endParaRPr lang="ru-RU" altLang="ru-RU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22275" y="1241425"/>
            <a:ext cx="5953125" cy="33496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19511687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46B975-2D2F-4471-9B69-7F1861ED5833}" type="slidenum">
              <a:rPr lang="ru-RU" smtClean="0">
                <a:solidFill>
                  <a:prstClr val="black"/>
                </a:solidFill>
              </a:rPr>
              <a:pPr/>
              <a:t>25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53048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46B975-2D2F-4471-9B69-7F1861ED5833}" type="slidenum">
              <a:rPr lang="ru-RU" smtClean="0">
                <a:solidFill>
                  <a:prstClr val="black"/>
                </a:solidFill>
              </a:rPr>
              <a:pPr/>
              <a:t>30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65358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46B975-2D2F-4471-9B69-7F1861ED5833}" type="slidenum">
              <a:rPr lang="ru-RU" smtClean="0">
                <a:solidFill>
                  <a:prstClr val="black"/>
                </a:solidFill>
              </a:rPr>
              <a:pPr/>
              <a:t>31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54296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46B975-2D2F-4471-9B69-7F1861ED5833}" type="slidenum">
              <a:rPr lang="ru-RU" smtClean="0">
                <a:solidFill>
                  <a:prstClr val="black"/>
                </a:solidFill>
              </a:rPr>
              <a:pPr/>
              <a:t>32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38750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46B975-2D2F-4471-9B69-7F1861ED5833}" type="slidenum">
              <a:rPr lang="ru-RU" smtClean="0">
                <a:solidFill>
                  <a:prstClr val="black"/>
                </a:solidFill>
              </a:rPr>
              <a:pPr/>
              <a:t>33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54024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46B975-2D2F-4471-9B69-7F1861ED5833}" type="slidenum">
              <a:rPr lang="ru-RU" smtClean="0">
                <a:solidFill>
                  <a:prstClr val="black"/>
                </a:solidFill>
              </a:rPr>
              <a:pPr/>
              <a:t>34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44396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22275" y="1241425"/>
            <a:ext cx="5953125" cy="33496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2458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21E363FA-C5DF-47C1-9E43-1DD61A945286}" type="slidenum">
              <a:rPr lang="ru-RU" altLang="ru-RU" sz="1200">
                <a:solidFill>
                  <a:prstClr val="black"/>
                </a:solidFill>
              </a:rPr>
              <a:pPr/>
              <a:t>40</a:t>
            </a:fld>
            <a:endParaRPr lang="ru-RU" altLang="ru-RU" sz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2958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FE11389-B276-4BC2-B80C-C03AA28F031B}" type="datetime1">
              <a:rPr lang="ru-RU" smtClean="0"/>
              <a:t>11.04.2022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0647EE-3FCF-413F-B340-C55C85B9954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04963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AC6DA54-029F-4276-B7D5-4F2037303F50}" type="datetime1">
              <a:rPr lang="ru-RU" smtClean="0"/>
              <a:t>11.04.2022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291824-F31F-4DCC-BCD3-5ACD1438706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324414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4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82704-E019-453D-A760-D305F5E99F3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4E8A5-1D96-46BB-BD9D-D03FE42D8C7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447811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43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88BAC-3FFF-4CD9-8FED-5D46A37F434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4E8A5-1D96-46BB-BD9D-D03FE42D8C7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01379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D78AE-CF6F-48CD-A4DD-0C9FE16B69A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4E8A5-1D96-46BB-BD9D-D03FE42D8C7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646135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A798E-CA1C-4909-B2C8-16DAE51B37B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4E8A5-1D96-46BB-BD9D-D03FE42D8C7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67694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914400" y="609600"/>
            <a:ext cx="10363200" cy="5334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EE4092-D1D1-47F0-9FAD-4CE93F584433}" type="datetime1">
              <a:rPr lang="ru-RU" alt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11.04.2022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A8A0D7-7B33-4F82-A885-C32D494DBFBB}" type="slidenum">
              <a:rPr lang="ru-RU" alt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450625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EB9DF5-4BFA-4722-95FC-BBAA142DD9F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5064523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721D09-1670-43F0-80AE-1500B8DF03E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57193041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5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8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E599E6-9D4D-4FDD-9435-13A94B57AD0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7959836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9D036C-476E-4A49-A62E-FE3E522D54F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6339805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5194DC-6709-4EC5-9BD7-EA719E5EA0E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625554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7C936EE-E667-4B8D-AA1B-4DEA011DA624}" type="datetime1">
              <a:rPr lang="ru-RU" smtClean="0"/>
              <a:t>11.04.2022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6FFC04-ED8A-4C3E-A288-988DE7D7D1E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955294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304E4E-9343-44C9-8804-6D9FDDB53A6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7706828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9E597A-1A2F-4305-AB6D-49E7EF99B30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5948696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4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CEC8E1-5839-4474-A4E4-11343DBF089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0292527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43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577FFC-B020-4B41-A41A-03BEEBAECD8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1769571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E8542F-58C0-4E29-A515-7762A9FC285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0966617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A63754-A53A-48A7-B7EA-D379AFDC6CA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35030203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914400" y="609600"/>
            <a:ext cx="10363200" cy="5334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E7E50A-3347-413B-A2A4-4A3FE404C9F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9210599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0596A-961D-477D-ACD2-51A0A7532CD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2F26C-E823-4DAC-9D2F-F8635149B27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3489725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0596A-961D-477D-ACD2-51A0A7532CD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2F26C-E823-4DAC-9D2F-F8635149B27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3597354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2" y="170975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2" y="4589482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0596A-961D-477D-ACD2-51A0A7532CD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2F26C-E823-4DAC-9D2F-F8635149B27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1319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A771B-E406-46A6-A652-74141D43BE1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1DE7D-B9F0-4580-A544-022B6F069A4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513225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0596A-961D-477D-ACD2-51A0A7532CD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2F26C-E823-4DAC-9D2F-F8635149B27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9295494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9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6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0596A-961D-477D-ACD2-51A0A7532CD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2F26C-E823-4DAC-9D2F-F8635149B27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15758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0596A-961D-477D-ACD2-51A0A7532CD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2F26C-E823-4DAC-9D2F-F8635149B27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7202853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0596A-961D-477D-ACD2-51A0A7532CD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2F26C-E823-4DAC-9D2F-F8635149B27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9638143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1" y="457200"/>
            <a:ext cx="393223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200" y="987443"/>
            <a:ext cx="617220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1" y="2057400"/>
            <a:ext cx="3932236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0596A-961D-477D-ACD2-51A0A7532CD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2F26C-E823-4DAC-9D2F-F8635149B27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1700437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1" y="457200"/>
            <a:ext cx="393223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200" y="987443"/>
            <a:ext cx="6172201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1" y="2057400"/>
            <a:ext cx="3932236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0596A-961D-477D-ACD2-51A0A7532CD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2F26C-E823-4DAC-9D2F-F8635149B27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4170970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0596A-961D-477D-ACD2-51A0A7532CD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2F26C-E823-4DAC-9D2F-F8635149B27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3675327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899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0596A-961D-477D-ACD2-51A0A7532CD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2F26C-E823-4DAC-9D2F-F8635149B27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6244455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914400" y="609600"/>
            <a:ext cx="10363200" cy="5334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A8A0D7-7B33-4F82-A885-C32D494DBFBB}" type="slidenum">
              <a:rPr lang="ru-RU" alt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036344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44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22753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A771B-E406-46A6-A652-74141D43BE1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1DE7D-B9F0-4580-A544-022B6F069A4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9141001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256296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19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8009702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4194363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8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8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5480046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2331436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896545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69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7201721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845058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2822240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57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57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14171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5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8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A771B-E406-46A6-A652-74141D43BE1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1DE7D-B9F0-4580-A544-022B6F069A4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382112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44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3E6410-09A9-4B85-AE63-B5FE965CAD54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8203944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ACB350-D00C-46D7-8A03-B9E130173DAE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5550547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19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89C65D-B812-4329-82EE-7B3419863830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2471653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DFED400-117B-457D-B2D6-D12FF98F8597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2203170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8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8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5D505EE-D50C-447E-AFE2-1F8D87FD04F2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7542574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BD5DE90-D539-4346-A53C-A2F6FB149255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0303846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BB28B6D-E365-4D53-9817-95A49D5ADC8E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4318567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69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F1106F-BA7A-4B68-A538-6C9C154B1C54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5094673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A237B2C-9576-494D-91D8-FD3EBC5973E8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6759436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8C067C0-3D36-4BB7-BE2F-E0986F9EA19B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06883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A771B-E406-46A6-A652-74141D43BE1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1DE7D-B9F0-4580-A544-022B6F069A4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066099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24E8C5-B7EF-4F2C-B0C0-9DE137C04D2C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6614891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6371099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9470094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1365719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1430734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207063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16663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8370454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1072634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94094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A771B-E406-46A6-A652-74141D43BE1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1DE7D-B9F0-4580-A544-022B6F069A4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7200644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5302475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5415414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FE11389-B276-4BC2-B80C-C03AA28F031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0647EE-3FCF-413F-B340-C55C85B9954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4883915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6A455C2-C06A-4A0A-B9CA-2F9609F5D5B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3ADE8D-9E88-4B9A-B9EF-E26068BF52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6067709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B90103A-6768-4D86-8A2F-144590AFB46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FFE0C3-859D-4D63-AE72-EE3F663D00C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4616326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860C07F-6B49-4F8A-BB2D-CB940A6C0FA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A2C1DE4-71F9-4DF5-A643-583F41EE71C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6365879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03BB451-C57C-4B06-A275-1E05FD4A12F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1767BB-0F9E-4CD9-A449-D14D5EDB292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292731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F4008E9-AB68-4169-BF76-FCCE0C5250C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B32F982-3F45-4D35-8947-AAF2F794852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028325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C204924-4AFF-4865-933F-CD9745E327D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F4FD2C-C946-416D-94E5-A9002579CE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99654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1A9C2DA-9B59-4EB9-8B61-02D37B86E7C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15E71E-6260-4A75-80AB-87A7372F584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52773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A771B-E406-46A6-A652-74141D43BE1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1DE7D-B9F0-4580-A544-022B6F069A4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1473714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C367DCE-7103-4646-82F1-C7E168DEF6D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3E6B8D-72FD-4C59-BEC8-15A04011FB6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1162086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AC6DA54-029F-4276-B7D5-4F2037303F5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291824-F31F-4DCC-BCD3-5ACD1438706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8973051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7C936EE-E667-4B8D-AA1B-4DEA011DA62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6FFC04-ED8A-4C3E-A288-988DE7D7D1E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6764962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EF604F-052C-4383-9A01-B0E71D4DE48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42328159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6874DA-FC3B-422C-A84A-577DA060C80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59855164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5B3F75-4D00-45B7-B200-5E6C5A5F612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30469904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E5ABD7-EBA1-479A-81BB-267FFAA525D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80649258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A3A3ED-2BE1-408E-ACEF-9A52985F83C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92753671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925523-6288-477D-8906-2EDCD984CEF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39047674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2852E8-C0B6-42CA-85B8-2F13C13A849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506493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A771B-E406-46A6-A652-74141D43BE1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1DE7D-B9F0-4580-A544-022B6F069A4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0386827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3CC759-BBE5-4961-B695-A01B17CD6AF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21763147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677A4B-D6A8-4B45-BE63-AEF367142A9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19555500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7FDF92-C1A9-4755-B2AE-7F76CFA9FA4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41335756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04513A-2D2D-4A6A-861E-C1889523137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75770764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FE11389-B276-4BC2-B80C-C03AA28F031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0647EE-3FCF-413F-B340-C55C85B9954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1907045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6A455C2-C06A-4A0A-B9CA-2F9609F5D5B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3ADE8D-9E88-4B9A-B9EF-E26068BF52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158524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9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51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B90103A-6768-4D86-8A2F-144590AFB46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FFE0C3-859D-4D63-AE72-EE3F663D00C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8516212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860C07F-6B49-4F8A-BB2D-CB940A6C0FA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A2C1DE4-71F9-4DF5-A643-583F41EE71C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684854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03BB451-C57C-4B06-A275-1E05FD4A12F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1767BB-0F9E-4CD9-A449-D14D5EDB292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5157416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F4008E9-AB68-4169-BF76-FCCE0C5250C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B32F982-3F45-4D35-8947-AAF2F794852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30600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4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A771B-E406-46A6-A652-74141D43BE1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1DE7D-B9F0-4580-A544-022B6F069A4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4643323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C204924-4AFF-4865-933F-CD9745E327D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F4FD2C-C946-416D-94E5-A9002579CE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1066808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7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1A9C2DA-9B59-4EB9-8B61-02D37B86E7C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15E71E-6260-4A75-80AB-87A7372F584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317743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79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C367DCE-7103-4646-82F1-C7E168DEF6D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3E6B8D-72FD-4C59-BEC8-15A04011FB6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8849629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AC6DA54-029F-4276-B7D5-4F2037303F5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291824-F31F-4DCC-BCD3-5ACD1438706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037460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7C936EE-E667-4B8D-AA1B-4DEA011DA62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6FFC04-ED8A-4C3E-A288-988DE7D7D1E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4326496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FE11389-B276-4BC2-B80C-C03AA28F031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0647EE-3FCF-413F-B340-C55C85B9954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3065873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6A455C2-C06A-4A0A-B9CA-2F9609F5D5B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3ADE8D-9E88-4B9A-B9EF-E26068BF52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4514029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9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51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B90103A-6768-4D86-8A2F-144590AFB46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FFE0C3-859D-4D63-AE72-EE3F663D00C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0777116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860C07F-6B49-4F8A-BB2D-CB940A6C0FA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A2C1DE4-71F9-4DF5-A643-583F41EE71C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5225663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03BB451-C57C-4B06-A275-1E05FD4A12F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1767BB-0F9E-4CD9-A449-D14D5EDB292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92213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6A455C2-C06A-4A0A-B9CA-2F9609F5D5B0}" type="datetime1">
              <a:rPr lang="ru-RU" smtClean="0"/>
              <a:t>11.04.2022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3ADE8D-9E88-4B9A-B9EF-E26068BF52A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22745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43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A771B-E406-46A6-A652-74141D43BE1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1DE7D-B9F0-4580-A544-022B6F069A4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2082761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F4008E9-AB68-4169-BF76-FCCE0C5250C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B32F982-3F45-4D35-8947-AAF2F794852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8212611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C204924-4AFF-4865-933F-CD9745E327D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F4FD2C-C946-416D-94E5-A9002579CE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761714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7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1A9C2DA-9B59-4EB9-8B61-02D37B86E7C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15E71E-6260-4A75-80AB-87A7372F584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374066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79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C367DCE-7103-4646-82F1-C7E168DEF6D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3E6B8D-72FD-4C59-BEC8-15A04011FB6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8461666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AC6DA54-029F-4276-B7D5-4F2037303F5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291824-F31F-4DCC-BCD3-5ACD1438706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4770833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7C936EE-E667-4B8D-AA1B-4DEA011DA62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6FFC04-ED8A-4C3E-A288-988DE7D7D1E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1345068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FE11389-B276-4BC2-B80C-C03AA28F031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0647EE-3FCF-413F-B340-C55C85B9954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1509323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6A455C2-C06A-4A0A-B9CA-2F9609F5D5B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3ADE8D-9E88-4B9A-B9EF-E26068BF52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44385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9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51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B90103A-6768-4D86-8A2F-144590AFB46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FFE0C3-859D-4D63-AE72-EE3F663D00C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9302356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860C07F-6B49-4F8A-BB2D-CB940A6C0FA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A2C1DE4-71F9-4DF5-A643-583F41EE71C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58916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A771B-E406-46A6-A652-74141D43BE1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1DE7D-B9F0-4580-A544-022B6F069A4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4753569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03BB451-C57C-4B06-A275-1E05FD4A12F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1767BB-0F9E-4CD9-A449-D14D5EDB292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3053704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F4008E9-AB68-4169-BF76-FCCE0C5250C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B32F982-3F45-4D35-8947-AAF2F794852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9363901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C204924-4AFF-4865-933F-CD9745E327D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F4FD2C-C946-416D-94E5-A9002579CE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0385077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7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1A9C2DA-9B59-4EB9-8B61-02D37B86E7C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15E71E-6260-4A75-80AB-87A7372F584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5424974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79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C367DCE-7103-4646-82F1-C7E168DEF6D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3E6B8D-72FD-4C59-BEC8-15A04011FB6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631049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AC6DA54-029F-4276-B7D5-4F2037303F5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291824-F31F-4DCC-BCD3-5ACD1438706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7114604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7C936EE-E667-4B8D-AA1B-4DEA011DA62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6FFC04-ED8A-4C3E-A288-988DE7D7D1E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7076617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FE11389-B276-4BC2-B80C-C03AA28F031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0647EE-3FCF-413F-B340-C55C85B9954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9524115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6A455C2-C06A-4A0A-B9CA-2F9609F5D5B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3ADE8D-9E88-4B9A-B9EF-E26068BF52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4678612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B90103A-6768-4D86-8A2F-144590AFB46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FFE0C3-859D-4D63-AE72-EE3F663D00C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34127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A771B-E406-46A6-A652-74141D43BE1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1DE7D-B9F0-4580-A544-022B6F069A4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853186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860C07F-6B49-4F8A-BB2D-CB940A6C0FA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A2C1DE4-71F9-4DF5-A643-583F41EE71C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8688935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03BB451-C57C-4B06-A275-1E05FD4A12F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1767BB-0F9E-4CD9-A449-D14D5EDB292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2516771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F4008E9-AB68-4169-BF76-FCCE0C5250C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B32F982-3F45-4D35-8947-AAF2F794852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6479697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C204924-4AFF-4865-933F-CD9745E327D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F4FD2C-C946-416D-94E5-A9002579CE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8065903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1A9C2DA-9B59-4EB9-8B61-02D37B86E7C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15E71E-6260-4A75-80AB-87A7372F584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3283463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C367DCE-7103-4646-82F1-C7E168DEF6D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3E6B8D-72FD-4C59-BEC8-15A04011FB6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2757280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AC6DA54-029F-4276-B7D5-4F2037303F5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291824-F31F-4DCC-BCD3-5ACD1438706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5540440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7C936EE-E667-4B8D-AA1B-4DEA011DA62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6FFC04-ED8A-4C3E-A288-988DE7D7D1E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1104877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FE11389-B276-4BC2-B80C-C03AA28F031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0647EE-3FCF-413F-B340-C55C85B9954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5184514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6A455C2-C06A-4A0A-B9CA-2F9609F5D5B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3ADE8D-9E88-4B9A-B9EF-E26068BF52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61840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44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796875-78AE-4B24-8C88-69CFB2B5D632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6778236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9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51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B90103A-6768-4D86-8A2F-144590AFB46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FFE0C3-859D-4D63-AE72-EE3F663D00C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562933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860C07F-6B49-4F8A-BB2D-CB940A6C0FA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A2C1DE4-71F9-4DF5-A643-583F41EE71C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6979844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03BB451-C57C-4B06-A275-1E05FD4A12F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1767BB-0F9E-4CD9-A449-D14D5EDB292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2789930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F4008E9-AB68-4169-BF76-FCCE0C5250C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B32F982-3F45-4D35-8947-AAF2F794852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5057121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C204924-4AFF-4865-933F-CD9745E327D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F4FD2C-C946-416D-94E5-A9002579CE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6390717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7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1A9C2DA-9B59-4EB9-8B61-02D37B86E7C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15E71E-6260-4A75-80AB-87A7372F584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9509374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79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C367DCE-7103-4646-82F1-C7E168DEF6D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3E6B8D-72FD-4C59-BEC8-15A04011FB6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6678837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AC6DA54-029F-4276-B7D5-4F2037303F5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291824-F31F-4DCC-BCD3-5ACD1438706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1309700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7C936EE-E667-4B8D-AA1B-4DEA011DA62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6FFC04-ED8A-4C3E-A288-988DE7D7D1E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191396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FE11389-B276-4BC2-B80C-C03AA28F031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0647EE-3FCF-413F-B340-C55C85B9954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97104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9471F0-9401-4D91-9D00-F266C380EB7A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9385193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6A455C2-C06A-4A0A-B9CA-2F9609F5D5B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3ADE8D-9E88-4B9A-B9EF-E26068BF52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7729100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9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51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B90103A-6768-4D86-8A2F-144590AFB46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FFE0C3-859D-4D63-AE72-EE3F663D00C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494733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860C07F-6B49-4F8A-BB2D-CB940A6C0FA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A2C1DE4-71F9-4DF5-A643-583F41EE71C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2337943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03BB451-C57C-4B06-A275-1E05FD4A12F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1767BB-0F9E-4CD9-A449-D14D5EDB292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4550201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F4008E9-AB68-4169-BF76-FCCE0C5250C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B32F982-3F45-4D35-8947-AAF2F794852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8884774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C204924-4AFF-4865-933F-CD9745E327D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F4FD2C-C946-416D-94E5-A9002579CE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6051217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7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1A9C2DA-9B59-4EB9-8B61-02D37B86E7C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15E71E-6260-4A75-80AB-87A7372F584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6908632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79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C367DCE-7103-4646-82F1-C7E168DEF6D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3E6B8D-72FD-4C59-BEC8-15A04011FB6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2649499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AC6DA54-029F-4276-B7D5-4F2037303F5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291824-F31F-4DCC-BCD3-5ACD1438706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475214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7C936EE-E667-4B8D-AA1B-4DEA011DA62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6FFC04-ED8A-4C3E-A288-988DE7D7D1E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235723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19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D354B3-B162-4AC6-A5C1-9B04B43DC6E8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907516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2B3193-64B3-42F7-8A57-3D116042D81E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8634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8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8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2BA007-DABE-402B-8B3F-7360804AD74C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160602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4712D4-F216-4E7C-A0A5-9C86B68A0679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205167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EB006C-3383-4FE1-AAFB-1721D3BE0F0F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26605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5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8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B90103A-6768-4D86-8A2F-144590AFB46B}" type="datetime1">
              <a:rPr lang="ru-RU" smtClean="0"/>
              <a:t>11.04.2022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FFE0C3-859D-4D63-AE72-EE3F663D00C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371608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69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22D8B5-A152-4582-8DEE-A1D5B725E08E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687054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681815-0CD5-4A32-80CF-A1A23CE14325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43016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82D7FC-30A7-43FF-95DC-EE6E61F0E952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789292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57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57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B82A47-D018-4144-8C0B-183F373C00C3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949141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A771B-E406-46A6-A652-74141D43BE1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1DE7D-B9F0-4580-A544-022B6F069A4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078868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A771B-E406-46A6-A652-74141D43BE1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1DE7D-B9F0-4580-A544-022B6F069A4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569543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5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8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A771B-E406-46A6-A652-74141D43BE1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1DE7D-B9F0-4580-A544-022B6F069A4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952397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A771B-E406-46A6-A652-74141D43BE1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1DE7D-B9F0-4580-A544-022B6F069A4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35952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A771B-E406-46A6-A652-74141D43BE1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1DE7D-B9F0-4580-A544-022B6F069A4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062003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A771B-E406-46A6-A652-74141D43BE1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1DE7D-B9F0-4580-A544-022B6F069A4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21590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860C07F-6B49-4F8A-BB2D-CB940A6C0FAF}" type="datetime1">
              <a:rPr lang="ru-RU" smtClean="0"/>
              <a:t>11.04.2022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A2C1DE4-71F9-4DF5-A643-583F41EE71C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472974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A771B-E406-46A6-A652-74141D43BE1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1DE7D-B9F0-4580-A544-022B6F069A4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012823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4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A771B-E406-46A6-A652-74141D43BE1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1DE7D-B9F0-4580-A544-022B6F069A4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04999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43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A771B-E406-46A6-A652-74141D43BE1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1DE7D-B9F0-4580-A544-022B6F069A4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833904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A771B-E406-46A6-A652-74141D43BE1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1DE7D-B9F0-4580-A544-022B6F069A4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076597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A771B-E406-46A6-A652-74141D43BE1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1DE7D-B9F0-4580-A544-022B6F069A4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154286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B7B53C-0368-4221-9A7D-C645A68593C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7242859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28B905-33A3-4583-9C7E-2E7BC2F718A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4965325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6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8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D7C30C-F81D-4295-9B65-5EA3FC34340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1669934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65F539-1C14-4E76-9DA8-B3565C20B7C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0103539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4D3333-4E56-414B-B3DD-F20C6C56962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584775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03BB451-C57C-4B06-A275-1E05FD4A12FC}" type="datetime1">
              <a:rPr lang="ru-RU" smtClean="0"/>
              <a:t>11.04.2022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1767BB-0F9E-4CD9-A449-D14D5EDB292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803410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10A2A0-B491-491B-82E9-75C72B98139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9911468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C2B9CC-22B7-4972-B35D-3EFFAB1AB1A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0657915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51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B23800-D1E6-4EC0-BC5B-4D711EB8AAA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6864983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51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C40233-DCCB-49EA-BD96-9B37433AE7D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1195457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4636DC-112D-4A5E-8BFA-7047375E8CA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8697394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129B69-B2DE-4707-B3AA-72BBE041EB7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6750764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914400" y="609600"/>
            <a:ext cx="10363200" cy="5334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E762E7-EB70-4376-BFB5-9F700F5123A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7433195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F187B-872E-437B-8AB6-D0B92A7DB37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817CF-1B92-429C-B9E1-65F6081ECDB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384405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F187B-872E-437B-8AB6-D0B92A7DB37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817CF-1B92-429C-B9E1-65F6081ECDB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161048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1" y="170976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1" y="458949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F187B-872E-437B-8AB6-D0B92A7DB37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817CF-1B92-429C-B9E1-65F6081ECDB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56533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F4008E9-AB68-4169-BF76-FCCE0C5250CE}" type="datetime1">
              <a:rPr lang="ru-RU" smtClean="0"/>
              <a:t>11.04.2022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B32F982-3F45-4D35-8947-AAF2F794852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481063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67" y="1825625"/>
            <a:ext cx="3867151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18" y="1825625"/>
            <a:ext cx="3867151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F187B-872E-437B-8AB6-D0B92A7DB37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817CF-1B92-429C-B9E1-65F6081ECDB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007498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F187B-872E-437B-8AB6-D0B92A7DB37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817CF-1B92-429C-B9E1-65F6081ECDB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404213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F187B-872E-437B-8AB6-D0B92A7DB37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817CF-1B92-429C-B9E1-65F6081ECDB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158764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F187B-872E-437B-8AB6-D0B92A7DB37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817CF-1B92-429C-B9E1-65F6081ECDB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78423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5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F187B-872E-437B-8AB6-D0B92A7DB37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817CF-1B92-429C-B9E1-65F6081ECDB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036748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53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F187B-872E-437B-8AB6-D0B92A7DB37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817CF-1B92-429C-B9E1-65F6081ECDB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306474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F187B-872E-437B-8AB6-D0B92A7DB37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817CF-1B92-429C-B9E1-65F6081ECDB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7222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7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63" y="365125"/>
            <a:ext cx="57626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F187B-872E-437B-8AB6-D0B92A7DB37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817CF-1B92-429C-B9E1-65F6081ECDB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32743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914400" y="609600"/>
            <a:ext cx="10363200" cy="5334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A8A0D7-7B33-4F82-A885-C32D494DBFBB}" type="slidenum">
              <a:rPr lang="ru-RU" alt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10715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F187B-872E-437B-8AB6-D0B92A7DB37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817CF-1B92-429C-B9E1-65F6081ECDB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4753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C204924-4AFF-4865-933F-CD9745E327D0}" type="datetime1">
              <a:rPr lang="ru-RU" smtClean="0"/>
              <a:t>11.04.2022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F4FD2C-C946-416D-94E5-A9002579CE5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330093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F187B-872E-437B-8AB6-D0B92A7DB37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817CF-1B92-429C-B9E1-65F6081ECDB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266209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1" y="170975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1" y="458948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F187B-872E-437B-8AB6-D0B92A7DB37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817CF-1B92-429C-B9E1-65F6081ECDB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610433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62" y="1825625"/>
            <a:ext cx="3867151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13" y="1825625"/>
            <a:ext cx="3867151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F187B-872E-437B-8AB6-D0B92A7DB37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817CF-1B92-429C-B9E1-65F6081ECDB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701541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F187B-872E-437B-8AB6-D0B92A7DB37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817CF-1B92-429C-B9E1-65F6081ECDB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672879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F187B-872E-437B-8AB6-D0B92A7DB37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817CF-1B92-429C-B9E1-65F6081ECDB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89634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F187B-872E-437B-8AB6-D0B92A7DB37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817CF-1B92-429C-B9E1-65F6081ECDB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539156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4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F187B-872E-437B-8AB6-D0B92A7DB37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817CF-1B92-429C-B9E1-65F6081ECDB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766300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4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F187B-872E-437B-8AB6-D0B92A7DB37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817CF-1B92-429C-B9E1-65F6081ECDB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79846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F187B-872E-437B-8AB6-D0B92A7DB37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817CF-1B92-429C-B9E1-65F6081ECDB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196216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7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63" y="365125"/>
            <a:ext cx="57626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F187B-872E-437B-8AB6-D0B92A7DB37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817CF-1B92-429C-B9E1-65F6081ECDB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54082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4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1A9C2DA-9B59-4EB9-8B61-02D37B86E7CA}" type="datetime1">
              <a:rPr lang="ru-RU" smtClean="0"/>
              <a:t>11.04.2022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15E71E-6260-4A75-80AB-87A7372F584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199337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914400" y="609600"/>
            <a:ext cx="10363200" cy="5334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A8A0D7-7B33-4F82-A885-C32D494DBFBB}" type="slidenum">
              <a:rPr lang="ru-RU" alt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10777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F187B-872E-437B-8AB6-D0B92A7DB37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817CF-1B92-429C-B9E1-65F6081ECDB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228182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F187B-872E-437B-8AB6-D0B92A7DB37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817CF-1B92-429C-B9E1-65F6081ECDB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345452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1" y="170976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1" y="458948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F187B-872E-437B-8AB6-D0B92A7DB37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817CF-1B92-429C-B9E1-65F6081ECDB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83516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65" y="1825625"/>
            <a:ext cx="3867151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15" y="1825625"/>
            <a:ext cx="3867151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F187B-872E-437B-8AB6-D0B92A7DB37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817CF-1B92-429C-B9E1-65F6081ECDB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403820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F187B-872E-437B-8AB6-D0B92A7DB37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817CF-1B92-429C-B9E1-65F6081ECDB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337923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F187B-872E-437B-8AB6-D0B92A7DB37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817CF-1B92-429C-B9E1-65F6081ECDB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57683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F187B-872E-437B-8AB6-D0B92A7DB37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817CF-1B92-429C-B9E1-65F6081ECDB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616087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4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F187B-872E-437B-8AB6-D0B92A7DB37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817CF-1B92-429C-B9E1-65F6081ECDB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148951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4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F187B-872E-437B-8AB6-D0B92A7DB37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817CF-1B92-429C-B9E1-65F6081ECDB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4288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43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C367DCE-7103-4646-82F1-C7E168DEF6DF}" type="datetime1">
              <a:rPr lang="ru-RU" smtClean="0"/>
              <a:t>11.04.2022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3E6B8D-72FD-4C59-BEC8-15A04011FB6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126766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F187B-872E-437B-8AB6-D0B92A7DB37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817CF-1B92-429C-B9E1-65F6081ECDB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587116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7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63" y="365125"/>
            <a:ext cx="57626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F187B-872E-437B-8AB6-D0B92A7DB37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817CF-1B92-429C-B9E1-65F6081ECDB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126809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914400" y="609600"/>
            <a:ext cx="10363200" cy="5334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A8A0D7-7B33-4F82-A885-C32D494DBFBB}" type="slidenum">
              <a:rPr lang="ru-RU" alt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32028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449EA-8189-4196-B7F9-02269A51C04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4E8A5-1D96-46BB-BD9D-D03FE42D8C7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34588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05604-9967-4A67-B377-0169516FB94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4E8A5-1D96-46BB-BD9D-D03FE42D8C7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239093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5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8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C4D76-3F0A-425E-8386-41288F39168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4E8A5-1D96-46BB-BD9D-D03FE42D8C7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04890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7477D-E9A2-4F96-8B49-1E53AE243CE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4E8A5-1D96-46BB-BD9D-D03FE42D8C7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53968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64B47-E2C4-400A-819A-0AAF01D0BFB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4E8A5-1D96-46BB-BD9D-D03FE42D8C7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23919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B5CF3-5193-48CA-A582-9332810D813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4E8A5-1D96-46BB-BD9D-D03FE42D8C7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98246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8520F-ED56-42E8-A832-0F3CDC8497D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4E8A5-1D96-46BB-BD9D-D03FE42D8C7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64868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2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111.xml"/><Relationship Id="rId12" Type="http://schemas.openxmlformats.org/officeDocument/2006/relationships/slideLayout" Target="../slideLayouts/slideLayout116.xml"/><Relationship Id="rId2" Type="http://schemas.openxmlformats.org/officeDocument/2006/relationships/slideLayout" Target="../slideLayouts/slideLayout106.xml"/><Relationship Id="rId1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10.xml"/><Relationship Id="rId11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109.xml"/><Relationship Id="rId10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13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4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19.xml"/><Relationship Id="rId7" Type="http://schemas.openxmlformats.org/officeDocument/2006/relationships/slideLayout" Target="../slideLayouts/slideLayout123.xml"/><Relationship Id="rId12" Type="http://schemas.openxmlformats.org/officeDocument/2006/relationships/slideLayout" Target="../slideLayouts/slideLayout128.xml"/><Relationship Id="rId2" Type="http://schemas.openxmlformats.org/officeDocument/2006/relationships/slideLayout" Target="../slideLayouts/slideLayout118.xml"/><Relationship Id="rId1" Type="http://schemas.openxmlformats.org/officeDocument/2006/relationships/slideLayout" Target="../slideLayouts/slideLayout117.xml"/><Relationship Id="rId6" Type="http://schemas.openxmlformats.org/officeDocument/2006/relationships/slideLayout" Target="../slideLayouts/slideLayout122.xml"/><Relationship Id="rId11" Type="http://schemas.openxmlformats.org/officeDocument/2006/relationships/slideLayout" Target="../slideLayouts/slideLayout127.xml"/><Relationship Id="rId5" Type="http://schemas.openxmlformats.org/officeDocument/2006/relationships/slideLayout" Target="../slideLayouts/slideLayout121.xml"/><Relationship Id="rId10" Type="http://schemas.openxmlformats.org/officeDocument/2006/relationships/slideLayout" Target="../slideLayouts/slideLayout126.xml"/><Relationship Id="rId4" Type="http://schemas.openxmlformats.org/officeDocument/2006/relationships/slideLayout" Target="../slideLayouts/slideLayout120.xml"/><Relationship Id="rId9" Type="http://schemas.openxmlformats.org/officeDocument/2006/relationships/slideLayout" Target="../slideLayouts/slideLayout125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6.xml"/><Relationship Id="rId3" Type="http://schemas.openxmlformats.org/officeDocument/2006/relationships/slideLayout" Target="../slideLayouts/slideLayout131.xml"/><Relationship Id="rId7" Type="http://schemas.openxmlformats.org/officeDocument/2006/relationships/slideLayout" Target="../slideLayouts/slideLayout135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30.xml"/><Relationship Id="rId1" Type="http://schemas.openxmlformats.org/officeDocument/2006/relationships/slideLayout" Target="../slideLayouts/slideLayout129.xml"/><Relationship Id="rId6" Type="http://schemas.openxmlformats.org/officeDocument/2006/relationships/slideLayout" Target="../slideLayouts/slideLayout134.xml"/><Relationship Id="rId11" Type="http://schemas.openxmlformats.org/officeDocument/2006/relationships/slideLayout" Target="../slideLayouts/slideLayout139.xml"/><Relationship Id="rId5" Type="http://schemas.openxmlformats.org/officeDocument/2006/relationships/slideLayout" Target="../slideLayouts/slideLayout133.xml"/><Relationship Id="rId10" Type="http://schemas.openxmlformats.org/officeDocument/2006/relationships/slideLayout" Target="../slideLayouts/slideLayout138.xml"/><Relationship Id="rId4" Type="http://schemas.openxmlformats.org/officeDocument/2006/relationships/slideLayout" Target="../slideLayouts/slideLayout132.xml"/><Relationship Id="rId9" Type="http://schemas.openxmlformats.org/officeDocument/2006/relationships/slideLayout" Target="../slideLayouts/slideLayout137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7.xml"/><Relationship Id="rId3" Type="http://schemas.openxmlformats.org/officeDocument/2006/relationships/slideLayout" Target="../slideLayouts/slideLayout142.xml"/><Relationship Id="rId7" Type="http://schemas.openxmlformats.org/officeDocument/2006/relationships/slideLayout" Target="../slideLayouts/slideLayout146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41.xml"/><Relationship Id="rId1" Type="http://schemas.openxmlformats.org/officeDocument/2006/relationships/slideLayout" Target="../slideLayouts/slideLayout140.xml"/><Relationship Id="rId6" Type="http://schemas.openxmlformats.org/officeDocument/2006/relationships/slideLayout" Target="../slideLayouts/slideLayout145.xml"/><Relationship Id="rId11" Type="http://schemas.openxmlformats.org/officeDocument/2006/relationships/slideLayout" Target="../slideLayouts/slideLayout150.xml"/><Relationship Id="rId5" Type="http://schemas.openxmlformats.org/officeDocument/2006/relationships/slideLayout" Target="../slideLayouts/slideLayout144.xml"/><Relationship Id="rId10" Type="http://schemas.openxmlformats.org/officeDocument/2006/relationships/slideLayout" Target="../slideLayouts/slideLayout149.xml"/><Relationship Id="rId4" Type="http://schemas.openxmlformats.org/officeDocument/2006/relationships/slideLayout" Target="../slideLayouts/slideLayout143.xml"/><Relationship Id="rId9" Type="http://schemas.openxmlformats.org/officeDocument/2006/relationships/slideLayout" Target="../slideLayouts/slideLayout148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8.xml"/><Relationship Id="rId3" Type="http://schemas.openxmlformats.org/officeDocument/2006/relationships/slideLayout" Target="../slideLayouts/slideLayout153.xml"/><Relationship Id="rId7" Type="http://schemas.openxmlformats.org/officeDocument/2006/relationships/slideLayout" Target="../slideLayouts/slideLayout157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52.xml"/><Relationship Id="rId1" Type="http://schemas.openxmlformats.org/officeDocument/2006/relationships/slideLayout" Target="../slideLayouts/slideLayout151.xml"/><Relationship Id="rId6" Type="http://schemas.openxmlformats.org/officeDocument/2006/relationships/slideLayout" Target="../slideLayouts/slideLayout156.xml"/><Relationship Id="rId11" Type="http://schemas.openxmlformats.org/officeDocument/2006/relationships/slideLayout" Target="../slideLayouts/slideLayout161.xml"/><Relationship Id="rId5" Type="http://schemas.openxmlformats.org/officeDocument/2006/relationships/slideLayout" Target="../slideLayouts/slideLayout155.xml"/><Relationship Id="rId10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54.xml"/><Relationship Id="rId9" Type="http://schemas.openxmlformats.org/officeDocument/2006/relationships/slideLayout" Target="../slideLayouts/slideLayout159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9.xml"/><Relationship Id="rId3" Type="http://schemas.openxmlformats.org/officeDocument/2006/relationships/slideLayout" Target="../slideLayouts/slideLayout164.xml"/><Relationship Id="rId7" Type="http://schemas.openxmlformats.org/officeDocument/2006/relationships/slideLayout" Target="../slideLayouts/slideLayout168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63.xml"/><Relationship Id="rId1" Type="http://schemas.openxmlformats.org/officeDocument/2006/relationships/slideLayout" Target="../slideLayouts/slideLayout162.xml"/><Relationship Id="rId6" Type="http://schemas.openxmlformats.org/officeDocument/2006/relationships/slideLayout" Target="../slideLayouts/slideLayout167.xml"/><Relationship Id="rId11" Type="http://schemas.openxmlformats.org/officeDocument/2006/relationships/slideLayout" Target="../slideLayouts/slideLayout172.xml"/><Relationship Id="rId5" Type="http://schemas.openxmlformats.org/officeDocument/2006/relationships/slideLayout" Target="../slideLayouts/slideLayout166.xml"/><Relationship Id="rId10" Type="http://schemas.openxmlformats.org/officeDocument/2006/relationships/slideLayout" Target="../slideLayouts/slideLayout171.xml"/><Relationship Id="rId4" Type="http://schemas.openxmlformats.org/officeDocument/2006/relationships/slideLayout" Target="../slideLayouts/slideLayout165.xml"/><Relationship Id="rId9" Type="http://schemas.openxmlformats.org/officeDocument/2006/relationships/slideLayout" Target="../slideLayouts/slideLayout170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0.xml"/><Relationship Id="rId3" Type="http://schemas.openxmlformats.org/officeDocument/2006/relationships/slideLayout" Target="../slideLayouts/slideLayout175.xml"/><Relationship Id="rId7" Type="http://schemas.openxmlformats.org/officeDocument/2006/relationships/slideLayout" Target="../slideLayouts/slideLayout179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74.xml"/><Relationship Id="rId1" Type="http://schemas.openxmlformats.org/officeDocument/2006/relationships/slideLayout" Target="../slideLayouts/slideLayout173.xml"/><Relationship Id="rId6" Type="http://schemas.openxmlformats.org/officeDocument/2006/relationships/slideLayout" Target="../slideLayouts/slideLayout178.xml"/><Relationship Id="rId11" Type="http://schemas.openxmlformats.org/officeDocument/2006/relationships/slideLayout" Target="../slideLayouts/slideLayout183.xml"/><Relationship Id="rId5" Type="http://schemas.openxmlformats.org/officeDocument/2006/relationships/slideLayout" Target="../slideLayouts/slideLayout177.xml"/><Relationship Id="rId10" Type="http://schemas.openxmlformats.org/officeDocument/2006/relationships/slideLayout" Target="../slideLayouts/slideLayout182.xml"/><Relationship Id="rId4" Type="http://schemas.openxmlformats.org/officeDocument/2006/relationships/slideLayout" Target="../slideLayouts/slideLayout176.xml"/><Relationship Id="rId9" Type="http://schemas.openxmlformats.org/officeDocument/2006/relationships/slideLayout" Target="../slideLayouts/slideLayout181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1.xml"/><Relationship Id="rId3" Type="http://schemas.openxmlformats.org/officeDocument/2006/relationships/slideLayout" Target="../slideLayouts/slideLayout186.xml"/><Relationship Id="rId7" Type="http://schemas.openxmlformats.org/officeDocument/2006/relationships/slideLayout" Target="../slideLayouts/slideLayout190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85.xml"/><Relationship Id="rId1" Type="http://schemas.openxmlformats.org/officeDocument/2006/relationships/slideLayout" Target="../slideLayouts/slideLayout184.xml"/><Relationship Id="rId6" Type="http://schemas.openxmlformats.org/officeDocument/2006/relationships/slideLayout" Target="../slideLayouts/slideLayout189.xml"/><Relationship Id="rId11" Type="http://schemas.openxmlformats.org/officeDocument/2006/relationships/slideLayout" Target="../slideLayouts/slideLayout194.xml"/><Relationship Id="rId5" Type="http://schemas.openxmlformats.org/officeDocument/2006/relationships/slideLayout" Target="../slideLayouts/slideLayout188.xml"/><Relationship Id="rId10" Type="http://schemas.openxmlformats.org/officeDocument/2006/relationships/slideLayout" Target="../slideLayouts/slideLayout193.xml"/><Relationship Id="rId4" Type="http://schemas.openxmlformats.org/officeDocument/2006/relationships/slideLayout" Target="../slideLayouts/slideLayout187.xml"/><Relationship Id="rId9" Type="http://schemas.openxmlformats.org/officeDocument/2006/relationships/slideLayout" Target="../slideLayouts/slideLayout192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2.xml"/><Relationship Id="rId3" Type="http://schemas.openxmlformats.org/officeDocument/2006/relationships/slideLayout" Target="../slideLayouts/slideLayout197.xml"/><Relationship Id="rId7" Type="http://schemas.openxmlformats.org/officeDocument/2006/relationships/slideLayout" Target="../slideLayouts/slideLayout201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96.xml"/><Relationship Id="rId1" Type="http://schemas.openxmlformats.org/officeDocument/2006/relationships/slideLayout" Target="../slideLayouts/slideLayout195.xml"/><Relationship Id="rId6" Type="http://schemas.openxmlformats.org/officeDocument/2006/relationships/slideLayout" Target="../slideLayouts/slideLayout200.xml"/><Relationship Id="rId11" Type="http://schemas.openxmlformats.org/officeDocument/2006/relationships/slideLayout" Target="../slideLayouts/slideLayout205.xml"/><Relationship Id="rId5" Type="http://schemas.openxmlformats.org/officeDocument/2006/relationships/slideLayout" Target="../slideLayouts/slideLayout199.xml"/><Relationship Id="rId10" Type="http://schemas.openxmlformats.org/officeDocument/2006/relationships/slideLayout" Target="../slideLayouts/slideLayout204.xml"/><Relationship Id="rId4" Type="http://schemas.openxmlformats.org/officeDocument/2006/relationships/slideLayout" Target="../slideLayouts/slideLayout198.xml"/><Relationship Id="rId9" Type="http://schemas.openxmlformats.org/officeDocument/2006/relationships/slideLayout" Target="../slideLayouts/slideLayout203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3.xml"/><Relationship Id="rId3" Type="http://schemas.openxmlformats.org/officeDocument/2006/relationships/slideLayout" Target="../slideLayouts/slideLayout208.xml"/><Relationship Id="rId7" Type="http://schemas.openxmlformats.org/officeDocument/2006/relationships/slideLayout" Target="../slideLayouts/slideLayout212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7.xml"/><Relationship Id="rId1" Type="http://schemas.openxmlformats.org/officeDocument/2006/relationships/slideLayout" Target="../slideLayouts/slideLayout206.xml"/><Relationship Id="rId6" Type="http://schemas.openxmlformats.org/officeDocument/2006/relationships/slideLayout" Target="../slideLayouts/slideLayout211.xml"/><Relationship Id="rId11" Type="http://schemas.openxmlformats.org/officeDocument/2006/relationships/slideLayout" Target="../slideLayouts/slideLayout216.xml"/><Relationship Id="rId5" Type="http://schemas.openxmlformats.org/officeDocument/2006/relationships/slideLayout" Target="../slideLayouts/slideLayout210.xml"/><Relationship Id="rId10" Type="http://schemas.openxmlformats.org/officeDocument/2006/relationships/slideLayout" Target="../slideLayouts/slideLayout215.xml"/><Relationship Id="rId4" Type="http://schemas.openxmlformats.org/officeDocument/2006/relationships/slideLayout" Target="../slideLayouts/slideLayout209.xml"/><Relationship Id="rId9" Type="http://schemas.openxmlformats.org/officeDocument/2006/relationships/slideLayout" Target="../slideLayouts/slideLayout2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4.xml"/><Relationship Id="rId3" Type="http://schemas.openxmlformats.org/officeDocument/2006/relationships/slideLayout" Target="../slideLayouts/slideLayout219.xml"/><Relationship Id="rId7" Type="http://schemas.openxmlformats.org/officeDocument/2006/relationships/slideLayout" Target="../slideLayouts/slideLayout223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18.xml"/><Relationship Id="rId1" Type="http://schemas.openxmlformats.org/officeDocument/2006/relationships/slideLayout" Target="../slideLayouts/slideLayout217.xml"/><Relationship Id="rId6" Type="http://schemas.openxmlformats.org/officeDocument/2006/relationships/slideLayout" Target="../slideLayouts/slideLayout222.xml"/><Relationship Id="rId11" Type="http://schemas.openxmlformats.org/officeDocument/2006/relationships/slideLayout" Target="../slideLayouts/slideLayout227.xml"/><Relationship Id="rId5" Type="http://schemas.openxmlformats.org/officeDocument/2006/relationships/slideLayout" Target="../slideLayouts/slideLayout221.xml"/><Relationship Id="rId10" Type="http://schemas.openxmlformats.org/officeDocument/2006/relationships/slideLayout" Target="../slideLayouts/slideLayout226.xml"/><Relationship Id="rId4" Type="http://schemas.openxmlformats.org/officeDocument/2006/relationships/slideLayout" Target="../slideLayouts/slideLayout220.xml"/><Relationship Id="rId9" Type="http://schemas.openxmlformats.org/officeDocument/2006/relationships/slideLayout" Target="../slideLayouts/slideLayout225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5.xml"/><Relationship Id="rId3" Type="http://schemas.openxmlformats.org/officeDocument/2006/relationships/slideLayout" Target="../slideLayouts/slideLayout230.xml"/><Relationship Id="rId7" Type="http://schemas.openxmlformats.org/officeDocument/2006/relationships/slideLayout" Target="../slideLayouts/slideLayout234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29.xml"/><Relationship Id="rId1" Type="http://schemas.openxmlformats.org/officeDocument/2006/relationships/slideLayout" Target="../slideLayouts/slideLayout228.xml"/><Relationship Id="rId6" Type="http://schemas.openxmlformats.org/officeDocument/2006/relationships/slideLayout" Target="../slideLayouts/slideLayout233.xml"/><Relationship Id="rId11" Type="http://schemas.openxmlformats.org/officeDocument/2006/relationships/slideLayout" Target="../slideLayouts/slideLayout238.xml"/><Relationship Id="rId5" Type="http://schemas.openxmlformats.org/officeDocument/2006/relationships/slideLayout" Target="../slideLayouts/slideLayout232.xml"/><Relationship Id="rId10" Type="http://schemas.openxmlformats.org/officeDocument/2006/relationships/slideLayout" Target="../slideLayouts/slideLayout237.xml"/><Relationship Id="rId4" Type="http://schemas.openxmlformats.org/officeDocument/2006/relationships/slideLayout" Target="../slideLayouts/slideLayout231.xml"/><Relationship Id="rId9" Type="http://schemas.openxmlformats.org/officeDocument/2006/relationships/slideLayout" Target="../slideLayouts/slideLayout236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6.xml"/><Relationship Id="rId3" Type="http://schemas.openxmlformats.org/officeDocument/2006/relationships/slideLayout" Target="../slideLayouts/slideLayout241.xml"/><Relationship Id="rId7" Type="http://schemas.openxmlformats.org/officeDocument/2006/relationships/slideLayout" Target="../slideLayouts/slideLayout245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40.xml"/><Relationship Id="rId1" Type="http://schemas.openxmlformats.org/officeDocument/2006/relationships/slideLayout" Target="../slideLayouts/slideLayout239.xml"/><Relationship Id="rId6" Type="http://schemas.openxmlformats.org/officeDocument/2006/relationships/slideLayout" Target="../slideLayouts/slideLayout244.xml"/><Relationship Id="rId11" Type="http://schemas.openxmlformats.org/officeDocument/2006/relationships/slideLayout" Target="../slideLayouts/slideLayout249.xml"/><Relationship Id="rId5" Type="http://schemas.openxmlformats.org/officeDocument/2006/relationships/slideLayout" Target="../slideLayouts/slideLayout243.xml"/><Relationship Id="rId10" Type="http://schemas.openxmlformats.org/officeDocument/2006/relationships/slideLayout" Target="../slideLayouts/slideLayout248.xml"/><Relationship Id="rId4" Type="http://schemas.openxmlformats.org/officeDocument/2006/relationships/slideLayout" Target="../slideLayouts/slideLayout242.xml"/><Relationship Id="rId9" Type="http://schemas.openxmlformats.org/officeDocument/2006/relationships/slideLayout" Target="../slideLayouts/slideLayout24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12" Type="http://schemas.openxmlformats.org/officeDocument/2006/relationships/slideLayout" Target="../slideLayouts/slideLayout104.xml"/><Relationship Id="rId2" Type="http://schemas.openxmlformats.org/officeDocument/2006/relationships/slideLayout" Target="../slideLayouts/slideLayout94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6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A9EB4BA-656E-416D-8169-1ABC55B194C6}" type="datetime1">
              <a:rPr lang="ru-RU" smtClean="0"/>
              <a:t>11.04.2022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6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6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E738023-4302-4B61-B6F3-7601E6F5098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0610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9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6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hangingPunct="0"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  <a:latin typeface="Times New Roman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6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hangingPunct="0"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  <a:latin typeface="Times New Roman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68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eaLnBrk="0" hangingPunct="0">
              <a:defRPr/>
            </a:pPr>
            <a:fld id="{733AF892-D931-4025-9ED8-A21414A11082}" type="slidenum">
              <a:rPr lang="ru-RU" altLang="ru-RU">
                <a:latin typeface="Times New Roman" pitchFamily="18" charset="0"/>
              </a:rPr>
              <a:pPr eaLnBrk="0" hangingPunct="0">
                <a:defRPr/>
              </a:pPr>
              <a:t>‹#›</a:t>
            </a:fld>
            <a:endParaRPr lang="ru-RU" altLang="ru-RU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2277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  <p:sldLayoutId id="2147483785" r:id="rId12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3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3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EB80596A-961D-477D-ACD2-51A0A7532CD3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11.04.2022</a:t>
            </a:fld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3" y="635636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563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0A42F26C-E823-4DAC-9D2F-F8635149B271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202059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  <p:sldLayoutId id="214748379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6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11.04.2022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69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6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44228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19" r:id="rId7"/>
    <p:sldLayoutId id="2147483820" r:id="rId8"/>
    <p:sldLayoutId id="2147483821" r:id="rId9"/>
    <p:sldLayoutId id="2147483822" r:id="rId10"/>
    <p:sldLayoutId id="214748382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477394C7-BB64-4E23-83B3-4BCC811D940E}" type="slidenum">
              <a:rPr lang="ru-RU" altLang="ru-RU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‹#›</a:t>
            </a:fld>
            <a:endParaRPr lang="ru-RU" altLang="ru-RU" smtClea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4526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  <p:sldLayoutId id="2147483832" r:id="rId8"/>
    <p:sldLayoutId id="2147483833" r:id="rId9"/>
    <p:sldLayoutId id="2147483834" r:id="rId10"/>
    <p:sldLayoutId id="214748383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11.04.2022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99654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2" r:id="rId1"/>
    <p:sldLayoutId id="2147483863" r:id="rId2"/>
    <p:sldLayoutId id="2147483864" r:id="rId3"/>
    <p:sldLayoutId id="2147483865" r:id="rId4"/>
    <p:sldLayoutId id="2147483866" r:id="rId5"/>
    <p:sldLayoutId id="2147483867" r:id="rId6"/>
    <p:sldLayoutId id="2147483868" r:id="rId7"/>
    <p:sldLayoutId id="2147483869" r:id="rId8"/>
    <p:sldLayoutId id="2147483870" r:id="rId9"/>
    <p:sldLayoutId id="2147483871" r:id="rId10"/>
    <p:sldLayoutId id="214748387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A9EB4BA-656E-416D-8169-1ABC55B194C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E738023-4302-4B61-B6F3-7601E6F5098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5185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hangingPunct="0"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  <a:latin typeface="Times New Roman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hangingPunct="0"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  <a:latin typeface="Times New Roman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eaLnBrk="0" hangingPunct="0"/>
            <a:fld id="{6D9BBAF5-8524-47F2-B496-C12988981699}" type="slidenum">
              <a:rPr lang="ru-RU" altLang="ru-RU" smtClean="0">
                <a:latin typeface="Times New Roman" pitchFamily="18" charset="0"/>
              </a:rPr>
              <a:pPr eaLnBrk="0" hangingPunct="0"/>
              <a:t>‹#›</a:t>
            </a:fld>
            <a:endParaRPr lang="ru-RU" altLang="ru-RU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5087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6" r:id="rId1"/>
    <p:sldLayoutId id="2147483887" r:id="rId2"/>
    <p:sldLayoutId id="2147483888" r:id="rId3"/>
    <p:sldLayoutId id="2147483889" r:id="rId4"/>
    <p:sldLayoutId id="2147483890" r:id="rId5"/>
    <p:sldLayoutId id="2147483891" r:id="rId6"/>
    <p:sldLayoutId id="2147483892" r:id="rId7"/>
    <p:sldLayoutId id="2147483893" r:id="rId8"/>
    <p:sldLayoutId id="2147483894" r:id="rId9"/>
    <p:sldLayoutId id="2147483895" r:id="rId10"/>
    <p:sldLayoutId id="2147483896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40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A9EB4BA-656E-416D-8169-1ABC55B194C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40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40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E738023-4302-4B61-B6F3-7601E6F5098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2638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8" r:id="rId1"/>
    <p:sldLayoutId id="2147483899" r:id="rId2"/>
    <p:sldLayoutId id="2147483900" r:id="rId3"/>
    <p:sldLayoutId id="2147483901" r:id="rId4"/>
    <p:sldLayoutId id="2147483902" r:id="rId5"/>
    <p:sldLayoutId id="2147483903" r:id="rId6"/>
    <p:sldLayoutId id="2147483904" r:id="rId7"/>
    <p:sldLayoutId id="2147483905" r:id="rId8"/>
    <p:sldLayoutId id="2147483906" r:id="rId9"/>
    <p:sldLayoutId id="2147483907" r:id="rId10"/>
    <p:sldLayoutId id="2147483908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40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A9EB4BA-656E-416D-8169-1ABC55B194C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40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40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E738023-4302-4B61-B6F3-7601E6F5098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7783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0" r:id="rId1"/>
    <p:sldLayoutId id="2147483911" r:id="rId2"/>
    <p:sldLayoutId id="2147483912" r:id="rId3"/>
    <p:sldLayoutId id="2147483913" r:id="rId4"/>
    <p:sldLayoutId id="2147483914" r:id="rId5"/>
    <p:sldLayoutId id="2147483915" r:id="rId6"/>
    <p:sldLayoutId id="2147483916" r:id="rId7"/>
    <p:sldLayoutId id="2147483917" r:id="rId8"/>
    <p:sldLayoutId id="2147483918" r:id="rId9"/>
    <p:sldLayoutId id="2147483919" r:id="rId10"/>
    <p:sldLayoutId id="2147483920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40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A9EB4BA-656E-416D-8169-1ABC55B194C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40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40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E738023-4302-4B61-B6F3-7601E6F5098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5701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2" r:id="rId1"/>
    <p:sldLayoutId id="2147483923" r:id="rId2"/>
    <p:sldLayoutId id="2147483924" r:id="rId3"/>
    <p:sldLayoutId id="2147483925" r:id="rId4"/>
    <p:sldLayoutId id="2147483926" r:id="rId5"/>
    <p:sldLayoutId id="2147483927" r:id="rId6"/>
    <p:sldLayoutId id="2147483928" r:id="rId7"/>
    <p:sldLayoutId id="2147483929" r:id="rId8"/>
    <p:sldLayoutId id="2147483930" r:id="rId9"/>
    <p:sldLayoutId id="2147483931" r:id="rId10"/>
    <p:sldLayoutId id="2147483932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6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682A771B-E406-46A6-A652-74141D43BE13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11.04.2022</a:t>
            </a:fld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6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6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DFF1DE7D-B9F0-4580-A544-022B6F069A4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179520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A9EB4BA-656E-416D-8169-1ABC55B194C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E738023-4302-4B61-B6F3-7601E6F5098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1611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4" r:id="rId1"/>
    <p:sldLayoutId id="2147483935" r:id="rId2"/>
    <p:sldLayoutId id="2147483936" r:id="rId3"/>
    <p:sldLayoutId id="2147483937" r:id="rId4"/>
    <p:sldLayoutId id="2147483938" r:id="rId5"/>
    <p:sldLayoutId id="2147483939" r:id="rId6"/>
    <p:sldLayoutId id="2147483940" r:id="rId7"/>
    <p:sldLayoutId id="2147483941" r:id="rId8"/>
    <p:sldLayoutId id="2147483942" r:id="rId9"/>
    <p:sldLayoutId id="2147483943" r:id="rId10"/>
    <p:sldLayoutId id="2147483944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40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A9EB4BA-656E-416D-8169-1ABC55B194C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40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40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E738023-4302-4B61-B6F3-7601E6F5098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5531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6" r:id="rId1"/>
    <p:sldLayoutId id="2147483947" r:id="rId2"/>
    <p:sldLayoutId id="2147483948" r:id="rId3"/>
    <p:sldLayoutId id="2147483949" r:id="rId4"/>
    <p:sldLayoutId id="2147483950" r:id="rId5"/>
    <p:sldLayoutId id="2147483951" r:id="rId6"/>
    <p:sldLayoutId id="2147483952" r:id="rId7"/>
    <p:sldLayoutId id="2147483953" r:id="rId8"/>
    <p:sldLayoutId id="2147483954" r:id="rId9"/>
    <p:sldLayoutId id="2147483955" r:id="rId10"/>
    <p:sldLayoutId id="2147483956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40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A9EB4BA-656E-416D-8169-1ABC55B194C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40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40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E738023-4302-4B61-B6F3-7601E6F5098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4287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8" r:id="rId1"/>
    <p:sldLayoutId id="2147483959" r:id="rId2"/>
    <p:sldLayoutId id="2147483960" r:id="rId3"/>
    <p:sldLayoutId id="2147483961" r:id="rId4"/>
    <p:sldLayoutId id="2147483962" r:id="rId5"/>
    <p:sldLayoutId id="2147483963" r:id="rId6"/>
    <p:sldLayoutId id="2147483964" r:id="rId7"/>
    <p:sldLayoutId id="2147483965" r:id="rId8"/>
    <p:sldLayoutId id="2147483966" r:id="rId9"/>
    <p:sldLayoutId id="2147483967" r:id="rId10"/>
    <p:sldLayoutId id="2147483968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endParaRPr lang="ru-RU" altLang="ru-RU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endParaRPr lang="ru-RU" altLang="ru-RU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fld id="{FB5D6E1B-1E9F-4A16-897B-FABBFF9E2D25}" type="slidenum">
              <a:rPr lang="ru-RU" altLang="ru-RU" smtClean="0">
                <a:solidFill>
                  <a:srgbClr val="000000"/>
                </a:solidFill>
              </a:rPr>
              <a:pPr/>
              <a:t>‹#›</a:t>
            </a:fld>
            <a:endParaRPr lang="ru-RU" altLang="ru-RU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121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6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682A771B-E406-46A6-A652-74141D43BE13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11.04.2022</a:t>
            </a:fld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6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6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DFF1DE7D-B9F0-4580-A544-022B6F069A4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238253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9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hangingPunct="0"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  <a:latin typeface="Times New Roman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7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hangingPunct="0"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  <a:latin typeface="Times New Roman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76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eaLnBrk="0" hangingPunct="0">
              <a:defRPr/>
            </a:pPr>
            <a:fld id="{64F5F1BE-3B37-482E-9208-D1F25528043B}" type="slidenum">
              <a:rPr lang="ru-RU" altLang="ru-RU">
                <a:latin typeface="Times New Roman" pitchFamily="18" charset="0"/>
              </a:rPr>
              <a:pPr eaLnBrk="0" hangingPunct="0">
                <a:defRPr/>
              </a:pPr>
              <a:t>‹#›</a:t>
            </a:fld>
            <a:endParaRPr lang="ru-RU" altLang="ru-RU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886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7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704F187B-872E-437B-8AB6-D0B92A7DB374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11.04.2022</a:t>
            </a:fld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7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7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ACF817CF-1B92-429C-B9E1-65F6081ECDBE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375078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3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7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704F187B-872E-437B-8AB6-D0B92A7DB374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11.04.2022</a:t>
            </a:fld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7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7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ACF817CF-1B92-429C-B9E1-65F6081ECDBE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760089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  <p:sldLayoutId id="214748374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7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704F187B-872E-437B-8AB6-D0B92A7DB374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11.04.2022</a:t>
            </a:fld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7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7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ACF817CF-1B92-429C-B9E1-65F6081ECDBE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644432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  <p:sldLayoutId id="21474837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6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30A59970-688D-4864-AC48-05FB62ED0783}" type="datetime1">
              <a:rPr lang="ru-RU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11.04.2022</a:t>
            </a:fld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6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6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E6D4E8A5-1D96-46BB-BD9D-D03FE42D8C71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841986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  <p:sldLayoutId id="2147483772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5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0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4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79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8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slideLayout" Target="../slideLayouts/slideLayout70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55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8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5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63.jpeg"/><Relationship Id="rId4" Type="http://schemas.openxmlformats.org/officeDocument/2006/relationships/image" Target="../media/image62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94.xml"/><Relationship Id="rId4" Type="http://schemas.openxmlformats.org/officeDocument/2006/relationships/image" Target="../media/image66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9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99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99.xml"/><Relationship Id="rId4" Type="http://schemas.openxmlformats.org/officeDocument/2006/relationships/image" Target="../media/image73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99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9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11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99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99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18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84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3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8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23.xml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23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123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23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4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4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0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392" y="260648"/>
            <a:ext cx="10972800" cy="1143000"/>
          </a:xfrm>
        </p:spPr>
        <p:txBody>
          <a:bodyPr>
            <a:noAutofit/>
          </a:bodyPr>
          <a:lstStyle/>
          <a:p>
            <a:r>
              <a:rPr lang="ru-RU" sz="2000" dirty="0"/>
              <a:t>ФГБОУ ВО </a:t>
            </a:r>
            <a:r>
              <a:rPr lang="ru-RU" sz="2000" dirty="0" err="1"/>
              <a:t>КрасГМУ</a:t>
            </a:r>
            <a:r>
              <a:rPr lang="ru-RU" sz="2000" dirty="0"/>
              <a:t> им. проф. В.Ф. </a:t>
            </a:r>
            <a:r>
              <a:rPr lang="ru-RU" sz="2000" dirty="0" err="1"/>
              <a:t>Войно-Ясенецкого</a:t>
            </a:r>
            <a:r>
              <a:rPr lang="ru-RU" sz="2000" dirty="0"/>
              <a:t> Минздрава </a:t>
            </a:r>
            <a:r>
              <a:rPr lang="ru-RU" sz="2000" dirty="0" smtClean="0"/>
              <a:t>России</a:t>
            </a:r>
            <a:r>
              <a:rPr lang="ru-RU" sz="2000" baseline="30000" dirty="0"/>
              <a:t/>
            </a:r>
            <a:br>
              <a:rPr lang="ru-RU" sz="2000" baseline="30000" dirty="0"/>
            </a:br>
            <a:r>
              <a:rPr lang="ru-RU" sz="1100" dirty="0"/>
              <a:t/>
            </a:r>
            <a:br>
              <a:rPr lang="ru-RU" sz="1100" dirty="0"/>
            </a:br>
            <a:r>
              <a:rPr lang="ru-RU" sz="1800" dirty="0"/>
              <a:t>Кафедра </a:t>
            </a:r>
            <a:r>
              <a:rPr lang="ru-RU" sz="1800" dirty="0" smtClean="0"/>
              <a:t>туберкулеза </a:t>
            </a:r>
            <a:r>
              <a:rPr lang="ru-RU" sz="1800" dirty="0"/>
              <a:t>с курсом </a:t>
            </a:r>
            <a:r>
              <a:rPr lang="ru-RU" sz="1800" dirty="0" smtClean="0"/>
              <a:t>ПО</a:t>
            </a:r>
            <a:endParaRPr lang="ru-RU" sz="1800" baseline="30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9225" y="1879333"/>
            <a:ext cx="10972800" cy="4525963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sz="2800" b="1" dirty="0" smtClean="0"/>
              <a:t>КЛИНИЧЕСКИЕ ФОРМЫ ТУБЕРКУЛЕЗА ОРГАНОВ ДЫХАНИЯ: КЛИНИКА, ДИАГНОСТИКА, ДИФФЕРЕНЦИАЛЬНАЯ ДИАГНОСТИКА</a:t>
            </a:r>
            <a:r>
              <a:rPr lang="ru-RU" sz="2800" b="1" dirty="0"/>
              <a:t/>
            </a:r>
            <a:br>
              <a:rPr lang="ru-RU" sz="2800" b="1" dirty="0"/>
            </a:br>
            <a:r>
              <a:rPr lang="ru-RU" sz="1800" dirty="0" smtClean="0"/>
              <a:t>                				</a:t>
            </a:r>
            <a:endParaRPr lang="ru-RU" sz="1400" i="1" dirty="0" smtClean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ru-RU" sz="1800" dirty="0" err="1" smtClean="0"/>
              <a:t>видеолекция</a:t>
            </a:r>
            <a:r>
              <a:rPr lang="ru-RU" sz="1800" dirty="0" smtClean="0"/>
              <a:t> </a:t>
            </a:r>
            <a:r>
              <a:rPr lang="ru-RU" sz="1800" dirty="0"/>
              <a:t>для студентов </a:t>
            </a:r>
            <a:r>
              <a:rPr lang="ru-RU" sz="1800" dirty="0" smtClean="0"/>
              <a:t>4 курса</a:t>
            </a:r>
            <a:endParaRPr lang="ru-RU" sz="1800" dirty="0"/>
          </a:p>
          <a:p>
            <a:pPr marL="0" indent="0" algn="ctr">
              <a:buNone/>
            </a:pPr>
            <a:r>
              <a:rPr lang="ru-RU" sz="1800" dirty="0" smtClean="0"/>
              <a:t>обучающихся </a:t>
            </a:r>
            <a:r>
              <a:rPr lang="ru-RU" sz="1800" dirty="0"/>
              <a:t>по специальности 31.05.03 </a:t>
            </a:r>
            <a:r>
              <a:rPr lang="ru-RU" sz="1800" dirty="0" smtClean="0"/>
              <a:t>Стоматология</a:t>
            </a:r>
          </a:p>
          <a:p>
            <a:pPr marL="0" indent="0" algn="ctr">
              <a:buNone/>
            </a:pPr>
            <a:endParaRPr lang="ru-RU" sz="1800" dirty="0" smtClean="0"/>
          </a:p>
          <a:p>
            <a:pPr marL="0" indent="0" algn="r">
              <a:spcBef>
                <a:spcPts val="0"/>
              </a:spcBef>
              <a:buNone/>
            </a:pPr>
            <a:endParaRPr lang="ru-RU" sz="1800" dirty="0" smtClean="0"/>
          </a:p>
          <a:p>
            <a:pPr marL="0" indent="0" algn="r">
              <a:spcBef>
                <a:spcPts val="0"/>
              </a:spcBef>
              <a:buNone/>
            </a:pPr>
            <a:r>
              <a:rPr lang="ru-RU" sz="1800" dirty="0" smtClean="0"/>
              <a:t>к.м.н</a:t>
            </a:r>
            <a:r>
              <a:rPr lang="ru-RU" sz="1800" dirty="0"/>
              <a:t>., </a:t>
            </a:r>
            <a:r>
              <a:rPr lang="ru-RU" sz="1800" dirty="0" smtClean="0"/>
              <a:t>доцент</a:t>
            </a:r>
          </a:p>
          <a:p>
            <a:pPr marL="0" indent="0" algn="r">
              <a:spcBef>
                <a:spcPts val="0"/>
              </a:spcBef>
              <a:buNone/>
            </a:pPr>
            <a:r>
              <a:rPr lang="ru-RU" sz="1800" dirty="0"/>
              <a:t>Заслуженный врач </a:t>
            </a:r>
            <a:r>
              <a:rPr lang="ru-RU" sz="1800" dirty="0" smtClean="0"/>
              <a:t>РФ</a:t>
            </a:r>
            <a:endParaRPr lang="ru-RU" sz="1800" dirty="0"/>
          </a:p>
          <a:p>
            <a:pPr marL="0" indent="0" algn="r">
              <a:spcBef>
                <a:spcPts val="0"/>
              </a:spcBef>
              <a:buNone/>
            </a:pPr>
            <a:r>
              <a:rPr lang="ru-RU" sz="1800" dirty="0" smtClean="0"/>
              <a:t>Данил Евгеньевич </a:t>
            </a:r>
            <a:r>
              <a:rPr lang="ru-RU" sz="1800" dirty="0" err="1" smtClean="0"/>
              <a:t>Омельчук</a:t>
            </a:r>
            <a:endParaRPr lang="ru-RU" sz="1800" baseline="30000" dirty="0"/>
          </a:p>
          <a:p>
            <a:pPr marL="0" indent="0" algn="ctr">
              <a:buNone/>
            </a:pPr>
            <a:r>
              <a:rPr lang="ru-RU" sz="1800" dirty="0"/>
              <a:t> </a:t>
            </a:r>
            <a:endParaRPr lang="ru-RU" sz="1800" dirty="0" smtClean="0"/>
          </a:p>
          <a:p>
            <a:pPr marL="0" indent="0" algn="ctr">
              <a:buNone/>
            </a:pPr>
            <a:r>
              <a:rPr lang="ru-RU" sz="1800" dirty="0" smtClean="0"/>
              <a:t>                                                                                </a:t>
            </a:r>
          </a:p>
          <a:p>
            <a:pPr marL="0" indent="0" algn="ctr">
              <a:spcBef>
                <a:spcPts val="0"/>
              </a:spcBef>
              <a:buNone/>
            </a:pPr>
            <a:endParaRPr lang="ru-RU" sz="1600" dirty="0" smtClean="0"/>
          </a:p>
          <a:p>
            <a:pPr marL="0" indent="0" algn="ctr">
              <a:spcBef>
                <a:spcPts val="0"/>
              </a:spcBef>
              <a:buNone/>
            </a:pPr>
            <a:r>
              <a:rPr lang="ru-RU" sz="1700" dirty="0" smtClean="0"/>
              <a:t>Красноярск</a:t>
            </a:r>
            <a:endParaRPr lang="ru-RU" sz="1700" dirty="0"/>
          </a:p>
          <a:p>
            <a:pPr marL="0" indent="0" algn="ctr">
              <a:spcBef>
                <a:spcPts val="0"/>
              </a:spcBef>
              <a:buNone/>
            </a:pPr>
            <a:r>
              <a:rPr lang="ru-RU" sz="1700" dirty="0" smtClean="0"/>
              <a:t>2022</a:t>
            </a:r>
            <a:endParaRPr lang="ru-RU" sz="1700" dirty="0"/>
          </a:p>
        </p:txBody>
      </p:sp>
    </p:spTree>
    <p:extLst>
      <p:ext uri="{BB962C8B-B14F-4D97-AF65-F5344CB8AC3E}">
        <p14:creationId xmlns:p14="http://schemas.microsoft.com/office/powerpoint/2010/main" val="3514423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9744" y="709565"/>
            <a:ext cx="10319657" cy="1095539"/>
          </a:xfrm>
        </p:spPr>
        <p:txBody>
          <a:bodyPr rtlCol="0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400" b="1" spc="300" dirty="0" smtClean="0">
                <a:solidFill>
                  <a:srgbClr val="7030A0"/>
                </a:solidFill>
                <a:latin typeface="+mn-lt"/>
              </a:rPr>
              <a:t>ЛАТЕНТНАЯ ТУБЕРКУЛЕЗНАЯ ИНФЕКЦИЯ </a:t>
            </a:r>
            <a:r>
              <a:rPr lang="ru-RU" sz="3400" b="1" dirty="0" smtClean="0">
                <a:solidFill>
                  <a:srgbClr val="7030A0"/>
                </a:solidFill>
                <a:latin typeface="+mn-lt"/>
              </a:rPr>
              <a:t>(</a:t>
            </a:r>
            <a:r>
              <a:rPr lang="ru-RU" sz="3400" b="1" dirty="0">
                <a:solidFill>
                  <a:srgbClr val="7030A0"/>
                </a:solidFill>
                <a:latin typeface="+mn-lt"/>
              </a:rPr>
              <a:t>ЛТИ) </a:t>
            </a:r>
          </a:p>
        </p:txBody>
      </p:sp>
      <p:sp>
        <p:nvSpPr>
          <p:cNvPr id="41986" name="Объект 2"/>
          <p:cNvSpPr>
            <a:spLocks noGrp="1"/>
          </p:cNvSpPr>
          <p:nvPr>
            <p:ph idx="1"/>
          </p:nvPr>
        </p:nvSpPr>
        <p:spPr>
          <a:xfrm>
            <a:off x="789708" y="1690697"/>
            <a:ext cx="10539352" cy="4351337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30000"/>
              </a:lnSpc>
              <a:buNone/>
            </a:pPr>
            <a:r>
              <a:rPr lang="ru-RU" sz="2400" b="1" dirty="0"/>
              <a:t>состояние, при котором МБТ присутствуют в организме человека, обусловливая положительные реакции на иммунологические тесты, в том числе на аллергены туберкулезные, при отсутствии клинических и рентгенологических признаков заболевания туберкулезом</a:t>
            </a:r>
            <a:r>
              <a:rPr lang="ru-RU" sz="2400" b="1" dirty="0" smtClean="0"/>
              <a:t>.</a:t>
            </a:r>
          </a:p>
          <a:p>
            <a:pPr marL="0" indent="0" algn="ctr">
              <a:lnSpc>
                <a:spcPct val="130000"/>
              </a:lnSpc>
              <a:buNone/>
            </a:pPr>
            <a:endParaRPr lang="ru-RU" sz="2400" b="1" dirty="0" smtClean="0"/>
          </a:p>
          <a:p>
            <a:pPr marL="0" indent="0" algn="ctr">
              <a:lnSpc>
                <a:spcPct val="130000"/>
              </a:lnSpc>
              <a:buNone/>
            </a:pPr>
            <a:r>
              <a:rPr lang="ru-RU" sz="2400" b="1" i="1" dirty="0" smtClean="0">
                <a:solidFill>
                  <a:srgbClr val="CC3300"/>
                </a:solidFill>
              </a:rPr>
              <a:t>В </a:t>
            </a:r>
            <a:r>
              <a:rPr lang="ru-RU" sz="2400" b="1" i="1" dirty="0">
                <a:solidFill>
                  <a:srgbClr val="CC3300"/>
                </a:solidFill>
              </a:rPr>
              <a:t>целом риск развития туберкулеза у впервые инфицированного человека составляет около 10% в первые 2 года после заражения, в последующие годы он постепенно снижается</a:t>
            </a:r>
          </a:p>
          <a:p>
            <a:pPr marL="0" indent="0">
              <a:buNone/>
            </a:pP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2444410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/>
          <p:cNvSpPr>
            <a:spLocks noGrp="1" noChangeArrowheads="1"/>
          </p:cNvSpPr>
          <p:nvPr>
            <p:ph idx="4294967295"/>
          </p:nvPr>
        </p:nvSpPr>
        <p:spPr>
          <a:xfrm>
            <a:off x="1467656" y="357982"/>
            <a:ext cx="8948737" cy="6119018"/>
          </a:xfrm>
        </p:spPr>
        <p:txBody>
          <a:bodyPr/>
          <a:lstStyle/>
          <a:p>
            <a:pPr algn="ctr">
              <a:buFontTx/>
              <a:buNone/>
            </a:pPr>
            <a:r>
              <a:rPr lang="ru-RU" altLang="ru-RU" sz="3000" b="1" dirty="0">
                <a:solidFill>
                  <a:srgbClr val="FFFF00"/>
                </a:solidFill>
                <a:latin typeface="Times New Roman" pitchFamily="18" charset="0"/>
              </a:rPr>
              <a:t>  </a:t>
            </a:r>
            <a:r>
              <a:rPr lang="ru-RU" altLang="ru-RU" sz="3400" b="1" spc="300" dirty="0" smtClean="0">
                <a:solidFill>
                  <a:srgbClr val="7030A0"/>
                </a:solidFill>
              </a:rPr>
              <a:t>ТУБЕРКУЛЕЗНАЯ ИНТОКСИКАЦИЯ</a:t>
            </a:r>
            <a:r>
              <a:rPr lang="ru-RU" altLang="ru-RU" sz="3000" b="1" spc="300" dirty="0" smtClean="0">
                <a:solidFill>
                  <a:srgbClr val="7030A0"/>
                </a:solidFill>
              </a:rPr>
              <a:t> </a:t>
            </a:r>
          </a:p>
          <a:p>
            <a:pPr algn="ctr">
              <a:buFontTx/>
              <a:buNone/>
            </a:pPr>
            <a:r>
              <a:rPr lang="ru-RU" altLang="ru-RU" sz="3000" b="1" spc="300" dirty="0" smtClean="0">
                <a:solidFill>
                  <a:srgbClr val="7030A0"/>
                </a:solidFill>
              </a:rPr>
              <a:t>У ДЕТЕЙ И ПОДРОСТКОВ </a:t>
            </a:r>
          </a:p>
          <a:p>
            <a:pPr algn="ctr">
              <a:lnSpc>
                <a:spcPct val="120000"/>
              </a:lnSpc>
              <a:buFontTx/>
              <a:buNone/>
            </a:pPr>
            <a:r>
              <a:rPr lang="ru-RU" altLang="ru-RU" sz="2400" b="1" dirty="0" smtClean="0"/>
              <a:t>- </a:t>
            </a:r>
            <a:r>
              <a:rPr lang="ru-RU" altLang="ru-RU" sz="2400" b="1" dirty="0"/>
              <a:t>это </a:t>
            </a:r>
            <a:r>
              <a:rPr lang="ru-RU" altLang="ru-RU" sz="2400" b="1" dirty="0" err="1"/>
              <a:t>долокальная</a:t>
            </a:r>
            <a:r>
              <a:rPr lang="ru-RU" altLang="ru-RU" sz="2400" b="1" dirty="0"/>
              <a:t> форма первичного туберкулеза, представляющая собой </a:t>
            </a:r>
            <a:r>
              <a:rPr lang="ru-RU" altLang="ru-RU" sz="2400" b="1" dirty="0" err="1"/>
              <a:t>симптомокомплекс</a:t>
            </a:r>
            <a:r>
              <a:rPr lang="ru-RU" altLang="ru-RU" sz="2400" b="1" dirty="0"/>
              <a:t> нарушений, возникающих в организме, в ответ на внедрение туберкулезной инфекции</a:t>
            </a:r>
          </a:p>
          <a:p>
            <a:pPr>
              <a:buFontTx/>
              <a:buNone/>
            </a:pPr>
            <a:r>
              <a:rPr lang="ru-RU" altLang="ru-RU" sz="1000" b="1" dirty="0">
                <a:latin typeface="Arial" charset="0"/>
              </a:rPr>
              <a:t>   </a:t>
            </a:r>
          </a:p>
        </p:txBody>
      </p:sp>
      <p:sp>
        <p:nvSpPr>
          <p:cNvPr id="8196" name="Rectangle 3"/>
          <p:cNvSpPr>
            <a:spLocks noChangeArrowheads="1"/>
          </p:cNvSpPr>
          <p:nvPr/>
        </p:nvSpPr>
        <p:spPr bwMode="auto">
          <a:xfrm>
            <a:off x="2703512" y="3665537"/>
            <a:ext cx="6477000" cy="533400"/>
          </a:xfrm>
          <a:prstGeom prst="rect">
            <a:avLst/>
          </a:pr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auto" hangingPunct="1"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defRPr/>
            </a:pPr>
            <a:r>
              <a:rPr kumimoji="0" lang="ru-RU" altLang="ru-RU" sz="2800" b="1" dirty="0">
                <a:latin typeface="+mn-lt"/>
              </a:rPr>
              <a:t>Туберкулезная интоксикация :</a:t>
            </a:r>
            <a:endParaRPr lang="ru-RU" altLang="ru-RU" sz="2800" b="1" dirty="0">
              <a:latin typeface="+mn-lt"/>
            </a:endParaRPr>
          </a:p>
        </p:txBody>
      </p:sp>
      <p:sp>
        <p:nvSpPr>
          <p:cNvPr id="8197" name="Rectangle 4"/>
          <p:cNvSpPr>
            <a:spLocks noChangeArrowheads="1"/>
          </p:cNvSpPr>
          <p:nvPr/>
        </p:nvSpPr>
        <p:spPr bwMode="auto">
          <a:xfrm>
            <a:off x="6096000" y="4849813"/>
            <a:ext cx="3733800" cy="13716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ru-RU" altLang="ru-RU" b="1" dirty="0">
                <a:latin typeface="+mn-lt"/>
              </a:rPr>
              <a:t>Хроническая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ru-RU" altLang="ru-RU" b="1" dirty="0">
                <a:latin typeface="+mn-lt"/>
              </a:rPr>
              <a:t>(с момента виража </a:t>
            </a:r>
            <a:br>
              <a:rPr kumimoji="0" lang="ru-RU" altLang="ru-RU" b="1" dirty="0">
                <a:latin typeface="+mn-lt"/>
              </a:rPr>
            </a:br>
            <a:r>
              <a:rPr kumimoji="0" lang="ru-RU" altLang="ru-RU" b="1" dirty="0">
                <a:latin typeface="+mn-lt"/>
              </a:rPr>
              <a:t>прошло более года)</a:t>
            </a:r>
          </a:p>
        </p:txBody>
      </p:sp>
      <p:sp>
        <p:nvSpPr>
          <p:cNvPr id="8198" name="Rectangle 5"/>
          <p:cNvSpPr>
            <a:spLocks noChangeArrowheads="1"/>
          </p:cNvSpPr>
          <p:nvPr/>
        </p:nvSpPr>
        <p:spPr bwMode="auto">
          <a:xfrm>
            <a:off x="2208213" y="4849813"/>
            <a:ext cx="3733800" cy="13716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marL="457200" indent="-4572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ru-RU" altLang="ru-RU" b="1" dirty="0">
                <a:latin typeface="+mn-lt"/>
              </a:rPr>
              <a:t>Ранняя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ru-RU" altLang="ru-RU" b="1" dirty="0">
                <a:latin typeface="+mn-lt"/>
              </a:rPr>
              <a:t> (с момента виража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ru-RU" altLang="ru-RU" b="1" dirty="0">
                <a:latin typeface="+mn-lt"/>
              </a:rPr>
              <a:t>прошло не более года)</a:t>
            </a:r>
          </a:p>
        </p:txBody>
      </p:sp>
      <p:sp>
        <p:nvSpPr>
          <p:cNvPr id="46086" name="Line 9"/>
          <p:cNvSpPr>
            <a:spLocks noChangeShapeType="1"/>
          </p:cNvSpPr>
          <p:nvPr/>
        </p:nvSpPr>
        <p:spPr bwMode="auto">
          <a:xfrm flipH="1">
            <a:off x="4195763" y="4219575"/>
            <a:ext cx="1524000" cy="609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ru-RU"/>
          </a:p>
        </p:txBody>
      </p:sp>
      <p:sp>
        <p:nvSpPr>
          <p:cNvPr id="46087" name="Line 10"/>
          <p:cNvSpPr>
            <a:spLocks noChangeShapeType="1"/>
          </p:cNvSpPr>
          <p:nvPr/>
        </p:nvSpPr>
        <p:spPr bwMode="auto">
          <a:xfrm>
            <a:off x="6096000" y="4219575"/>
            <a:ext cx="1600200" cy="609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7821" y="222674"/>
            <a:ext cx="11827823" cy="1325563"/>
          </a:xfrm>
        </p:spPr>
        <p:txBody>
          <a:bodyPr rtlCol="0">
            <a:noAutofit/>
          </a:bodyPr>
          <a:lstStyle/>
          <a:p>
            <a:pPr algn="ctr" fontAlgn="auto">
              <a:lnSpc>
                <a:spcPct val="120000"/>
              </a:lnSpc>
              <a:spcAft>
                <a:spcPts val="0"/>
              </a:spcAft>
              <a:defRPr/>
            </a:pPr>
            <a:r>
              <a:rPr lang="ru-RU" sz="3000" b="1" spc="300" dirty="0" smtClean="0">
                <a:solidFill>
                  <a:srgbClr val="7030A0"/>
                </a:solidFill>
                <a:latin typeface="+mn-lt"/>
              </a:rPr>
              <a:t>КЛИНИЧЕСКИЕ ПРИЗНАКИ ТУБЕРКУЛЕЗНОЙ ИНТОКСИКАЦИИ У ДЕТЕЙ И ПОДРОСТКОВ</a:t>
            </a:r>
            <a:endParaRPr lang="ru-RU" sz="3000" b="1" spc="300" dirty="0">
              <a:solidFill>
                <a:srgbClr val="7030A0"/>
              </a:solidFill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33156" y="1671246"/>
            <a:ext cx="10747166" cy="3589523"/>
          </a:xfrm>
        </p:spPr>
        <p:txBody>
          <a:bodyPr rtlCol="0">
            <a:normAutofit fontScale="92500"/>
          </a:bodyPr>
          <a:lstStyle/>
          <a:p>
            <a:pPr fontAlgn="auto">
              <a:lnSpc>
                <a:spcPct val="11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2400" b="1" dirty="0"/>
              <a:t>отставание в физическом развитии (в росте и особенно в массе тела)</a:t>
            </a:r>
          </a:p>
          <a:p>
            <a:pPr fontAlgn="auto">
              <a:lnSpc>
                <a:spcPct val="11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2400" b="1" dirty="0" err="1" smtClean="0"/>
              <a:t>микрополиадения</a:t>
            </a:r>
            <a:r>
              <a:rPr lang="ru-RU" sz="2400" b="1" dirty="0" smtClean="0"/>
              <a:t> </a:t>
            </a:r>
            <a:r>
              <a:rPr lang="ru-RU" sz="2400" b="1" dirty="0"/>
              <a:t>с уплотнением лимфатических узлов (железы – «камушки»)</a:t>
            </a:r>
          </a:p>
          <a:p>
            <a:pPr fontAlgn="auto">
              <a:lnSpc>
                <a:spcPct val="11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2400" b="1" dirty="0"/>
              <a:t>лабильность нервной системы (утомляемость, возбудимость)</a:t>
            </a:r>
          </a:p>
          <a:p>
            <a:pPr fontAlgn="auto">
              <a:lnSpc>
                <a:spcPct val="11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2400" b="1" dirty="0"/>
              <a:t>плохой аппетит</a:t>
            </a:r>
          </a:p>
          <a:p>
            <a:pPr fontAlgn="auto">
              <a:lnSpc>
                <a:spcPct val="11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2400" b="1" dirty="0"/>
              <a:t>периодический субфебрилитет</a:t>
            </a:r>
          </a:p>
          <a:p>
            <a:pPr fontAlgn="auto">
              <a:lnSpc>
                <a:spcPct val="11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2400" b="1" dirty="0"/>
              <a:t>умеренная анемия</a:t>
            </a:r>
          </a:p>
          <a:p>
            <a:pPr>
              <a:lnSpc>
                <a:spcPct val="110000"/>
              </a:lnSpc>
              <a:defRPr/>
            </a:pPr>
            <a:r>
              <a:rPr lang="ru-RU" sz="2400" b="1" dirty="0"/>
              <a:t>изменения со стороны глаз (рецидивирующие </a:t>
            </a:r>
            <a:r>
              <a:rPr lang="ru-RU" sz="2400" b="1" dirty="0" err="1"/>
              <a:t>фликтенулезные</a:t>
            </a:r>
            <a:r>
              <a:rPr lang="ru-RU" sz="2400" b="1" dirty="0"/>
              <a:t> конъюнктивиты</a:t>
            </a:r>
            <a:r>
              <a:rPr lang="ru-RU" sz="2400" b="1" dirty="0" smtClean="0"/>
              <a:t>).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033155" y="5383778"/>
            <a:ext cx="10177154" cy="93794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sz="2400" b="1" dirty="0">
                <a:solidFill>
                  <a:srgbClr val="CC3300"/>
                </a:solidFill>
              </a:rPr>
              <a:t>Однако, важно помнить, что все вышеперечисленные признаки могут быть обусловлены и другими заболеваниями</a:t>
            </a:r>
          </a:p>
        </p:txBody>
      </p:sp>
    </p:spTree>
    <p:extLst>
      <p:ext uri="{BB962C8B-B14F-4D97-AF65-F5344CB8AC3E}">
        <p14:creationId xmlns:p14="http://schemas.microsoft.com/office/powerpoint/2010/main" val="137140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2"/>
          <p:cNvSpPr>
            <a:spLocks noGrp="1" noChangeArrowheads="1"/>
          </p:cNvSpPr>
          <p:nvPr>
            <p:ph idx="4294967295"/>
          </p:nvPr>
        </p:nvSpPr>
        <p:spPr>
          <a:xfrm>
            <a:off x="546265" y="289020"/>
            <a:ext cx="9654639" cy="5613016"/>
          </a:xfrm>
        </p:spPr>
        <p:txBody>
          <a:bodyPr>
            <a:normAutofit/>
          </a:bodyPr>
          <a:lstStyle/>
          <a:p>
            <a:pPr algn="ctr">
              <a:lnSpc>
                <a:spcPct val="110000"/>
              </a:lnSpc>
              <a:buFontTx/>
              <a:buNone/>
            </a:pPr>
            <a:r>
              <a:rPr lang="ru-RU" altLang="ru-RU" b="1" dirty="0" smtClean="0">
                <a:solidFill>
                  <a:srgbClr val="7030A0"/>
                </a:solidFill>
              </a:rPr>
              <a:t>    </a:t>
            </a:r>
            <a:r>
              <a:rPr lang="ru-RU" altLang="ru-RU" sz="3200" b="1" spc="300" dirty="0" smtClean="0">
                <a:solidFill>
                  <a:srgbClr val="7030A0"/>
                </a:solidFill>
              </a:rPr>
              <a:t>ДИФФЕРЕНЦИАЛЬНАЯ ДИАГНОСТИКА ТУБЕРКУЛЕЗНОЙ ИНТОКСИКАЦИИ</a:t>
            </a:r>
          </a:p>
          <a:p>
            <a:pPr algn="ctr">
              <a:lnSpc>
                <a:spcPct val="110000"/>
              </a:lnSpc>
              <a:buFontTx/>
              <a:buNone/>
            </a:pPr>
            <a:endParaRPr lang="ru-RU" altLang="ru-RU" sz="800" b="1" spc="300" dirty="0" smtClean="0">
              <a:solidFill>
                <a:srgbClr val="7030A0"/>
              </a:solidFill>
            </a:endParaRPr>
          </a:p>
          <a:p>
            <a:pPr>
              <a:lnSpc>
                <a:spcPct val="120000"/>
              </a:lnSpc>
              <a:buFontTx/>
              <a:buNone/>
            </a:pPr>
            <a:r>
              <a:rPr lang="ru-RU" altLang="ru-RU" sz="2400" b="1" dirty="0" smtClean="0"/>
              <a:t>1. Наличие жалоб </a:t>
            </a:r>
            <a:r>
              <a:rPr lang="ru-RU" altLang="ru-RU" sz="2400" b="1" dirty="0"/>
              <a:t>(</a:t>
            </a:r>
            <a:r>
              <a:rPr lang="ru-RU" altLang="ru-RU" sz="2400" b="1" dirty="0" smtClean="0"/>
              <a:t>симптомов) и функциональных расстройств подозрительных </a:t>
            </a:r>
            <a:r>
              <a:rPr lang="ru-RU" altLang="ru-RU" sz="2400" b="1" dirty="0"/>
              <a:t>на </a:t>
            </a:r>
            <a:r>
              <a:rPr lang="ru-RU" altLang="ru-RU" sz="2400" b="1" dirty="0" smtClean="0"/>
              <a:t>туберкулез;</a:t>
            </a:r>
          </a:p>
          <a:p>
            <a:pPr>
              <a:lnSpc>
                <a:spcPct val="120000"/>
              </a:lnSpc>
              <a:buFontTx/>
              <a:buNone/>
            </a:pPr>
            <a:r>
              <a:rPr lang="ru-RU" altLang="ru-RU" sz="2400" b="1" dirty="0" smtClean="0"/>
              <a:t>2</a:t>
            </a:r>
            <a:r>
              <a:rPr lang="ru-RU" altLang="ru-RU" sz="2400" b="1" dirty="0"/>
              <a:t>. </a:t>
            </a:r>
            <a:r>
              <a:rPr lang="ru-RU" altLang="ru-RU" sz="2400" b="1" dirty="0" smtClean="0">
                <a:solidFill>
                  <a:prstClr val="black"/>
                </a:solidFill>
              </a:rPr>
              <a:t>Совпадение этих функциональных расстройств с </a:t>
            </a:r>
            <a:r>
              <a:rPr lang="ru-RU" altLang="ru-RU" sz="4000" b="1" dirty="0" smtClean="0">
                <a:solidFill>
                  <a:srgbClr val="CC3300"/>
                </a:solidFill>
              </a:rPr>
              <a:t>виражом</a:t>
            </a:r>
            <a:r>
              <a:rPr lang="ru-RU" altLang="ru-RU" sz="2400" b="1" dirty="0" smtClean="0">
                <a:solidFill>
                  <a:prstClr val="black"/>
                </a:solidFill>
              </a:rPr>
              <a:t> туберкулиновых реакций;</a:t>
            </a:r>
          </a:p>
          <a:p>
            <a:pPr>
              <a:lnSpc>
                <a:spcPct val="120000"/>
              </a:lnSpc>
              <a:buFontTx/>
              <a:buNone/>
            </a:pPr>
            <a:r>
              <a:rPr lang="ru-RU" altLang="ru-RU" sz="2400" b="1" dirty="0" smtClean="0">
                <a:solidFill>
                  <a:prstClr val="black"/>
                </a:solidFill>
              </a:rPr>
              <a:t>3. </a:t>
            </a:r>
            <a:r>
              <a:rPr lang="ru-RU" altLang="ru-RU" sz="2400" b="1" dirty="0">
                <a:solidFill>
                  <a:prstClr val="black"/>
                </a:solidFill>
              </a:rPr>
              <a:t>Исключение заболеваний с подобными клиническими </a:t>
            </a:r>
            <a:r>
              <a:rPr lang="ru-RU" altLang="ru-RU" sz="2400" b="1" dirty="0" smtClean="0">
                <a:solidFill>
                  <a:prstClr val="black"/>
                </a:solidFill>
              </a:rPr>
              <a:t>проявлениями;</a:t>
            </a:r>
            <a:endParaRPr lang="ru-RU" altLang="ru-RU" sz="2400" b="1" dirty="0">
              <a:solidFill>
                <a:prstClr val="black"/>
              </a:solidFill>
            </a:endParaRPr>
          </a:p>
          <a:p>
            <a:pPr>
              <a:lnSpc>
                <a:spcPct val="120000"/>
              </a:lnSpc>
              <a:buFontTx/>
              <a:buNone/>
            </a:pPr>
            <a:r>
              <a:rPr lang="ru-RU" altLang="ru-RU" sz="2400" b="1" dirty="0" smtClean="0">
                <a:solidFill>
                  <a:prstClr val="black"/>
                </a:solidFill>
              </a:rPr>
              <a:t>4. Положительная динамика от проводимого лечения.</a:t>
            </a:r>
            <a:endParaRPr lang="ru-RU" altLang="ru-RU" sz="3200" b="1" dirty="0" smtClean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9107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2"/>
          <p:cNvSpPr>
            <a:spLocks noGrp="1" noChangeArrowheads="1"/>
          </p:cNvSpPr>
          <p:nvPr>
            <p:ph idx="4294967295"/>
          </p:nvPr>
        </p:nvSpPr>
        <p:spPr>
          <a:xfrm>
            <a:off x="1706088" y="668995"/>
            <a:ext cx="8229600" cy="4294909"/>
          </a:xfrm>
        </p:spPr>
        <p:txBody>
          <a:bodyPr>
            <a:normAutofit fontScale="92500" lnSpcReduction="20000"/>
          </a:bodyPr>
          <a:lstStyle/>
          <a:p>
            <a:pPr algn="ctr">
              <a:lnSpc>
                <a:spcPct val="110000"/>
              </a:lnSpc>
              <a:buFontTx/>
              <a:buNone/>
            </a:pPr>
            <a:r>
              <a:rPr lang="ru-RU" altLang="ru-RU" b="1" dirty="0" smtClean="0">
                <a:solidFill>
                  <a:srgbClr val="7030A0"/>
                </a:solidFill>
              </a:rPr>
              <a:t>    </a:t>
            </a:r>
            <a:r>
              <a:rPr lang="ru-RU" altLang="ru-RU" sz="3200" b="1" spc="300" dirty="0" smtClean="0">
                <a:solidFill>
                  <a:srgbClr val="7030A0"/>
                </a:solidFill>
              </a:rPr>
              <a:t>ДИФФЕРЕНЦИАЛЬНАЯ ДИАГНОСТИКА ТУБЕРКУЛЕЗНОЙ ИНТОКСИКАЦИИ</a:t>
            </a:r>
          </a:p>
          <a:p>
            <a:pPr algn="ctr">
              <a:lnSpc>
                <a:spcPct val="110000"/>
              </a:lnSpc>
              <a:buFontTx/>
              <a:buNone/>
            </a:pPr>
            <a:r>
              <a:rPr lang="ru-RU" altLang="ru-RU" sz="3200" b="1" spc="300" dirty="0" smtClean="0">
                <a:solidFill>
                  <a:srgbClr val="7030A0"/>
                </a:solidFill>
              </a:rPr>
              <a:t>У ДЕТЕЙ И ПОДРОСТКОВ</a:t>
            </a:r>
          </a:p>
          <a:p>
            <a:pPr algn="ctr">
              <a:buFontTx/>
              <a:buNone/>
            </a:pPr>
            <a:endParaRPr lang="ru-RU" altLang="ru-RU" sz="3200" b="1" u="sng" dirty="0" smtClean="0">
              <a:solidFill>
                <a:srgbClr val="7030A0"/>
              </a:solidFill>
            </a:endParaRPr>
          </a:p>
          <a:p>
            <a:pPr>
              <a:buFont typeface="Wingdings" pitchFamily="2" charset="2"/>
              <a:buChar char="v"/>
            </a:pPr>
            <a:r>
              <a:rPr lang="ru-RU" altLang="ru-RU" b="1" dirty="0" smtClean="0"/>
              <a:t>      Хронический тонзиллит</a:t>
            </a:r>
          </a:p>
          <a:p>
            <a:pPr>
              <a:buFont typeface="Wingdings" pitchFamily="2" charset="2"/>
              <a:buChar char="v"/>
            </a:pPr>
            <a:r>
              <a:rPr lang="ru-RU" altLang="ru-RU" b="1" dirty="0" smtClean="0"/>
              <a:t>      Ревматизм</a:t>
            </a:r>
          </a:p>
          <a:p>
            <a:pPr>
              <a:buFont typeface="Wingdings" pitchFamily="2" charset="2"/>
              <a:buChar char="v"/>
            </a:pPr>
            <a:r>
              <a:rPr lang="ru-RU" altLang="ru-RU" b="1" dirty="0" smtClean="0"/>
              <a:t>      </a:t>
            </a:r>
            <a:r>
              <a:rPr lang="ru-RU" altLang="ru-RU" b="1" dirty="0" err="1" smtClean="0"/>
              <a:t>Гепатохолецистит</a:t>
            </a:r>
            <a:endParaRPr lang="ru-RU" altLang="ru-RU" b="1" dirty="0" smtClean="0"/>
          </a:p>
          <a:p>
            <a:pPr>
              <a:buFont typeface="Wingdings" pitchFamily="2" charset="2"/>
              <a:buChar char="v"/>
            </a:pPr>
            <a:r>
              <a:rPr lang="ru-RU" altLang="ru-RU" b="1" dirty="0" smtClean="0"/>
              <a:t>      Пиелонефрит</a:t>
            </a:r>
          </a:p>
          <a:p>
            <a:pPr>
              <a:buFont typeface="Wingdings" pitchFamily="2" charset="2"/>
              <a:buChar char="v"/>
            </a:pPr>
            <a:r>
              <a:rPr lang="ru-RU" altLang="ru-RU" b="1" dirty="0" smtClean="0"/>
              <a:t>      Гельминтозы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Рисунок 3"/>
          <p:cNvPicPr>
            <a:picLocks noChangeAspect="1"/>
          </p:cNvPicPr>
          <p:nvPr/>
        </p:nvPicPr>
        <p:blipFill>
          <a:blip r:embed="rId2"/>
          <a:srcRect t="12814" r="1624"/>
          <a:stretch>
            <a:fillRect/>
          </a:stretch>
        </p:blipFill>
        <p:spPr bwMode="auto">
          <a:xfrm>
            <a:off x="6275462" y="1843675"/>
            <a:ext cx="3649663" cy="24701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2226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30399" y="1843675"/>
            <a:ext cx="3192463" cy="24685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2227" name="TextBox 6"/>
          <p:cNvSpPr txBox="1">
            <a:spLocks noChangeArrowheads="1"/>
          </p:cNvSpPr>
          <p:nvPr/>
        </p:nvSpPr>
        <p:spPr bwMode="auto">
          <a:xfrm>
            <a:off x="890652" y="146066"/>
            <a:ext cx="10022773" cy="150810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3200" b="1" spc="300" dirty="0" smtClean="0">
                <a:solidFill>
                  <a:srgbClr val="7030A0"/>
                </a:solidFill>
                <a:latin typeface="Calibri" pitchFamily="34" charset="0"/>
              </a:rPr>
              <a:t>ПЕРВИЧНЫЙ ТУБЕРКУЛЕЗНЫЙ КОМПЛЕКС</a:t>
            </a:r>
          </a:p>
          <a:p>
            <a:pPr algn="ctr"/>
            <a:r>
              <a:rPr lang="ru-RU" sz="2000" b="1" dirty="0" smtClean="0">
                <a:latin typeface="Calibri" pitchFamily="34" charset="0"/>
              </a:rPr>
              <a:t>это </a:t>
            </a:r>
            <a:r>
              <a:rPr lang="ru-RU" sz="2000" b="1" dirty="0">
                <a:latin typeface="Calibri" pitchFamily="34" charset="0"/>
              </a:rPr>
              <a:t>локальная форма первичного туберкулеза, характеризующаяся</a:t>
            </a:r>
          </a:p>
          <a:p>
            <a:pPr algn="ctr"/>
            <a:r>
              <a:rPr lang="ru-RU" sz="2000" b="1" dirty="0">
                <a:latin typeface="Calibri" pitchFamily="34" charset="0"/>
              </a:rPr>
              <a:t>развитием воспалительных изменений в легочной ткани,</a:t>
            </a:r>
          </a:p>
          <a:p>
            <a:pPr algn="ctr"/>
            <a:r>
              <a:rPr lang="ru-RU" sz="2000" b="1" dirty="0">
                <a:latin typeface="Calibri" pitchFamily="34" charset="0"/>
              </a:rPr>
              <a:t>поражением регионарных внутригрудных лимфатических узлов и лимфангитом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90649" y="4503345"/>
            <a:ext cx="10177155" cy="212365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latin typeface="+mn-lt"/>
              </a:rPr>
              <a:t>Первичный туберкулезный комплекс состоит из трех компонентов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rgbClr val="7030A0"/>
                </a:solidFill>
                <a:latin typeface="+mn-lt"/>
              </a:rPr>
              <a:t>(</a:t>
            </a:r>
            <a:r>
              <a:rPr lang="ru-RU" sz="2400" b="1" dirty="0">
                <a:solidFill>
                  <a:srgbClr val="7030A0"/>
                </a:solidFill>
                <a:latin typeface="+mn-lt"/>
              </a:rPr>
              <a:t>так называемой триады</a:t>
            </a:r>
            <a:r>
              <a:rPr lang="ru-RU" sz="2000" b="1" dirty="0">
                <a:solidFill>
                  <a:srgbClr val="7030A0"/>
                </a:solidFill>
                <a:latin typeface="+mn-lt"/>
              </a:rPr>
              <a:t>):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rgbClr val="7030A0"/>
                </a:solidFill>
                <a:latin typeface="+mn-lt"/>
              </a:rPr>
              <a:t>первое</a:t>
            </a:r>
            <a:r>
              <a:rPr lang="ru-RU" b="1" dirty="0">
                <a:latin typeface="+mn-lt"/>
              </a:rPr>
              <a:t> - </a:t>
            </a:r>
            <a:r>
              <a:rPr lang="ru-RU" sz="2000" b="1" dirty="0">
                <a:latin typeface="+mn-lt"/>
              </a:rPr>
              <a:t>первичный очаг, или аффект </a:t>
            </a:r>
            <a:r>
              <a:rPr lang="ru-RU" sz="2000" b="1" dirty="0">
                <a:solidFill>
                  <a:srgbClr val="002060"/>
                </a:solidFill>
                <a:latin typeface="+mn-lt"/>
              </a:rPr>
              <a:t>(очаг в пораженном органе)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rgbClr val="7030A0"/>
                </a:solidFill>
                <a:latin typeface="+mn-lt"/>
              </a:rPr>
              <a:t>второе</a:t>
            </a:r>
            <a:r>
              <a:rPr lang="ru-RU" b="1" dirty="0">
                <a:latin typeface="+mn-lt"/>
              </a:rPr>
              <a:t> </a:t>
            </a:r>
            <a:r>
              <a:rPr lang="ru-RU" sz="1600" b="1" dirty="0">
                <a:latin typeface="+mn-lt"/>
              </a:rPr>
              <a:t>– </a:t>
            </a:r>
            <a:r>
              <a:rPr lang="ru-RU" sz="2000" b="1" dirty="0">
                <a:latin typeface="+mn-lt"/>
              </a:rPr>
              <a:t>специфический лимфангит </a:t>
            </a:r>
            <a:r>
              <a:rPr lang="ru-RU" sz="2000" b="1" dirty="0">
                <a:solidFill>
                  <a:srgbClr val="002060"/>
                </a:solidFill>
                <a:latin typeface="+mn-lt"/>
              </a:rPr>
              <a:t>(воспаление отводящих лимфатических сосудов)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rgbClr val="7030A0"/>
                </a:solidFill>
                <a:latin typeface="+mn-lt"/>
              </a:rPr>
              <a:t>третье</a:t>
            </a:r>
            <a:r>
              <a:rPr lang="ru-RU" b="1" dirty="0">
                <a:latin typeface="+mn-lt"/>
              </a:rPr>
              <a:t> - </a:t>
            </a:r>
            <a:r>
              <a:rPr lang="ru-RU" sz="2000" b="1" dirty="0">
                <a:latin typeface="+mn-lt"/>
              </a:rPr>
              <a:t>специфический лимфаденит </a:t>
            </a:r>
            <a:r>
              <a:rPr lang="ru-RU" sz="2000" b="1" dirty="0">
                <a:solidFill>
                  <a:srgbClr val="002060"/>
                </a:solidFill>
                <a:latin typeface="+mn-lt"/>
              </a:rPr>
              <a:t>(туб. воспаление в региональных лимфоузлах)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2"/>
          <p:cNvSpPr>
            <a:spLocks noGrp="1" noChangeArrowheads="1"/>
          </p:cNvSpPr>
          <p:nvPr>
            <p:ph idx="4294967295"/>
          </p:nvPr>
        </p:nvSpPr>
        <p:spPr>
          <a:xfrm>
            <a:off x="680489" y="632968"/>
            <a:ext cx="9654639" cy="5613016"/>
          </a:xfrm>
        </p:spPr>
        <p:txBody>
          <a:bodyPr>
            <a:normAutofit/>
          </a:bodyPr>
          <a:lstStyle/>
          <a:p>
            <a:pPr algn="ctr">
              <a:lnSpc>
                <a:spcPct val="110000"/>
              </a:lnSpc>
              <a:buFontTx/>
              <a:buNone/>
            </a:pPr>
            <a:r>
              <a:rPr lang="ru-RU" altLang="ru-RU" sz="3200" b="1" spc="300" dirty="0">
                <a:solidFill>
                  <a:srgbClr val="7030A0"/>
                </a:solidFill>
              </a:rPr>
              <a:t>ДИАГНОСТИКА </a:t>
            </a:r>
            <a:r>
              <a:rPr lang="ru-RU" altLang="ru-RU" sz="3200" b="1" spc="300" dirty="0" smtClean="0">
                <a:solidFill>
                  <a:srgbClr val="7030A0"/>
                </a:solidFill>
              </a:rPr>
              <a:t>ПЕРВИЧННОГО ТУБЕРКУЛЕЗНОГО КОМПЛЕКСА</a:t>
            </a:r>
            <a:endParaRPr lang="ru-RU" altLang="ru-RU" sz="3200" b="1" spc="300" dirty="0">
              <a:solidFill>
                <a:srgbClr val="7030A0"/>
              </a:solidFill>
            </a:endParaRPr>
          </a:p>
          <a:p>
            <a:pPr algn="ctr">
              <a:lnSpc>
                <a:spcPct val="110000"/>
              </a:lnSpc>
              <a:buFontTx/>
              <a:buNone/>
            </a:pPr>
            <a:endParaRPr lang="ru-RU" altLang="ru-RU" sz="800" b="1" spc="300" dirty="0" smtClean="0">
              <a:solidFill>
                <a:srgbClr val="7030A0"/>
              </a:solidFill>
            </a:endParaRPr>
          </a:p>
          <a:p>
            <a:pPr>
              <a:lnSpc>
                <a:spcPct val="120000"/>
              </a:lnSpc>
              <a:buFontTx/>
              <a:buNone/>
            </a:pPr>
            <a:r>
              <a:rPr lang="ru-RU" altLang="ru-RU" sz="2400" b="1" dirty="0" smtClean="0"/>
              <a:t>1. Наличие жалоб </a:t>
            </a:r>
            <a:r>
              <a:rPr lang="ru-RU" altLang="ru-RU" sz="2400" b="1" dirty="0"/>
              <a:t>(</a:t>
            </a:r>
            <a:r>
              <a:rPr lang="ru-RU" altLang="ru-RU" sz="2400" b="1" dirty="0" smtClean="0"/>
              <a:t>симптомов) и функциональных расстройств подозрительных </a:t>
            </a:r>
            <a:r>
              <a:rPr lang="ru-RU" altLang="ru-RU" sz="2400" b="1" dirty="0"/>
              <a:t>на </a:t>
            </a:r>
            <a:r>
              <a:rPr lang="ru-RU" altLang="ru-RU" sz="2400" b="1" dirty="0" smtClean="0"/>
              <a:t>туберкулез;</a:t>
            </a:r>
          </a:p>
          <a:p>
            <a:pPr>
              <a:lnSpc>
                <a:spcPct val="120000"/>
              </a:lnSpc>
              <a:buFontTx/>
              <a:buNone/>
            </a:pPr>
            <a:r>
              <a:rPr lang="ru-RU" altLang="ru-RU" sz="2400" b="1" dirty="0" smtClean="0"/>
              <a:t>2</a:t>
            </a:r>
            <a:r>
              <a:rPr lang="ru-RU" altLang="ru-RU" sz="2400" b="1" dirty="0"/>
              <a:t>. </a:t>
            </a:r>
            <a:r>
              <a:rPr lang="ru-RU" altLang="ru-RU" sz="2400" b="1" dirty="0" smtClean="0">
                <a:solidFill>
                  <a:prstClr val="black"/>
                </a:solidFill>
              </a:rPr>
              <a:t>Совпадение этих функциональных </a:t>
            </a:r>
            <a:r>
              <a:rPr lang="ru-RU" altLang="ru-RU" sz="2400" b="1" dirty="0" smtClean="0">
                <a:solidFill>
                  <a:prstClr val="black"/>
                </a:solidFill>
              </a:rPr>
              <a:t>расстройств с п</a:t>
            </a:r>
            <a:r>
              <a:rPr lang="ru-RU" altLang="ru-RU" sz="2400" b="1" dirty="0" smtClean="0">
                <a:solidFill>
                  <a:prstClr val="black"/>
                </a:solidFill>
              </a:rPr>
              <a:t>оложительной пробой </a:t>
            </a:r>
            <a:r>
              <a:rPr lang="ru-RU" altLang="ru-RU" sz="2400" b="1" dirty="0">
                <a:solidFill>
                  <a:prstClr val="black"/>
                </a:solidFill>
              </a:rPr>
              <a:t>с аллергеном туберкулезным рекомбинантным или другие</a:t>
            </a:r>
          </a:p>
          <a:p>
            <a:pPr>
              <a:lnSpc>
                <a:spcPct val="120000"/>
              </a:lnSpc>
              <a:buFontTx/>
              <a:buNone/>
            </a:pPr>
            <a:r>
              <a:rPr lang="ru-RU" altLang="ru-RU" sz="2400" b="1" dirty="0" smtClean="0">
                <a:solidFill>
                  <a:prstClr val="black"/>
                </a:solidFill>
              </a:rPr>
              <a:t>	положительные </a:t>
            </a:r>
            <a:r>
              <a:rPr lang="ru-RU" altLang="ru-RU" sz="2400" b="1" dirty="0">
                <a:solidFill>
                  <a:prstClr val="black"/>
                </a:solidFill>
              </a:rPr>
              <a:t>тесты определения высвобождения гамма-интерферона (T.SPOT-TB</a:t>
            </a:r>
            <a:r>
              <a:rPr lang="ru-RU" altLang="ru-RU" sz="2400" b="1" dirty="0" smtClean="0">
                <a:solidFill>
                  <a:prstClr val="black"/>
                </a:solidFill>
              </a:rPr>
              <a:t>)</a:t>
            </a:r>
            <a:r>
              <a:rPr lang="ru-RU" altLang="ru-RU" sz="2400" b="1" dirty="0" smtClean="0">
                <a:solidFill>
                  <a:prstClr val="black"/>
                </a:solidFill>
              </a:rPr>
              <a:t>;</a:t>
            </a:r>
            <a:endParaRPr lang="ru-RU" altLang="ru-RU" sz="2400" b="1" dirty="0" smtClean="0">
              <a:solidFill>
                <a:prstClr val="black"/>
              </a:solidFill>
            </a:endParaRPr>
          </a:p>
          <a:p>
            <a:pPr>
              <a:lnSpc>
                <a:spcPct val="120000"/>
              </a:lnSpc>
              <a:buFontTx/>
              <a:buNone/>
            </a:pPr>
            <a:r>
              <a:rPr lang="ru-RU" altLang="ru-RU" sz="2400" b="1" dirty="0" smtClean="0">
                <a:solidFill>
                  <a:prstClr val="black"/>
                </a:solidFill>
              </a:rPr>
              <a:t>3. </a:t>
            </a:r>
            <a:r>
              <a:rPr lang="ru-RU" altLang="ru-RU" sz="2400" b="1" dirty="0" smtClean="0">
                <a:solidFill>
                  <a:prstClr val="black"/>
                </a:solidFill>
              </a:rPr>
              <a:t>Наличие характерной рентгенологической картины.</a:t>
            </a:r>
            <a:endParaRPr lang="ru-RU" altLang="ru-RU" sz="24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0298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4"/>
          <p:cNvSpPr>
            <a:spLocks noGrp="1" noChangeArrowheads="1"/>
          </p:cNvSpPr>
          <p:nvPr>
            <p:ph idx="4294967295"/>
          </p:nvPr>
        </p:nvSpPr>
        <p:spPr>
          <a:xfrm>
            <a:off x="285008" y="249381"/>
            <a:ext cx="11364721" cy="6234545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buClr>
                <a:schemeClr val="tx2"/>
              </a:buClr>
              <a:buSzPct val="75000"/>
              <a:buFont typeface="Wingdings" pitchFamily="2" charset="2"/>
              <a:buNone/>
            </a:pPr>
            <a:r>
              <a:rPr lang="ru-RU" altLang="ru-RU" sz="3600" b="1" spc="300" dirty="0">
                <a:solidFill>
                  <a:srgbClr val="7030A0"/>
                </a:solidFill>
              </a:rPr>
              <a:t>ПЕРВИЧНЫЙ ТУБЕРКУЛЕЗНЫЙ КОМПЛЕКС</a:t>
            </a:r>
          </a:p>
          <a:p>
            <a:pPr algn="ctr">
              <a:lnSpc>
                <a:spcPct val="120000"/>
              </a:lnSpc>
              <a:spcBef>
                <a:spcPct val="50000"/>
              </a:spcBef>
              <a:buClr>
                <a:schemeClr val="tx2"/>
              </a:buClr>
              <a:buSzPct val="75000"/>
              <a:buFont typeface="Wingdings" pitchFamily="2" charset="2"/>
              <a:buNone/>
            </a:pPr>
            <a:r>
              <a:rPr lang="ru-RU" altLang="ru-RU" sz="2400" b="1" spc="300" dirty="0" smtClean="0">
                <a:solidFill>
                  <a:srgbClr val="CC3300"/>
                </a:solidFill>
              </a:rPr>
              <a:t>СИНДРОМ ИНТОКСИКАЦИИ</a:t>
            </a:r>
          </a:p>
          <a:p>
            <a:pPr marL="0" indent="0" algn="ctr">
              <a:lnSpc>
                <a:spcPct val="120000"/>
              </a:lnSpc>
              <a:spcBef>
                <a:spcPct val="50000"/>
              </a:spcBef>
              <a:buClr>
                <a:schemeClr val="tx2"/>
              </a:buClr>
              <a:buSzPct val="75000"/>
              <a:buNone/>
            </a:pPr>
            <a:r>
              <a:rPr lang="ru-RU" altLang="ru-RU" sz="2400" b="1" dirty="0" smtClean="0"/>
              <a:t>- Длительная </a:t>
            </a:r>
            <a:r>
              <a:rPr lang="ru-RU" altLang="ru-RU" sz="2400" b="1" dirty="0"/>
              <a:t>(более 3-х недель) лихорадка, чаще субфебрильная</a:t>
            </a:r>
            <a:r>
              <a:rPr lang="ru-RU" altLang="ru-RU" sz="2400" b="1" dirty="0" smtClean="0"/>
              <a:t>, нарастающая </a:t>
            </a:r>
            <a:r>
              <a:rPr lang="ru-RU" altLang="ru-RU" sz="2400" b="1" dirty="0"/>
              <a:t>к вечеру, относительно хорошо переносимая пациентом, </a:t>
            </a:r>
            <a:r>
              <a:rPr lang="ru-RU" altLang="ru-RU" sz="2400" b="1" dirty="0" smtClean="0"/>
              <a:t>иногда непостоянная;</a:t>
            </a:r>
          </a:p>
          <a:p>
            <a:pPr marL="0" indent="0" algn="ctr">
              <a:lnSpc>
                <a:spcPct val="120000"/>
              </a:lnSpc>
              <a:spcBef>
                <a:spcPct val="50000"/>
              </a:spcBef>
              <a:buClr>
                <a:schemeClr val="tx2"/>
              </a:buClr>
              <a:buSzPct val="75000"/>
              <a:buNone/>
            </a:pPr>
            <a:r>
              <a:rPr lang="ru-RU" altLang="ru-RU" sz="2400" b="1" dirty="0" smtClean="0"/>
              <a:t>- Общая немотивированная </a:t>
            </a:r>
            <a:r>
              <a:rPr lang="ru-RU" altLang="ru-RU" sz="2400" b="1" dirty="0"/>
              <a:t>слабость; потливость, преимущественно ночная; потеря аппетита и снижение массы </a:t>
            </a:r>
            <a:r>
              <a:rPr lang="ru-RU" altLang="ru-RU" sz="2400" b="1" dirty="0" smtClean="0"/>
              <a:t>тела</a:t>
            </a:r>
          </a:p>
          <a:p>
            <a:pPr marL="0" indent="0" algn="ctr">
              <a:lnSpc>
                <a:spcPct val="120000"/>
              </a:lnSpc>
              <a:spcBef>
                <a:spcPct val="50000"/>
              </a:spcBef>
              <a:buClr>
                <a:schemeClr val="tx2"/>
              </a:buClr>
              <a:buSzPct val="75000"/>
              <a:buNone/>
            </a:pPr>
            <a:r>
              <a:rPr lang="ru-RU" altLang="ru-RU" sz="2400" b="1" spc="300" dirty="0" smtClean="0">
                <a:solidFill>
                  <a:srgbClr val="CC3300"/>
                </a:solidFill>
              </a:rPr>
              <a:t>РЕСПИРАТОРНАЯ СИМПТОМАТИКА</a:t>
            </a:r>
          </a:p>
          <a:p>
            <a:pPr marL="0" indent="0" algn="ctr">
              <a:lnSpc>
                <a:spcPct val="120000"/>
              </a:lnSpc>
              <a:spcBef>
                <a:spcPct val="50000"/>
              </a:spcBef>
              <a:buClr>
                <a:schemeClr val="tx2"/>
              </a:buClr>
              <a:buSzPct val="75000"/>
              <a:buNone/>
            </a:pPr>
            <a:r>
              <a:rPr lang="ru-RU" altLang="ru-RU" sz="2400" b="1" dirty="0" smtClean="0"/>
              <a:t>Кашель </a:t>
            </a:r>
            <a:r>
              <a:rPr lang="ru-RU" altLang="ru-RU" sz="2400" b="1" dirty="0"/>
              <a:t>(длительностью более 2 недель) сухой или с </a:t>
            </a:r>
            <a:r>
              <a:rPr lang="ru-RU" altLang="ru-RU" sz="2400" b="1" dirty="0" smtClean="0"/>
              <a:t>небольшим количеством </a:t>
            </a:r>
            <a:r>
              <a:rPr lang="ru-RU" altLang="ru-RU" sz="2400" b="1" dirty="0"/>
              <a:t>слизистой мокроты без запаха; редко кровохарканье; боль в грудной клетке; одышка (</a:t>
            </a:r>
            <a:r>
              <a:rPr lang="ru-RU" altLang="ru-RU" sz="2400" b="1" dirty="0" smtClean="0"/>
              <a:t>при распространенных </a:t>
            </a:r>
            <a:r>
              <a:rPr lang="ru-RU" altLang="ru-RU" sz="2400" b="1" dirty="0"/>
              <a:t>и осложненных процессах</a:t>
            </a:r>
            <a:r>
              <a:rPr lang="ru-RU" altLang="ru-RU" sz="2400" b="1" dirty="0" smtClean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655313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extBox 18"/>
          <p:cNvSpPr txBox="1">
            <a:spLocks noChangeArrowheads="1"/>
          </p:cNvSpPr>
          <p:nvPr/>
        </p:nvSpPr>
        <p:spPr bwMode="auto">
          <a:xfrm>
            <a:off x="4264849" y="5942020"/>
            <a:ext cx="3219451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dirty="0" smtClean="0">
                <a:solidFill>
                  <a:srgbClr val="7030A0"/>
                </a:solidFill>
                <a:latin typeface="Calibri" pitchFamily="34" charset="0"/>
              </a:rPr>
              <a:t>IV</a:t>
            </a:r>
            <a:r>
              <a:rPr lang="ru-RU" b="1" dirty="0" smtClean="0">
                <a:solidFill>
                  <a:srgbClr val="7030A0"/>
                </a:solidFill>
                <a:latin typeface="Calibri" pitchFamily="34" charset="0"/>
              </a:rPr>
              <a:t> </a:t>
            </a:r>
            <a:r>
              <a:rPr lang="ru-RU" b="1" dirty="0">
                <a:solidFill>
                  <a:srgbClr val="7030A0"/>
                </a:solidFill>
                <a:latin typeface="Calibri" pitchFamily="34" charset="0"/>
              </a:rPr>
              <a:t>стадия </a:t>
            </a:r>
            <a:r>
              <a:rPr lang="ru-RU" b="1" dirty="0">
                <a:latin typeface="Calibri" pitchFamily="34" charset="0"/>
              </a:rPr>
              <a:t>– </a:t>
            </a:r>
            <a:r>
              <a:rPr lang="ru-RU" b="1" dirty="0" smtClean="0">
                <a:latin typeface="Calibri" pitchFamily="34" charset="0"/>
              </a:rPr>
              <a:t>кальцинации</a:t>
            </a:r>
            <a:endParaRPr lang="ru-RU" b="1" dirty="0">
              <a:latin typeface="Calibri" pitchFamily="34" charset="0"/>
            </a:endParaRPr>
          </a:p>
        </p:txBody>
      </p:sp>
      <p:sp>
        <p:nvSpPr>
          <p:cNvPr id="55299" name="TextBox 19"/>
          <p:cNvSpPr txBox="1">
            <a:spLocks noChangeArrowheads="1"/>
          </p:cNvSpPr>
          <p:nvPr/>
        </p:nvSpPr>
        <p:spPr bwMode="auto">
          <a:xfrm>
            <a:off x="1044079" y="244834"/>
            <a:ext cx="1050966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7030A0"/>
                </a:solidFill>
                <a:latin typeface="Calibri" pitchFamily="34" charset="0"/>
              </a:rPr>
              <a:t>РЕНТГЕНОЛОГИЧЕСКИЕ СТАДИИ ПЕРВИЧНОГО ТУБЕРКУЛЕЗНОГО КОМПЛЕКСА</a:t>
            </a:r>
            <a:endParaRPr lang="ru-RU" sz="2400" b="1" dirty="0">
              <a:solidFill>
                <a:srgbClr val="7030A0"/>
              </a:solidFill>
              <a:latin typeface="Calibri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079" y="976737"/>
            <a:ext cx="2421695" cy="2127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791" y="1004882"/>
            <a:ext cx="2171252" cy="2127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17922" y="3218971"/>
            <a:ext cx="29372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  <a:latin typeface="Calibri" pitchFamily="34" charset="0"/>
              </a:rPr>
              <a:t>I</a:t>
            </a:r>
            <a:r>
              <a:rPr lang="ru-RU" b="1" dirty="0">
                <a:solidFill>
                  <a:srgbClr val="7030A0"/>
                </a:solidFill>
                <a:latin typeface="Calibri" pitchFamily="34" charset="0"/>
              </a:rPr>
              <a:t> стадия </a:t>
            </a:r>
            <a:r>
              <a:rPr lang="ru-RU" b="1" dirty="0">
                <a:latin typeface="Calibri" pitchFamily="34" charset="0"/>
              </a:rPr>
              <a:t>– пневмоническая 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648804" y="3247293"/>
            <a:ext cx="27128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  <a:latin typeface="Calibri" pitchFamily="34" charset="0"/>
              </a:rPr>
              <a:t>II</a:t>
            </a:r>
            <a:r>
              <a:rPr lang="ru-RU" b="1" dirty="0">
                <a:solidFill>
                  <a:srgbClr val="7030A0"/>
                </a:solidFill>
                <a:latin typeface="Calibri" pitchFamily="34" charset="0"/>
              </a:rPr>
              <a:t> стадия </a:t>
            </a:r>
            <a:r>
              <a:rPr lang="ru-RU" b="1" dirty="0">
                <a:latin typeface="Calibri" pitchFamily="34" charset="0"/>
              </a:rPr>
              <a:t>– рассасывания </a:t>
            </a:r>
            <a:endParaRPr lang="ru-RU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8219" y="1004882"/>
            <a:ext cx="2433380" cy="2127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8236407" y="3309907"/>
            <a:ext cx="25512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  <a:latin typeface="Calibri" pitchFamily="34" charset="0"/>
              </a:rPr>
              <a:t>III</a:t>
            </a:r>
            <a:r>
              <a:rPr lang="ru-RU" b="1" dirty="0">
                <a:solidFill>
                  <a:srgbClr val="7030A0"/>
                </a:solidFill>
                <a:latin typeface="Calibri" pitchFamily="34" charset="0"/>
              </a:rPr>
              <a:t> стадия </a:t>
            </a:r>
            <a:r>
              <a:rPr lang="ru-RU" b="1" dirty="0">
                <a:latin typeface="Calibri" pitchFamily="34" charset="0"/>
              </a:rPr>
              <a:t>– уплотнения </a:t>
            </a:r>
            <a:endParaRPr lang="ru-RU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9983" y="3772165"/>
            <a:ext cx="2284104" cy="2169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537" y="3829283"/>
            <a:ext cx="2347707" cy="2112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1156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algn="ctr" eaLnBrk="1" hangingPunct="1"/>
            <a:r>
              <a:rPr lang="ru-RU" altLang="ru-RU" sz="4000" b="1" dirty="0" smtClean="0">
                <a:solidFill>
                  <a:srgbClr val="7030A0"/>
                </a:solidFill>
                <a:latin typeface="+mn-lt"/>
              </a:rPr>
              <a:t>Дифференциальная диагностика ПТК</a:t>
            </a:r>
          </a:p>
        </p:txBody>
      </p:sp>
      <p:sp>
        <p:nvSpPr>
          <p:cNvPr id="15363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r>
              <a:rPr lang="ru-RU" altLang="ru-RU" b="1" dirty="0" smtClean="0"/>
              <a:t>Острые неспецифические бронхолегочные заболевания (пневмонии)</a:t>
            </a:r>
          </a:p>
          <a:p>
            <a:pPr eaLnBrk="1" hangingPunct="1"/>
            <a:r>
              <a:rPr lang="ru-RU" altLang="ru-RU" b="1" dirty="0" smtClean="0"/>
              <a:t>Злокачественные новообразования</a:t>
            </a:r>
          </a:p>
          <a:p>
            <a:pPr eaLnBrk="1" hangingPunct="1"/>
            <a:r>
              <a:rPr lang="ru-RU" altLang="ru-RU" b="1" dirty="0" smtClean="0"/>
              <a:t>Опухоли </a:t>
            </a:r>
            <a:r>
              <a:rPr lang="ru-RU" altLang="ru-RU" b="1" dirty="0" err="1" smtClean="0"/>
              <a:t>дизэмбриогенеза</a:t>
            </a:r>
            <a:r>
              <a:rPr lang="ru-RU" altLang="ru-RU" b="1" dirty="0" smtClean="0"/>
              <a:t> (тератомы, </a:t>
            </a:r>
            <a:r>
              <a:rPr lang="ru-RU" altLang="ru-RU" b="1" dirty="0" err="1" smtClean="0"/>
              <a:t>гамартохондромы</a:t>
            </a:r>
            <a:r>
              <a:rPr lang="ru-RU" altLang="ru-RU" b="1" dirty="0" smtClean="0"/>
              <a:t>)</a:t>
            </a:r>
          </a:p>
          <a:p>
            <a:pPr eaLnBrk="1" hangingPunct="1"/>
            <a:endParaRPr lang="ru-RU" altLang="ru-RU" dirty="0" smtClean="0">
              <a:latin typeface="Times New Roman" pitchFamily="18" charset="0"/>
            </a:endParaRPr>
          </a:p>
          <a:p>
            <a:pPr eaLnBrk="1" hangingPunct="1"/>
            <a:endParaRPr lang="ru-RU" altLang="ru-RU" dirty="0" smtClean="0">
              <a:latin typeface="Times New Roman" pitchFamily="18" charset="0"/>
            </a:endParaRPr>
          </a:p>
          <a:p>
            <a:pPr eaLnBrk="1" hangingPunct="1"/>
            <a:endParaRPr lang="ru-RU" altLang="ru-RU" dirty="0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2328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392494" y="2105637"/>
            <a:ext cx="9169637" cy="2260361"/>
          </a:xfrm>
        </p:spPr>
        <p:txBody>
          <a:bodyPr rtlCol="0">
            <a:normAutofit fontScale="90000"/>
          </a:bodyPr>
          <a:lstStyle/>
          <a:p>
            <a:pPr fontAlgn="auto">
              <a:lnSpc>
                <a:spcPct val="150000"/>
              </a:lnSpc>
              <a:spcAft>
                <a:spcPts val="0"/>
              </a:spcAft>
              <a:defRPr/>
            </a:pP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200" dirty="0">
                <a:latin typeface="Arial Black" panose="020B0A04020102020204" pitchFamily="34" charset="0"/>
                <a:cs typeface="Arial" panose="020B0604020202020204" pitchFamily="34" charset="0"/>
              </a:rPr>
              <a:t>ФГБОУ ВО «Красноярский государственный медицинский университет имени проф. В. Ф. </a:t>
            </a:r>
            <a:r>
              <a:rPr lang="ru-RU" altLang="ru-RU" sz="2200" dirty="0" err="1">
                <a:latin typeface="Arial Black" panose="020B0A04020102020204" pitchFamily="34" charset="0"/>
                <a:cs typeface="Arial" panose="020B0604020202020204" pitchFamily="34" charset="0"/>
              </a:rPr>
              <a:t>Войно-Ясенецкого</a:t>
            </a:r>
            <a:r>
              <a:rPr lang="ru-RU" altLang="ru-RU" sz="2200" dirty="0" smtClean="0">
                <a:latin typeface="Arial Black" panose="020B0A04020102020204" pitchFamily="34" charset="0"/>
                <a:cs typeface="Arial" panose="020B0604020202020204" pitchFamily="34" charset="0"/>
              </a:rPr>
              <a:t>»</a:t>
            </a:r>
            <a:r>
              <a:rPr lang="ru-RU" altLang="ru-RU" sz="2200" dirty="0">
                <a:latin typeface="Arial Black" panose="020B0A04020102020204" pitchFamily="34" charset="0"/>
                <a:cs typeface="Arial" panose="020B0604020202020204" pitchFamily="34" charset="0"/>
              </a:rPr>
              <a:t/>
            </a:r>
            <a:br>
              <a:rPr lang="ru-RU" altLang="ru-RU" sz="2200" dirty="0"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ru-RU" altLang="ru-RU" sz="2800" dirty="0">
                <a:latin typeface="Times New Roman" panose="02020603050405020304" pitchFamily="18" charset="0"/>
              </a:rPr>
              <a:t/>
            </a:r>
            <a:br>
              <a:rPr lang="ru-RU" altLang="ru-RU" sz="2800" dirty="0">
                <a:latin typeface="Times New Roman" panose="02020603050405020304" pitchFamily="18" charset="0"/>
              </a:rPr>
            </a:br>
            <a:r>
              <a:rPr lang="ru-RU" altLang="ru-RU" sz="5300" b="1" dirty="0">
                <a:solidFill>
                  <a:srgbClr val="7030A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Лекция </a:t>
            </a:r>
            <a:r>
              <a:rPr lang="ru-RU" altLang="ru-RU" sz="5300" b="1" dirty="0" smtClean="0">
                <a:solidFill>
                  <a:srgbClr val="7030A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№ 2</a:t>
            </a:r>
            <a:r>
              <a:rPr lang="ru-RU" altLang="ru-RU" sz="5300" dirty="0">
                <a:latin typeface="Arial Black" panose="020B0A04020102020204" pitchFamily="34" charset="0"/>
              </a:rPr>
              <a:t/>
            </a:r>
            <a:br>
              <a:rPr lang="ru-RU" altLang="ru-RU" sz="5300" dirty="0">
                <a:latin typeface="Arial Black" panose="020B0A04020102020204" pitchFamily="34" charset="0"/>
              </a:rPr>
            </a:br>
            <a:r>
              <a:rPr lang="ru-RU" altLang="ru-RU" sz="2800" dirty="0">
                <a:latin typeface="Arial Black" panose="020B0A04020102020204" pitchFamily="34" charset="0"/>
              </a:rPr>
              <a:t/>
            </a:r>
            <a:br>
              <a:rPr lang="ru-RU" altLang="ru-RU" sz="2800" dirty="0">
                <a:latin typeface="Arial Black" panose="020B0A04020102020204" pitchFamily="34" charset="0"/>
              </a:rPr>
            </a:br>
            <a:r>
              <a:rPr lang="ru-RU" altLang="ru-RU" sz="2400" b="1" dirty="0" smtClean="0">
                <a:latin typeface="Arial" panose="020B0604020202020204" pitchFamily="34" charset="0"/>
              </a:rPr>
              <a:t>КЛИНИЧЕСКИЕ ФОРМЫ ТУБЕРКУЛЕЗА ОРГАНОВ ДЫХАНИЯ:</a:t>
            </a:r>
            <a:br>
              <a:rPr lang="ru-RU" altLang="ru-RU" sz="2400" b="1" dirty="0" smtClean="0">
                <a:latin typeface="Arial" panose="020B0604020202020204" pitchFamily="34" charset="0"/>
              </a:rPr>
            </a:br>
            <a:r>
              <a:rPr lang="ru-RU" altLang="ru-RU" sz="2400" b="1" dirty="0" smtClean="0">
                <a:latin typeface="Arial" panose="020B0604020202020204" pitchFamily="34" charset="0"/>
              </a:rPr>
              <a:t>КЛИНИКА, ДИАГНОСТИКА,</a:t>
            </a:r>
            <a:br>
              <a:rPr lang="ru-RU" altLang="ru-RU" sz="2400" b="1" dirty="0" smtClean="0">
                <a:latin typeface="Arial" panose="020B0604020202020204" pitchFamily="34" charset="0"/>
              </a:rPr>
            </a:br>
            <a:r>
              <a:rPr lang="ru-RU" altLang="ru-RU" sz="2400" b="1" dirty="0" smtClean="0">
                <a:latin typeface="Arial" panose="020B0604020202020204" pitchFamily="34" charset="0"/>
              </a:rPr>
              <a:t>ДИФФЕРЕНЦИАЛЬНАЯ ДИАГНОСТИКА</a:t>
            </a:r>
            <a:r>
              <a:rPr lang="ru-RU" altLang="ru-RU" sz="3600" dirty="0">
                <a:latin typeface="Arial Black" panose="020B0A04020102020204" pitchFamily="34" charset="0"/>
              </a:rPr>
              <a:t/>
            </a:r>
            <a:br>
              <a:rPr lang="ru-RU" altLang="ru-RU" sz="3600" dirty="0">
                <a:latin typeface="Arial Black" panose="020B0A04020102020204" pitchFamily="34" charset="0"/>
              </a:rPr>
            </a:br>
            <a:r>
              <a:rPr lang="ru-RU" altLang="ru-RU" sz="1400" dirty="0">
                <a:latin typeface="Arial Black" panose="020B0A04020102020204" pitchFamily="34" charset="0"/>
              </a:rPr>
              <a:t>    </a:t>
            </a:r>
            <a:r>
              <a:rPr lang="ru-RU" altLang="ru-RU" sz="2000" dirty="0">
                <a:latin typeface="Arial Black" panose="020B0A04020102020204" pitchFamily="34" charset="0"/>
              </a:rPr>
              <a:t/>
            </a:r>
            <a:br>
              <a:rPr lang="ru-RU" altLang="ru-RU" sz="2000" dirty="0">
                <a:latin typeface="Arial Black" panose="020B0A04020102020204" pitchFamily="34" charset="0"/>
              </a:rPr>
            </a:br>
            <a:r>
              <a:rPr lang="ru-RU" altLang="ru-RU" sz="1600" dirty="0">
                <a:latin typeface="Arial Black" panose="020B0A04020102020204" pitchFamily="34" charset="0"/>
              </a:rPr>
              <a:t>  </a:t>
            </a:r>
            <a:endParaRPr lang="ru-RU" altLang="ru-RU" sz="1600" b="1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  <p:sp>
        <p:nvSpPr>
          <p:cNvPr id="14338" name="Подзаголовок 1"/>
          <p:cNvSpPr>
            <a:spLocks noGrp="1"/>
          </p:cNvSpPr>
          <p:nvPr>
            <p:ph type="subTitle" idx="1"/>
          </p:nvPr>
        </p:nvSpPr>
        <p:spPr>
          <a:xfrm>
            <a:off x="4785644" y="4643927"/>
            <a:ext cx="6272614" cy="1524000"/>
          </a:xfrm>
        </p:spPr>
        <p:txBody>
          <a:bodyPr>
            <a:normAutofit fontScale="92500"/>
          </a:bodyPr>
          <a:lstStyle/>
          <a:p>
            <a:pPr algn="r">
              <a:lnSpc>
                <a:spcPct val="100000"/>
              </a:lnSpc>
            </a:pPr>
            <a:r>
              <a:rPr lang="ru-RU" altLang="ru-RU" sz="1600" b="1" dirty="0">
                <a:solidFill>
                  <a:srgbClr val="002060"/>
                </a:solidFill>
                <a:latin typeface="Arial" charset="0"/>
                <a:cs typeface="Arial" charset="0"/>
              </a:rPr>
              <a:t>Лектор: </a:t>
            </a:r>
            <a:r>
              <a:rPr lang="ru-RU" altLang="ru-RU" sz="2200" b="1" spc="300" dirty="0" err="1">
                <a:solidFill>
                  <a:srgbClr val="7030A0"/>
                </a:solidFill>
                <a:latin typeface="Arial Black" panose="020B0A04020102020204" pitchFamily="34" charset="0"/>
                <a:cs typeface="Arial" charset="0"/>
              </a:rPr>
              <a:t>Омельчук</a:t>
            </a:r>
            <a:r>
              <a:rPr lang="ru-RU" altLang="ru-RU" sz="2200" b="1" spc="300" dirty="0">
                <a:solidFill>
                  <a:srgbClr val="7030A0"/>
                </a:solidFill>
                <a:latin typeface="Arial Black" panose="020B0A04020102020204" pitchFamily="34" charset="0"/>
                <a:cs typeface="Arial" charset="0"/>
              </a:rPr>
              <a:t> Данил </a:t>
            </a:r>
            <a:r>
              <a:rPr lang="ru-RU" altLang="ru-RU" sz="2200" b="1" spc="300" dirty="0" smtClean="0">
                <a:solidFill>
                  <a:srgbClr val="7030A0"/>
                </a:solidFill>
                <a:latin typeface="Arial Black" panose="020B0A04020102020204" pitchFamily="34" charset="0"/>
                <a:cs typeface="Arial" charset="0"/>
              </a:rPr>
              <a:t>Евгеньевич</a:t>
            </a:r>
          </a:p>
          <a:p>
            <a:pPr>
              <a:lnSpc>
                <a:spcPct val="100000"/>
              </a:lnSpc>
            </a:pPr>
            <a:r>
              <a:rPr lang="ru-RU" altLang="ru-RU" sz="1600" b="1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Зав</a:t>
            </a:r>
            <a:r>
              <a:rPr lang="ru-RU" altLang="ru-RU" sz="1600" b="1" dirty="0">
                <a:solidFill>
                  <a:srgbClr val="002060"/>
                </a:solidFill>
                <a:latin typeface="Arial" charset="0"/>
                <a:cs typeface="Arial" charset="0"/>
              </a:rPr>
              <a:t>. кафедрой </a:t>
            </a:r>
            <a:r>
              <a:rPr lang="ru-RU" altLang="ru-RU" sz="1600" b="1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туберкулеза курсом ПО </a:t>
            </a:r>
            <a:r>
              <a:rPr lang="ru-RU" altLang="ru-RU" sz="1600" b="1" dirty="0" err="1">
                <a:solidFill>
                  <a:srgbClr val="002060"/>
                </a:solidFill>
                <a:latin typeface="Arial" charset="0"/>
                <a:cs typeface="Arial" charset="0"/>
              </a:rPr>
              <a:t>КрасГМУ</a:t>
            </a:r>
            <a:endParaRPr lang="ru-RU" altLang="ru-RU" sz="1600" b="1" dirty="0">
              <a:solidFill>
                <a:srgbClr val="002060"/>
              </a:solidFill>
              <a:latin typeface="Arial" charset="0"/>
              <a:cs typeface="Arial" charset="0"/>
            </a:endParaRPr>
          </a:p>
          <a:p>
            <a:pPr>
              <a:lnSpc>
                <a:spcPct val="100000"/>
              </a:lnSpc>
            </a:pPr>
            <a:r>
              <a:rPr lang="ru-RU" altLang="ru-RU" sz="1600" b="1" dirty="0">
                <a:solidFill>
                  <a:srgbClr val="002060"/>
                </a:solidFill>
                <a:latin typeface="Arial" charset="0"/>
                <a:cs typeface="Arial" charset="0"/>
              </a:rPr>
              <a:t>Кандидат медицинских </a:t>
            </a:r>
            <a:r>
              <a:rPr lang="ru-RU" altLang="ru-RU" sz="1600" b="1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наук, </a:t>
            </a:r>
            <a:r>
              <a:rPr lang="ru-RU" altLang="ru-RU" sz="1600" b="1" smtClean="0">
                <a:solidFill>
                  <a:srgbClr val="002060"/>
                </a:solidFill>
                <a:latin typeface="Arial" charset="0"/>
                <a:cs typeface="Arial" charset="0"/>
              </a:rPr>
              <a:t>доцен</a:t>
            </a:r>
            <a:endParaRPr lang="ru-RU" altLang="ru-RU" sz="1600" b="1" dirty="0">
              <a:solidFill>
                <a:srgbClr val="002060"/>
              </a:solidFill>
              <a:latin typeface="Arial" charset="0"/>
              <a:cs typeface="Arial" charset="0"/>
            </a:endParaRPr>
          </a:p>
          <a:p>
            <a:pPr>
              <a:lnSpc>
                <a:spcPct val="100000"/>
              </a:lnSpc>
            </a:pPr>
            <a:r>
              <a:rPr lang="ru-RU" altLang="ru-RU" sz="1600" b="1" dirty="0">
                <a:solidFill>
                  <a:srgbClr val="002060"/>
                </a:solidFill>
                <a:latin typeface="Arial" charset="0"/>
                <a:cs typeface="Arial" charset="0"/>
              </a:rPr>
              <a:t>Заслуженный врач РФ</a:t>
            </a:r>
          </a:p>
        </p:txBody>
      </p:sp>
    </p:spTree>
    <p:extLst>
      <p:ext uri="{BB962C8B-B14F-4D97-AF65-F5344CB8AC3E}">
        <p14:creationId xmlns:p14="http://schemas.microsoft.com/office/powerpoint/2010/main" val="2429327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12021" y="78964"/>
            <a:ext cx="11174679" cy="1371600"/>
          </a:xfrm>
        </p:spPr>
        <p:txBody>
          <a:bodyPr rtlCol="0">
            <a:normAutofit/>
          </a:bodyPr>
          <a:lstStyle/>
          <a:p>
            <a:pPr algn="ctr" fontAlgn="auto">
              <a:lnSpc>
                <a:spcPct val="110000"/>
              </a:lnSpc>
              <a:spcAft>
                <a:spcPts val="0"/>
              </a:spcAft>
              <a:defRPr/>
            </a:pPr>
            <a:r>
              <a:rPr lang="ru-RU" altLang="ru-RU" sz="3200" b="1" dirty="0" smtClean="0">
                <a:solidFill>
                  <a:srgbClr val="7030A0"/>
                </a:solidFill>
                <a:latin typeface="+mn-lt"/>
              </a:rPr>
              <a:t>ТУБЕРКУЛЕЗ ВНУТРИГРУДНЫХ ЛИМФАТИЧЕСКИХ УЗЛОВ (ВГЛУ)</a:t>
            </a:r>
            <a:endParaRPr lang="ru-RU" altLang="ru-RU" sz="3200" b="1" dirty="0">
              <a:latin typeface="+mn-lt"/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>
          <a:xfrm>
            <a:off x="4286995" y="1450564"/>
            <a:ext cx="7042068" cy="5080864"/>
          </a:xfrm>
        </p:spPr>
        <p:txBody>
          <a:bodyPr rtlCol="0">
            <a:normAutofit fontScale="77500" lnSpcReduction="20000"/>
          </a:bodyPr>
          <a:lstStyle/>
          <a:p>
            <a:pPr algn="ctr" fontAlgn="auto">
              <a:spcAft>
                <a:spcPts val="0"/>
              </a:spcAft>
              <a:buNone/>
              <a:defRPr/>
            </a:pPr>
            <a:r>
              <a:rPr lang="ru-RU" altLang="ru-RU" b="1" dirty="0" smtClean="0">
                <a:solidFill>
                  <a:srgbClr val="800000"/>
                </a:solidFill>
              </a:rPr>
              <a:t>	</a:t>
            </a:r>
            <a:r>
              <a:rPr lang="ru-RU" altLang="ru-RU" sz="3800" b="1" dirty="0">
                <a:solidFill>
                  <a:srgbClr val="0070C0"/>
                </a:solidFill>
              </a:rPr>
              <a:t>Туберкулез внутригрудных лимфатических узлов:</a:t>
            </a:r>
          </a:p>
          <a:p>
            <a:pPr algn="ctr" fontAlgn="auto">
              <a:lnSpc>
                <a:spcPct val="130000"/>
              </a:lnSpc>
              <a:spcAft>
                <a:spcPts val="0"/>
              </a:spcAft>
              <a:buNone/>
              <a:defRPr/>
            </a:pPr>
            <a:r>
              <a:rPr lang="ru-RU" altLang="ru-RU" sz="2600" b="1" dirty="0"/>
              <a:t>представляет собой вариант первичного туберкулеза, при котором преобладает казеозное поражение лимфатических узлов. </a:t>
            </a:r>
          </a:p>
          <a:p>
            <a:pPr algn="ctr" fontAlgn="auto">
              <a:lnSpc>
                <a:spcPct val="130000"/>
              </a:lnSpc>
              <a:spcAft>
                <a:spcPts val="0"/>
              </a:spcAft>
              <a:buNone/>
              <a:defRPr/>
            </a:pPr>
            <a:r>
              <a:rPr lang="ru-RU" altLang="ru-RU" sz="2600" b="1" dirty="0"/>
              <a:t>	Он проявляется увеличением размера отдельных лимфатических узлов или их групп.</a:t>
            </a:r>
          </a:p>
          <a:p>
            <a:pPr algn="just" fontAlgn="auto">
              <a:spcAft>
                <a:spcPts val="0"/>
              </a:spcAft>
              <a:buNone/>
              <a:defRPr/>
            </a:pPr>
            <a:endParaRPr lang="ru-RU" altLang="ru-RU" sz="1000" b="1" dirty="0"/>
          </a:p>
          <a:p>
            <a:pPr algn="ctr" fontAlgn="auto">
              <a:spcAft>
                <a:spcPts val="0"/>
              </a:spcAft>
              <a:buNone/>
              <a:defRPr/>
            </a:pPr>
            <a:r>
              <a:rPr lang="ru-RU" altLang="ru-RU" b="1" dirty="0" smtClean="0"/>
              <a:t>	</a:t>
            </a:r>
            <a:r>
              <a:rPr lang="ru-RU" altLang="ru-RU" sz="3600" b="1" dirty="0">
                <a:solidFill>
                  <a:srgbClr val="0070C0"/>
                </a:solidFill>
              </a:rPr>
              <a:t>Различают три клинических варианта туберкулеза ВГЛУ:</a:t>
            </a:r>
          </a:p>
          <a:p>
            <a:pPr algn="ctr" fontAlgn="auto">
              <a:spcAft>
                <a:spcPts val="0"/>
              </a:spcAft>
              <a:buNone/>
              <a:defRPr/>
            </a:pPr>
            <a:r>
              <a:rPr lang="ru-RU" altLang="ru-RU" sz="3600" b="1" dirty="0"/>
              <a:t>инфильтративный,</a:t>
            </a:r>
          </a:p>
          <a:p>
            <a:pPr algn="ctr" fontAlgn="auto">
              <a:spcAft>
                <a:spcPts val="0"/>
              </a:spcAft>
              <a:buNone/>
              <a:defRPr/>
            </a:pPr>
            <a:r>
              <a:rPr lang="ru-RU" altLang="ru-RU" sz="3600" b="1" dirty="0"/>
              <a:t>опухолевидный</a:t>
            </a:r>
          </a:p>
          <a:p>
            <a:pPr algn="ctr" fontAlgn="auto">
              <a:spcAft>
                <a:spcPts val="0"/>
              </a:spcAft>
              <a:buNone/>
              <a:defRPr/>
            </a:pPr>
            <a:r>
              <a:rPr lang="ru-RU" altLang="ru-RU" sz="3600" b="1" dirty="0"/>
              <a:t>«малые» варианты</a:t>
            </a:r>
          </a:p>
        </p:txBody>
      </p:sp>
      <p:pic>
        <p:nvPicPr>
          <p:cNvPr id="57347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4653" y="2309241"/>
            <a:ext cx="3562351" cy="26701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Рисунок 1"/>
          <p:cNvPicPr>
            <a:picLocks noChangeAspect="1"/>
          </p:cNvPicPr>
          <p:nvPr/>
        </p:nvPicPr>
        <p:blipFill>
          <a:blip r:embed="rId2"/>
          <a:srcRect l="50314" t="33356"/>
          <a:stretch>
            <a:fillRect/>
          </a:stretch>
        </p:blipFill>
        <p:spPr bwMode="auto">
          <a:xfrm>
            <a:off x="999860" y="1791138"/>
            <a:ext cx="2701637" cy="271916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8371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72820" y="1822687"/>
            <a:ext cx="2985793" cy="2687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8372" name="TextBox 4"/>
          <p:cNvSpPr txBox="1">
            <a:spLocks noChangeArrowheads="1"/>
          </p:cNvSpPr>
          <p:nvPr/>
        </p:nvSpPr>
        <p:spPr bwMode="auto">
          <a:xfrm>
            <a:off x="2992583" y="223847"/>
            <a:ext cx="6448300" cy="52322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70C0"/>
                </a:solidFill>
                <a:latin typeface="Calibri" pitchFamily="34" charset="0"/>
              </a:rPr>
              <a:t>Клинические </a:t>
            </a:r>
            <a:r>
              <a:rPr lang="ru-RU" sz="2800" b="1" dirty="0" smtClean="0">
                <a:solidFill>
                  <a:srgbClr val="0070C0"/>
                </a:solidFill>
                <a:latin typeface="Calibri" pitchFamily="34" charset="0"/>
              </a:rPr>
              <a:t>формы туберкулеза </a:t>
            </a:r>
            <a:r>
              <a:rPr lang="ru-RU" sz="2800" b="1" dirty="0">
                <a:solidFill>
                  <a:srgbClr val="0070C0"/>
                </a:solidFill>
                <a:latin typeface="Calibri" pitchFamily="34" charset="0"/>
              </a:rPr>
              <a:t>ВГЛУ</a:t>
            </a:r>
          </a:p>
        </p:txBody>
      </p:sp>
      <p:sp>
        <p:nvSpPr>
          <p:cNvPr id="58373" name="TextBox 5"/>
          <p:cNvSpPr txBox="1">
            <a:spLocks noChangeArrowheads="1"/>
          </p:cNvSpPr>
          <p:nvPr/>
        </p:nvSpPr>
        <p:spPr bwMode="auto">
          <a:xfrm>
            <a:off x="1304258" y="1115373"/>
            <a:ext cx="2592633" cy="461665"/>
          </a:xfrm>
          <a:prstGeom prst="rect">
            <a:avLst/>
          </a:pr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 dirty="0">
                <a:latin typeface="Calibri" pitchFamily="34" charset="0"/>
              </a:rPr>
              <a:t>Инфильтративная</a:t>
            </a:r>
          </a:p>
        </p:txBody>
      </p:sp>
      <p:sp>
        <p:nvSpPr>
          <p:cNvPr id="58374" name="TextBox 6"/>
          <p:cNvSpPr txBox="1">
            <a:spLocks noChangeArrowheads="1"/>
          </p:cNvSpPr>
          <p:nvPr/>
        </p:nvSpPr>
        <p:spPr bwMode="auto">
          <a:xfrm>
            <a:off x="5363753" y="1115372"/>
            <a:ext cx="1788951" cy="461665"/>
          </a:xfrm>
          <a:prstGeom prst="rect">
            <a:avLst/>
          </a:pr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 dirty="0" err="1">
                <a:latin typeface="Calibri" pitchFamily="34" charset="0"/>
              </a:rPr>
              <a:t>Туморозная</a:t>
            </a:r>
            <a:endParaRPr lang="ru-RU" sz="2400" b="1" dirty="0">
              <a:latin typeface="Calibri" pitchFamily="34" charset="0"/>
            </a:endParaRPr>
          </a:p>
        </p:txBody>
      </p:sp>
      <p:sp>
        <p:nvSpPr>
          <p:cNvPr id="58375" name="TextBox 8"/>
          <p:cNvSpPr txBox="1">
            <a:spLocks noChangeArrowheads="1"/>
          </p:cNvSpPr>
          <p:nvPr/>
        </p:nvSpPr>
        <p:spPr bwMode="auto">
          <a:xfrm>
            <a:off x="8799834" y="1115371"/>
            <a:ext cx="2190023" cy="461665"/>
          </a:xfrm>
          <a:prstGeom prst="rect">
            <a:avLst/>
          </a:pr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 dirty="0">
                <a:latin typeface="Calibri" pitchFamily="34" charset="0"/>
              </a:rPr>
              <a:t>Малые формы</a:t>
            </a:r>
          </a:p>
        </p:txBody>
      </p:sp>
      <p:cxnSp>
        <p:nvCxnSpPr>
          <p:cNvPr id="11" name="Прямая со стрелкой 10"/>
          <p:cNvCxnSpPr>
            <a:endCxn id="58373" idx="0"/>
          </p:cNvCxnSpPr>
          <p:nvPr/>
        </p:nvCxnSpPr>
        <p:spPr>
          <a:xfrm flipH="1">
            <a:off x="2600575" y="747070"/>
            <a:ext cx="1285796" cy="3683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>
            <a:stCxn id="58372" idx="2"/>
            <a:endCxn id="58374" idx="0"/>
          </p:cNvCxnSpPr>
          <p:nvPr/>
        </p:nvCxnSpPr>
        <p:spPr>
          <a:xfrm>
            <a:off x="6216733" y="747067"/>
            <a:ext cx="41496" cy="3683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>
            <a:off x="8978859" y="747060"/>
            <a:ext cx="797532" cy="3682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379" name="TextBox 19"/>
          <p:cNvSpPr txBox="1">
            <a:spLocks noChangeArrowheads="1"/>
          </p:cNvSpPr>
          <p:nvPr/>
        </p:nvSpPr>
        <p:spPr bwMode="auto">
          <a:xfrm>
            <a:off x="220153" y="4676829"/>
            <a:ext cx="4183063" cy="1815882"/>
          </a:xfrm>
          <a:prstGeom prst="rect">
            <a:avLst/>
          </a:prstGeom>
          <a:solidFill>
            <a:srgbClr val="FF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altLang="ru-RU" sz="2000" b="1" dirty="0">
                <a:latin typeface="Calibri" pitchFamily="34" charset="0"/>
              </a:rPr>
              <a:t>Характеризуется не только увеличением лимфатических узлов,</a:t>
            </a:r>
          </a:p>
          <a:p>
            <a:pPr algn="ctr">
              <a:lnSpc>
                <a:spcPct val="80000"/>
              </a:lnSpc>
            </a:pPr>
            <a:r>
              <a:rPr lang="ru-RU" altLang="ru-RU" sz="2000" b="1" dirty="0">
                <a:latin typeface="Calibri" pitchFamily="34" charset="0"/>
              </a:rPr>
              <a:t> но и развитием инфильтративных изменений </a:t>
            </a:r>
            <a:r>
              <a:rPr lang="ru-RU" altLang="ru-RU" sz="2000" b="1" dirty="0" smtClean="0">
                <a:latin typeface="Calibri" pitchFamily="34" charset="0"/>
              </a:rPr>
              <a:t>в окружающей клетчатке и </a:t>
            </a:r>
            <a:r>
              <a:rPr lang="ru-RU" altLang="ru-RU" sz="2000" b="1" dirty="0">
                <a:latin typeface="Calibri" pitchFamily="34" charset="0"/>
              </a:rPr>
              <a:t>прикорневых отделах легких.</a:t>
            </a:r>
          </a:p>
        </p:txBody>
      </p:sp>
      <p:sp>
        <p:nvSpPr>
          <p:cNvPr id="58380" name="TextBox 20"/>
          <p:cNvSpPr txBox="1">
            <a:spLocks noChangeArrowheads="1"/>
          </p:cNvSpPr>
          <p:nvPr/>
        </p:nvSpPr>
        <p:spPr bwMode="auto">
          <a:xfrm>
            <a:off x="4733430" y="4783291"/>
            <a:ext cx="3367849" cy="1323439"/>
          </a:xfrm>
          <a:prstGeom prst="rect">
            <a:avLst/>
          </a:prstGeom>
          <a:solidFill>
            <a:srgbClr val="FF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altLang="ru-RU" sz="2000" b="1" dirty="0">
                <a:latin typeface="Calibri" pitchFamily="34" charset="0"/>
              </a:rPr>
              <a:t>Представляет собой вариант первичного туберкулеза,</a:t>
            </a:r>
          </a:p>
          <a:p>
            <a:pPr algn="ctr">
              <a:lnSpc>
                <a:spcPct val="80000"/>
              </a:lnSpc>
            </a:pPr>
            <a:r>
              <a:rPr lang="ru-RU" altLang="ru-RU" sz="2000" b="1" dirty="0">
                <a:latin typeface="Calibri" pitchFamily="34" charset="0"/>
              </a:rPr>
              <a:t>при котором преобладает казеозное поражение лимфатических узлов</a:t>
            </a:r>
            <a:r>
              <a:rPr lang="ru-RU" altLang="ru-RU" sz="2000" b="1" dirty="0" smtClean="0">
                <a:latin typeface="Calibri" pitchFamily="34" charset="0"/>
              </a:rPr>
              <a:t>.</a:t>
            </a:r>
            <a:endParaRPr lang="ru-RU" altLang="ru-RU" sz="2000" b="1" dirty="0">
              <a:latin typeface="Calibri" pitchFamily="34" charset="0"/>
            </a:endParaRPr>
          </a:p>
        </p:txBody>
      </p:sp>
      <p:sp>
        <p:nvSpPr>
          <p:cNvPr id="58381" name="TextBox 21"/>
          <p:cNvSpPr txBox="1">
            <a:spLocks noChangeArrowheads="1"/>
          </p:cNvSpPr>
          <p:nvPr/>
        </p:nvSpPr>
        <p:spPr bwMode="auto">
          <a:xfrm>
            <a:off x="8431493" y="4799949"/>
            <a:ext cx="3538847" cy="1323439"/>
          </a:xfrm>
          <a:prstGeom prst="rect">
            <a:avLst/>
          </a:prstGeom>
          <a:solidFill>
            <a:srgbClr val="FF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altLang="ru-RU" sz="2000" b="1" dirty="0">
                <a:latin typeface="Calibri" pitchFamily="34" charset="0"/>
              </a:rPr>
              <a:t>«Малые» варианты туберкулеза ВГЛУ </a:t>
            </a:r>
          </a:p>
          <a:p>
            <a:pPr algn="ctr">
              <a:lnSpc>
                <a:spcPct val="80000"/>
              </a:lnSpc>
            </a:pPr>
            <a:r>
              <a:rPr lang="ru-RU" altLang="ru-RU" sz="2000" b="1" dirty="0">
                <a:latin typeface="Calibri" pitchFamily="34" charset="0"/>
              </a:rPr>
              <a:t>характеризуются незначительным</a:t>
            </a:r>
          </a:p>
          <a:p>
            <a:pPr algn="ctr">
              <a:lnSpc>
                <a:spcPct val="80000"/>
              </a:lnSpc>
            </a:pPr>
            <a:r>
              <a:rPr lang="ru-RU" altLang="ru-RU" sz="2000" b="1" dirty="0">
                <a:latin typeface="Calibri" pitchFamily="34" charset="0"/>
              </a:rPr>
              <a:t> увеличением лимфоузлов</a:t>
            </a:r>
            <a:r>
              <a:rPr lang="ru-RU" altLang="ru-RU" sz="2000" b="1" dirty="0" smtClean="0">
                <a:latin typeface="Calibri" pitchFamily="34" charset="0"/>
              </a:rPr>
              <a:t>.</a:t>
            </a:r>
            <a:endParaRPr lang="ru-RU" altLang="ru-RU" sz="2000" b="1" dirty="0">
              <a:latin typeface="Calibri" pitchFamily="34" charset="0"/>
            </a:endParaRPr>
          </a:p>
        </p:txBody>
      </p:sp>
      <p:pic>
        <p:nvPicPr>
          <p:cNvPr id="7170" name="Picture 2" descr="C:\Users\tech\Desktop\Фотографии Куприянов\Снимки 2\D4S_901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6005" y="1791137"/>
            <a:ext cx="2784427" cy="271916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трелка вниз 1"/>
          <p:cNvSpPr/>
          <p:nvPr/>
        </p:nvSpPr>
        <p:spPr>
          <a:xfrm rot="16441016">
            <a:off x="5565261" y="2454959"/>
            <a:ext cx="125353" cy="538475"/>
          </a:xfrm>
          <a:prstGeom prst="downArrow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7094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idx="4294967295"/>
          </p:nvPr>
        </p:nvSpPr>
        <p:spPr>
          <a:xfrm>
            <a:off x="1306287" y="335478"/>
            <a:ext cx="9167008" cy="6248400"/>
          </a:xfrm>
        </p:spPr>
        <p:txBody>
          <a:bodyPr rtlCol="0">
            <a:normAutofit lnSpcReduction="10000"/>
          </a:bodyPr>
          <a:lstStyle/>
          <a:p>
            <a:pPr algn="ctr" fontAlgn="auto">
              <a:lnSpc>
                <a:spcPct val="110000"/>
              </a:lnSpc>
              <a:spcAft>
                <a:spcPts val="0"/>
              </a:spcAft>
              <a:buNone/>
              <a:defRPr/>
            </a:pPr>
            <a:r>
              <a:rPr lang="ru-RU" altLang="ru-RU" sz="3600" b="1" u="sng" spc="300" dirty="0" smtClean="0">
                <a:solidFill>
                  <a:srgbClr val="7030A0"/>
                </a:solidFill>
              </a:rPr>
              <a:t>ДИФФЕРЕНЦИАЛЬНАЯ ДИАГНОСТИКА</a:t>
            </a:r>
          </a:p>
          <a:p>
            <a:pPr algn="ctr" fontAlgn="auto">
              <a:lnSpc>
                <a:spcPct val="110000"/>
              </a:lnSpc>
              <a:spcAft>
                <a:spcPts val="0"/>
              </a:spcAft>
              <a:buNone/>
              <a:defRPr/>
            </a:pPr>
            <a:r>
              <a:rPr lang="ru-RU" altLang="ru-RU" b="1" u="sng" spc="300" dirty="0" smtClean="0">
                <a:solidFill>
                  <a:srgbClr val="7030A0"/>
                </a:solidFill>
              </a:rPr>
              <a:t>ТУБЕРКУЛЕЗА ВНУТРИГРУДНЫХ ЛИМФОУЗЛОВ</a:t>
            </a:r>
          </a:p>
          <a:p>
            <a:pPr algn="ctr" fontAlgn="auto">
              <a:spcAft>
                <a:spcPts val="0"/>
              </a:spcAft>
              <a:buNone/>
              <a:defRPr/>
            </a:pPr>
            <a:endParaRPr lang="ru-RU" altLang="ru-RU" sz="1000" b="1" dirty="0" smtClean="0">
              <a:solidFill>
                <a:schemeClr val="hlink"/>
              </a:solidFill>
            </a:endParaRPr>
          </a:p>
          <a:p>
            <a:pPr fontAlgn="auto">
              <a:lnSpc>
                <a:spcPct val="100000"/>
              </a:lnSpc>
              <a:spcAft>
                <a:spcPts val="0"/>
              </a:spcAft>
              <a:buNone/>
              <a:defRPr/>
            </a:pPr>
            <a:r>
              <a:rPr lang="ru-RU" altLang="ru-RU" sz="2600" b="1" dirty="0"/>
              <a:t>1. Гиперплазия вилочковой железы, </a:t>
            </a:r>
            <a:r>
              <a:rPr lang="ru-RU" altLang="ru-RU" sz="2600" b="1" dirty="0" err="1"/>
              <a:t>тимомы</a:t>
            </a:r>
            <a:r>
              <a:rPr lang="ru-RU" altLang="ru-RU" sz="2600" b="1" dirty="0"/>
              <a:t> (опухоли и кисты)</a:t>
            </a:r>
          </a:p>
          <a:p>
            <a:pPr fontAlgn="auto">
              <a:lnSpc>
                <a:spcPct val="100000"/>
              </a:lnSpc>
              <a:spcAft>
                <a:spcPts val="0"/>
              </a:spcAft>
              <a:buNone/>
              <a:defRPr/>
            </a:pPr>
            <a:r>
              <a:rPr lang="ru-RU" altLang="ru-RU" sz="2600" b="1" dirty="0"/>
              <a:t>2. </a:t>
            </a:r>
            <a:r>
              <a:rPr lang="ru-RU" altLang="ru-RU" sz="2600" b="1" dirty="0" err="1"/>
              <a:t>Дермоидные</a:t>
            </a:r>
            <a:r>
              <a:rPr lang="ru-RU" altLang="ru-RU" sz="2600" b="1" dirty="0"/>
              <a:t> кисты и тератомы</a:t>
            </a:r>
          </a:p>
          <a:p>
            <a:pPr fontAlgn="auto">
              <a:lnSpc>
                <a:spcPct val="100000"/>
              </a:lnSpc>
              <a:spcAft>
                <a:spcPts val="0"/>
              </a:spcAft>
              <a:buNone/>
              <a:defRPr/>
            </a:pPr>
            <a:r>
              <a:rPr lang="ru-RU" altLang="ru-RU" sz="2600" b="1" dirty="0"/>
              <a:t>3. Неврогенные образования</a:t>
            </a:r>
          </a:p>
          <a:p>
            <a:pPr fontAlgn="auto">
              <a:lnSpc>
                <a:spcPct val="100000"/>
              </a:lnSpc>
              <a:spcAft>
                <a:spcPts val="0"/>
              </a:spcAft>
              <a:buNone/>
              <a:defRPr/>
            </a:pPr>
            <a:r>
              <a:rPr lang="ru-RU" altLang="ru-RU" sz="2600" b="1" dirty="0"/>
              <a:t>4. </a:t>
            </a:r>
            <a:r>
              <a:rPr lang="ru-RU" altLang="ru-RU" sz="2600" b="1" dirty="0" err="1"/>
              <a:t>Саркоидоз</a:t>
            </a:r>
            <a:r>
              <a:rPr lang="ru-RU" altLang="ru-RU" sz="2600" b="1" dirty="0"/>
              <a:t>, медиастинальная форма</a:t>
            </a:r>
          </a:p>
          <a:p>
            <a:pPr fontAlgn="auto">
              <a:lnSpc>
                <a:spcPct val="100000"/>
              </a:lnSpc>
              <a:spcAft>
                <a:spcPts val="0"/>
              </a:spcAft>
              <a:buNone/>
              <a:defRPr/>
            </a:pPr>
            <a:r>
              <a:rPr lang="ru-RU" altLang="ru-RU" sz="2600" b="1" dirty="0"/>
              <a:t>5. Лимфогранулематоз</a:t>
            </a:r>
          </a:p>
          <a:p>
            <a:pPr fontAlgn="auto">
              <a:lnSpc>
                <a:spcPct val="100000"/>
              </a:lnSpc>
              <a:spcAft>
                <a:spcPts val="0"/>
              </a:spcAft>
              <a:buNone/>
              <a:defRPr/>
            </a:pPr>
            <a:r>
              <a:rPr lang="ru-RU" altLang="ru-RU" sz="2600" b="1" dirty="0"/>
              <a:t>6. </a:t>
            </a:r>
            <a:r>
              <a:rPr lang="ru-RU" altLang="ru-RU" sz="2600" b="1" dirty="0" err="1"/>
              <a:t>Лимфолейкоз</a:t>
            </a:r>
            <a:endParaRPr lang="ru-RU" altLang="ru-RU" sz="2600" b="1" dirty="0"/>
          </a:p>
          <a:p>
            <a:pPr fontAlgn="auto">
              <a:lnSpc>
                <a:spcPct val="100000"/>
              </a:lnSpc>
              <a:spcAft>
                <a:spcPts val="0"/>
              </a:spcAft>
              <a:buNone/>
              <a:defRPr/>
            </a:pPr>
            <a:r>
              <a:rPr lang="ru-RU" altLang="ru-RU" sz="2600" b="1" dirty="0"/>
              <a:t>7. </a:t>
            </a:r>
            <a:r>
              <a:rPr lang="ru-RU" altLang="ru-RU" sz="2600" b="1" dirty="0" err="1"/>
              <a:t>Лимфосаркома</a:t>
            </a:r>
            <a:r>
              <a:rPr lang="ru-RU" altLang="ru-RU" sz="2600" b="1" dirty="0"/>
              <a:t> и </a:t>
            </a:r>
            <a:r>
              <a:rPr lang="ru-RU" altLang="ru-RU" sz="2600" b="1" dirty="0" err="1"/>
              <a:t>ретикулосаркома</a:t>
            </a:r>
            <a:endParaRPr lang="ru-RU" altLang="ru-RU" sz="2600" b="1" dirty="0"/>
          </a:p>
          <a:p>
            <a:pPr fontAlgn="auto">
              <a:lnSpc>
                <a:spcPct val="100000"/>
              </a:lnSpc>
              <a:spcAft>
                <a:spcPts val="0"/>
              </a:spcAft>
              <a:buNone/>
              <a:defRPr/>
            </a:pPr>
            <a:r>
              <a:rPr lang="ru-RU" altLang="ru-RU" sz="2600" b="1" dirty="0"/>
              <a:t>8. Неспецифические </a:t>
            </a:r>
            <a:r>
              <a:rPr lang="ru-RU" altLang="ru-RU" sz="2600" b="1" dirty="0" err="1"/>
              <a:t>аденопатии</a:t>
            </a:r>
            <a:endParaRPr lang="ru-RU" altLang="ru-RU" sz="2600" b="1" dirty="0"/>
          </a:p>
          <a:p>
            <a:pPr fontAlgn="auto">
              <a:lnSpc>
                <a:spcPct val="100000"/>
              </a:lnSpc>
              <a:spcAft>
                <a:spcPts val="0"/>
              </a:spcAft>
              <a:buNone/>
              <a:defRPr/>
            </a:pPr>
            <a:r>
              <a:rPr lang="ru-RU" altLang="ru-RU" sz="2600" b="1" dirty="0"/>
              <a:t>9. Центральный рак легкого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6556" y="281170"/>
            <a:ext cx="8509517" cy="623919"/>
          </a:xfrm>
        </p:spPr>
        <p:txBody>
          <a:bodyPr>
            <a:normAutofit/>
          </a:bodyPr>
          <a:lstStyle/>
          <a:p>
            <a:pPr algn="ctr"/>
            <a:r>
              <a:rPr lang="ru-RU" altLang="ru-RU" sz="3200" b="1" dirty="0">
                <a:solidFill>
                  <a:srgbClr val="7030A0"/>
                </a:solidFill>
                <a:latin typeface="+mn-lt"/>
              </a:rPr>
              <a:t>ДИССЕМИНИРОВАННЫЙ ТУБЕРКУЛЕЗ </a:t>
            </a:r>
            <a:r>
              <a:rPr lang="ru-RU" altLang="ru-RU" sz="3200" b="1" dirty="0" smtClean="0">
                <a:solidFill>
                  <a:srgbClr val="7030A0"/>
                </a:solidFill>
                <a:latin typeface="+mn-lt"/>
              </a:rPr>
              <a:t>ЛЕГКИХ</a:t>
            </a:r>
            <a:endParaRPr lang="ru-RU" sz="3200" dirty="0"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73890" y="1236354"/>
            <a:ext cx="5824681" cy="5310597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30000"/>
              </a:lnSpc>
              <a:buNone/>
            </a:pPr>
            <a:r>
              <a:rPr lang="ru-RU" sz="1800" dirty="0"/>
              <a:t>	</a:t>
            </a:r>
            <a:r>
              <a:rPr lang="ru-RU" sz="2400" b="1" dirty="0"/>
              <a:t>Диссеминированный туберкулез легких объединяет процессы различного генеза, развивающиеся в результате распространения микобактерий туберкулеза гематогенным, </a:t>
            </a:r>
            <a:r>
              <a:rPr lang="ru-RU" sz="2400" b="1" dirty="0" err="1"/>
              <a:t>лимфогенным</a:t>
            </a:r>
            <a:r>
              <a:rPr lang="ru-RU" sz="2400" b="1" dirty="0"/>
              <a:t> и </a:t>
            </a:r>
            <a:r>
              <a:rPr lang="ru-RU" sz="2400" b="1" dirty="0" err="1"/>
              <a:t>бронхогенным</a:t>
            </a:r>
            <a:r>
              <a:rPr lang="ru-RU" sz="2400" b="1" dirty="0"/>
              <a:t> путями, с чем и связано то многообразие его клинических и рентгенологических проявлений.</a:t>
            </a:r>
          </a:p>
          <a:p>
            <a:pPr marL="0" indent="0" algn="ctr">
              <a:lnSpc>
                <a:spcPct val="130000"/>
              </a:lnSpc>
              <a:buNone/>
            </a:pPr>
            <a:r>
              <a:rPr lang="ru-RU" sz="2000" b="1" dirty="0"/>
              <a:t>	</a:t>
            </a:r>
            <a:endParaRPr lang="ru-RU" sz="2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895" y="1258738"/>
            <a:ext cx="3108084" cy="264332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16373" t="7776" r="10088" b="3754"/>
          <a:stretch/>
        </p:blipFill>
        <p:spPr>
          <a:xfrm>
            <a:off x="703895" y="4063137"/>
            <a:ext cx="3108084" cy="248381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13860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382000" y="6019800"/>
            <a:ext cx="1905000" cy="457200"/>
          </a:xfrm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7098A172-3A40-40AA-82D4-6EC0B6C1120F}" type="slidenum">
              <a:rPr lang="ru-RU" altLang="ru-RU" sz="1200">
                <a:solidFill>
                  <a:srgbClr val="FFFFFF"/>
                </a:solidFill>
              </a:rPr>
              <a:pPr eaLnBrk="1" hangingPunct="1"/>
              <a:t>24</a:t>
            </a:fld>
            <a:endParaRPr lang="ru-RU" altLang="ru-RU" sz="1200" dirty="0">
              <a:solidFill>
                <a:srgbClr val="FFFFFF"/>
              </a:solidFill>
            </a:endParaRPr>
          </a:p>
        </p:txBody>
      </p:sp>
      <p:sp>
        <p:nvSpPr>
          <p:cNvPr id="9218" name="Rectangle 2"/>
          <p:cNvSpPr>
            <a:spLocks noGrp="1" noChangeArrowheads="1"/>
          </p:cNvSpPr>
          <p:nvPr>
            <p:ph idx="4294967295"/>
          </p:nvPr>
        </p:nvSpPr>
        <p:spPr>
          <a:xfrm>
            <a:off x="4570425" y="308053"/>
            <a:ext cx="3051175" cy="612775"/>
          </a:xfr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 eaLnBrk="1" hangingPunct="1">
              <a:buFontTx/>
              <a:buNone/>
              <a:defRPr/>
            </a:pPr>
            <a:r>
              <a:rPr lang="ru-RU" altLang="ru-RU" sz="3600" b="1" dirty="0">
                <a:solidFill>
                  <a:srgbClr val="7030A0"/>
                </a:solidFill>
              </a:rPr>
              <a:t>ПАТОГЕНЕЗ</a:t>
            </a:r>
          </a:p>
        </p:txBody>
      </p:sp>
      <p:sp>
        <p:nvSpPr>
          <p:cNvPr id="9220" name="Rectangle 6"/>
          <p:cNvSpPr>
            <a:spLocks noChangeArrowheads="1"/>
          </p:cNvSpPr>
          <p:nvPr/>
        </p:nvSpPr>
        <p:spPr bwMode="auto">
          <a:xfrm>
            <a:off x="2667000" y="1767555"/>
            <a:ext cx="2590800" cy="693634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ru-RU" altLang="ru-RU" sz="2800" b="1" dirty="0">
                <a:solidFill>
                  <a:prstClr val="black"/>
                </a:solidFill>
                <a:latin typeface="Calibri" panose="020F0502020204030204"/>
              </a:rPr>
              <a:t>Бактериемия</a:t>
            </a:r>
          </a:p>
        </p:txBody>
      </p:sp>
      <p:sp>
        <p:nvSpPr>
          <p:cNvPr id="9221" name="Rectangle 7"/>
          <p:cNvSpPr>
            <a:spLocks noChangeArrowheads="1"/>
          </p:cNvSpPr>
          <p:nvPr/>
        </p:nvSpPr>
        <p:spPr bwMode="auto">
          <a:xfrm>
            <a:off x="5715000" y="1767555"/>
            <a:ext cx="4343400" cy="914400"/>
          </a:xfrm>
          <a:prstGeom prst="rect">
            <a:avLst/>
          </a:pr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ru-RU" altLang="ru-RU" sz="2800" b="1" dirty="0">
                <a:solidFill>
                  <a:prstClr val="black"/>
                </a:solidFill>
                <a:latin typeface="Calibri" panose="020F0502020204030204"/>
              </a:rPr>
              <a:t>Изменение состояния</a:t>
            </a:r>
          </a:p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ru-RU" altLang="ru-RU" sz="2800" b="1" dirty="0">
                <a:solidFill>
                  <a:prstClr val="black"/>
                </a:solidFill>
                <a:latin typeface="Calibri" panose="020F0502020204030204"/>
              </a:rPr>
              <a:t> реактивности организма</a:t>
            </a:r>
          </a:p>
        </p:txBody>
      </p:sp>
      <p:sp>
        <p:nvSpPr>
          <p:cNvPr id="9222" name="Rectangle 8"/>
          <p:cNvSpPr>
            <a:spLocks noChangeArrowheads="1"/>
          </p:cNvSpPr>
          <p:nvPr/>
        </p:nvSpPr>
        <p:spPr bwMode="auto">
          <a:xfrm>
            <a:off x="940037" y="3597780"/>
            <a:ext cx="4546363" cy="1447800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ru-RU" altLang="ru-RU" sz="2800" b="1" dirty="0">
                <a:solidFill>
                  <a:prstClr val="black"/>
                </a:solidFill>
                <a:latin typeface="Calibri" panose="020F0502020204030204"/>
              </a:rPr>
              <a:t>Снижение </a:t>
            </a:r>
            <a:r>
              <a:rPr lang="ru-RU" altLang="ru-RU" sz="2800" b="1" dirty="0" smtClean="0">
                <a:solidFill>
                  <a:prstClr val="black"/>
                </a:solidFill>
                <a:latin typeface="Calibri" panose="020F0502020204030204"/>
              </a:rPr>
              <a:t>реактивности</a:t>
            </a:r>
            <a:endParaRPr lang="ru-RU" altLang="ru-RU" sz="2800" b="1" dirty="0">
              <a:solidFill>
                <a:prstClr val="black"/>
              </a:solidFill>
              <a:latin typeface="Calibri" panose="020F0502020204030204"/>
            </a:endParaRPr>
          </a:p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ru-RU" altLang="ru-RU" sz="2800" b="1" dirty="0">
                <a:solidFill>
                  <a:prstClr val="black"/>
                </a:solidFill>
                <a:latin typeface="Calibri" panose="020F0502020204030204"/>
              </a:rPr>
              <a:t> организма</a:t>
            </a:r>
          </a:p>
        </p:txBody>
      </p:sp>
      <p:sp>
        <p:nvSpPr>
          <p:cNvPr id="9223" name="Rectangle 9"/>
          <p:cNvSpPr>
            <a:spLocks noChangeArrowheads="1"/>
          </p:cNvSpPr>
          <p:nvPr/>
        </p:nvSpPr>
        <p:spPr bwMode="auto">
          <a:xfrm>
            <a:off x="5939325" y="3597780"/>
            <a:ext cx="5041075" cy="1447800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ru-RU" altLang="ru-RU" sz="2800" b="1" dirty="0">
                <a:solidFill>
                  <a:prstClr val="black"/>
                </a:solidFill>
                <a:latin typeface="Calibri" panose="020F0502020204030204"/>
              </a:rPr>
              <a:t>Повышенная </a:t>
            </a:r>
            <a:r>
              <a:rPr lang="ru-RU" altLang="ru-RU" sz="2800" b="1" dirty="0" smtClean="0">
                <a:solidFill>
                  <a:prstClr val="black"/>
                </a:solidFill>
                <a:latin typeface="Calibri" panose="020F0502020204030204"/>
              </a:rPr>
              <a:t>реактивность </a:t>
            </a:r>
            <a:endParaRPr lang="ru-RU" altLang="ru-RU" sz="2800" b="1" dirty="0">
              <a:solidFill>
                <a:prstClr val="black"/>
              </a:solidFill>
              <a:latin typeface="Calibri" panose="020F0502020204030204"/>
            </a:endParaRPr>
          </a:p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ru-RU" altLang="ru-RU" sz="2800" b="1" dirty="0">
                <a:solidFill>
                  <a:prstClr val="black"/>
                </a:solidFill>
                <a:latin typeface="Calibri" panose="020F0502020204030204"/>
              </a:rPr>
              <a:t>органов и тканей</a:t>
            </a:r>
          </a:p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ru-RU" altLang="ru-RU" sz="2800" b="1" dirty="0">
                <a:solidFill>
                  <a:prstClr val="black"/>
                </a:solidFill>
                <a:latin typeface="Calibri" panose="020F0502020204030204"/>
              </a:rPr>
              <a:t>к восприятию МБТ</a:t>
            </a:r>
          </a:p>
        </p:txBody>
      </p:sp>
      <p:sp>
        <p:nvSpPr>
          <p:cNvPr id="9224" name="Line 20"/>
          <p:cNvSpPr>
            <a:spLocks noChangeShapeType="1"/>
          </p:cNvSpPr>
          <p:nvPr/>
        </p:nvSpPr>
        <p:spPr bwMode="auto">
          <a:xfrm flipH="1">
            <a:off x="3962400" y="940055"/>
            <a:ext cx="1788920" cy="801879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225" name="Line 21"/>
          <p:cNvSpPr>
            <a:spLocks noChangeShapeType="1"/>
          </p:cNvSpPr>
          <p:nvPr/>
        </p:nvSpPr>
        <p:spPr bwMode="auto">
          <a:xfrm>
            <a:off x="6443529" y="940037"/>
            <a:ext cx="1650051" cy="82751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226" name="Line 22"/>
          <p:cNvSpPr>
            <a:spLocks noChangeShapeType="1"/>
          </p:cNvSpPr>
          <p:nvPr/>
        </p:nvSpPr>
        <p:spPr bwMode="auto">
          <a:xfrm flipH="1">
            <a:off x="4324884" y="2681955"/>
            <a:ext cx="3352800" cy="914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227" name="Line 23"/>
          <p:cNvSpPr>
            <a:spLocks noChangeShapeType="1"/>
          </p:cNvSpPr>
          <p:nvPr/>
        </p:nvSpPr>
        <p:spPr bwMode="auto">
          <a:xfrm>
            <a:off x="7964680" y="2681956"/>
            <a:ext cx="367469" cy="915824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953284" y="5413218"/>
            <a:ext cx="6096000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altLang="ru-RU" sz="24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ru-RU" altLang="ru-RU" sz="2400" b="1" dirty="0" smtClean="0">
                <a:solidFill>
                  <a:prstClr val="black"/>
                </a:solidFill>
                <a:latin typeface="Calibri" panose="020F0502020204030204"/>
              </a:rPr>
              <a:t>Переходная </a:t>
            </a:r>
            <a:r>
              <a:rPr lang="ru-RU" altLang="ru-RU" sz="2400" b="1" dirty="0">
                <a:solidFill>
                  <a:prstClr val="black"/>
                </a:solidFill>
                <a:latin typeface="Calibri" panose="020F0502020204030204"/>
              </a:rPr>
              <a:t>форма между первичным и вторичным </a:t>
            </a:r>
            <a:r>
              <a:rPr lang="ru-RU" altLang="ru-RU" sz="2400" b="1" dirty="0" smtClean="0">
                <a:solidFill>
                  <a:prstClr val="black"/>
                </a:solidFill>
                <a:latin typeface="Calibri" panose="020F0502020204030204"/>
              </a:rPr>
              <a:t>туберкулезом</a:t>
            </a:r>
            <a:endParaRPr lang="ru-RU" sz="2400" b="1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29342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17002" t="17948" r="12288" b="13689"/>
          <a:stretch/>
        </p:blipFill>
        <p:spPr>
          <a:xfrm>
            <a:off x="8925001" y="1919680"/>
            <a:ext cx="3042649" cy="239192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15746" t="8486" r="16373" b="4464"/>
          <a:stretch/>
        </p:blipFill>
        <p:spPr>
          <a:xfrm>
            <a:off x="486412" y="526108"/>
            <a:ext cx="3271824" cy="278710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415" y="3835730"/>
            <a:ext cx="3308452" cy="261024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4017549" y="225240"/>
            <a:ext cx="644035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800" b="1" dirty="0">
                <a:solidFill>
                  <a:srgbClr val="7030A0"/>
                </a:solidFill>
                <a:latin typeface="Calibri" panose="020F0502020204030204"/>
              </a:rPr>
              <a:t>КЛИНИКО-АНАТОМИЧЕСКИЕ ФОРМЫ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800" b="1" dirty="0">
                <a:solidFill>
                  <a:srgbClr val="7030A0"/>
                </a:solidFill>
                <a:latin typeface="Calibri" panose="020F0502020204030204"/>
              </a:rPr>
              <a:t>ДИССЕМИНИРОВАННОГО ТУБЕРКУЛЕЗА: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041156" y="1413215"/>
            <a:ext cx="488383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3200" b="1" dirty="0">
                <a:solidFill>
                  <a:prstClr val="black"/>
                </a:solidFill>
                <a:latin typeface="Calibri" panose="020F0502020204030204"/>
              </a:rPr>
              <a:t>А. Характер обсеменения: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b="1" dirty="0">
                <a:solidFill>
                  <a:prstClr val="black"/>
                </a:solidFill>
                <a:latin typeface="Calibri" panose="020F0502020204030204"/>
              </a:rPr>
              <a:t>	</a:t>
            </a:r>
            <a:r>
              <a:rPr lang="ru-RU" sz="2400" b="1" dirty="0">
                <a:solidFill>
                  <a:prstClr val="black"/>
                </a:solidFill>
                <a:latin typeface="Calibri" panose="020F0502020204030204"/>
              </a:rPr>
              <a:t>1) мелкоочаговый;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400" b="1" dirty="0">
                <a:solidFill>
                  <a:prstClr val="black"/>
                </a:solidFill>
                <a:latin typeface="Calibri" panose="020F0502020204030204"/>
              </a:rPr>
              <a:t>	2) крупноочаговый.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151198" y="2970556"/>
            <a:ext cx="441747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3200" b="1" dirty="0">
                <a:solidFill>
                  <a:prstClr val="black"/>
                </a:solidFill>
                <a:latin typeface="Calibri" panose="020F0502020204030204"/>
              </a:rPr>
              <a:t>Б. Протяженность: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dirty="0">
                <a:solidFill>
                  <a:prstClr val="black"/>
                </a:solidFill>
                <a:latin typeface="Calibri" panose="020F0502020204030204"/>
              </a:rPr>
              <a:t>	</a:t>
            </a:r>
            <a:r>
              <a:rPr lang="ru-RU" sz="2400" b="1" dirty="0">
                <a:solidFill>
                  <a:prstClr val="black"/>
                </a:solidFill>
                <a:latin typeface="Calibri" panose="020F0502020204030204"/>
              </a:rPr>
              <a:t>1) распространенный;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400" b="1" dirty="0">
                <a:solidFill>
                  <a:prstClr val="black"/>
                </a:solidFill>
                <a:latin typeface="Calibri" panose="020F0502020204030204"/>
              </a:rPr>
              <a:t>	2) ограниченный.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151187" y="4311601"/>
            <a:ext cx="4905510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3200" b="1" dirty="0">
                <a:solidFill>
                  <a:prstClr val="black"/>
                </a:solidFill>
                <a:latin typeface="Calibri" panose="020F0502020204030204"/>
              </a:rPr>
              <a:t>В. Клинические варианты: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dirty="0">
                <a:solidFill>
                  <a:prstClr val="black"/>
                </a:solidFill>
                <a:latin typeface="Calibri" panose="020F0502020204030204"/>
              </a:rPr>
              <a:t>	</a:t>
            </a:r>
            <a:r>
              <a:rPr lang="ru-RU" sz="2400" b="1" dirty="0">
                <a:solidFill>
                  <a:prstClr val="black"/>
                </a:solidFill>
                <a:latin typeface="Calibri" panose="020F0502020204030204"/>
              </a:rPr>
              <a:t>1) острый (милиарный);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400" b="1" dirty="0">
                <a:solidFill>
                  <a:prstClr val="black"/>
                </a:solidFill>
                <a:latin typeface="Calibri" panose="020F0502020204030204"/>
              </a:rPr>
              <a:t>	2) подострый;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400" b="1" dirty="0">
                <a:solidFill>
                  <a:prstClr val="black"/>
                </a:solidFill>
                <a:latin typeface="Calibri" panose="020F0502020204030204"/>
              </a:rPr>
              <a:t>	3) хронический.</a:t>
            </a:r>
          </a:p>
        </p:txBody>
      </p:sp>
    </p:spTree>
    <p:extLst>
      <p:ext uri="{BB962C8B-B14F-4D97-AF65-F5344CB8AC3E}">
        <p14:creationId xmlns:p14="http://schemas.microsoft.com/office/powerpoint/2010/main" val="3817053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5501" t="6357" r="22669" b="4937"/>
          <a:stretch/>
        </p:blipFill>
        <p:spPr>
          <a:xfrm>
            <a:off x="689857" y="3439553"/>
            <a:ext cx="2636637" cy="251271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18716" t="16677" r="18793" b="3431"/>
          <a:stretch/>
        </p:blipFill>
        <p:spPr>
          <a:xfrm>
            <a:off x="689860" y="462781"/>
            <a:ext cx="2636637" cy="252807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65352" y="260919"/>
            <a:ext cx="49093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3200" b="1" dirty="0">
                <a:solidFill>
                  <a:srgbClr val="7030A0"/>
                </a:solidFill>
                <a:latin typeface="Calibri" panose="020F0502020204030204"/>
              </a:rPr>
              <a:t>МИЛИАРНЫЙ ТУБЕРКУЛЕЗ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28851" y="992728"/>
            <a:ext cx="798022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000" b="1" dirty="0">
                <a:solidFill>
                  <a:prstClr val="black"/>
                </a:solidFill>
                <a:latin typeface="Calibri" panose="020F0502020204030204"/>
              </a:rPr>
              <a:t>Острый милиарный туберкулез </a:t>
            </a:r>
            <a:r>
              <a:rPr lang="ru-RU" sz="2000" b="1" dirty="0" err="1">
                <a:solidFill>
                  <a:prstClr val="black"/>
                </a:solidFill>
                <a:latin typeface="Calibri" panose="020F0502020204030204"/>
              </a:rPr>
              <a:t>патоморфологически</a:t>
            </a:r>
            <a:r>
              <a:rPr lang="ru-RU" sz="2000" b="1" dirty="0">
                <a:solidFill>
                  <a:prstClr val="black"/>
                </a:solidFill>
                <a:latin typeface="Calibri" panose="020F0502020204030204"/>
              </a:rPr>
              <a:t> характеризуется тем, что в результате гематогенной диссеминации </a:t>
            </a:r>
            <a:r>
              <a:rPr lang="ru-RU" sz="2000" b="1" dirty="0" smtClean="0">
                <a:solidFill>
                  <a:prstClr val="black"/>
                </a:solidFill>
                <a:latin typeface="Calibri" panose="020F0502020204030204"/>
              </a:rPr>
              <a:t>в легких</a:t>
            </a:r>
            <a:r>
              <a:rPr lang="ru-RU" sz="2000" b="1" dirty="0">
                <a:solidFill>
                  <a:prstClr val="black"/>
                </a:solidFill>
                <a:latin typeface="Calibri" panose="020F0502020204030204"/>
              </a:rPr>
              <a:t>, печени, селезенке, кишечнике</a:t>
            </a:r>
            <a:r>
              <a:rPr lang="ru-RU" sz="2000" b="1" dirty="0" smtClean="0">
                <a:solidFill>
                  <a:prstClr val="black"/>
                </a:solidFill>
                <a:latin typeface="Calibri" panose="020F0502020204030204"/>
              </a:rPr>
              <a:t>,</a:t>
            </a:r>
          </a:p>
          <a:p>
            <a:pPr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000" b="1" dirty="0" smtClean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ru-RU" sz="2000" b="1" dirty="0">
                <a:solidFill>
                  <a:prstClr val="black"/>
                </a:solidFill>
                <a:latin typeface="Calibri" panose="020F0502020204030204"/>
              </a:rPr>
              <a:t>мозговых оболочках и других органах и тканях развивается большое количество мелких, просовидных, бугорков, имеющих преимущественно продуктивный характер. </a:t>
            </a:r>
            <a:endParaRPr lang="ru-RU" sz="2000" b="1" dirty="0" smtClean="0">
              <a:solidFill>
                <a:prstClr val="black"/>
              </a:solidFill>
              <a:latin typeface="Calibri" panose="020F0502020204030204"/>
            </a:endParaRPr>
          </a:p>
          <a:p>
            <a:pPr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000" b="1" dirty="0" smtClean="0">
                <a:solidFill>
                  <a:prstClr val="black"/>
                </a:solidFill>
                <a:latin typeface="Calibri" panose="020F0502020204030204"/>
              </a:rPr>
              <a:t>Высыпания </a:t>
            </a:r>
            <a:r>
              <a:rPr lang="ru-RU" sz="2000" b="1" dirty="0">
                <a:solidFill>
                  <a:prstClr val="black"/>
                </a:solidFill>
                <a:latin typeface="Calibri" panose="020F0502020204030204"/>
              </a:rPr>
              <a:t>носят равномерный характер и в большинстве случаев поражают легкие на всем их протяжении. </a:t>
            </a:r>
          </a:p>
          <a:p>
            <a:pPr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000" b="1" dirty="0">
                <a:solidFill>
                  <a:prstClr val="black"/>
                </a:solidFill>
                <a:latin typeface="Calibri" panose="020F0502020204030204"/>
              </a:rPr>
              <a:t>Милиарный туберкулез чаще всего развивается как осложнение первичного туберкулеза у детей и подростков. У большинства взрослых милиарный туберкулез, как правило, развивается из какого-либо внелегочного очага</a:t>
            </a:r>
            <a:r>
              <a:rPr lang="ru-RU" sz="2000" b="1" dirty="0" smtClean="0">
                <a:solidFill>
                  <a:prstClr val="black"/>
                </a:solidFill>
                <a:latin typeface="Calibri" panose="020F0502020204030204"/>
              </a:rPr>
              <a:t>. В настоящее время очень часто встречается у ВИЧ-инфицированных пациентов.</a:t>
            </a:r>
            <a:endParaRPr lang="ru-RU" sz="2000" b="1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783334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5501" t="6357" r="22669" b="4937"/>
          <a:stretch/>
        </p:blipFill>
        <p:spPr>
          <a:xfrm>
            <a:off x="938162" y="3455529"/>
            <a:ext cx="3336967" cy="318012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18716" t="16677" r="18793" b="3431"/>
          <a:stretch/>
        </p:blipFill>
        <p:spPr>
          <a:xfrm>
            <a:off x="1104405" y="268052"/>
            <a:ext cx="3042819" cy="291752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209725" y="462799"/>
            <a:ext cx="49093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3200" b="1" dirty="0">
                <a:solidFill>
                  <a:srgbClr val="7030A0"/>
                </a:solidFill>
                <a:latin typeface="Calibri" panose="020F0502020204030204"/>
              </a:rPr>
              <a:t>МИЛИАРНЫЙ ТУБЕРКУЛЕЗ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237469" y="1726815"/>
            <a:ext cx="5735801" cy="30162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3200" b="1" dirty="0">
                <a:solidFill>
                  <a:prstClr val="black"/>
                </a:solidFill>
                <a:latin typeface="Calibri" panose="020F0502020204030204"/>
              </a:rPr>
              <a:t>Варианты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3200" b="1" dirty="0" smtClean="0">
                <a:solidFill>
                  <a:prstClr val="black"/>
                </a:solidFill>
                <a:latin typeface="Calibri" panose="020F0502020204030204"/>
              </a:rPr>
              <a:t>милиарного </a:t>
            </a:r>
            <a:r>
              <a:rPr lang="ru-RU" sz="3200" b="1" dirty="0">
                <a:solidFill>
                  <a:prstClr val="black"/>
                </a:solidFill>
                <a:latin typeface="Calibri" panose="020F0502020204030204"/>
              </a:rPr>
              <a:t>туберкулеза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dirty="0">
              <a:solidFill>
                <a:prstClr val="black"/>
              </a:solidFill>
              <a:latin typeface="Calibri" panose="020F0502020204030204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400" dirty="0">
                <a:solidFill>
                  <a:prstClr val="black"/>
                </a:solidFill>
                <a:latin typeface="Calibri" panose="020F0502020204030204"/>
              </a:rPr>
              <a:t>             </a:t>
            </a:r>
            <a:r>
              <a:rPr lang="ru-RU" sz="2400" b="1" dirty="0">
                <a:solidFill>
                  <a:prstClr val="black"/>
                </a:solidFill>
                <a:latin typeface="Calibri" panose="020F0502020204030204"/>
              </a:rPr>
              <a:t>1. </a:t>
            </a:r>
            <a:r>
              <a:rPr lang="ru-RU" sz="2400" b="1" dirty="0" smtClean="0">
                <a:solidFill>
                  <a:prstClr val="black"/>
                </a:solidFill>
                <a:latin typeface="Calibri" panose="020F0502020204030204"/>
              </a:rPr>
              <a:t>ТИФОИДНАЯ ФОРМА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400" b="1" dirty="0" smtClean="0">
                <a:solidFill>
                  <a:prstClr val="black"/>
                </a:solidFill>
                <a:latin typeface="Calibri" panose="020F0502020204030204"/>
              </a:rPr>
              <a:t>             </a:t>
            </a:r>
            <a:r>
              <a:rPr lang="ru-RU" sz="2400" b="1" dirty="0">
                <a:solidFill>
                  <a:prstClr val="black"/>
                </a:solidFill>
                <a:latin typeface="Calibri" panose="020F0502020204030204"/>
              </a:rPr>
              <a:t>2. </a:t>
            </a:r>
            <a:r>
              <a:rPr lang="ru-RU" sz="2400" b="1" dirty="0" smtClean="0">
                <a:solidFill>
                  <a:prstClr val="black"/>
                </a:solidFill>
                <a:latin typeface="Calibri" panose="020F0502020204030204"/>
              </a:rPr>
              <a:t>ЛЕГОЧНАЯ ФОРМА</a:t>
            </a:r>
            <a:endParaRPr lang="ru-RU" sz="2400" b="1" dirty="0">
              <a:solidFill>
                <a:prstClr val="black"/>
              </a:solidFill>
              <a:latin typeface="Calibri" panose="020F0502020204030204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400" b="1" dirty="0">
                <a:solidFill>
                  <a:prstClr val="black"/>
                </a:solidFill>
                <a:latin typeface="Calibri" panose="020F0502020204030204"/>
              </a:rPr>
              <a:t>             3. </a:t>
            </a:r>
            <a:r>
              <a:rPr lang="ru-RU" sz="2400" b="1" dirty="0" smtClean="0">
                <a:solidFill>
                  <a:prstClr val="black"/>
                </a:solidFill>
                <a:latin typeface="Calibri" panose="020F0502020204030204"/>
              </a:rPr>
              <a:t>МЕНИНГЕАЛЬНАЯ ФОРМА</a:t>
            </a:r>
            <a:endParaRPr lang="ru-RU" sz="2400" b="1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89619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29497" y="199849"/>
            <a:ext cx="6237491" cy="975827"/>
          </a:xfrm>
        </p:spPr>
        <p:txBody>
          <a:bodyPr>
            <a:normAutofit/>
          </a:bodyPr>
          <a:lstStyle/>
          <a:p>
            <a:pPr algn="ctr"/>
            <a:r>
              <a:rPr lang="ru-RU" altLang="ru-RU" b="1" dirty="0" smtClean="0">
                <a:solidFill>
                  <a:srgbClr val="7030A0"/>
                </a:solidFill>
                <a:latin typeface="+mn-lt"/>
              </a:rPr>
              <a:t>РЕНТГЕНОЛОГИЧЕСКАЯ КАРТИНА</a:t>
            </a:r>
            <a:br>
              <a:rPr lang="ru-RU" altLang="ru-RU" b="1" dirty="0" smtClean="0">
                <a:solidFill>
                  <a:srgbClr val="7030A0"/>
                </a:solidFill>
                <a:latin typeface="+mn-lt"/>
              </a:rPr>
            </a:br>
            <a:r>
              <a:rPr lang="ru-RU" altLang="ru-RU" b="1" dirty="0" smtClean="0">
                <a:solidFill>
                  <a:srgbClr val="7030A0"/>
                </a:solidFill>
                <a:latin typeface="+mn-lt"/>
              </a:rPr>
              <a:t>МИЛИАРНОГО ТУБЕРКУЛЕЗА</a:t>
            </a:r>
            <a:endParaRPr lang="ru-RU" dirty="0">
              <a:latin typeface="+mn-lt"/>
            </a:endParaRPr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11938" b="11938"/>
          <a:stretch>
            <a:fillRect/>
          </a:stretch>
        </p:blipFill>
        <p:spPr>
          <a:xfrm>
            <a:off x="325183" y="1404256"/>
            <a:ext cx="5596487" cy="495209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314" name="Rectangle 2"/>
          <p:cNvSpPr>
            <a:spLocks noGrp="1" noChangeArrowheads="1"/>
          </p:cNvSpPr>
          <p:nvPr>
            <p:ph type="body" sz="half" idx="2"/>
          </p:nvPr>
        </p:nvSpPr>
        <p:spPr>
          <a:xfrm>
            <a:off x="6507690" y="1404260"/>
            <a:ext cx="5260769" cy="4952095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buFontTx/>
              <a:buNone/>
              <a:defRPr/>
            </a:pPr>
            <a:r>
              <a:rPr lang="ru-RU" altLang="ru-RU" sz="2600" b="1" dirty="0"/>
              <a:t>1. Изменения на рентгенограмме появляются на 10-14 день заболевания.</a:t>
            </a:r>
          </a:p>
          <a:p>
            <a:pPr eaLnBrk="1" hangingPunct="1">
              <a:lnSpc>
                <a:spcPct val="110000"/>
              </a:lnSpc>
              <a:buFontTx/>
              <a:buNone/>
              <a:defRPr/>
            </a:pPr>
            <a:r>
              <a:rPr lang="ru-RU" altLang="ru-RU" sz="2600" b="1" dirty="0"/>
              <a:t>    2. Процесс </a:t>
            </a:r>
            <a:r>
              <a:rPr lang="ru-RU" altLang="ru-RU" sz="2600" b="1" dirty="0" smtClean="0"/>
              <a:t>двусторонний</a:t>
            </a:r>
            <a:r>
              <a:rPr lang="ru-RU" altLang="ru-RU" sz="2600" b="1" dirty="0"/>
              <a:t>, абсолютно симметричный</a:t>
            </a:r>
          </a:p>
          <a:p>
            <a:pPr eaLnBrk="1" hangingPunct="1">
              <a:lnSpc>
                <a:spcPct val="110000"/>
              </a:lnSpc>
              <a:buFontTx/>
              <a:buNone/>
              <a:defRPr/>
            </a:pPr>
            <a:r>
              <a:rPr lang="ru-RU" altLang="ru-RU" sz="2600" b="1" dirty="0"/>
              <a:t>    3. На фоне усиленного легочного рисунка на всем протяжении легких - множественные мономорфные очаговые тени 1-2 мм в диаметре, малой интенсивности, четко очерченные, не сливающиеся между собой</a:t>
            </a:r>
          </a:p>
        </p:txBody>
      </p:sp>
      <p:sp>
        <p:nvSpPr>
          <p:cNvPr id="3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0A42D4E6-1262-4A75-802D-BEF5D5EA9A46}" type="slidenum">
              <a:rPr lang="ru-RU" altLang="ru-RU" sz="1200">
                <a:solidFill>
                  <a:srgbClr val="FFFFFF"/>
                </a:solidFill>
              </a:rPr>
              <a:pPr eaLnBrk="1" hangingPunct="1"/>
              <a:t>28</a:t>
            </a:fld>
            <a:endParaRPr lang="ru-RU" altLang="ru-RU" sz="12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1473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0A42D4E6-1262-4A75-802D-BEF5D5EA9A46}" type="slidenum">
              <a:rPr lang="ru-RU" altLang="ru-RU" sz="1200">
                <a:solidFill>
                  <a:srgbClr val="FFFFFF"/>
                </a:solidFill>
              </a:rPr>
              <a:pPr eaLnBrk="1" hangingPunct="1"/>
              <a:t>29</a:t>
            </a:fld>
            <a:endParaRPr lang="ru-RU" altLang="ru-RU" sz="1200">
              <a:solidFill>
                <a:srgbClr val="FFFFFF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001393" y="225192"/>
            <a:ext cx="10653712" cy="479425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sz="2800" b="1" dirty="0" smtClean="0">
                <a:solidFill>
                  <a:srgbClr val="7030A0"/>
                </a:solidFill>
                <a:latin typeface="+mn-lt"/>
              </a:rPr>
              <a:t>РЕНТГЕНОЛОГИЧЕСКАЯ КАРТИНА МИЛИАРНОГО ТУБЕРКУЛЕЗА</a:t>
            </a:r>
            <a:endParaRPr lang="ru-RU" sz="2800" dirty="0">
              <a:latin typeface="+mn-lt"/>
            </a:endParaRPr>
          </a:p>
        </p:txBody>
      </p:sp>
      <p:sp>
        <p:nvSpPr>
          <p:cNvPr id="13314" name="Rectangle 2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488565" y="779914"/>
            <a:ext cx="10015537" cy="863600"/>
          </a:xfrm>
        </p:spPr>
        <p:txBody>
          <a:bodyPr>
            <a:normAutofit lnSpcReduction="10000"/>
          </a:bodyPr>
          <a:lstStyle/>
          <a:p>
            <a:pPr algn="ctr" eaLnBrk="1" hangingPunct="1">
              <a:buFontTx/>
              <a:buNone/>
              <a:defRPr/>
            </a:pPr>
            <a:r>
              <a:rPr lang="ru-RU" altLang="ru-RU" sz="2600" b="1" dirty="0" smtClean="0"/>
              <a:t>При компьютерной томографии изменения в легких выявляются уже на ранних стадиях заболевания. </a:t>
            </a:r>
            <a:endParaRPr lang="ru-RU" altLang="ru-RU" sz="2600" b="1" dirty="0"/>
          </a:p>
        </p:txBody>
      </p:sp>
      <p:pic>
        <p:nvPicPr>
          <p:cNvPr id="2050" name="Picture 2" descr="C:\Users\tech\Desktop\Клинические фотографии\Миллиарный туберкулез\Ткачук 2Милиарный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9" t="4114" r="5025" b="17047"/>
          <a:stretch/>
        </p:blipFill>
        <p:spPr bwMode="auto">
          <a:xfrm>
            <a:off x="598990" y="1917571"/>
            <a:ext cx="5102092" cy="431190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tech\Desktop\Клинические фотографии\Миллиарный туберкулез\Ткачук 1Милиарный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31" r="5603" b="21661"/>
          <a:stretch/>
        </p:blipFill>
        <p:spPr bwMode="auto">
          <a:xfrm>
            <a:off x="6413614" y="2343664"/>
            <a:ext cx="4970248" cy="362090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4943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283660" y="1192466"/>
            <a:ext cx="10515600" cy="1325563"/>
          </a:xfrm>
        </p:spPr>
        <p:txBody>
          <a:bodyPr/>
          <a:lstStyle/>
          <a:p>
            <a:pPr eaLnBrk="1" hangingPunct="1"/>
            <a:r>
              <a:rPr lang="ru-RU" altLang="ru-RU" dirty="0" smtClean="0">
                <a:latin typeface="Arial Black" panose="020B0A04020102020204" pitchFamily="34" charset="0"/>
              </a:rPr>
              <a:t>Цель: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46747" y="2611856"/>
            <a:ext cx="10515600" cy="1515781"/>
          </a:xfrm>
        </p:spPr>
        <p:txBody>
          <a:bodyPr/>
          <a:lstStyle/>
          <a:p>
            <a:pPr eaLnBrk="1" hangingPunct="1"/>
            <a:r>
              <a:rPr lang="ru-RU" altLang="ru-RU" b="1" dirty="0" smtClean="0"/>
              <a:t>Получение знаний о клинический формах туберкулеза органов дыхания, их дифференциальной диагностике с другими заболеваниями</a:t>
            </a:r>
          </a:p>
        </p:txBody>
      </p:sp>
    </p:spTree>
    <p:extLst>
      <p:ext uri="{BB962C8B-B14F-4D97-AF65-F5344CB8AC3E}">
        <p14:creationId xmlns:p14="http://schemas.microsoft.com/office/powerpoint/2010/main" val="3258577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68695" y="388857"/>
            <a:ext cx="8654143" cy="644661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ru-RU" sz="3200" b="1" dirty="0" smtClean="0">
                <a:solidFill>
                  <a:srgbClr val="7030A0"/>
                </a:solidFill>
                <a:latin typeface="+mn-lt"/>
              </a:rPr>
              <a:t>ТУБЕРКУЛЕЗНЫЙ МЕНИНГО-ЭНЦЕФАЛИТ</a:t>
            </a:r>
            <a:endParaRPr lang="ru-RU" sz="3200" b="1" dirty="0">
              <a:solidFill>
                <a:srgbClr val="7030A0"/>
              </a:solidFill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86992" y="4003962"/>
            <a:ext cx="7457704" cy="2207586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0" indent="0" algn="ctr">
              <a:buNone/>
              <a:defRPr/>
            </a:pPr>
            <a:r>
              <a:rPr lang="ru-RU" sz="2400" b="1" dirty="0">
                <a:solidFill>
                  <a:srgbClr val="7030A0"/>
                </a:solidFill>
              </a:rPr>
              <a:t>В течении туберкулёзного </a:t>
            </a:r>
            <a:r>
              <a:rPr lang="ru-RU" sz="2400" b="1" dirty="0" smtClean="0">
                <a:solidFill>
                  <a:srgbClr val="7030A0"/>
                </a:solidFill>
              </a:rPr>
              <a:t>менингита выделяют три </a:t>
            </a:r>
            <a:r>
              <a:rPr lang="ru-RU" sz="2400" b="1" dirty="0">
                <a:solidFill>
                  <a:srgbClr val="7030A0"/>
                </a:solidFill>
              </a:rPr>
              <a:t>периода: </a:t>
            </a:r>
            <a:endParaRPr lang="ru-RU" sz="2400" b="1" dirty="0" smtClean="0">
              <a:solidFill>
                <a:srgbClr val="7030A0"/>
              </a:solidFill>
            </a:endParaRPr>
          </a:p>
          <a:p>
            <a:pPr marL="0" indent="0">
              <a:lnSpc>
                <a:spcPct val="100000"/>
              </a:lnSpc>
              <a:buNone/>
              <a:defRPr/>
            </a:pPr>
            <a:r>
              <a:rPr lang="ru-RU" sz="2400" b="1" dirty="0" smtClean="0"/>
              <a:t>		</a:t>
            </a:r>
            <a:r>
              <a:rPr lang="ru-RU" sz="2400" b="1" dirty="0" smtClean="0">
                <a:solidFill>
                  <a:srgbClr val="002060"/>
                </a:solidFill>
              </a:rPr>
              <a:t>А) ПРОДРОМАЛЬНЫЙ</a:t>
            </a:r>
            <a:r>
              <a:rPr lang="ru-RU" sz="2400" b="1" dirty="0">
                <a:solidFill>
                  <a:srgbClr val="002060"/>
                </a:solidFill>
              </a:rPr>
              <a:t>; </a:t>
            </a:r>
            <a:endParaRPr lang="ru-RU" sz="2400" b="1" dirty="0" smtClean="0">
              <a:solidFill>
                <a:srgbClr val="002060"/>
              </a:solidFill>
            </a:endParaRPr>
          </a:p>
          <a:p>
            <a:pPr marL="0" indent="0">
              <a:lnSpc>
                <a:spcPct val="100000"/>
              </a:lnSpc>
              <a:buNone/>
              <a:defRPr/>
            </a:pPr>
            <a:r>
              <a:rPr lang="ru-RU" sz="2400" b="1" dirty="0" smtClean="0">
                <a:solidFill>
                  <a:srgbClr val="002060"/>
                </a:solidFill>
              </a:rPr>
              <a:t>		Б) РАЗДРАЖЕНИЯ </a:t>
            </a:r>
            <a:r>
              <a:rPr lang="ru-RU" sz="2400" b="1" dirty="0">
                <a:solidFill>
                  <a:srgbClr val="002060"/>
                </a:solidFill>
              </a:rPr>
              <a:t>ЦНС; </a:t>
            </a:r>
            <a:endParaRPr lang="ru-RU" sz="2400" b="1" dirty="0" smtClean="0">
              <a:solidFill>
                <a:srgbClr val="002060"/>
              </a:solidFill>
            </a:endParaRPr>
          </a:p>
          <a:p>
            <a:pPr marL="0" indent="0">
              <a:lnSpc>
                <a:spcPct val="100000"/>
              </a:lnSpc>
              <a:buNone/>
              <a:defRPr/>
            </a:pPr>
            <a:r>
              <a:rPr lang="ru-RU" sz="2400" b="1" dirty="0" smtClean="0">
                <a:solidFill>
                  <a:srgbClr val="002060"/>
                </a:solidFill>
              </a:rPr>
              <a:t>		В) ПАРЕЗОВ </a:t>
            </a:r>
            <a:r>
              <a:rPr lang="ru-RU" sz="2400" b="1" dirty="0">
                <a:solidFill>
                  <a:srgbClr val="002060"/>
                </a:solidFill>
              </a:rPr>
              <a:t>И ПАРАЛИЧЕЙ</a:t>
            </a:r>
            <a:r>
              <a:rPr lang="ru-RU" sz="2400" b="1" dirty="0" smtClean="0">
                <a:solidFill>
                  <a:srgbClr val="002060"/>
                </a:solidFill>
              </a:rPr>
              <a:t>.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453247" y="1193334"/>
            <a:ext cx="6947065" cy="2308324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dirty="0" smtClean="0">
                <a:solidFill>
                  <a:prstClr val="black"/>
                </a:solidFill>
                <a:latin typeface="Calibri" panose="020F0502020204030204"/>
              </a:rPr>
              <a:t>- </a:t>
            </a:r>
            <a:r>
              <a:rPr lang="ru-RU" sz="2400" b="1" dirty="0" smtClean="0">
                <a:solidFill>
                  <a:prstClr val="black"/>
                </a:solidFill>
                <a:latin typeface="Calibri" panose="020F0502020204030204"/>
              </a:rPr>
              <a:t>это </a:t>
            </a:r>
            <a:r>
              <a:rPr lang="ru-RU" sz="2400" b="1" dirty="0">
                <a:solidFill>
                  <a:prstClr val="black"/>
                </a:solidFill>
                <a:latin typeface="Calibri" panose="020F0502020204030204"/>
              </a:rPr>
              <a:t>туберкулезное воспаление мозговых оболочек, характеризующееся множественным высыпанием милиарных бугорков на мягких мозговых оболочках и появлением серозно-фибринозного экссудата в </a:t>
            </a:r>
            <a:r>
              <a:rPr lang="ru-RU" sz="2400" b="1" dirty="0" err="1">
                <a:solidFill>
                  <a:prstClr val="black"/>
                </a:solidFill>
                <a:latin typeface="Calibri" panose="020F0502020204030204"/>
              </a:rPr>
              <a:t>подпаутинном</a:t>
            </a:r>
            <a:r>
              <a:rPr lang="ru-RU" sz="2400" b="1" dirty="0">
                <a:solidFill>
                  <a:prstClr val="black"/>
                </a:solidFill>
                <a:latin typeface="Calibri" panose="020F0502020204030204"/>
              </a:rPr>
              <a:t> пространстве.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4265" y="388839"/>
            <a:ext cx="1759315" cy="234248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9857" y="3372766"/>
            <a:ext cx="2633371" cy="2838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575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6582" y="270103"/>
            <a:ext cx="8654143" cy="644661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sz="3200" b="1" dirty="0" smtClean="0">
                <a:solidFill>
                  <a:srgbClr val="7030A0"/>
                </a:solidFill>
                <a:latin typeface="+mn-lt"/>
              </a:rPr>
              <a:t>КЛИНИКА ТУБЕРКУЛЕЗНОГО МЕНИНГО-ЭНЦЕФАЛИТА</a:t>
            </a:r>
            <a:endParaRPr lang="ru-RU" sz="3200" b="1" dirty="0">
              <a:solidFill>
                <a:srgbClr val="7030A0"/>
              </a:solidFill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1" y="2297456"/>
            <a:ext cx="7184571" cy="241225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indent="0" algn="ctr">
              <a:lnSpc>
                <a:spcPct val="120000"/>
              </a:lnSpc>
              <a:buNone/>
              <a:defRPr/>
            </a:pPr>
            <a:r>
              <a:rPr lang="ru-RU" sz="2000" b="1" dirty="0" smtClean="0"/>
              <a:t>В </a:t>
            </a:r>
            <a:r>
              <a:rPr lang="ru-RU" sz="2000" b="1" dirty="0"/>
              <a:t>этом периоде преобладают нарушения преимущественно психического характера - непостоянная головная боль, усиливающаяся при ярком свете и шуме; </a:t>
            </a:r>
            <a:r>
              <a:rPr lang="ru-RU" sz="2000" b="1" dirty="0" err="1"/>
              <a:t>гиперакузия</a:t>
            </a:r>
            <a:r>
              <a:rPr lang="ru-RU" sz="2000" b="1" dirty="0"/>
              <a:t> (непереносимость шума, громких звуков), светобоязнь (фотофобия), из-за которой больной лежит с закрытыми глазами, раздражительность, плаксивость, апатия</a:t>
            </a:r>
            <a:r>
              <a:rPr lang="ru-RU" sz="2000" b="1" dirty="0" smtClean="0"/>
              <a:t>.</a:t>
            </a:r>
            <a:endParaRPr lang="ru-RU" sz="2000" b="1" dirty="0"/>
          </a:p>
        </p:txBody>
      </p:sp>
      <p:pic>
        <p:nvPicPr>
          <p:cNvPr id="24580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091" y="1890865"/>
            <a:ext cx="3758040" cy="281884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412448" y="1122331"/>
            <a:ext cx="5125827" cy="89255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800" b="1" dirty="0">
                <a:solidFill>
                  <a:srgbClr val="002060"/>
                </a:solidFill>
                <a:latin typeface="Calibri" panose="020F0502020204030204"/>
              </a:rPr>
              <a:t>ПРОДРОМАЛЬНЫЙ </a:t>
            </a:r>
            <a:r>
              <a:rPr lang="ru-RU" sz="2800" b="1" dirty="0" smtClean="0">
                <a:solidFill>
                  <a:srgbClr val="002060"/>
                </a:solidFill>
                <a:latin typeface="Calibri" panose="020F0502020204030204"/>
              </a:rPr>
              <a:t>ПЕРИОД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400" b="1" dirty="0" smtClean="0">
                <a:solidFill>
                  <a:srgbClr val="002060"/>
                </a:solidFill>
                <a:latin typeface="Calibri" panose="020F0502020204030204"/>
              </a:rPr>
              <a:t>(длиться </a:t>
            </a:r>
            <a:r>
              <a:rPr lang="ru-RU" sz="2400" b="1" dirty="0">
                <a:solidFill>
                  <a:srgbClr val="002060"/>
                </a:solidFill>
                <a:latin typeface="Calibri" panose="020F0502020204030204"/>
              </a:rPr>
              <a:t>от 1 до 4-х </a:t>
            </a:r>
            <a:r>
              <a:rPr lang="ru-RU" sz="2400" b="1" dirty="0" smtClean="0">
                <a:solidFill>
                  <a:srgbClr val="002060"/>
                </a:solidFill>
                <a:latin typeface="Calibri" panose="020F0502020204030204"/>
              </a:rPr>
              <a:t>недель) </a:t>
            </a:r>
            <a:endParaRPr lang="ru-RU" sz="2400" b="1" dirty="0">
              <a:solidFill>
                <a:srgbClr val="002060"/>
              </a:solidFill>
              <a:latin typeface="Calibri" panose="020F0502020204030204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06936" y="4992298"/>
            <a:ext cx="1053341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000" b="1" dirty="0">
                <a:solidFill>
                  <a:prstClr val="black"/>
                </a:solidFill>
                <a:latin typeface="Calibri" panose="020F0502020204030204"/>
              </a:rPr>
              <a:t>Постепенно нарастают симптомы интоксикации: субфебрильная температура, общее недомогание, потеря аппетита, повышенная </a:t>
            </a:r>
            <a:r>
              <a:rPr lang="ru-RU" sz="2000" b="1" dirty="0" smtClean="0">
                <a:solidFill>
                  <a:prstClr val="black"/>
                </a:solidFill>
                <a:latin typeface="Calibri" panose="020F0502020204030204"/>
              </a:rPr>
              <a:t>утомляемость.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000" b="1" dirty="0" smtClean="0">
                <a:solidFill>
                  <a:prstClr val="black"/>
                </a:solidFill>
                <a:latin typeface="Calibri" panose="020F0502020204030204"/>
              </a:rPr>
              <a:t>Постановка </a:t>
            </a:r>
            <a:r>
              <a:rPr lang="ru-RU" sz="2000" b="1" dirty="0">
                <a:solidFill>
                  <a:prstClr val="black"/>
                </a:solidFill>
                <a:latin typeface="Calibri" panose="020F0502020204030204"/>
              </a:rPr>
              <a:t>диагноза в этот период крайне затруднена. </a:t>
            </a:r>
          </a:p>
        </p:txBody>
      </p:sp>
    </p:spTree>
    <p:extLst>
      <p:ext uri="{BB962C8B-B14F-4D97-AF65-F5344CB8AC3E}">
        <p14:creationId xmlns:p14="http://schemas.microsoft.com/office/powerpoint/2010/main" val="3477430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6582" y="270103"/>
            <a:ext cx="8654143" cy="644661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sz="3200" b="1" dirty="0" smtClean="0">
                <a:solidFill>
                  <a:srgbClr val="7030A0"/>
                </a:solidFill>
                <a:latin typeface="+mn-lt"/>
              </a:rPr>
              <a:t>КЛИНИКА ТУБЕРКУЛЕЗНОГО МЕНИНГО-ЭНЦЕФАЛИТА</a:t>
            </a:r>
            <a:endParaRPr lang="ru-RU" sz="3200" b="1" dirty="0">
              <a:solidFill>
                <a:srgbClr val="7030A0"/>
              </a:solidFill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26972" y="2051142"/>
            <a:ext cx="7944592" cy="265694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 marL="0" indent="0" algn="ctr">
              <a:lnSpc>
                <a:spcPct val="120000"/>
              </a:lnSpc>
              <a:buNone/>
              <a:defRPr/>
            </a:pPr>
            <a:r>
              <a:rPr lang="ru-RU" sz="2000" b="1" dirty="0" err="1" smtClean="0"/>
              <a:t>Усивается</a:t>
            </a:r>
            <a:r>
              <a:rPr lang="ru-RU" sz="2000" b="1" dirty="0" smtClean="0"/>
              <a:t> клиническая </a:t>
            </a:r>
            <a:r>
              <a:rPr lang="ru-RU" sz="2000" b="1" dirty="0"/>
              <a:t>и </a:t>
            </a:r>
            <a:r>
              <a:rPr lang="ru-RU" sz="2000" b="1" dirty="0" smtClean="0"/>
              <a:t>неврологическая симптоматика:</a:t>
            </a:r>
          </a:p>
          <a:p>
            <a:pPr algn="ctr">
              <a:lnSpc>
                <a:spcPct val="120000"/>
              </a:lnSpc>
              <a:buFontTx/>
              <a:buChar char="-"/>
              <a:defRPr/>
            </a:pPr>
            <a:r>
              <a:rPr lang="ru-RU" sz="2000" b="1" dirty="0" smtClean="0"/>
              <a:t>нарастает головная боль, усиливается </a:t>
            </a:r>
            <a:r>
              <a:rPr lang="ru-RU" sz="2000" b="1" dirty="0"/>
              <a:t>светобоязнь; непереносимость шума</a:t>
            </a:r>
            <a:r>
              <a:rPr lang="ru-RU" sz="2000" b="1" dirty="0" smtClean="0"/>
              <a:t>;</a:t>
            </a:r>
          </a:p>
          <a:p>
            <a:pPr marL="0" indent="0" algn="ctr">
              <a:lnSpc>
                <a:spcPct val="120000"/>
              </a:lnSpc>
              <a:buNone/>
              <a:defRPr/>
            </a:pPr>
            <a:r>
              <a:rPr lang="ru-RU" sz="2000" b="1" dirty="0" smtClean="0"/>
              <a:t>- появляется </a:t>
            </a:r>
            <a:r>
              <a:rPr lang="ru-RU" sz="2000" b="1" dirty="0"/>
              <a:t>рвота при перемене положения </a:t>
            </a:r>
            <a:r>
              <a:rPr lang="ru-RU" sz="2000" b="1" dirty="0" smtClean="0"/>
              <a:t>тела,</a:t>
            </a:r>
          </a:p>
          <a:p>
            <a:pPr marL="0" indent="0" algn="ctr">
              <a:lnSpc>
                <a:spcPct val="120000"/>
              </a:lnSpc>
              <a:buNone/>
              <a:defRPr/>
            </a:pPr>
            <a:r>
              <a:rPr lang="ru-RU" sz="2000" b="1" dirty="0" smtClean="0"/>
              <a:t>нарастают </a:t>
            </a:r>
            <a:r>
              <a:rPr lang="ru-RU" sz="2000" b="1" dirty="0"/>
              <a:t>симптомы интоксикации: усиливается лихорадка, развивается анорексия, общая слабость</a:t>
            </a:r>
            <a:r>
              <a:rPr lang="ru-RU" sz="2000" b="1" dirty="0" smtClean="0"/>
              <a:t>.</a:t>
            </a:r>
            <a:endParaRPr lang="ru-RU" sz="2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4089921" y="1099096"/>
            <a:ext cx="6068291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4000" b="1" dirty="0" smtClean="0">
                <a:solidFill>
                  <a:srgbClr val="002060"/>
                </a:solidFill>
                <a:latin typeface="Calibri" panose="020F0502020204030204"/>
              </a:rPr>
              <a:t>Период раздражения ЦНС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825699" y="5036588"/>
            <a:ext cx="1102588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000" b="1" dirty="0" smtClean="0">
                <a:solidFill>
                  <a:prstClr val="black"/>
                </a:solidFill>
                <a:latin typeface="Calibri" panose="020F0502020204030204"/>
              </a:rPr>
              <a:t>В конце недели болезни появляются не резко выраженные положительные </a:t>
            </a:r>
            <a:r>
              <a:rPr lang="ru-RU" sz="2000" b="1" dirty="0" err="1" smtClean="0">
                <a:solidFill>
                  <a:prstClr val="black"/>
                </a:solidFill>
                <a:latin typeface="Calibri" panose="020F0502020204030204"/>
              </a:rPr>
              <a:t>менингиальные</a:t>
            </a:r>
            <a:r>
              <a:rPr lang="ru-RU" sz="2000" b="1" dirty="0" smtClean="0">
                <a:solidFill>
                  <a:prstClr val="black"/>
                </a:solidFill>
                <a:latin typeface="Calibri" panose="020F0502020204030204"/>
              </a:rPr>
              <a:t> симптомы – ригидность затылочных мышц, симптомы </a:t>
            </a:r>
            <a:r>
              <a:rPr lang="ru-RU" sz="2000" b="1" dirty="0" err="1" smtClean="0">
                <a:solidFill>
                  <a:prstClr val="black"/>
                </a:solidFill>
                <a:latin typeface="Calibri" panose="020F0502020204030204"/>
              </a:rPr>
              <a:t>Кернига</a:t>
            </a:r>
            <a:r>
              <a:rPr lang="ru-RU" sz="2000" b="1" dirty="0" smtClean="0">
                <a:solidFill>
                  <a:prstClr val="black"/>
                </a:solidFill>
                <a:latin typeface="Calibri" panose="020F0502020204030204"/>
              </a:rPr>
              <a:t> и </a:t>
            </a:r>
            <a:r>
              <a:rPr lang="ru-RU" sz="2000" b="1" dirty="0" err="1" smtClean="0">
                <a:solidFill>
                  <a:prstClr val="black"/>
                </a:solidFill>
                <a:latin typeface="Calibri" panose="020F0502020204030204"/>
              </a:rPr>
              <a:t>Брудзинского</a:t>
            </a:r>
            <a:r>
              <a:rPr lang="ru-RU" sz="2000" b="1" dirty="0" smtClean="0">
                <a:solidFill>
                  <a:prstClr val="black"/>
                </a:solidFill>
                <a:latin typeface="Calibri" panose="020F0502020204030204"/>
              </a:rPr>
              <a:t>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000" b="1" dirty="0" smtClean="0">
                <a:solidFill>
                  <a:prstClr val="black"/>
                </a:solidFill>
                <a:latin typeface="Calibri" panose="020F0502020204030204"/>
              </a:rPr>
              <a:t>Интенсивность </a:t>
            </a:r>
            <a:r>
              <a:rPr lang="ru-RU" sz="2000" b="1" dirty="0" err="1">
                <a:solidFill>
                  <a:prstClr val="black"/>
                </a:solidFill>
                <a:latin typeface="Calibri" panose="020F0502020204030204"/>
              </a:rPr>
              <a:t>менингиальных</a:t>
            </a:r>
            <a:r>
              <a:rPr lang="ru-RU" sz="2000" b="1" dirty="0">
                <a:solidFill>
                  <a:prstClr val="black"/>
                </a:solidFill>
                <a:latin typeface="Calibri" panose="020F0502020204030204"/>
              </a:rPr>
              <a:t> симптомов постепенно </a:t>
            </a:r>
            <a:r>
              <a:rPr lang="ru-RU" sz="2000" b="1" dirty="0" smtClean="0">
                <a:solidFill>
                  <a:prstClr val="black"/>
                </a:solidFill>
                <a:latin typeface="Calibri" panose="020F0502020204030204"/>
              </a:rPr>
              <a:t>нарастает.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000" b="1" dirty="0" smtClean="0">
                <a:solidFill>
                  <a:prstClr val="black"/>
                </a:solidFill>
                <a:latin typeface="Calibri" panose="020F0502020204030204"/>
              </a:rPr>
              <a:t>Появляются </a:t>
            </a:r>
            <a:r>
              <a:rPr lang="ru-RU" sz="2000" b="1" dirty="0">
                <a:solidFill>
                  <a:prstClr val="black"/>
                </a:solidFill>
                <a:latin typeface="Calibri" panose="020F0502020204030204"/>
              </a:rPr>
              <a:t>симптомы повреждения черепно-мозговых </a:t>
            </a:r>
            <a:r>
              <a:rPr lang="ru-RU" sz="2000" b="1" dirty="0" smtClean="0">
                <a:solidFill>
                  <a:prstClr val="black"/>
                </a:solidFill>
                <a:latin typeface="Calibri" panose="020F0502020204030204"/>
              </a:rPr>
              <a:t>нервов</a:t>
            </a:r>
            <a:endParaRPr lang="ru-RU" sz="20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57533" t="26617" r="6469" b="4900"/>
          <a:stretch/>
        </p:blipFill>
        <p:spPr>
          <a:xfrm>
            <a:off x="411537" y="1181374"/>
            <a:ext cx="2470067" cy="352670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92368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6582" y="270103"/>
            <a:ext cx="8654143" cy="644661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sz="3200" b="1" dirty="0" smtClean="0">
                <a:solidFill>
                  <a:srgbClr val="7030A0"/>
                </a:solidFill>
                <a:latin typeface="+mn-lt"/>
              </a:rPr>
              <a:t>КЛИНИКА ТУБЕРКУЛЕЗНОГО МЕНИНГО-ЭНЦЕФАЛИТА</a:t>
            </a:r>
            <a:endParaRPr lang="ru-RU" sz="3200" b="1" dirty="0">
              <a:solidFill>
                <a:srgbClr val="7030A0"/>
              </a:solidFill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591981" y="2034220"/>
            <a:ext cx="6055939" cy="265743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b="1" dirty="0"/>
              <a:t>В этот период характерно преобладание признаков </a:t>
            </a:r>
            <a:r>
              <a:rPr lang="ru-RU" sz="2400" b="1" dirty="0" err="1"/>
              <a:t>менингоэнцефалита</a:t>
            </a:r>
            <a:r>
              <a:rPr lang="ru-RU" sz="2400" b="1" dirty="0"/>
              <a:t>:</a:t>
            </a:r>
          </a:p>
          <a:p>
            <a:pPr marL="0" indent="0">
              <a:buNone/>
            </a:pPr>
            <a:r>
              <a:rPr lang="ru-RU" sz="2400" b="1" dirty="0"/>
              <a:t>гипертермия до 41 градуса, сознание полностью утрачено, появление судорог, тахикардия;</a:t>
            </a:r>
          </a:p>
          <a:p>
            <a:pPr marL="0" indent="0">
              <a:buNone/>
            </a:pPr>
            <a:r>
              <a:rPr lang="ru-RU" sz="2400" b="1" dirty="0" smtClean="0"/>
              <a:t>нарастает </a:t>
            </a:r>
            <a:r>
              <a:rPr lang="ru-RU" sz="2400" b="1" dirty="0"/>
              <a:t>неврологическая симптоматика: появляются параличи, </a:t>
            </a:r>
            <a:r>
              <a:rPr lang="ru-RU" sz="2400" b="1" dirty="0" smtClean="0"/>
              <a:t>парезы</a:t>
            </a:r>
            <a:r>
              <a:rPr lang="ru-RU" sz="2400" b="1" dirty="0"/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591981" y="1066380"/>
            <a:ext cx="6068291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4000" b="1" dirty="0">
                <a:solidFill>
                  <a:srgbClr val="002060"/>
                </a:solidFill>
                <a:latin typeface="Calibri" panose="020F0502020204030204"/>
              </a:rPr>
              <a:t>ТЕРМИНАЛЬНЫЙ ПЕРИОД </a:t>
            </a:r>
            <a:endParaRPr lang="ru-RU" sz="4000" b="1" dirty="0" smtClean="0">
              <a:solidFill>
                <a:srgbClr val="002060"/>
              </a:solidFill>
              <a:latin typeface="Calibri" panose="020F0502020204030204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34395" y="5037596"/>
            <a:ext cx="1102588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000" b="1" dirty="0">
                <a:solidFill>
                  <a:prstClr val="black"/>
                </a:solidFill>
                <a:latin typeface="Calibri" panose="020F0502020204030204"/>
              </a:rPr>
              <a:t>К концу болезни развивается истощение </a:t>
            </a:r>
            <a:r>
              <a:rPr lang="ru-RU" sz="2000" b="1" dirty="0" smtClean="0">
                <a:solidFill>
                  <a:prstClr val="black"/>
                </a:solidFill>
                <a:latin typeface="Calibri" panose="020F0502020204030204"/>
              </a:rPr>
              <a:t>больного, </a:t>
            </a:r>
            <a:r>
              <a:rPr lang="ru-RU" sz="2000" b="1" dirty="0">
                <a:solidFill>
                  <a:prstClr val="black"/>
                </a:solidFill>
                <a:latin typeface="Calibri" panose="020F0502020204030204"/>
              </a:rPr>
              <a:t>появляются пролежни, как следствие нарушения трофической функции нервной системы и вслед за этим наступает летальный исход при явлениях паралича дыхательного и сосудодвигательного центров.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701" y="1066376"/>
            <a:ext cx="4871641" cy="365944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63031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1038313" y="784529"/>
            <a:ext cx="9451651" cy="916084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>
            <a:normAutofit fontScale="92500"/>
          </a:bodyPr>
          <a:lstStyle/>
          <a:p>
            <a:pPr marL="0" indent="0" algn="ctr">
              <a:lnSpc>
                <a:spcPct val="120000"/>
              </a:lnSpc>
              <a:buNone/>
              <a:defRPr/>
            </a:pPr>
            <a:r>
              <a:rPr lang="ru-RU" sz="2200" b="1" dirty="0"/>
              <a:t>	Абсолютным диагностическим критерием является обнаружение МБТ в спинномозговой жидкости, которые выявляются не более чем в 20% случаев.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931491" y="2116030"/>
            <a:ext cx="9938760" cy="3342453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200" b="1" dirty="0">
                <a:solidFill>
                  <a:prstClr val="black"/>
                </a:solidFill>
                <a:latin typeface="Calibri" panose="020F0502020204030204"/>
              </a:rPr>
              <a:t>При отсутствии лечения смерть  наступает в течении 2-3 недель от начала </a:t>
            </a:r>
            <a:r>
              <a:rPr lang="ru-RU" sz="2200" b="1" dirty="0" smtClean="0">
                <a:solidFill>
                  <a:prstClr val="black"/>
                </a:solidFill>
                <a:latin typeface="Calibri" panose="020F0502020204030204"/>
              </a:rPr>
              <a:t>заболевания.</a:t>
            </a:r>
          </a:p>
          <a:p>
            <a:pPr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200" b="1" dirty="0" smtClean="0">
                <a:solidFill>
                  <a:prstClr val="black"/>
                </a:solidFill>
                <a:latin typeface="Calibri" panose="020F0502020204030204"/>
              </a:rPr>
              <a:t>В </a:t>
            </a:r>
            <a:r>
              <a:rPr lang="ru-RU" sz="2200" b="1" dirty="0" err="1">
                <a:solidFill>
                  <a:prstClr val="black"/>
                </a:solidFill>
                <a:latin typeface="Calibri" panose="020F0502020204030204"/>
              </a:rPr>
              <a:t>доантибактериальную</a:t>
            </a:r>
            <a:r>
              <a:rPr lang="ru-RU" sz="2200" b="1" dirty="0">
                <a:solidFill>
                  <a:prstClr val="black"/>
                </a:solidFill>
                <a:latin typeface="Calibri" panose="020F0502020204030204"/>
              </a:rPr>
              <a:t> эру </a:t>
            </a:r>
            <a:r>
              <a:rPr lang="ru-RU" sz="2200" b="1" dirty="0" smtClean="0">
                <a:solidFill>
                  <a:prstClr val="black"/>
                </a:solidFill>
                <a:latin typeface="Calibri" panose="020F0502020204030204"/>
              </a:rPr>
              <a:t>летальность была </a:t>
            </a:r>
            <a:r>
              <a:rPr lang="ru-RU" sz="2200" b="1" dirty="0">
                <a:solidFill>
                  <a:prstClr val="black"/>
                </a:solidFill>
                <a:latin typeface="Calibri" panose="020F0502020204030204"/>
              </a:rPr>
              <a:t>100%.</a:t>
            </a:r>
          </a:p>
          <a:p>
            <a:pPr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200" b="1" dirty="0" smtClean="0">
                <a:solidFill>
                  <a:prstClr val="black"/>
                </a:solidFill>
                <a:latin typeface="Calibri" panose="020F0502020204030204"/>
              </a:rPr>
              <a:t>При </a:t>
            </a:r>
            <a:r>
              <a:rPr lang="ru-RU" sz="2200" b="1" dirty="0">
                <a:solidFill>
                  <a:prstClr val="black"/>
                </a:solidFill>
                <a:latin typeface="Calibri" panose="020F0502020204030204"/>
              </a:rPr>
              <a:t>своевременной диагностике </a:t>
            </a:r>
            <a:r>
              <a:rPr lang="ru-RU" sz="2200" b="1" dirty="0" smtClean="0">
                <a:solidFill>
                  <a:prstClr val="black"/>
                </a:solidFill>
                <a:latin typeface="Calibri" panose="020F0502020204030204"/>
              </a:rPr>
              <a:t>– не позднее </a:t>
            </a:r>
            <a:r>
              <a:rPr lang="ru-RU" sz="2200" b="1" dirty="0">
                <a:solidFill>
                  <a:prstClr val="black"/>
                </a:solidFill>
                <a:latin typeface="Calibri" panose="020F0502020204030204"/>
              </a:rPr>
              <a:t>10 дня заболевания – прогноз </a:t>
            </a:r>
            <a:r>
              <a:rPr lang="ru-RU" sz="2200" b="1" dirty="0" smtClean="0">
                <a:solidFill>
                  <a:prstClr val="black"/>
                </a:solidFill>
                <a:latin typeface="Calibri" panose="020F0502020204030204"/>
              </a:rPr>
              <a:t>благоприятный</a:t>
            </a:r>
            <a:r>
              <a:rPr lang="ru-RU" sz="2200" b="1" dirty="0">
                <a:solidFill>
                  <a:prstClr val="black"/>
                </a:solidFill>
                <a:latin typeface="Calibri" panose="020F0502020204030204"/>
              </a:rPr>
              <a:t>.</a:t>
            </a:r>
          </a:p>
          <a:p>
            <a:pPr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200" b="1" dirty="0" smtClean="0">
                <a:solidFill>
                  <a:prstClr val="black"/>
                </a:solidFill>
                <a:latin typeface="Calibri" panose="020F0502020204030204"/>
              </a:rPr>
              <a:t>При </a:t>
            </a:r>
            <a:r>
              <a:rPr lang="ru-RU" sz="2200" b="1" dirty="0">
                <a:solidFill>
                  <a:prstClr val="black"/>
                </a:solidFill>
                <a:latin typeface="Calibri" panose="020F0502020204030204"/>
              </a:rPr>
              <a:t>поздней диагностике, </a:t>
            </a:r>
            <a:r>
              <a:rPr lang="ru-RU" sz="2200" b="1" dirty="0" smtClean="0">
                <a:solidFill>
                  <a:prstClr val="black"/>
                </a:solidFill>
                <a:latin typeface="Calibri" panose="020F0502020204030204"/>
              </a:rPr>
              <a:t>(</a:t>
            </a:r>
            <a:r>
              <a:rPr lang="ru-RU" sz="2200" b="1" dirty="0">
                <a:solidFill>
                  <a:prstClr val="black"/>
                </a:solidFill>
                <a:latin typeface="Calibri" panose="020F0502020204030204"/>
              </a:rPr>
              <a:t>позднее 10 дня </a:t>
            </a:r>
            <a:r>
              <a:rPr lang="ru-RU" sz="2200" b="1" dirty="0" smtClean="0">
                <a:solidFill>
                  <a:prstClr val="black"/>
                </a:solidFill>
                <a:latin typeface="Calibri" panose="020F0502020204030204"/>
              </a:rPr>
              <a:t>заболевания)</a:t>
            </a:r>
          </a:p>
          <a:p>
            <a:pPr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200" b="1" dirty="0" smtClean="0">
                <a:solidFill>
                  <a:prstClr val="black"/>
                </a:solidFill>
                <a:latin typeface="Calibri" panose="020F0502020204030204"/>
              </a:rPr>
              <a:t>шансы </a:t>
            </a:r>
            <a:r>
              <a:rPr lang="ru-RU" sz="2200" b="1" dirty="0">
                <a:solidFill>
                  <a:prstClr val="black"/>
                </a:solidFill>
                <a:latin typeface="Calibri" panose="020F0502020204030204"/>
              </a:rPr>
              <a:t>на благоприятный исход резко </a:t>
            </a:r>
            <a:r>
              <a:rPr lang="ru-RU" sz="2200" b="1" dirty="0" smtClean="0">
                <a:solidFill>
                  <a:prstClr val="black"/>
                </a:solidFill>
                <a:latin typeface="Calibri" panose="020F0502020204030204"/>
              </a:rPr>
              <a:t>уменьшаются и</a:t>
            </a:r>
          </a:p>
          <a:p>
            <a:pPr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200" b="1" dirty="0" smtClean="0">
                <a:solidFill>
                  <a:prstClr val="black"/>
                </a:solidFill>
                <a:latin typeface="Calibri" panose="020F0502020204030204"/>
              </a:rPr>
              <a:t>заболевание часто </a:t>
            </a:r>
            <a:r>
              <a:rPr lang="ru-RU" sz="2200" b="1" dirty="0">
                <a:solidFill>
                  <a:prstClr val="black"/>
                </a:solidFill>
                <a:latin typeface="Calibri" panose="020F0502020204030204"/>
              </a:rPr>
              <a:t>приводит к летальному исходу. </a:t>
            </a:r>
          </a:p>
        </p:txBody>
      </p:sp>
    </p:spTree>
    <p:extLst>
      <p:ext uri="{BB962C8B-B14F-4D97-AF65-F5344CB8AC3E}">
        <p14:creationId xmlns:p14="http://schemas.microsoft.com/office/powerpoint/2010/main" val="3415836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2341551" y="317367"/>
            <a:ext cx="7520300" cy="1143000"/>
          </a:xfrm>
        </p:spPr>
        <p:txBody>
          <a:bodyPr/>
          <a:lstStyle/>
          <a:p>
            <a:r>
              <a:rPr lang="ru-RU" altLang="ru-RU" sz="2800" b="1" dirty="0" smtClean="0">
                <a:solidFill>
                  <a:srgbClr val="7030A0"/>
                </a:solidFill>
              </a:rPr>
              <a:t>ПОДОСТРЫЙ ДИССЕМИНИРОВАННЫЙ</a:t>
            </a:r>
            <a:br>
              <a:rPr lang="ru-RU" altLang="ru-RU" sz="2800" b="1" dirty="0" smtClean="0">
                <a:solidFill>
                  <a:srgbClr val="7030A0"/>
                </a:solidFill>
              </a:rPr>
            </a:br>
            <a:r>
              <a:rPr lang="ru-RU" altLang="ru-RU" sz="2800" b="1" dirty="0" smtClean="0">
                <a:solidFill>
                  <a:srgbClr val="7030A0"/>
                </a:solidFill>
              </a:rPr>
              <a:t>ТУБЕРКУЛЕЗ ЛЕГКИХ</a:t>
            </a:r>
            <a:endParaRPr lang="ru-RU" altLang="ru-RU" sz="1600" b="1" dirty="0">
              <a:solidFill>
                <a:srgbClr val="00CC00"/>
              </a:solidFill>
            </a:endParaRP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0322" y="1600206"/>
            <a:ext cx="8352089" cy="4525963"/>
          </a:xfrm>
        </p:spPr>
        <p:txBody>
          <a:bodyPr/>
          <a:lstStyle/>
          <a:p>
            <a:pPr algn="ctr">
              <a:buFontTx/>
              <a:buNone/>
            </a:pPr>
            <a:r>
              <a:rPr lang="ru-RU" altLang="ru-RU" sz="1600" b="1" dirty="0">
                <a:latin typeface="Times New Roman" pitchFamily="18" charset="0"/>
              </a:rPr>
              <a:t>	</a:t>
            </a:r>
            <a:r>
              <a:rPr lang="ru-RU" altLang="ru-RU" sz="2000" b="1" dirty="0">
                <a:latin typeface="Calibri" panose="020F0502020204030204" pitchFamily="34" charset="0"/>
              </a:rPr>
              <a:t>Постепенное развитие</a:t>
            </a:r>
            <a:r>
              <a:rPr lang="ru-RU" altLang="ru-RU" sz="2000" b="1" dirty="0" smtClean="0">
                <a:latin typeface="Calibri" panose="020F0502020204030204" pitchFamily="34" charset="0"/>
              </a:rPr>
              <a:t>.   </a:t>
            </a:r>
            <a:r>
              <a:rPr lang="ru-RU" altLang="ru-RU" sz="2000" b="1" dirty="0" err="1" smtClean="0">
                <a:latin typeface="Calibri" panose="020F0502020204030204" pitchFamily="34" charset="0"/>
              </a:rPr>
              <a:t>Выраженны</a:t>
            </a:r>
            <a:r>
              <a:rPr lang="ru-RU" altLang="ru-RU" sz="2000" b="1" dirty="0" smtClean="0">
                <a:latin typeface="Calibri" panose="020F0502020204030204" pitchFamily="34" charset="0"/>
              </a:rPr>
              <a:t> </a:t>
            </a:r>
            <a:r>
              <a:rPr lang="ru-RU" altLang="ru-RU" sz="2000" b="1" dirty="0">
                <a:latin typeface="Calibri" panose="020F0502020204030204" pitchFamily="34" charset="0"/>
              </a:rPr>
              <a:t>симптомы </a:t>
            </a:r>
            <a:r>
              <a:rPr lang="ru-RU" altLang="ru-RU" sz="2000" b="1" dirty="0" smtClean="0">
                <a:latin typeface="Calibri" panose="020F0502020204030204" pitchFamily="34" charset="0"/>
              </a:rPr>
              <a:t>интоксикации.</a:t>
            </a:r>
          </a:p>
          <a:p>
            <a:pPr algn="ctr">
              <a:buFontTx/>
              <a:buNone/>
            </a:pPr>
            <a:r>
              <a:rPr lang="ru-RU" altLang="ru-RU" sz="2000" b="1" dirty="0" err="1" smtClean="0">
                <a:latin typeface="Calibri" panose="020F0502020204030204" pitchFamily="34" charset="0"/>
              </a:rPr>
              <a:t>Рентгенкартина</a:t>
            </a:r>
            <a:r>
              <a:rPr lang="ru-RU" altLang="ru-RU" sz="2000" b="1" dirty="0" smtClean="0">
                <a:latin typeface="Calibri" panose="020F0502020204030204" pitchFamily="34" charset="0"/>
              </a:rPr>
              <a:t> </a:t>
            </a:r>
            <a:r>
              <a:rPr lang="ru-RU" altLang="ru-RU" sz="2000" b="1" dirty="0">
                <a:latin typeface="Calibri" panose="020F0502020204030204" pitchFamily="34" charset="0"/>
              </a:rPr>
              <a:t>зависит от генеза заболевания.</a:t>
            </a:r>
          </a:p>
          <a:p>
            <a:pPr algn="ctr">
              <a:buFontTx/>
              <a:buNone/>
            </a:pPr>
            <a:r>
              <a:rPr lang="ru-RU" altLang="ru-RU" sz="2000" b="1" dirty="0">
                <a:latin typeface="Calibri" panose="020F0502020204030204" pitchFamily="34" charset="0"/>
              </a:rPr>
              <a:t>		</a:t>
            </a:r>
            <a:r>
              <a:rPr lang="ru-RU" altLang="ru-RU" sz="2000" b="1" dirty="0" smtClean="0">
                <a:latin typeface="Calibri" panose="020F0502020204030204" pitchFamily="34" charset="0"/>
              </a:rPr>
              <a:t>На </a:t>
            </a:r>
            <a:r>
              <a:rPr lang="ru-RU" altLang="ru-RU" sz="2000" b="1" dirty="0">
                <a:latin typeface="Calibri" panose="020F0502020204030204" pitchFamily="34" charset="0"/>
              </a:rPr>
              <a:t>фоне очагов при подостром диссеминированном туберкулезе могут определяться тонкостенные каверны со слабо выраженным </a:t>
            </a:r>
            <a:r>
              <a:rPr lang="ru-RU" altLang="ru-RU" sz="2000" b="1" dirty="0" err="1">
                <a:latin typeface="Calibri" panose="020F0502020204030204" pitchFamily="34" charset="0"/>
              </a:rPr>
              <a:t>перифокальным</a:t>
            </a:r>
            <a:r>
              <a:rPr lang="ru-RU" altLang="ru-RU" sz="2000" b="1" dirty="0">
                <a:latin typeface="Calibri" panose="020F0502020204030204" pitchFamily="34" charset="0"/>
              </a:rPr>
              <a:t> воспалением. Чаще они располагаются на симметричных участках легких, эти полости называют "штампованными" кавернами.</a:t>
            </a:r>
          </a:p>
          <a:p>
            <a:pPr algn="ctr">
              <a:lnSpc>
                <a:spcPct val="80000"/>
              </a:lnSpc>
              <a:buFontTx/>
              <a:buNone/>
            </a:pPr>
            <a:endParaRPr lang="ru-RU" altLang="ru-RU" sz="2000" b="1" dirty="0">
              <a:latin typeface="Calibri" panose="020F0502020204030204" pitchFamily="34" charset="0"/>
            </a:endParaRPr>
          </a:p>
          <a:p>
            <a:pPr algn="ctr">
              <a:buFontTx/>
              <a:buNone/>
            </a:pPr>
            <a:r>
              <a:rPr lang="ru-RU" altLang="ru-RU" sz="2000" b="1" dirty="0">
                <a:latin typeface="Calibri" panose="020F0502020204030204" pitchFamily="34" charset="0"/>
              </a:rPr>
              <a:t>		</a:t>
            </a:r>
            <a:r>
              <a:rPr lang="ru-RU" altLang="ru-RU" sz="2000" b="1" dirty="0">
                <a:solidFill>
                  <a:srgbClr val="002060"/>
                </a:solidFill>
                <a:latin typeface="Calibri" panose="020F0502020204030204" pitchFamily="34" charset="0"/>
              </a:rPr>
              <a:t>При прогрессировании процесса нарастает тяжесть интоксикации, сливаются очаги, появляются гематогенные и </a:t>
            </a:r>
            <a:r>
              <a:rPr lang="ru-RU" altLang="ru-RU" sz="2000" b="1" dirty="0" err="1">
                <a:solidFill>
                  <a:srgbClr val="002060"/>
                </a:solidFill>
                <a:latin typeface="Calibri" panose="020F0502020204030204" pitchFamily="34" charset="0"/>
              </a:rPr>
              <a:t>бронхогенные</a:t>
            </a:r>
            <a:r>
              <a:rPr lang="ru-RU" altLang="ru-RU" sz="2000" b="1" dirty="0">
                <a:solidFill>
                  <a:srgbClr val="002060"/>
                </a:solidFill>
                <a:latin typeface="Calibri" panose="020F0502020204030204" pitchFamily="34" charset="0"/>
              </a:rPr>
              <a:t> очаги обсеменения и новые полости деструкции и может наступить гибель больного.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1" t="2780" r="3445" b="3028"/>
          <a:stretch/>
        </p:blipFill>
        <p:spPr bwMode="auto">
          <a:xfrm>
            <a:off x="837488" y="1204957"/>
            <a:ext cx="2666288" cy="225609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2"/>
          <a:stretch/>
        </p:blipFill>
        <p:spPr bwMode="auto">
          <a:xfrm>
            <a:off x="495667" y="3760168"/>
            <a:ext cx="3207367" cy="260646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059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5487" t="7775" r="16755" b="4559"/>
          <a:stretch/>
        </p:blipFill>
        <p:spPr>
          <a:xfrm>
            <a:off x="905855" y="242599"/>
            <a:ext cx="3367044" cy="289370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5299125" y="513305"/>
            <a:ext cx="635840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2800" b="1" dirty="0" smtClean="0">
                <a:solidFill>
                  <a:srgbClr val="7030A0"/>
                </a:solidFill>
                <a:latin typeface="Calibri" panose="020F0502020204030204"/>
              </a:rPr>
              <a:t>РЕНТГЕНОЛОГИЧЕСКАЯ КАРТИНА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2800" b="1" dirty="0" smtClean="0">
                <a:solidFill>
                  <a:srgbClr val="7030A0"/>
                </a:solidFill>
                <a:latin typeface="Calibri" panose="020F0502020204030204"/>
              </a:rPr>
              <a:t>ПОДОСТРОГО ДИССЕМИНИРОВАННОГО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2800" b="1" dirty="0" smtClean="0">
                <a:solidFill>
                  <a:srgbClr val="7030A0"/>
                </a:solidFill>
                <a:latin typeface="Calibri" panose="020F0502020204030204"/>
              </a:rPr>
              <a:t>ТУБЕРКУЛЕЗА</a:t>
            </a:r>
            <a:endParaRPr lang="ru-RU" altLang="ru-RU" sz="2800" b="1" dirty="0">
              <a:solidFill>
                <a:srgbClr val="7030A0"/>
              </a:solidFill>
              <a:latin typeface="Calibri" panose="020F0502020204030204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38902" y="2272636"/>
            <a:ext cx="638892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ru-RU" sz="2400" b="1" dirty="0">
                <a:solidFill>
                  <a:prstClr val="black"/>
                </a:solidFill>
                <a:latin typeface="Calibri" panose="020F0502020204030204"/>
              </a:rPr>
              <a:t>1. В обоих легких множественные очаговые тени малой и средней интенсивности, по диаметру более крупные, чем при милиарном туберкулезе.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sz="2400" b="1" dirty="0">
              <a:solidFill>
                <a:prstClr val="black"/>
              </a:solidFill>
              <a:latin typeface="Calibri" panose="020F0502020204030204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400" b="1" dirty="0">
                <a:solidFill>
                  <a:prstClr val="black"/>
                </a:solidFill>
                <a:latin typeface="Calibri" panose="020F0502020204030204"/>
              </a:rPr>
              <a:t>    2. Очаги могут сливаться между собой, образуя картину «снежной бури» (преимущественно экссудативный характер воспаления).</a:t>
            </a:r>
          </a:p>
        </p:txBody>
      </p:sp>
      <p:pic>
        <p:nvPicPr>
          <p:cNvPr id="5122" name="Picture 2" descr="C:\Users\tech\Desktop\Фотографии Куприянов\Фото\ДТЛ\D4S_720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7" t="6604" r="1644"/>
          <a:stretch/>
        </p:blipFill>
        <p:spPr bwMode="auto">
          <a:xfrm>
            <a:off x="1057977" y="3324333"/>
            <a:ext cx="3062803" cy="310212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5148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077200" y="6356369"/>
            <a:ext cx="2133600" cy="365125"/>
          </a:xfrm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7479E861-6BEC-43C9-881F-4B65040AF19E}" type="slidenum">
              <a:rPr lang="ru-RU" altLang="ru-RU" sz="1200">
                <a:solidFill>
                  <a:srgbClr val="FFFFFF"/>
                </a:solidFill>
              </a:rPr>
              <a:pPr eaLnBrk="1" hangingPunct="1"/>
              <a:t>37</a:t>
            </a:fld>
            <a:endParaRPr lang="ru-RU" altLang="ru-RU" sz="1200" dirty="0">
              <a:solidFill>
                <a:srgbClr val="FFFFFF"/>
              </a:solidFill>
            </a:endParaRPr>
          </a:p>
        </p:txBody>
      </p:sp>
      <p:sp>
        <p:nvSpPr>
          <p:cNvPr id="20483" name="Rectangle 2"/>
          <p:cNvSpPr>
            <a:spLocks noChangeArrowheads="1"/>
          </p:cNvSpPr>
          <p:nvPr/>
        </p:nvSpPr>
        <p:spPr bwMode="auto">
          <a:xfrm>
            <a:off x="1524013" y="1817048"/>
            <a:ext cx="1847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ru-RU" altLang="ru-RU" sz="24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20485" name="Rectangle 4"/>
          <p:cNvSpPr>
            <a:spLocks noChangeArrowheads="1"/>
          </p:cNvSpPr>
          <p:nvPr/>
        </p:nvSpPr>
        <p:spPr bwMode="auto">
          <a:xfrm>
            <a:off x="2122335" y="5210474"/>
            <a:ext cx="729615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ru-RU" altLang="ru-RU" sz="2400" b="1" dirty="0">
                <a:solidFill>
                  <a:prstClr val="black"/>
                </a:solidFill>
                <a:latin typeface="Calibri" panose="020F0502020204030204"/>
                <a:cs typeface="Times New Roman" panose="02020603050405020304" pitchFamily="18" charset="0"/>
              </a:rPr>
              <a:t>В верхних долях легких определяются тонкостенные</a:t>
            </a:r>
            <a:endParaRPr lang="ru-RU" altLang="ru-RU" sz="2400" b="1" dirty="0">
              <a:solidFill>
                <a:prstClr val="black"/>
              </a:solidFill>
              <a:latin typeface="Calibri" panose="020F0502020204030204"/>
            </a:endParaRPr>
          </a:p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ru-RU" altLang="ru-RU" sz="2400" b="1" dirty="0">
                <a:solidFill>
                  <a:prstClr val="black"/>
                </a:solidFill>
                <a:latin typeface="Calibri" panose="020F0502020204030204"/>
                <a:cs typeface="Times New Roman" panose="02020603050405020304" pitchFamily="18" charset="0"/>
              </a:rPr>
              <a:t> («штампованные») каверны</a:t>
            </a:r>
            <a:r>
              <a:rPr lang="ru-RU" altLang="ru-RU" sz="24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</a:p>
        </p:txBody>
      </p:sp>
      <p:pic>
        <p:nvPicPr>
          <p:cNvPr id="1026" name="Picture 2" descr="C:\Users\tech\Desktop\Фотографии Куприянов\Фото\ДТЛ\D4S_721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0" t="12139" r="3270" b="8564"/>
          <a:stretch/>
        </p:blipFill>
        <p:spPr bwMode="auto">
          <a:xfrm>
            <a:off x="2683390" y="778101"/>
            <a:ext cx="5708591" cy="3911980"/>
          </a:xfrm>
          <a:prstGeom prst="round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248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5275" t="18656" r="24229" b="12981"/>
          <a:stretch/>
        </p:blipFill>
        <p:spPr>
          <a:xfrm>
            <a:off x="565676" y="3917252"/>
            <a:ext cx="3430697" cy="257525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6788" t="2336" r="24073" b="442"/>
          <a:stretch/>
        </p:blipFill>
        <p:spPr>
          <a:xfrm>
            <a:off x="284997" y="153529"/>
            <a:ext cx="3825779" cy="357362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4629012" y="251928"/>
            <a:ext cx="677127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3000" b="1" dirty="0" smtClean="0">
                <a:solidFill>
                  <a:srgbClr val="7030A0"/>
                </a:solidFill>
                <a:latin typeface="Calibri" panose="020F0502020204030204"/>
              </a:rPr>
              <a:t>РЕНТГЕНО-МОРФОЛОГИЧЕСКИЕ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3000" b="1" dirty="0" smtClean="0">
                <a:solidFill>
                  <a:srgbClr val="7030A0"/>
                </a:solidFill>
                <a:latin typeface="Calibri" panose="020F0502020204030204"/>
              </a:rPr>
              <a:t>ПРИЗНАКИ ХРОНИЧЕСКОГО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3000" b="1" dirty="0" smtClean="0">
                <a:solidFill>
                  <a:srgbClr val="7030A0"/>
                </a:solidFill>
                <a:latin typeface="Calibri" panose="020F0502020204030204"/>
              </a:rPr>
              <a:t>ДИССЕМИНИРОВАННОГО ТУБЕРКУЛЕЗА</a:t>
            </a:r>
            <a:endParaRPr lang="ru-RU" altLang="ru-RU" sz="3000" b="1" dirty="0">
              <a:solidFill>
                <a:srgbClr val="7030A0"/>
              </a:solidFill>
              <a:latin typeface="Calibri" panose="020F0502020204030204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01219" y="1821597"/>
            <a:ext cx="7317276" cy="44135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2400" b="1" dirty="0">
                <a:solidFill>
                  <a:prstClr val="black"/>
                </a:solidFill>
                <a:latin typeface="Calibri" panose="020F0502020204030204"/>
              </a:rPr>
              <a:t>1.Относительная симметричность поражения </a:t>
            </a:r>
          </a:p>
          <a:p>
            <a:pPr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2400" b="1" dirty="0">
                <a:solidFill>
                  <a:prstClr val="black"/>
                </a:solidFill>
                <a:latin typeface="Calibri" panose="020F0502020204030204"/>
              </a:rPr>
              <a:t>2. </a:t>
            </a:r>
            <a:r>
              <a:rPr lang="ru-RU" altLang="ru-RU" sz="2400" b="1" dirty="0" err="1">
                <a:solidFill>
                  <a:prstClr val="black"/>
                </a:solidFill>
                <a:latin typeface="Calibri" panose="020F0502020204030204"/>
              </a:rPr>
              <a:t>Кортикодорзальная</a:t>
            </a:r>
            <a:r>
              <a:rPr lang="ru-RU" altLang="ru-RU" sz="2400" b="1" dirty="0">
                <a:solidFill>
                  <a:prstClr val="black"/>
                </a:solidFill>
                <a:latin typeface="Calibri" panose="020F0502020204030204"/>
              </a:rPr>
              <a:t> локализация (</a:t>
            </a:r>
            <a:r>
              <a:rPr lang="en-US" altLang="ru-RU" sz="2400" b="1" dirty="0">
                <a:solidFill>
                  <a:prstClr val="black"/>
                </a:solidFill>
                <a:latin typeface="Calibri" panose="020F0502020204030204"/>
              </a:rPr>
              <a:t>S</a:t>
            </a:r>
            <a:r>
              <a:rPr lang="en-US" altLang="ru-RU" sz="2400" b="1" baseline="-25000" dirty="0">
                <a:solidFill>
                  <a:prstClr val="black"/>
                </a:solidFill>
                <a:latin typeface="Calibri" panose="020F0502020204030204"/>
              </a:rPr>
              <a:t>1</a:t>
            </a:r>
            <a:r>
              <a:rPr lang="en-US" altLang="ru-RU" sz="2400" b="1" dirty="0">
                <a:solidFill>
                  <a:prstClr val="black"/>
                </a:solidFill>
                <a:latin typeface="Calibri" panose="020F0502020204030204"/>
              </a:rPr>
              <a:t>S</a:t>
            </a:r>
            <a:r>
              <a:rPr lang="en-US" altLang="ru-RU" sz="2400" b="1" baseline="-25000" dirty="0">
                <a:solidFill>
                  <a:prstClr val="black"/>
                </a:solidFill>
                <a:latin typeface="Calibri" panose="020F0502020204030204"/>
              </a:rPr>
              <a:t>2</a:t>
            </a:r>
            <a:r>
              <a:rPr lang="ru-RU" altLang="ru-RU" sz="2400" b="1" dirty="0">
                <a:solidFill>
                  <a:prstClr val="black"/>
                </a:solidFill>
                <a:latin typeface="Calibri" panose="020F0502020204030204"/>
              </a:rPr>
              <a:t>).</a:t>
            </a:r>
          </a:p>
          <a:p>
            <a:pPr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2400" b="1" dirty="0">
                <a:solidFill>
                  <a:prstClr val="black"/>
                </a:solidFill>
                <a:latin typeface="Calibri" panose="020F0502020204030204"/>
              </a:rPr>
              <a:t>3. Продуктивный характер поражения.</a:t>
            </a:r>
          </a:p>
          <a:p>
            <a:pPr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2400" b="1" dirty="0">
                <a:solidFill>
                  <a:prstClr val="black"/>
                </a:solidFill>
                <a:latin typeface="Calibri" panose="020F0502020204030204"/>
              </a:rPr>
              <a:t>4. Наличие </a:t>
            </a:r>
            <a:r>
              <a:rPr lang="ru-RU" altLang="ru-RU" sz="2400" b="1" dirty="0" err="1">
                <a:solidFill>
                  <a:prstClr val="black"/>
                </a:solidFill>
                <a:latin typeface="Calibri" panose="020F0502020204030204"/>
              </a:rPr>
              <a:t>мелкопетлистого</a:t>
            </a:r>
            <a:r>
              <a:rPr lang="ru-RU" altLang="ru-RU" sz="2400" b="1" dirty="0">
                <a:solidFill>
                  <a:prstClr val="black"/>
                </a:solidFill>
                <a:latin typeface="Calibri" panose="020F0502020204030204"/>
              </a:rPr>
              <a:t> пневмосклероза.</a:t>
            </a:r>
          </a:p>
          <a:p>
            <a:pPr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2400" b="1" dirty="0">
                <a:solidFill>
                  <a:prstClr val="black"/>
                </a:solidFill>
                <a:latin typeface="Calibri" panose="020F0502020204030204"/>
              </a:rPr>
              <a:t>5. Малая склонность очагов к слиянию и распаду.</a:t>
            </a:r>
          </a:p>
          <a:p>
            <a:pPr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2400" b="1" dirty="0">
                <a:solidFill>
                  <a:prstClr val="black"/>
                </a:solidFill>
                <a:latin typeface="Calibri" panose="020F0502020204030204"/>
              </a:rPr>
              <a:t>6. Наличие эмфиземы</a:t>
            </a:r>
          </a:p>
          <a:p>
            <a:pPr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2400" b="1" dirty="0">
                <a:solidFill>
                  <a:prstClr val="black"/>
                </a:solidFill>
                <a:latin typeface="Calibri" panose="020F0502020204030204"/>
              </a:rPr>
              <a:t>7. Формирование легочного сердца.</a:t>
            </a:r>
          </a:p>
          <a:p>
            <a:pPr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2400" b="1" dirty="0">
                <a:solidFill>
                  <a:prstClr val="black"/>
                </a:solidFill>
                <a:latin typeface="Calibri" panose="020F0502020204030204"/>
              </a:rPr>
              <a:t>8. Наличие «очковых каверн».</a:t>
            </a:r>
          </a:p>
          <a:p>
            <a:pPr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2400" b="1" dirty="0">
                <a:solidFill>
                  <a:prstClr val="black"/>
                </a:solidFill>
                <a:latin typeface="Calibri" panose="020F0502020204030204"/>
              </a:rPr>
              <a:t>9. Наличие внелегочных очагов поражения.</a:t>
            </a:r>
          </a:p>
        </p:txBody>
      </p:sp>
    </p:spTree>
    <p:extLst>
      <p:ext uri="{BB962C8B-B14F-4D97-AF65-F5344CB8AC3E}">
        <p14:creationId xmlns:p14="http://schemas.microsoft.com/office/powerpoint/2010/main" val="3274892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Номер слайда 3"/>
          <p:cNvSpPr txBox="1">
            <a:spLocks noGrp="1"/>
          </p:cNvSpPr>
          <p:nvPr/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endParaRPr lang="ru-RU" altLang="ru-RU" sz="1400" dirty="0">
              <a:solidFill>
                <a:prstClr val="black"/>
              </a:solidFill>
            </a:endParaRPr>
          </a:p>
        </p:txBody>
      </p:sp>
      <p:sp>
        <p:nvSpPr>
          <p:cNvPr id="14338" name="Rectangle 2"/>
          <p:cNvSpPr>
            <a:spLocks noGrp="1" noChangeArrowheads="1"/>
          </p:cNvSpPr>
          <p:nvPr>
            <p:ph idx="4294967295"/>
          </p:nvPr>
        </p:nvSpPr>
        <p:spPr>
          <a:xfrm>
            <a:off x="600957" y="477467"/>
            <a:ext cx="10981443" cy="5383198"/>
          </a:xfrm>
        </p:spPr>
        <p:txBody>
          <a:bodyPr>
            <a:normAutofit fontScale="92500" lnSpcReduction="20000"/>
          </a:bodyPr>
          <a:lstStyle/>
          <a:p>
            <a:pPr algn="ctr" eaLnBrk="1" hangingPunct="1">
              <a:lnSpc>
                <a:spcPct val="150000"/>
              </a:lnSpc>
              <a:buFontTx/>
              <a:buNone/>
              <a:defRPr/>
            </a:pPr>
            <a:r>
              <a:rPr lang="ru-RU" altLang="ru-RU" b="1" dirty="0" smtClean="0"/>
              <a:t>   </a:t>
            </a:r>
            <a:r>
              <a:rPr lang="ru-RU" altLang="ru-RU" b="1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ДИФФЕРЕНЦИАЛЬНАЯ ДИАГНОСТИКА ДИССЕМИНИРОВАННОГО ТУБЕРКУЛЕЗА </a:t>
            </a:r>
            <a:r>
              <a:rPr lang="ru-RU" altLang="ru-RU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/>
            </a:r>
            <a:br>
              <a:rPr lang="ru-RU" altLang="ru-RU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</a:br>
            <a:r>
              <a:rPr lang="ru-RU" altLang="ru-RU" b="1" dirty="0" smtClean="0">
                <a:latin typeface="Arial Black" panose="020B0A04020102020204" pitchFamily="34" charset="0"/>
              </a:rPr>
              <a:t>наиболее часто проводится</a:t>
            </a:r>
          </a:p>
          <a:p>
            <a:pPr algn="ctr" eaLnBrk="1" hangingPunct="1">
              <a:buFontTx/>
              <a:buNone/>
              <a:defRPr/>
            </a:pPr>
            <a:r>
              <a:rPr lang="ru-RU" altLang="ru-RU" b="1" dirty="0" smtClean="0">
                <a:latin typeface="Arial Black" panose="020B0A04020102020204" pitchFamily="34" charset="0"/>
              </a:rPr>
              <a:t>со следующими заболеваниями:</a:t>
            </a:r>
          </a:p>
          <a:p>
            <a:pPr algn="ctr" eaLnBrk="1" hangingPunct="1">
              <a:buFontTx/>
              <a:buNone/>
              <a:defRPr/>
            </a:pPr>
            <a:endParaRPr lang="ru-RU" altLang="ru-RU" b="1" dirty="0" smtClean="0">
              <a:latin typeface="Arial Black" panose="020B0A04020102020204" pitchFamily="34" charset="0"/>
            </a:endParaRPr>
          </a:p>
          <a:p>
            <a:pPr eaLnBrk="1" hangingPunct="1">
              <a:buFontTx/>
              <a:buNone/>
              <a:defRPr/>
            </a:pPr>
            <a:r>
              <a:rPr lang="ru-RU" altLang="ru-RU" b="1" dirty="0" smtClean="0"/>
              <a:t>      	 		</a:t>
            </a:r>
            <a:r>
              <a:rPr lang="ru-RU" altLang="ru-RU" b="1" dirty="0" smtClean="0">
                <a:solidFill>
                  <a:srgbClr val="002060"/>
                </a:solidFill>
              </a:rPr>
              <a:t>1. </a:t>
            </a:r>
            <a:r>
              <a:rPr lang="ru-RU" altLang="ru-RU" b="1" dirty="0" err="1" smtClean="0">
                <a:solidFill>
                  <a:srgbClr val="002060"/>
                </a:solidFill>
              </a:rPr>
              <a:t>Полисегментарная</a:t>
            </a:r>
            <a:r>
              <a:rPr lang="ru-RU" altLang="ru-RU" b="1" dirty="0" smtClean="0">
                <a:solidFill>
                  <a:srgbClr val="002060"/>
                </a:solidFill>
              </a:rPr>
              <a:t> пневмония</a:t>
            </a:r>
          </a:p>
          <a:p>
            <a:pPr eaLnBrk="1" hangingPunct="1">
              <a:buFontTx/>
              <a:buNone/>
              <a:defRPr/>
            </a:pPr>
            <a:r>
              <a:rPr lang="ru-RU" altLang="ru-RU" b="1" dirty="0" smtClean="0">
                <a:solidFill>
                  <a:srgbClr val="002060"/>
                </a:solidFill>
              </a:rPr>
              <a:t>        			2. </a:t>
            </a:r>
            <a:r>
              <a:rPr lang="ru-RU" altLang="ru-RU" b="1" dirty="0" err="1" smtClean="0">
                <a:solidFill>
                  <a:srgbClr val="002060"/>
                </a:solidFill>
              </a:rPr>
              <a:t>Саркоидоз</a:t>
            </a:r>
            <a:r>
              <a:rPr lang="ru-RU" altLang="ru-RU" b="1" dirty="0" smtClean="0">
                <a:solidFill>
                  <a:srgbClr val="002060"/>
                </a:solidFill>
              </a:rPr>
              <a:t> легких </a:t>
            </a:r>
            <a:endParaRPr lang="ru-RU" altLang="ru-RU" b="1" dirty="0" smtClean="0">
              <a:solidFill>
                <a:srgbClr val="002060"/>
              </a:solidFill>
              <a:cs typeface="Times New Roman" pitchFamily="18" charset="0"/>
            </a:endParaRPr>
          </a:p>
          <a:p>
            <a:pPr eaLnBrk="1" hangingPunct="1">
              <a:buFontTx/>
              <a:buNone/>
              <a:defRPr/>
            </a:pPr>
            <a:r>
              <a:rPr lang="ru-RU" altLang="ru-RU" b="1" dirty="0" smtClean="0">
                <a:solidFill>
                  <a:srgbClr val="002060"/>
                </a:solidFill>
              </a:rPr>
              <a:t>         			3. </a:t>
            </a:r>
            <a:r>
              <a:rPr lang="ru-RU" altLang="ru-RU" b="1" dirty="0" err="1" smtClean="0">
                <a:solidFill>
                  <a:srgbClr val="002060"/>
                </a:solidFill>
              </a:rPr>
              <a:t>Альвеолиты</a:t>
            </a:r>
            <a:r>
              <a:rPr lang="ru-RU" altLang="ru-RU" b="1" dirty="0" smtClean="0">
                <a:solidFill>
                  <a:srgbClr val="002060"/>
                </a:solidFill>
              </a:rPr>
              <a:t> </a:t>
            </a:r>
          </a:p>
          <a:p>
            <a:pPr eaLnBrk="1" hangingPunct="1">
              <a:buFontTx/>
              <a:buNone/>
              <a:defRPr/>
            </a:pPr>
            <a:r>
              <a:rPr lang="ru-RU" altLang="ru-RU" b="1" dirty="0" smtClean="0">
                <a:solidFill>
                  <a:srgbClr val="002060"/>
                </a:solidFill>
              </a:rPr>
              <a:t>         			4. </a:t>
            </a:r>
            <a:r>
              <a:rPr lang="ru-RU" altLang="ru-RU" b="1" dirty="0" err="1" smtClean="0">
                <a:solidFill>
                  <a:srgbClr val="002060"/>
                </a:solidFill>
              </a:rPr>
              <a:t>Канцероматоз</a:t>
            </a:r>
            <a:r>
              <a:rPr lang="ru-RU" altLang="ru-RU" b="1" dirty="0" smtClean="0">
                <a:solidFill>
                  <a:srgbClr val="002060"/>
                </a:solidFill>
              </a:rPr>
              <a:t> легких</a:t>
            </a:r>
          </a:p>
          <a:p>
            <a:pPr eaLnBrk="1" hangingPunct="1">
              <a:buFontTx/>
              <a:buNone/>
              <a:defRPr/>
            </a:pPr>
            <a:r>
              <a:rPr lang="ru-RU" altLang="ru-RU" b="1" dirty="0" smtClean="0">
                <a:solidFill>
                  <a:srgbClr val="002060"/>
                </a:solidFill>
              </a:rPr>
              <a:t>         			5. Пневмокониозы </a:t>
            </a:r>
          </a:p>
          <a:p>
            <a:pPr eaLnBrk="1" hangingPunct="1">
              <a:buFontTx/>
              <a:buNone/>
              <a:defRPr/>
            </a:pPr>
            <a:r>
              <a:rPr lang="ru-RU" altLang="ru-RU" b="1" dirty="0" smtClean="0">
                <a:solidFill>
                  <a:srgbClr val="002060"/>
                </a:solidFill>
              </a:rPr>
              <a:t>         			6. Пневмомикозы</a:t>
            </a:r>
          </a:p>
          <a:p>
            <a:pPr eaLnBrk="1" hangingPunct="1">
              <a:buFontTx/>
              <a:buNone/>
              <a:defRPr/>
            </a:pPr>
            <a:r>
              <a:rPr lang="ru-RU" altLang="ru-RU" b="1" dirty="0" smtClean="0">
                <a:solidFill>
                  <a:srgbClr val="002060"/>
                </a:solidFill>
              </a:rPr>
              <a:t>        			7. Коллагенозы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5061" y="4312153"/>
            <a:ext cx="2112027" cy="1933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445" y="1769708"/>
            <a:ext cx="2067659" cy="194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8203" y="1922149"/>
            <a:ext cx="2117724" cy="2068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093" y="4389255"/>
            <a:ext cx="2067659" cy="1778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8835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dirty="0" smtClean="0">
                <a:latin typeface="Arial Black" panose="020B0A04020102020204" pitchFamily="34" charset="0"/>
              </a:rPr>
              <a:t>Задачи: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ru-RU" altLang="ru-RU" sz="2800" b="1" dirty="0" smtClean="0"/>
              <a:t>Сформировать представление о первичных формах туберкулеза органов дыхания</a:t>
            </a:r>
          </a:p>
          <a:p>
            <a:pPr eaLnBrk="1" hangingPunct="1"/>
            <a:r>
              <a:rPr lang="ru-RU" altLang="ru-RU" sz="2800" b="1" dirty="0" smtClean="0"/>
              <a:t>Сформировать представление о вторичных формах туберкулеза органов дыхания</a:t>
            </a:r>
          </a:p>
          <a:p>
            <a:pPr eaLnBrk="1" hangingPunct="1"/>
            <a:r>
              <a:rPr lang="ru-RU" altLang="ru-RU" sz="2800" b="1" dirty="0" smtClean="0"/>
              <a:t>Ознакомить с клиническими проявлениями различных форм туберкулеза, их диагностикой, дифференциальной диагностикой</a:t>
            </a:r>
          </a:p>
          <a:p>
            <a:pPr eaLnBrk="1" hangingPunct="1"/>
            <a:endParaRPr lang="ru-RU" altLang="ru-RU" sz="2800" b="1" dirty="0" smtClean="0"/>
          </a:p>
        </p:txBody>
      </p:sp>
    </p:spTree>
    <p:extLst>
      <p:ext uri="{BB962C8B-B14F-4D97-AF65-F5344CB8AC3E}">
        <p14:creationId xmlns:p14="http://schemas.microsoft.com/office/powerpoint/2010/main" val="2283972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3"/>
          <p:cNvSpPr>
            <a:spLocks noGrp="1" noChangeArrowheads="1"/>
          </p:cNvSpPr>
          <p:nvPr>
            <p:ph idx="1"/>
          </p:nvPr>
        </p:nvSpPr>
        <p:spPr>
          <a:xfrm>
            <a:off x="1524000" y="381000"/>
            <a:ext cx="9067800" cy="5486400"/>
          </a:xfrm>
        </p:spPr>
        <p:txBody>
          <a:bodyPr/>
          <a:lstStyle/>
          <a:p>
            <a:pPr algn="ctr" eaLnBrk="1" hangingPunct="1">
              <a:buFontTx/>
              <a:buNone/>
              <a:defRPr/>
            </a:pPr>
            <a:r>
              <a:rPr lang="ru-RU" altLang="ru-RU" b="1" spc="300" dirty="0" smtClean="0">
                <a:solidFill>
                  <a:srgbClr val="7030A0"/>
                </a:solidFill>
              </a:rPr>
              <a:t>ВТОРИЧНЫЕ ФОРМЫ ТУБЕРКУЛЕЗА</a:t>
            </a:r>
            <a:r>
              <a:rPr lang="ru-RU" altLang="ru-RU" b="1" dirty="0" smtClean="0">
                <a:solidFill>
                  <a:srgbClr val="7030A0"/>
                </a:solidFill>
              </a:rPr>
              <a:t>.</a:t>
            </a:r>
          </a:p>
          <a:p>
            <a:pPr algn="ctr" eaLnBrk="1" hangingPunct="1">
              <a:buFontTx/>
              <a:buNone/>
              <a:defRPr/>
            </a:pPr>
            <a:endParaRPr lang="ru-RU" altLang="ru-RU" sz="1600" b="1" dirty="0" smtClean="0">
              <a:solidFill>
                <a:srgbClr val="7030A0"/>
              </a:solidFill>
            </a:endParaRPr>
          </a:p>
          <a:p>
            <a:pPr algn="ctr" eaLnBrk="1" hangingPunct="1">
              <a:buFontTx/>
              <a:buNone/>
              <a:defRPr/>
            </a:pPr>
            <a:r>
              <a:rPr lang="ru-RU" altLang="ru-RU" sz="2400" b="1" dirty="0" smtClean="0"/>
              <a:t>Вторичным или </a:t>
            </a:r>
            <a:r>
              <a:rPr lang="ru-RU" altLang="ru-RU" sz="2400" b="1" dirty="0" err="1" smtClean="0"/>
              <a:t>реинфекционным</a:t>
            </a:r>
            <a:r>
              <a:rPr lang="ru-RU" altLang="ru-RU" sz="2400" b="1" dirty="0" smtClean="0"/>
              <a:t> туберкулезом называется туберкулез, который развился в организме взрослого человека, перенесшего в детстве первичную туберкулезную инфекцию, которая обеспечила ему относительный иммунитет, но не оградила от возможного повторного заболевания.</a:t>
            </a:r>
          </a:p>
          <a:p>
            <a:pPr algn="ctr" eaLnBrk="1" hangingPunct="1">
              <a:buFontTx/>
              <a:buNone/>
              <a:defRPr/>
            </a:pPr>
            <a:endParaRPr lang="ru-RU" altLang="ru-RU" sz="2400" b="1" dirty="0" smtClean="0"/>
          </a:p>
          <a:p>
            <a:pPr algn="ctr" eaLnBrk="1" hangingPunct="1">
              <a:buFontTx/>
              <a:buNone/>
              <a:defRPr/>
            </a:pPr>
            <a:r>
              <a:rPr lang="ru-RU" altLang="ru-RU" b="1" dirty="0" smtClean="0"/>
              <a:t>К НИМ ОТНОСЯТСЯ:</a:t>
            </a:r>
          </a:p>
        </p:txBody>
      </p:sp>
    </p:spTree>
    <p:extLst>
      <p:ext uri="{BB962C8B-B14F-4D97-AF65-F5344CB8AC3E}">
        <p14:creationId xmlns:p14="http://schemas.microsoft.com/office/powerpoint/2010/main" val="3084466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4"/>
          <p:cNvSpPr>
            <a:spLocks noGrp="1"/>
          </p:cNvSpPr>
          <p:nvPr>
            <p:ph type="title"/>
          </p:nvPr>
        </p:nvSpPr>
        <p:spPr>
          <a:xfrm>
            <a:off x="2667017" y="152426"/>
            <a:ext cx="6421439" cy="855663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altLang="ru-RU" sz="2800" b="1" spc="300" dirty="0" smtClean="0">
                <a:solidFill>
                  <a:srgbClr val="7030A0"/>
                </a:solidFill>
                <a:latin typeface="Calibri" panose="020F0502020204030204" pitchFamily="34" charset="0"/>
              </a:rPr>
              <a:t>КЛИНИЧЕСКИЕ ФОРМЫ ВТОРИЧНОГО ТУБЕРКУЛЕЗА ОРГАНОВ ДЫХАНИЯ.</a:t>
            </a:r>
            <a:endParaRPr lang="ru-RU" altLang="ru-RU" sz="2800" b="1" spc="300" dirty="0">
              <a:solidFill>
                <a:srgbClr val="7030A0"/>
              </a:solidFill>
              <a:latin typeface="Calibri" panose="020F0502020204030204" pitchFamily="34" charset="0"/>
            </a:endParaRPr>
          </a:p>
        </p:txBody>
      </p:sp>
      <p:sp>
        <p:nvSpPr>
          <p:cNvPr id="10243" name="Текст 5"/>
          <p:cNvSpPr>
            <a:spLocks noGrp="1"/>
          </p:cNvSpPr>
          <p:nvPr>
            <p:ph type="body" idx="1"/>
          </p:nvPr>
        </p:nvSpPr>
        <p:spPr>
          <a:xfrm>
            <a:off x="2871789" y="1295400"/>
            <a:ext cx="6216651" cy="4886325"/>
          </a:xfrm>
        </p:spPr>
        <p:txBody>
          <a:bodyPr rtlCol="0">
            <a:normAutofit lnSpcReduction="10000"/>
          </a:bodyPr>
          <a:lstStyle/>
          <a:p>
            <a:pPr marL="609600" indent="-609600" algn="just" eaLnBrk="1" fontAlgn="auto" hangingPunct="1">
              <a:spcAft>
                <a:spcPts val="0"/>
              </a:spcAft>
              <a:buFontTx/>
              <a:buAutoNum type="arabicPeriod"/>
              <a:defRPr/>
            </a:pPr>
            <a:r>
              <a:rPr lang="ru-RU" altLang="ru-RU" sz="2000" b="1" dirty="0">
                <a:solidFill>
                  <a:schemeClr val="tx1"/>
                </a:solidFill>
                <a:cs typeface="Times New Roman" panose="02020603050405020304" pitchFamily="18" charset="0"/>
              </a:rPr>
              <a:t>Очаговый туберкулез легких</a:t>
            </a:r>
          </a:p>
          <a:p>
            <a:pPr marL="609600" indent="-609600" algn="just" eaLnBrk="1" fontAlgn="auto" hangingPunct="1">
              <a:spcAft>
                <a:spcPts val="0"/>
              </a:spcAft>
              <a:buFontTx/>
              <a:buAutoNum type="arabicPeriod"/>
              <a:defRPr/>
            </a:pPr>
            <a:r>
              <a:rPr lang="ru-RU" altLang="ru-RU" sz="2000" b="1" dirty="0">
                <a:solidFill>
                  <a:schemeClr val="tx1"/>
                </a:solidFill>
                <a:cs typeface="Times New Roman" panose="02020603050405020304" pitchFamily="18" charset="0"/>
              </a:rPr>
              <a:t>Инфильтративный туберкулез легких</a:t>
            </a:r>
          </a:p>
          <a:p>
            <a:pPr marL="609600" indent="-609600" algn="just" eaLnBrk="1" fontAlgn="auto" hangingPunct="1">
              <a:spcAft>
                <a:spcPts val="0"/>
              </a:spcAft>
              <a:buFontTx/>
              <a:buAutoNum type="arabicPeriod"/>
              <a:defRPr/>
            </a:pPr>
            <a:r>
              <a:rPr lang="ru-RU" altLang="ru-RU" sz="2000" b="1" dirty="0">
                <a:solidFill>
                  <a:schemeClr val="tx1"/>
                </a:solidFill>
                <a:cs typeface="Times New Roman" panose="02020603050405020304" pitchFamily="18" charset="0"/>
              </a:rPr>
              <a:t>Казеозная пневмония</a:t>
            </a:r>
          </a:p>
          <a:p>
            <a:pPr marL="609600" indent="-609600" algn="just" eaLnBrk="1" fontAlgn="auto" hangingPunct="1">
              <a:spcAft>
                <a:spcPts val="0"/>
              </a:spcAft>
              <a:buFontTx/>
              <a:buAutoNum type="arabicPeriod"/>
              <a:defRPr/>
            </a:pPr>
            <a:r>
              <a:rPr lang="ru-RU" altLang="ru-RU" sz="2000" b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Туберкулема</a:t>
            </a:r>
            <a:r>
              <a:rPr lang="ru-RU" altLang="ru-RU" sz="2000" b="1" dirty="0">
                <a:solidFill>
                  <a:schemeClr val="tx1"/>
                </a:solidFill>
                <a:cs typeface="Times New Roman" panose="02020603050405020304" pitchFamily="18" charset="0"/>
              </a:rPr>
              <a:t> легких</a:t>
            </a:r>
          </a:p>
          <a:p>
            <a:pPr marL="609600" indent="-609600" algn="just" eaLnBrk="1" fontAlgn="auto" hangingPunct="1">
              <a:spcAft>
                <a:spcPts val="0"/>
              </a:spcAft>
              <a:buFontTx/>
              <a:buAutoNum type="arabicPeriod"/>
              <a:defRPr/>
            </a:pPr>
            <a:r>
              <a:rPr lang="ru-RU" altLang="ru-RU" sz="2000" b="1" dirty="0">
                <a:solidFill>
                  <a:schemeClr val="tx1"/>
                </a:solidFill>
                <a:cs typeface="Times New Roman" panose="02020603050405020304" pitchFamily="18" charset="0"/>
              </a:rPr>
              <a:t>Кавернозный туберкулез легких</a:t>
            </a:r>
          </a:p>
          <a:p>
            <a:pPr marL="609600" indent="-609600" algn="just" eaLnBrk="1" fontAlgn="auto" hangingPunct="1">
              <a:spcAft>
                <a:spcPts val="0"/>
              </a:spcAft>
              <a:buFontTx/>
              <a:buAutoNum type="arabicPeriod"/>
              <a:defRPr/>
            </a:pPr>
            <a:r>
              <a:rPr lang="ru-RU" altLang="ru-RU" sz="2000" b="1" dirty="0">
                <a:solidFill>
                  <a:schemeClr val="tx1"/>
                </a:solidFill>
                <a:cs typeface="Times New Roman" panose="02020603050405020304" pitchFamily="18" charset="0"/>
              </a:rPr>
              <a:t>Фиброзно-кавернозный туберкулез легких</a:t>
            </a:r>
          </a:p>
          <a:p>
            <a:pPr marL="609600" indent="-609600" algn="just" eaLnBrk="1" fontAlgn="auto" hangingPunct="1">
              <a:spcAft>
                <a:spcPts val="0"/>
              </a:spcAft>
              <a:buFontTx/>
              <a:buAutoNum type="arabicPeriod"/>
              <a:defRPr/>
            </a:pPr>
            <a:r>
              <a:rPr lang="ru-RU" altLang="ru-RU" sz="2000" b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Цирротический</a:t>
            </a:r>
            <a:r>
              <a:rPr lang="ru-RU" altLang="ru-RU" sz="2000" b="1" dirty="0">
                <a:solidFill>
                  <a:schemeClr val="tx1"/>
                </a:solidFill>
                <a:cs typeface="Times New Roman" panose="02020603050405020304" pitchFamily="18" charset="0"/>
              </a:rPr>
              <a:t> туберкулез легких</a:t>
            </a:r>
          </a:p>
          <a:p>
            <a:pPr marL="609600" indent="-609600" algn="just" eaLnBrk="1" fontAlgn="auto" hangingPunct="1">
              <a:spcAft>
                <a:spcPts val="0"/>
              </a:spcAft>
              <a:buFontTx/>
              <a:buAutoNum type="arabicPeriod"/>
              <a:defRPr/>
            </a:pPr>
            <a:r>
              <a:rPr lang="ru-RU" altLang="ru-RU" sz="2000" b="1" dirty="0">
                <a:solidFill>
                  <a:schemeClr val="tx1"/>
                </a:solidFill>
                <a:cs typeface="Times New Roman" panose="02020603050405020304" pitchFamily="18" charset="0"/>
              </a:rPr>
              <a:t>Туберкулезный плеврит (в том числе эмпиема)</a:t>
            </a:r>
          </a:p>
          <a:p>
            <a:pPr marL="609600" indent="-609600" algn="just" eaLnBrk="1" fontAlgn="auto" hangingPunct="1">
              <a:spcAft>
                <a:spcPts val="0"/>
              </a:spcAft>
              <a:buFontTx/>
              <a:buAutoNum type="arabicPeriod"/>
              <a:defRPr/>
            </a:pPr>
            <a:r>
              <a:rPr lang="ru-RU" altLang="ru-RU" sz="2000" b="1" dirty="0">
                <a:solidFill>
                  <a:schemeClr val="tx1"/>
                </a:solidFill>
                <a:cs typeface="Times New Roman" panose="02020603050405020304" pitchFamily="18" charset="0"/>
              </a:rPr>
              <a:t>Туберкулез бронхов, трахеи, верхних дыхательных путей</a:t>
            </a:r>
          </a:p>
          <a:p>
            <a:pPr marL="609600" indent="-609600" algn="just" eaLnBrk="1" fontAlgn="auto" hangingPunct="1">
              <a:spcAft>
                <a:spcPts val="0"/>
              </a:spcAft>
              <a:buFontTx/>
              <a:buAutoNum type="arabicPeriod"/>
              <a:defRPr/>
            </a:pPr>
            <a:r>
              <a:rPr lang="ru-RU" altLang="ru-RU" sz="2000" b="1" dirty="0">
                <a:solidFill>
                  <a:schemeClr val="tx1"/>
                </a:solidFill>
                <a:cs typeface="Times New Roman" panose="02020603050405020304" pitchFamily="18" charset="0"/>
              </a:rPr>
              <a:t>Туберкулез органов дыхания, комбинированный с профессиональными пылевыми заболеваниями легких (кониотуберкулез</a:t>
            </a:r>
            <a:r>
              <a:rPr lang="ru-RU" altLang="ru-RU" sz="2000" b="1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)</a:t>
            </a:r>
            <a:endParaRPr lang="ru-RU" altLang="ru-RU" sz="2000" b="1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8" t="3290" r="3418" b="7635"/>
          <a:stretch/>
        </p:blipFill>
        <p:spPr bwMode="auto">
          <a:xfrm>
            <a:off x="703603" y="4798095"/>
            <a:ext cx="1752600" cy="160438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003" y="329771"/>
            <a:ext cx="1447800" cy="1729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 descr="C:\Users\tech\Desktop\Фотографии Куприянов\Снимки 2\D4S_896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015"/>
          <a:stretch/>
        </p:blipFill>
        <p:spPr bwMode="auto">
          <a:xfrm>
            <a:off x="571610" y="2419172"/>
            <a:ext cx="2016609" cy="203485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C:\Users\tech\Desktop\Фотографии Куприянов\Снимки 2\D4S_898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2259" y="2280482"/>
            <a:ext cx="2249879" cy="200262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C:\Users\tech\Desktop\Фотографии Куприянов\Снимки 2\D4S_901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2" t="17421" r="13727" b="10529"/>
          <a:stretch/>
        </p:blipFill>
        <p:spPr bwMode="auto">
          <a:xfrm>
            <a:off x="9559971" y="329771"/>
            <a:ext cx="1854436" cy="168352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tech\Desktop\Фотографии Куприянов\Снимки 2\D4S_8983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5" t="4809" r="12514" b="17882"/>
          <a:stretch/>
        </p:blipFill>
        <p:spPr bwMode="auto">
          <a:xfrm>
            <a:off x="9533165" y="4454024"/>
            <a:ext cx="2075915" cy="194844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0672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idx="4294967295"/>
          </p:nvPr>
        </p:nvSpPr>
        <p:spPr>
          <a:xfrm>
            <a:off x="1600200" y="228604"/>
            <a:ext cx="8458200" cy="6492875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ru-RU" altLang="ru-RU" sz="3000" b="1" u="sng" dirty="0" smtClean="0">
                <a:solidFill>
                  <a:srgbClr val="7030A0"/>
                </a:solidFill>
              </a:rPr>
              <a:t>ПАТОГЕНЕЗ ВТОРИЧНЫХ ФОРМ ТУБЕРКУЛЕЗА</a:t>
            </a:r>
          </a:p>
          <a:p>
            <a:pPr eaLnBrk="1" hangingPunct="1"/>
            <a:endParaRPr lang="ru-RU" altLang="ru-RU" dirty="0" smtClean="0"/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638303" y="1295400"/>
            <a:ext cx="3009900" cy="533400"/>
          </a:xfrm>
          <a:prstGeom prst="rect">
            <a:avLst/>
          </a:prstGeom>
          <a:solidFill>
            <a:srgbClr val="FFFF99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400" b="1" smtClean="0">
                <a:solidFill>
                  <a:prstClr val="black"/>
                </a:solidFill>
              </a:rPr>
              <a:t>ЭКЗОГЕННАЯ ТЕОРИЯ</a:t>
            </a: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7010403" y="1285875"/>
            <a:ext cx="3263900" cy="533400"/>
          </a:xfrm>
          <a:prstGeom prst="rect">
            <a:avLst/>
          </a:prstGeom>
          <a:solidFill>
            <a:srgbClr val="FFFF99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400" b="1" smtClean="0">
                <a:solidFill>
                  <a:prstClr val="black"/>
                </a:solidFill>
              </a:rPr>
              <a:t>ЭНДОГЕННАЯ ТЕОРИЯ</a:t>
            </a:r>
          </a:p>
        </p:txBody>
      </p:sp>
      <p:sp>
        <p:nvSpPr>
          <p:cNvPr id="8197" name="Rectangle 5"/>
          <p:cNvSpPr>
            <a:spLocks noChangeArrowheads="1"/>
          </p:cNvSpPr>
          <p:nvPr/>
        </p:nvSpPr>
        <p:spPr bwMode="auto">
          <a:xfrm>
            <a:off x="6088834" y="2431829"/>
            <a:ext cx="5867400" cy="2902591"/>
          </a:xfrm>
          <a:prstGeom prst="rect">
            <a:avLst/>
          </a:prstGeom>
          <a:solidFill>
            <a:schemeClr val="bg2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/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endParaRPr lang="ru-RU" altLang="ru-RU" sz="800" b="1" u="sng" dirty="0" smtClean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3078" name="Rectangle 6"/>
          <p:cNvSpPr>
            <a:spLocks noChangeArrowheads="1"/>
          </p:cNvSpPr>
          <p:nvPr/>
        </p:nvSpPr>
        <p:spPr bwMode="auto">
          <a:xfrm>
            <a:off x="381000" y="2432807"/>
            <a:ext cx="5448303" cy="2902591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marL="457200" indent="-45720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2000" b="1" dirty="0" smtClean="0">
              <a:solidFill>
                <a:prstClr val="black"/>
              </a:solidFill>
            </a:endParaRPr>
          </a:p>
        </p:txBody>
      </p:sp>
      <p:sp>
        <p:nvSpPr>
          <p:cNvPr id="3079" name="Line 7"/>
          <p:cNvSpPr>
            <a:spLocks noChangeShapeType="1"/>
          </p:cNvSpPr>
          <p:nvPr/>
        </p:nvSpPr>
        <p:spPr bwMode="auto">
          <a:xfrm flipH="1">
            <a:off x="3200403" y="665164"/>
            <a:ext cx="2628900" cy="63023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eaLnBrk="0" hangingPunct="0"/>
            <a:endParaRPr lang="ru-RU" sz="3200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3080" name="Line 8"/>
          <p:cNvSpPr>
            <a:spLocks noChangeShapeType="1"/>
          </p:cNvSpPr>
          <p:nvPr/>
        </p:nvSpPr>
        <p:spPr bwMode="auto">
          <a:xfrm>
            <a:off x="6553200" y="665163"/>
            <a:ext cx="2057400" cy="58261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eaLnBrk="0" hangingPunct="0"/>
            <a:endParaRPr lang="ru-RU" sz="3200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33925" y="2703688"/>
            <a:ext cx="5142452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1700" b="1" dirty="0" smtClean="0"/>
              <a:t>В </a:t>
            </a:r>
            <a:r>
              <a:rPr lang="ru-RU" sz="1700" b="1" dirty="0"/>
              <a:t>результате повторного заражения человека микобактериями туберкулеза, перенесшего первичную туберкулезную инфекцию, так </a:t>
            </a:r>
            <a:r>
              <a:rPr lang="ru-RU" sz="1700" b="1" dirty="0" smtClean="0"/>
              <a:t>называемая</a:t>
            </a:r>
          </a:p>
          <a:p>
            <a:pPr algn="ctr">
              <a:lnSpc>
                <a:spcPct val="150000"/>
              </a:lnSpc>
            </a:pPr>
            <a:r>
              <a:rPr lang="ru-RU" sz="2200" b="1" i="1" spc="300" dirty="0" smtClean="0">
                <a:solidFill>
                  <a:srgbClr val="002060"/>
                </a:solidFill>
              </a:rPr>
              <a:t>экзогенная </a:t>
            </a:r>
            <a:r>
              <a:rPr lang="ru-RU" sz="2200" b="1" i="1" spc="300" dirty="0">
                <a:solidFill>
                  <a:srgbClr val="002060"/>
                </a:solidFill>
              </a:rPr>
              <a:t>суперинфекция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563337" y="2602005"/>
            <a:ext cx="4918395" cy="2562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1700" b="1" dirty="0" smtClean="0"/>
              <a:t>В </a:t>
            </a:r>
            <a:r>
              <a:rPr lang="ru-RU" sz="1700" b="1" dirty="0"/>
              <a:t>результате реактивации остаточных </a:t>
            </a:r>
            <a:r>
              <a:rPr lang="ru-RU" sz="1700" b="1" dirty="0" err="1"/>
              <a:t>посттуберкулезных</a:t>
            </a:r>
            <a:r>
              <a:rPr lang="ru-RU" sz="1700" b="1" dirty="0"/>
              <a:t> изменений, возникших после первичного инфицирования организма человека микобактериями </a:t>
            </a:r>
            <a:r>
              <a:rPr lang="ru-RU" sz="1700" b="1" dirty="0" err="1"/>
              <a:t>туберклеза</a:t>
            </a:r>
            <a:r>
              <a:rPr lang="ru-RU" sz="1700" b="1" dirty="0"/>
              <a:t>, так </a:t>
            </a:r>
            <a:r>
              <a:rPr lang="ru-RU" sz="1700" b="1" dirty="0" smtClean="0"/>
              <a:t>называемая</a:t>
            </a:r>
          </a:p>
          <a:p>
            <a:pPr algn="ctr">
              <a:lnSpc>
                <a:spcPct val="150000"/>
              </a:lnSpc>
            </a:pPr>
            <a:r>
              <a:rPr lang="ru-RU" sz="2200" b="1" i="1" spc="300" dirty="0" smtClean="0">
                <a:solidFill>
                  <a:srgbClr val="002060"/>
                </a:solidFill>
              </a:rPr>
              <a:t>эндогенна </a:t>
            </a:r>
            <a:r>
              <a:rPr lang="ru-RU" sz="2200" b="1" i="1" spc="300" dirty="0">
                <a:solidFill>
                  <a:srgbClr val="002060"/>
                </a:solidFill>
              </a:rPr>
              <a:t>реактивация</a:t>
            </a:r>
          </a:p>
        </p:txBody>
      </p:sp>
    </p:spTree>
    <p:extLst>
      <p:ext uri="{BB962C8B-B14F-4D97-AF65-F5344CB8AC3E}">
        <p14:creationId xmlns:p14="http://schemas.microsoft.com/office/powerpoint/2010/main" val="3653066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381000"/>
            <a:ext cx="8458200" cy="1371600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altLang="ru-RU" b="1" dirty="0" smtClean="0">
                <a:solidFill>
                  <a:srgbClr val="7030A0"/>
                </a:solidFill>
                <a:latin typeface="+mn-lt"/>
              </a:rPr>
              <a:t>ОЧАГОВЫЙ ТУБЕРКУЛЕЗ ЛЕГКИХ</a:t>
            </a:r>
            <a:r>
              <a:rPr lang="ru-RU" altLang="ru-RU" b="1" dirty="0" smtClean="0">
                <a:solidFill>
                  <a:srgbClr val="0000FF"/>
                </a:solidFill>
              </a:rPr>
              <a:t/>
            </a:r>
            <a:br>
              <a:rPr lang="ru-RU" altLang="ru-RU" b="1" dirty="0" smtClean="0">
                <a:solidFill>
                  <a:srgbClr val="0000FF"/>
                </a:solidFill>
              </a:rPr>
            </a:br>
            <a:r>
              <a:rPr lang="ru-RU" altLang="ru-RU" sz="2800" b="1" dirty="0">
                <a:solidFill>
                  <a:srgbClr val="00CC00"/>
                </a:solidFill>
                <a:latin typeface="+mn-lt"/>
              </a:rPr>
              <a:t>(определение)</a:t>
            </a:r>
            <a:endParaRPr lang="ru-RU" altLang="ru-RU" sz="2800" dirty="0" smtClean="0">
              <a:solidFill>
                <a:srgbClr val="00CC00"/>
              </a:solidFill>
              <a:latin typeface="+mn-lt"/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>
          <a:xfrm>
            <a:off x="4572000" y="2257431"/>
            <a:ext cx="6705600" cy="3514725"/>
          </a:xfrm>
        </p:spPr>
        <p:txBody>
          <a:bodyPr/>
          <a:lstStyle/>
          <a:p>
            <a:pPr lvl="1" algn="ctr" eaLnBrk="1" hangingPunct="1">
              <a:lnSpc>
                <a:spcPct val="110000"/>
              </a:lnSpc>
              <a:buFontTx/>
              <a:buNone/>
            </a:pPr>
            <a:r>
              <a:rPr lang="ru-RU" altLang="ru-RU" sz="1800" b="1" smtClean="0"/>
              <a:t>	</a:t>
            </a:r>
            <a:r>
              <a:rPr lang="ru-RU" altLang="ru-RU" b="1" smtClean="0"/>
              <a:t>Характеризуется наличием немногочисленных очагов (размером до 10 мм ), преимущественно продуктивного характера, локализующихся в ограниченном участке одного или обоих легких, занимающих 1-2 сегмента, и малосимптомным клиническим течением.</a:t>
            </a:r>
          </a:p>
        </p:txBody>
      </p:sp>
      <p:pic>
        <p:nvPicPr>
          <p:cNvPr id="512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209800"/>
            <a:ext cx="4191000" cy="35623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0853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295400"/>
            <a:ext cx="3276600" cy="490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5" name="TextBox 2"/>
          <p:cNvSpPr txBox="1">
            <a:spLocks noChangeArrowheads="1"/>
          </p:cNvSpPr>
          <p:nvPr/>
        </p:nvSpPr>
        <p:spPr bwMode="auto">
          <a:xfrm>
            <a:off x="4495800" y="1981200"/>
            <a:ext cx="7086600" cy="27511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ru-RU" altLang="ru-RU" sz="2400" b="1" smtClean="0">
                <a:solidFill>
                  <a:prstClr val="black"/>
                </a:solidFill>
              </a:rPr>
              <a:t>Морфологически при очаговом туберкулезе находят единичные или множественные казеозные очаги, чаще расположенные группами.</a:t>
            </a:r>
          </a:p>
          <a:p>
            <a:pPr algn="ctr" eaLnBrk="0" hangingPunct="0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ru-RU" altLang="ru-RU" sz="2400" b="1" smtClean="0">
                <a:solidFill>
                  <a:prstClr val="black"/>
                </a:solidFill>
              </a:rPr>
              <a:t>Казеоз окружен неширокой зоной специфических грануляций.</a:t>
            </a:r>
          </a:p>
          <a:p>
            <a:pPr algn="ctr" eaLnBrk="0" hangingPunct="0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ru-RU" altLang="ru-RU" sz="2400" b="1" smtClean="0">
                <a:solidFill>
                  <a:prstClr val="black"/>
                </a:solidFill>
              </a:rPr>
              <a:t>Вокруг очага расположена фиброзная капсула.</a:t>
            </a:r>
          </a:p>
        </p:txBody>
      </p:sp>
      <p:sp>
        <p:nvSpPr>
          <p:cNvPr id="74756" name="TextBox 3"/>
          <p:cNvSpPr txBox="1">
            <a:spLocks noChangeArrowheads="1"/>
          </p:cNvSpPr>
          <p:nvPr/>
        </p:nvSpPr>
        <p:spPr bwMode="auto">
          <a:xfrm>
            <a:off x="3581400" y="304800"/>
            <a:ext cx="5918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3200" b="1" smtClean="0">
                <a:solidFill>
                  <a:srgbClr val="7030A0"/>
                </a:solidFill>
              </a:rPr>
              <a:t>ОЧАГОВЫЙ ТУБЕРКУЛЕЗ ЛЕГКИХ</a:t>
            </a:r>
            <a:endParaRPr lang="ru-RU" altLang="ru-RU" sz="3200" smtClean="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9455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altLang="ru-RU" sz="3600" b="1" spc="300" dirty="0" smtClean="0">
                <a:solidFill>
                  <a:srgbClr val="7030A0"/>
                </a:solidFill>
                <a:latin typeface="+mn-lt"/>
              </a:rPr>
              <a:t>ОЧАГОВЫЙ ТУБЕРКУЛЕЗ ЛЕГКИХ</a:t>
            </a:r>
            <a:r>
              <a:rPr lang="ru-RU" altLang="ru-RU" sz="3600" b="1" dirty="0"/>
              <a:t/>
            </a:r>
            <a:br>
              <a:rPr lang="ru-RU" altLang="ru-RU" sz="3600" b="1" dirty="0"/>
            </a:br>
            <a:r>
              <a:rPr lang="ru-RU" altLang="ru-RU" sz="2800" b="1" dirty="0">
                <a:solidFill>
                  <a:srgbClr val="760000"/>
                </a:solidFill>
                <a:latin typeface="+mn-lt"/>
              </a:rPr>
              <a:t>(клиника)</a:t>
            </a:r>
          </a:p>
        </p:txBody>
      </p:sp>
      <p:sp>
        <p:nvSpPr>
          <p:cNvPr id="75779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1690688"/>
            <a:ext cx="10820400" cy="4351337"/>
          </a:xfrm>
        </p:spPr>
        <p:txBody>
          <a:bodyPr/>
          <a:lstStyle/>
          <a:p>
            <a:pPr algn="ctr" eaLnBrk="1" hangingPunct="1">
              <a:lnSpc>
                <a:spcPct val="130000"/>
              </a:lnSpc>
              <a:buFontTx/>
              <a:buNone/>
            </a:pPr>
            <a:r>
              <a:rPr lang="ru-RU" altLang="ru-RU" b="1" smtClean="0"/>
              <a:t>ОТ легких характеризуется малосимптомным течением. Выраженность клинических проявлений зависит от фазы развития процесса и возраста больного.</a:t>
            </a:r>
          </a:p>
          <a:p>
            <a:pPr algn="ctr" eaLnBrk="1" hangingPunct="1">
              <a:lnSpc>
                <a:spcPct val="130000"/>
              </a:lnSpc>
              <a:buFontTx/>
              <a:buNone/>
            </a:pPr>
            <a:r>
              <a:rPr lang="ru-RU" altLang="ru-RU" b="1" smtClean="0"/>
              <a:t>ОТ может длительно протекать незаметно для больного, поэтому очаговые изменения в легких зачастую выявляются только при профилактическом флюорографическом обследовании.</a:t>
            </a:r>
          </a:p>
          <a:p>
            <a:pPr algn="ctr" eaLnBrk="1" hangingPunct="1">
              <a:lnSpc>
                <a:spcPct val="130000"/>
              </a:lnSpc>
              <a:buFontTx/>
              <a:buNone/>
            </a:pPr>
            <a:r>
              <a:rPr lang="ru-RU" altLang="ru-RU" b="1" smtClean="0"/>
              <a:t>Бактериовыделение и распад не характерны.</a:t>
            </a:r>
          </a:p>
        </p:txBody>
      </p:sp>
    </p:spTree>
    <p:extLst>
      <p:ext uri="{BB962C8B-B14F-4D97-AF65-F5344CB8AC3E}">
        <p14:creationId xmlns:p14="http://schemas.microsoft.com/office/powerpoint/2010/main" val="1233520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Прямоугольник 3"/>
          <p:cNvSpPr>
            <a:spLocks noChangeArrowheads="1"/>
          </p:cNvSpPr>
          <p:nvPr/>
        </p:nvSpPr>
        <p:spPr bwMode="auto">
          <a:xfrm>
            <a:off x="2895600" y="1828800"/>
            <a:ext cx="8153400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hangingPunct="0"/>
            <a:r>
              <a:rPr lang="ru-RU" altLang="ru-RU" b="1" dirty="0" smtClean="0">
                <a:solidFill>
                  <a:srgbClr val="002060"/>
                </a:solidFill>
              </a:rPr>
              <a:t>Очагового туберкулеза</a:t>
            </a:r>
            <a:r>
              <a:rPr lang="ru-RU" altLang="ru-RU" sz="3600" b="1" dirty="0" smtClean="0">
                <a:solidFill>
                  <a:prstClr val="black"/>
                </a:solidFill>
              </a:rPr>
              <a:t>:</a:t>
            </a:r>
          </a:p>
          <a:p>
            <a:pPr eaLnBrk="0" hangingPunct="0"/>
            <a:endParaRPr lang="ru-RU" altLang="ru-RU" sz="3600" b="1" dirty="0" smtClean="0">
              <a:solidFill>
                <a:prstClr val="black"/>
              </a:solidFill>
            </a:endParaRPr>
          </a:p>
          <a:p>
            <a:pPr eaLnBrk="0" hangingPunct="0">
              <a:lnSpc>
                <a:spcPct val="50000"/>
              </a:lnSpc>
            </a:pPr>
            <a:r>
              <a:rPr lang="ru-RU" altLang="ru-RU" b="1" dirty="0" smtClean="0">
                <a:solidFill>
                  <a:prstClr val="black"/>
                </a:solidFill>
              </a:rPr>
              <a:t>1. Очаговая пневмония</a:t>
            </a:r>
          </a:p>
          <a:p>
            <a:pPr eaLnBrk="0" hangingPunct="0">
              <a:lnSpc>
                <a:spcPct val="50000"/>
              </a:lnSpc>
            </a:pPr>
            <a:endParaRPr lang="ru-RU" altLang="ru-RU" b="1" dirty="0" smtClean="0">
              <a:solidFill>
                <a:prstClr val="black"/>
              </a:solidFill>
            </a:endParaRPr>
          </a:p>
          <a:p>
            <a:pPr eaLnBrk="0" hangingPunct="0">
              <a:lnSpc>
                <a:spcPct val="50000"/>
              </a:lnSpc>
            </a:pPr>
            <a:r>
              <a:rPr lang="ru-RU" altLang="ru-RU" b="1" dirty="0" smtClean="0">
                <a:solidFill>
                  <a:prstClr val="black"/>
                </a:solidFill>
              </a:rPr>
              <a:t>2. Периферический рак легкого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066800" y="1066812"/>
            <a:ext cx="94488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ru-RU" sz="3200" b="1" spc="300" dirty="0">
                <a:solidFill>
                  <a:srgbClr val="7030A0"/>
                </a:solidFill>
                <a:latin typeface="Times New Roman" pitchFamily="18" charset="0"/>
              </a:rPr>
              <a:t>ДИФФЕРЕНЦИАЛЬНАЯ ДИАГНОСТИКА </a:t>
            </a:r>
          </a:p>
        </p:txBody>
      </p:sp>
    </p:spTree>
    <p:extLst>
      <p:ext uri="{BB962C8B-B14F-4D97-AF65-F5344CB8AC3E}">
        <p14:creationId xmlns:p14="http://schemas.microsoft.com/office/powerpoint/2010/main" val="3547421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2584451" y="300038"/>
            <a:ext cx="7162800" cy="792162"/>
          </a:xfrm>
          <a:solidFill>
            <a:srgbClr val="FFE89F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altLang="ru-RU" sz="2800" b="1" dirty="0" smtClean="0">
                <a:solidFill>
                  <a:srgbClr val="7030A0"/>
                </a:solidFill>
                <a:latin typeface="+mn-lt"/>
              </a:rPr>
              <a:t>ИНФИЛЬТРАТИВНЫЙ ТУБЕРКУЛЕЗ ЛЕГКИХ</a:t>
            </a:r>
            <a:endParaRPr lang="ru-RU" altLang="ru-RU" sz="3200" b="1" dirty="0">
              <a:solidFill>
                <a:srgbClr val="7030A0"/>
              </a:solidFill>
              <a:latin typeface="+mn-lt"/>
            </a:endParaRPr>
          </a:p>
        </p:txBody>
      </p:sp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>
          <a:xfrm>
            <a:off x="4953000" y="1524026"/>
            <a:ext cx="6477000" cy="3078163"/>
          </a:xfrm>
          <a:gradFill rotWithShape="1">
            <a:gsLst>
              <a:gs pos="0">
                <a:srgbClr val="D0D0D0"/>
              </a:gs>
              <a:gs pos="50000">
                <a:srgbClr val="E1E1E1"/>
              </a:gs>
              <a:gs pos="100000">
                <a:srgbClr val="F0F0F0"/>
              </a:gs>
            </a:gsLst>
            <a:lin ang="2700000" scaled="1"/>
          </a:gradFill>
          <a:ln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lnSpc>
                <a:spcPct val="110000"/>
              </a:lnSpc>
              <a:buFontTx/>
              <a:buNone/>
            </a:pPr>
            <a:r>
              <a:rPr lang="ru-RU" altLang="ru-RU" sz="2400" b="1" smtClean="0"/>
              <a:t>Клиническая форма легочного туберкулеза, характеризующаяся преимущественно экссудативным типом воспаления с наклонностью к быстрому распаду, бронхогенному обсеменению  и наличием клинической картины, напоминающей пневмонию.</a:t>
            </a:r>
          </a:p>
        </p:txBody>
      </p:sp>
      <p:pic>
        <p:nvPicPr>
          <p:cNvPr id="11268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17" y="1562126"/>
            <a:ext cx="3414713" cy="30781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69" name="TextBox 2"/>
          <p:cNvSpPr txBox="1">
            <a:spLocks noChangeArrowheads="1"/>
          </p:cNvSpPr>
          <p:nvPr/>
        </p:nvSpPr>
        <p:spPr bwMode="auto">
          <a:xfrm>
            <a:off x="1066800" y="5033975"/>
            <a:ext cx="10363200" cy="1200329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400" b="1" smtClean="0">
                <a:solidFill>
                  <a:srgbClr val="760000"/>
                </a:solidFill>
              </a:rPr>
              <a:t>Морфологически инфильтративный туберкулез представлен</a:t>
            </a:r>
          </a:p>
          <a:p>
            <a:pPr algn="ctr" eaLnBrk="0" hangingPunc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400" b="1" smtClean="0">
                <a:solidFill>
                  <a:srgbClr val="760000"/>
                </a:solidFill>
              </a:rPr>
              <a:t>пневмоническим фокусом с центральным ядром казеоза и</a:t>
            </a:r>
          </a:p>
          <a:p>
            <a:pPr algn="ctr" eaLnBrk="0" hangingPunc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400" b="1" smtClean="0">
                <a:solidFill>
                  <a:srgbClr val="760000"/>
                </a:solidFill>
              </a:rPr>
              <a:t> выраженной перифокальной зоной экссудативного  воспаления.</a:t>
            </a:r>
          </a:p>
        </p:txBody>
      </p:sp>
    </p:spTree>
    <p:extLst>
      <p:ext uri="{BB962C8B-B14F-4D97-AF65-F5344CB8AC3E}">
        <p14:creationId xmlns:p14="http://schemas.microsoft.com/office/powerpoint/2010/main" val="1767328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28600"/>
            <a:ext cx="8915400" cy="1066800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altLang="ru-RU" sz="3200" b="1" spc="300" dirty="0" smtClean="0">
                <a:solidFill>
                  <a:srgbClr val="7030A0"/>
                </a:solidFill>
                <a:latin typeface="+mn-lt"/>
              </a:rPr>
              <a:t>ИНФИЛЬТРАТИВНЫЙ ТУБЕРКУЛЕЗ ЛЕГКИХ</a:t>
            </a:r>
            <a:r>
              <a:rPr lang="ru-RU" altLang="ru-RU" sz="3200" b="1" dirty="0" smtClean="0">
                <a:solidFill>
                  <a:srgbClr val="7030A0"/>
                </a:solidFill>
              </a:rPr>
              <a:t/>
            </a:r>
            <a:br>
              <a:rPr lang="ru-RU" altLang="ru-RU" sz="3200" b="1" dirty="0" smtClean="0">
                <a:solidFill>
                  <a:srgbClr val="7030A0"/>
                </a:solidFill>
              </a:rPr>
            </a:br>
            <a:r>
              <a:rPr lang="ru-RU" altLang="ru-RU" sz="3200" b="1" dirty="0" smtClean="0">
                <a:solidFill>
                  <a:srgbClr val="7030A0"/>
                </a:solidFill>
                <a:latin typeface="+mn-lt"/>
              </a:rPr>
              <a:t>клиническая картина</a:t>
            </a:r>
          </a:p>
        </p:txBody>
      </p:sp>
      <p:sp>
        <p:nvSpPr>
          <p:cNvPr id="91139" name="Rectangle 3"/>
          <p:cNvSpPr>
            <a:spLocks noGrp="1" noChangeArrowheads="1"/>
          </p:cNvSpPr>
          <p:nvPr>
            <p:ph idx="1"/>
          </p:nvPr>
        </p:nvSpPr>
        <p:spPr>
          <a:xfrm>
            <a:off x="609600" y="1295400"/>
            <a:ext cx="11125200" cy="5105400"/>
          </a:xfrm>
        </p:spPr>
        <p:txBody>
          <a:bodyPr/>
          <a:lstStyle/>
          <a:p>
            <a:pPr marL="0" indent="0" eaLnBrk="1" hangingPunct="1">
              <a:lnSpc>
                <a:spcPct val="110000"/>
              </a:lnSpc>
              <a:buFont typeface="Arial" charset="0"/>
              <a:buNone/>
            </a:pPr>
            <a:r>
              <a:rPr lang="ru-RU" altLang="ru-RU" sz="2000" b="1" smtClean="0"/>
              <a:t>В 30% случаев имеет бессимптомное начало.</a:t>
            </a:r>
          </a:p>
          <a:p>
            <a:pPr marL="0" indent="0" eaLnBrk="1" hangingPunct="1">
              <a:lnSpc>
                <a:spcPct val="110000"/>
              </a:lnSpc>
              <a:buFont typeface="Arial" charset="0"/>
              <a:buNone/>
            </a:pPr>
            <a:r>
              <a:rPr lang="ru-RU" altLang="ru-RU" sz="2000" b="1" smtClean="0"/>
              <a:t>При распространенных формах повышение температуры тела до 38-38,5.</a:t>
            </a:r>
          </a:p>
          <a:p>
            <a:pPr marL="0" indent="0" eaLnBrk="1" hangingPunct="1">
              <a:lnSpc>
                <a:spcPct val="110000"/>
              </a:lnSpc>
              <a:buFont typeface="Arial" charset="0"/>
              <a:buNone/>
            </a:pPr>
            <a:r>
              <a:rPr lang="ru-RU" altLang="ru-RU" sz="2000" b="1" smtClean="0"/>
              <a:t>Симптомы интоксикации (потливость, снижение работоспособности и др.).</a:t>
            </a:r>
          </a:p>
          <a:p>
            <a:pPr marL="0" indent="0" eaLnBrk="1" hangingPunct="1">
              <a:lnSpc>
                <a:spcPct val="110000"/>
              </a:lnSpc>
              <a:buFont typeface="Arial" charset="0"/>
              <a:buNone/>
            </a:pPr>
            <a:r>
              <a:rPr lang="ru-RU" altLang="ru-RU" sz="2000" b="1" smtClean="0"/>
              <a:t>Кашель, не выраженный, с небольшим количеством мокроты, иногда кровохарканье.</a:t>
            </a:r>
          </a:p>
          <a:p>
            <a:pPr marL="0" indent="0" eaLnBrk="1" hangingPunct="1">
              <a:lnSpc>
                <a:spcPct val="110000"/>
              </a:lnSpc>
              <a:buFont typeface="Arial" charset="0"/>
              <a:buNone/>
            </a:pPr>
            <a:r>
              <a:rPr lang="ru-RU" altLang="ru-RU" sz="2000" b="1" smtClean="0"/>
              <a:t>Боли в грудной клетке.</a:t>
            </a:r>
          </a:p>
          <a:p>
            <a:pPr marL="0" indent="0" eaLnBrk="1" hangingPunct="1">
              <a:lnSpc>
                <a:spcPct val="110000"/>
              </a:lnSpc>
              <a:buFont typeface="Arial" charset="0"/>
              <a:buNone/>
            </a:pPr>
            <a:r>
              <a:rPr lang="ru-RU" altLang="ru-RU" sz="2000" b="1" smtClean="0"/>
              <a:t>Аускультативно, особенно при наличии распада, выслушиваются хрипы. Хрипы выслушиваются только на протяжении нескольких дней. 	После начала лечения хрипы быстро исчезают.</a:t>
            </a:r>
          </a:p>
          <a:p>
            <a:pPr marL="0" indent="0" eaLnBrk="1" hangingPunct="1">
              <a:lnSpc>
                <a:spcPct val="110000"/>
              </a:lnSpc>
              <a:buFont typeface="Arial" charset="0"/>
              <a:buNone/>
            </a:pPr>
            <a:r>
              <a:rPr lang="ru-RU" altLang="ru-RU" sz="2000" b="1" smtClean="0"/>
              <a:t>При четко определяемой рентгенологически полости распада у 96% больных наблюдается бактериовыделение.</a:t>
            </a:r>
          </a:p>
          <a:p>
            <a:pPr marL="0" indent="0" eaLnBrk="1" hangingPunct="1">
              <a:lnSpc>
                <a:spcPct val="110000"/>
              </a:lnSpc>
              <a:buFont typeface="Arial" charset="0"/>
              <a:buNone/>
            </a:pPr>
            <a:r>
              <a:rPr lang="ru-RU" altLang="ru-RU" sz="2000" b="1" smtClean="0"/>
              <a:t>В анализе крови умеренный лейкоцитоз.</a:t>
            </a:r>
          </a:p>
          <a:p>
            <a:pPr marL="0" indent="0" eaLnBrk="1" hangingPunct="1">
              <a:lnSpc>
                <a:spcPct val="110000"/>
              </a:lnSpc>
              <a:buFont typeface="Arial" charset="0"/>
              <a:buNone/>
            </a:pPr>
            <a:r>
              <a:rPr lang="ru-RU" altLang="ru-RU" sz="2000" b="1" smtClean="0"/>
              <a:t>Туберкулиновые пробы, как правило, положительные, но большого диагностического значения не имеют. </a:t>
            </a:r>
          </a:p>
        </p:txBody>
      </p:sp>
    </p:spTree>
    <p:extLst>
      <p:ext uri="{BB962C8B-B14F-4D97-AF65-F5344CB8AC3E}">
        <p14:creationId xmlns:p14="http://schemas.microsoft.com/office/powerpoint/2010/main" val="2981726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300038"/>
            <a:ext cx="9525000" cy="792162"/>
          </a:xfrm>
          <a:solidFill>
            <a:srgbClr val="FFE89F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defRPr/>
            </a:pPr>
            <a:r>
              <a:rPr lang="ru-RU" altLang="ru-RU" sz="3200" b="1" spc="300" dirty="0" smtClean="0">
                <a:solidFill>
                  <a:srgbClr val="7030A0"/>
                </a:solidFill>
                <a:latin typeface="+mn-lt"/>
              </a:rPr>
              <a:t>ИНФИЛЬТРАТИВНЫЙ ТУБЕРКУЛЕЗ ЛЕГКИХ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idx="1"/>
          </p:nvPr>
        </p:nvSpPr>
        <p:spPr>
          <a:xfrm>
            <a:off x="3814011" y="1724553"/>
            <a:ext cx="5410200" cy="2519363"/>
          </a:xfrm>
          <a:gradFill rotWithShape="1">
            <a:gsLst>
              <a:gs pos="0">
                <a:srgbClr val="D0D0D0"/>
              </a:gs>
              <a:gs pos="50000">
                <a:srgbClr val="E1E1E1"/>
              </a:gs>
              <a:gs pos="100000">
                <a:srgbClr val="F0F0F0"/>
              </a:gs>
            </a:gsLst>
            <a:lin ang="2700000" scaled="1"/>
          </a:gra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ru-RU" altLang="ru-RU" sz="2400" b="1" dirty="0" smtClean="0"/>
              <a:t>При всех клинико-рентгенологических вариантах характерно не только наличие инфильтративной тени, часто с распадом, но возможно и </a:t>
            </a:r>
            <a:r>
              <a:rPr lang="ru-RU" altLang="ru-RU" sz="2400" b="1" dirty="0" err="1" smtClean="0"/>
              <a:t>бронхогенное</a:t>
            </a:r>
            <a:r>
              <a:rPr lang="ru-RU" altLang="ru-RU" sz="2400" b="1" dirty="0" smtClean="0"/>
              <a:t> обсеменение, располагающееся как в том же легком, так и в противоположном.</a:t>
            </a:r>
          </a:p>
          <a:p>
            <a:pPr algn="ctr" eaLnBrk="1" hangingPunct="1">
              <a:buFontTx/>
              <a:buNone/>
            </a:pPr>
            <a:endParaRPr lang="ru-RU" altLang="ru-RU" sz="2000" b="1" dirty="0" smtClean="0">
              <a:latin typeface="Times New Roman" pitchFamily="18" charset="0"/>
            </a:endParaRPr>
          </a:p>
        </p:txBody>
      </p:sp>
      <p:sp>
        <p:nvSpPr>
          <p:cNvPr id="12292" name="TextBox 2"/>
          <p:cNvSpPr txBox="1">
            <a:spLocks noChangeArrowheads="1"/>
          </p:cNvSpPr>
          <p:nvPr/>
        </p:nvSpPr>
        <p:spPr bwMode="auto">
          <a:xfrm>
            <a:off x="2310284" y="5078438"/>
            <a:ext cx="7519045" cy="1200329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400" b="1" smtClean="0">
                <a:solidFill>
                  <a:srgbClr val="760000"/>
                </a:solidFill>
              </a:rPr>
              <a:t>Бактериовыделение наблюдается у 96% больных,</a:t>
            </a:r>
          </a:p>
          <a:p>
            <a:pPr algn="ctr" eaLnBrk="0" hangingPunc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400" b="1" smtClean="0">
                <a:solidFill>
                  <a:srgbClr val="760000"/>
                </a:solidFill>
              </a:rPr>
              <a:t>если имеется рентгенологически четко определяемая </a:t>
            </a:r>
          </a:p>
          <a:p>
            <a:pPr algn="ctr" eaLnBrk="0" hangingPunc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400" b="1" smtClean="0">
                <a:solidFill>
                  <a:srgbClr val="760000"/>
                </a:solidFill>
              </a:rPr>
              <a:t> полость распада.</a:t>
            </a:r>
          </a:p>
        </p:txBody>
      </p:sp>
      <p:pic>
        <p:nvPicPr>
          <p:cNvPr id="12293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01" t="7253" r="30751" b="26297"/>
          <a:stretch/>
        </p:blipFill>
        <p:spPr bwMode="auto">
          <a:xfrm>
            <a:off x="9375808" y="1626604"/>
            <a:ext cx="2514600" cy="296135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727" y="1679525"/>
            <a:ext cx="3109912" cy="257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3125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dirty="0" smtClean="0">
                <a:latin typeface="Arial Black" panose="020B0A04020102020204" pitchFamily="34" charset="0"/>
              </a:rPr>
              <a:t>План: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ru-RU" altLang="ru-RU" sz="2800" b="1" dirty="0" smtClean="0"/>
              <a:t>Понятие о первичных формах туберкулеза</a:t>
            </a:r>
          </a:p>
          <a:p>
            <a:pPr eaLnBrk="1" hangingPunct="1"/>
            <a:r>
              <a:rPr lang="ru-RU" altLang="ru-RU" sz="2800" b="1" dirty="0" smtClean="0"/>
              <a:t>Локальные формы первичного ТОД</a:t>
            </a:r>
          </a:p>
          <a:p>
            <a:pPr eaLnBrk="1" hangingPunct="1"/>
            <a:r>
              <a:rPr lang="ru-RU" altLang="ru-RU" sz="2800" b="1" dirty="0" smtClean="0"/>
              <a:t>Диссеминированный туберкулез легких: клиника, диагностика, дифференциальная диагностика</a:t>
            </a:r>
          </a:p>
          <a:p>
            <a:pPr eaLnBrk="1" hangingPunct="1"/>
            <a:r>
              <a:rPr lang="ru-RU" altLang="ru-RU" sz="2800" b="1" dirty="0" smtClean="0"/>
              <a:t>Понятие о вторичных формах туберкулеза, их клинико-рентгенологические проявления, диагностика, дифференциальная диагностика.</a:t>
            </a:r>
          </a:p>
        </p:txBody>
      </p:sp>
    </p:spTree>
    <p:extLst>
      <p:ext uri="{BB962C8B-B14F-4D97-AF65-F5344CB8AC3E}">
        <p14:creationId xmlns:p14="http://schemas.microsoft.com/office/powerpoint/2010/main" val="2473111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ru-RU" altLang="ru-RU" sz="3200" b="1" spc="300" dirty="0" smtClean="0">
                <a:solidFill>
                  <a:srgbClr val="7030A0"/>
                </a:solidFill>
                <a:latin typeface="Calibri" panose="020F0502020204030204" pitchFamily="34" charset="0"/>
              </a:rPr>
              <a:t>ИНФИЛЬТРАТИВНЫЙ ТУБЕРКУЛЕЗ ЛЕГКИХ</a:t>
            </a:r>
            <a:r>
              <a:rPr lang="ru-RU" altLang="ru-RU" sz="3600" b="1" dirty="0" smtClean="0">
                <a:solidFill>
                  <a:srgbClr val="7030A0"/>
                </a:solidFill>
                <a:latin typeface="Calibri" panose="020F0502020204030204" pitchFamily="34" charset="0"/>
              </a:rPr>
              <a:t/>
            </a:r>
            <a:br>
              <a:rPr lang="ru-RU" altLang="ru-RU" sz="3600" b="1" dirty="0" smtClean="0">
                <a:solidFill>
                  <a:srgbClr val="7030A0"/>
                </a:solidFill>
                <a:latin typeface="Calibri" panose="020F0502020204030204" pitchFamily="34" charset="0"/>
              </a:rPr>
            </a:br>
            <a:r>
              <a:rPr lang="ru-RU" altLang="ru-RU" sz="2400" b="1" dirty="0" smtClean="0">
                <a:solidFill>
                  <a:srgbClr val="800000"/>
                </a:solidFill>
                <a:latin typeface="+mn-lt"/>
              </a:rPr>
              <a:t>(исход</a:t>
            </a:r>
            <a:r>
              <a:rPr lang="ru-RU" altLang="ru-RU" sz="2400" dirty="0" smtClean="0">
                <a:solidFill>
                  <a:srgbClr val="800000"/>
                </a:solidFill>
                <a:latin typeface="+mn-lt"/>
              </a:rPr>
              <a:t> </a:t>
            </a:r>
            <a:r>
              <a:rPr lang="ru-RU" altLang="ru-RU" sz="2400" b="1" dirty="0" smtClean="0">
                <a:solidFill>
                  <a:srgbClr val="800000"/>
                </a:solidFill>
                <a:latin typeface="+mn-lt"/>
              </a:rPr>
              <a:t>)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600200"/>
            <a:ext cx="11430000" cy="4876800"/>
          </a:xfrm>
        </p:spPr>
        <p:txBody>
          <a:bodyPr/>
          <a:lstStyle/>
          <a:p>
            <a:pPr eaLnBrk="1" hangingPunct="1"/>
            <a:r>
              <a:rPr lang="ru-RU" altLang="ru-RU" sz="2400" b="1" smtClean="0"/>
              <a:t>Инфильтративные изменения могут полностью рассосаться без видимых остаточных изменений</a:t>
            </a:r>
          </a:p>
          <a:p>
            <a:pPr eaLnBrk="1" hangingPunct="1"/>
            <a:r>
              <a:rPr lang="ru-RU" altLang="ru-RU" sz="2400" b="1" smtClean="0"/>
              <a:t>Однако чаще на месте инфильтрата остаются очаговые и фиброзные изменеия, выраженные в различной степени.</a:t>
            </a:r>
          </a:p>
          <a:p>
            <a:pPr eaLnBrk="1" hangingPunct="1"/>
            <a:r>
              <a:rPr lang="ru-RU" altLang="ru-RU" sz="2400" b="1" smtClean="0"/>
              <a:t>Воспалительные и казеозные изменения могут осумковываться, что приводит к формированию туберкуломы. Так же может формироваться цирроз сегмента или даже всей доли.</a:t>
            </a:r>
          </a:p>
          <a:p>
            <a:pPr eaLnBrk="1" hangingPunct="1"/>
            <a:r>
              <a:rPr lang="ru-RU" altLang="ru-RU" sz="2400" b="1" smtClean="0"/>
              <a:t>При неблагоприятном исходе формируется фиброзно-кавернозный туберкулез.</a:t>
            </a:r>
          </a:p>
          <a:p>
            <a:pPr algn="ctr" eaLnBrk="1" hangingPunct="1">
              <a:buFontTx/>
              <a:buNone/>
            </a:pPr>
            <a:r>
              <a:rPr lang="ru-RU" altLang="ru-RU" b="1" smtClean="0">
                <a:solidFill>
                  <a:srgbClr val="760000"/>
                </a:solidFill>
              </a:rPr>
              <a:t>Исход инфильтративного туберкулеза легких во многом определяется как своевременностью выявления больных, так и эффективностью применяемой химиотерапии.</a:t>
            </a:r>
          </a:p>
        </p:txBody>
      </p:sp>
    </p:spTree>
    <p:extLst>
      <p:ext uri="{BB962C8B-B14F-4D97-AF65-F5344CB8AC3E}">
        <p14:creationId xmlns:p14="http://schemas.microsoft.com/office/powerpoint/2010/main" val="2814897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581400" y="1786006"/>
            <a:ext cx="4724400" cy="3508653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eaLnBrk="0" hangingPunct="0">
              <a:defRPr/>
            </a:pPr>
            <a:endParaRPr lang="ru-RU" altLang="ru-RU" sz="1400" b="1" dirty="0">
              <a:solidFill>
                <a:prstClr val="black"/>
              </a:solidFill>
              <a:latin typeface="Times New Roman" pitchFamily="18" charset="0"/>
            </a:endParaRPr>
          </a:p>
          <a:p>
            <a:pPr eaLnBrk="0" hangingPunct="0">
              <a:lnSpc>
                <a:spcPct val="130000"/>
              </a:lnSpc>
              <a:defRPr/>
            </a:pPr>
            <a:r>
              <a:rPr lang="ru-RU" altLang="ru-RU" sz="3200" b="1" dirty="0">
                <a:solidFill>
                  <a:prstClr val="black"/>
                </a:solidFill>
                <a:latin typeface="Calibri" panose="020F0502020204030204"/>
              </a:rPr>
              <a:t>1. </a:t>
            </a:r>
            <a:r>
              <a:rPr lang="ru-RU" altLang="ru-RU" sz="3200" b="1" dirty="0" smtClean="0">
                <a:solidFill>
                  <a:prstClr val="black"/>
                </a:solidFill>
                <a:latin typeface="Calibri" panose="020F0502020204030204"/>
              </a:rPr>
              <a:t>Пневмониями;</a:t>
            </a:r>
            <a:endParaRPr lang="ru-RU" altLang="ru-RU" sz="3200" b="1" dirty="0">
              <a:solidFill>
                <a:prstClr val="black"/>
              </a:solidFill>
              <a:latin typeface="Calibri" panose="020F0502020204030204"/>
            </a:endParaRPr>
          </a:p>
          <a:p>
            <a:pPr>
              <a:lnSpc>
                <a:spcPct val="130000"/>
              </a:lnSpc>
              <a:defRPr/>
            </a:pPr>
            <a:r>
              <a:rPr lang="ru-RU" altLang="ru-RU" sz="3200" b="1" dirty="0">
                <a:solidFill>
                  <a:prstClr val="black"/>
                </a:solidFill>
                <a:latin typeface="Calibri" panose="020F0502020204030204"/>
              </a:rPr>
              <a:t>2. Центральным </a:t>
            </a:r>
            <a:r>
              <a:rPr lang="ru-RU" altLang="ru-RU" sz="3200" b="1" dirty="0" smtClean="0">
                <a:solidFill>
                  <a:prstClr val="black"/>
                </a:solidFill>
                <a:latin typeface="Calibri" panose="020F0502020204030204"/>
              </a:rPr>
              <a:t>раком</a:t>
            </a:r>
          </a:p>
          <a:p>
            <a:pPr>
              <a:lnSpc>
                <a:spcPct val="130000"/>
              </a:lnSpc>
              <a:defRPr/>
            </a:pPr>
            <a:r>
              <a:rPr lang="ru-RU" altLang="ru-RU" sz="3200" b="1" dirty="0">
                <a:solidFill>
                  <a:prstClr val="black"/>
                </a:solidFill>
                <a:latin typeface="Calibri" panose="020F0502020204030204"/>
              </a:rPr>
              <a:t>	</a:t>
            </a:r>
            <a:r>
              <a:rPr lang="ru-RU" altLang="ru-RU" sz="3200" b="1" dirty="0" smtClean="0">
                <a:solidFill>
                  <a:prstClr val="black"/>
                </a:solidFill>
                <a:latin typeface="Calibri" panose="020F0502020204030204"/>
              </a:rPr>
              <a:t>легкого;</a:t>
            </a:r>
            <a:endParaRPr lang="ru-RU" altLang="ru-RU" sz="3200" b="1" dirty="0">
              <a:solidFill>
                <a:prstClr val="black"/>
              </a:solidFill>
              <a:latin typeface="Calibri" panose="020F0502020204030204"/>
            </a:endParaRPr>
          </a:p>
          <a:p>
            <a:pPr>
              <a:lnSpc>
                <a:spcPct val="130000"/>
              </a:lnSpc>
              <a:defRPr/>
            </a:pPr>
            <a:r>
              <a:rPr lang="ru-RU" altLang="ru-RU" sz="3200" b="1" dirty="0">
                <a:solidFill>
                  <a:prstClr val="black"/>
                </a:solidFill>
                <a:latin typeface="Calibri" panose="020F0502020204030204"/>
              </a:rPr>
              <a:t>3. Инфарктом </a:t>
            </a:r>
            <a:r>
              <a:rPr lang="ru-RU" altLang="ru-RU" sz="3200" b="1" dirty="0" smtClean="0">
                <a:solidFill>
                  <a:prstClr val="black"/>
                </a:solidFill>
                <a:latin typeface="Calibri" panose="020F0502020204030204"/>
              </a:rPr>
              <a:t>легкого;</a:t>
            </a:r>
            <a:endParaRPr lang="ru-RU" altLang="ru-RU" sz="3200" b="1" dirty="0">
              <a:solidFill>
                <a:prstClr val="black"/>
              </a:solidFill>
              <a:latin typeface="Calibri" panose="020F0502020204030204"/>
            </a:endParaRPr>
          </a:p>
          <a:p>
            <a:pPr>
              <a:lnSpc>
                <a:spcPct val="130000"/>
              </a:lnSpc>
              <a:defRPr/>
            </a:pPr>
            <a:r>
              <a:rPr lang="ru-RU" altLang="ru-RU" sz="3200" b="1" dirty="0">
                <a:solidFill>
                  <a:prstClr val="black"/>
                </a:solidFill>
                <a:latin typeface="Calibri" panose="020F0502020204030204"/>
              </a:rPr>
              <a:t>4. </a:t>
            </a:r>
            <a:r>
              <a:rPr lang="ru-RU" altLang="ru-RU" sz="3200" b="1" dirty="0" smtClean="0">
                <a:solidFill>
                  <a:prstClr val="black"/>
                </a:solidFill>
                <a:latin typeface="Calibri" panose="020F0502020204030204"/>
              </a:rPr>
              <a:t>Пневмомикозами.</a:t>
            </a:r>
            <a:endParaRPr lang="ru-RU" altLang="ru-RU" sz="32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219200" y="471154"/>
            <a:ext cx="94488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ru-RU" sz="3200" b="1" spc="300" dirty="0">
                <a:solidFill>
                  <a:srgbClr val="7030A0"/>
                </a:solidFill>
                <a:latin typeface="Times New Roman" pitchFamily="18" charset="0"/>
              </a:rPr>
              <a:t>ДИФФЕРЕНЦИАЛЬНАЯ </a:t>
            </a:r>
            <a:r>
              <a:rPr lang="ru-RU" sz="3200" b="1" spc="300" dirty="0" smtClean="0">
                <a:solidFill>
                  <a:srgbClr val="7030A0"/>
                </a:solidFill>
                <a:latin typeface="Times New Roman" pitchFamily="18" charset="0"/>
              </a:rPr>
              <a:t>ДИАГНОСТИКА</a:t>
            </a:r>
          </a:p>
          <a:p>
            <a:pPr algn="ctr" eaLnBrk="0" hangingPunct="0">
              <a:defRPr/>
            </a:pPr>
            <a:r>
              <a:rPr lang="ru-RU" altLang="ru-RU" sz="3200" b="1" dirty="0" smtClean="0">
                <a:solidFill>
                  <a:srgbClr val="002060"/>
                </a:solidFill>
                <a:latin typeface="Times New Roman" pitchFamily="18" charset="0"/>
              </a:rPr>
              <a:t>Инфильтративного туберкулеза:</a:t>
            </a:r>
            <a:endParaRPr lang="ru-RU" altLang="ru-RU" sz="3600" b="1" dirty="0">
              <a:solidFill>
                <a:prstClr val="black"/>
              </a:solidFill>
              <a:latin typeface="Times New Roman" pitchFamily="18" charset="0"/>
            </a:endParaRPr>
          </a:p>
          <a:p>
            <a:pPr eaLnBrk="0" hangingPunct="0">
              <a:defRPr/>
            </a:pPr>
            <a:r>
              <a:rPr lang="ru-RU" sz="3200" b="1" u="sng" spc="300" dirty="0" smtClean="0">
                <a:solidFill>
                  <a:srgbClr val="7030A0"/>
                </a:solidFill>
                <a:latin typeface="Times New Roman" pitchFamily="18" charset="0"/>
              </a:rPr>
              <a:t> </a:t>
            </a:r>
            <a:endParaRPr lang="ru-RU" sz="3200" b="1" u="sng" spc="300" dirty="0">
              <a:solidFill>
                <a:srgbClr val="7030A0"/>
              </a:solidFill>
              <a:latin typeface="Times New Roman" pitchFamily="18" charset="0"/>
            </a:endParaRPr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857" y="2306621"/>
            <a:ext cx="2745619" cy="2282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4589" y="2306620"/>
            <a:ext cx="2860223" cy="22890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7074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6011075" y="570401"/>
            <a:ext cx="5693228" cy="913168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/>
            <a:r>
              <a:rPr lang="ru-RU" altLang="ru-RU" sz="3200" b="1" dirty="0" smtClean="0">
                <a:solidFill>
                  <a:srgbClr val="7030A0"/>
                </a:solidFill>
                <a:latin typeface="+mn-lt"/>
              </a:rPr>
              <a:t>КАЗЕОЗНАЯ ПНЕВМОНИЯ</a:t>
            </a:r>
            <a:r>
              <a:rPr lang="ru-RU" altLang="ru-RU" sz="3200" b="1" dirty="0">
                <a:solidFill>
                  <a:srgbClr val="00CC00"/>
                </a:solidFill>
                <a:latin typeface="+mn-lt"/>
              </a:rPr>
              <a:t/>
            </a:r>
            <a:br>
              <a:rPr lang="ru-RU" altLang="ru-RU" sz="3200" b="1" dirty="0">
                <a:solidFill>
                  <a:srgbClr val="00CC00"/>
                </a:solidFill>
                <a:latin typeface="+mn-lt"/>
              </a:rPr>
            </a:br>
            <a:r>
              <a:rPr lang="ru-RU" altLang="ru-RU" sz="1800" b="1" dirty="0">
                <a:solidFill>
                  <a:srgbClr val="800000"/>
                </a:solidFill>
                <a:latin typeface="+mn-lt"/>
              </a:rPr>
              <a:t>(определение)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232852" y="2347603"/>
            <a:ext cx="5585925" cy="3994021"/>
          </a:xfrm>
          <a:solidFill>
            <a:schemeClr val="bg2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ru-RU" altLang="ru-RU" sz="2800" b="1" dirty="0" smtClean="0">
                <a:solidFill>
                  <a:srgbClr val="0000FF"/>
                </a:solidFill>
              </a:rPr>
              <a:t>КАЗЕОЗНАЯ ПНЕВМОНИЯ</a:t>
            </a:r>
            <a:r>
              <a:rPr lang="ru-RU" altLang="ru-RU" sz="2800" b="1" dirty="0" smtClean="0"/>
              <a:t> </a:t>
            </a:r>
            <a:r>
              <a:rPr lang="ru-RU" altLang="ru-RU" sz="1800" b="1" dirty="0" smtClean="0"/>
              <a:t>– </a:t>
            </a:r>
            <a:r>
              <a:rPr lang="ru-RU" altLang="ru-RU" sz="2000" b="1" dirty="0"/>
              <a:t>это клиническая форма туберкулеза легких, характеризующаяся острым развитием казеозно-некротических изменений легочной ткани с обширным расплавлением творожистого некроза и формированием множественных острых полостей распада в легких, протекающих на фоне выраженного иммунодефицита.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0874" r="19516"/>
          <a:stretch/>
        </p:blipFill>
        <p:spPr>
          <a:xfrm>
            <a:off x="922987" y="3290097"/>
            <a:ext cx="4632983" cy="331585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Объект 6"/>
          <p:cNvPicPr>
            <a:picLocks noChangeAspect="1"/>
          </p:cNvPicPr>
          <p:nvPr/>
        </p:nvPicPr>
        <p:blipFill rotWithShape="1">
          <a:blip r:embed="rId3"/>
          <a:srcRect r="11942" b="5957"/>
          <a:stretch/>
        </p:blipFill>
        <p:spPr>
          <a:xfrm>
            <a:off x="810523" y="281152"/>
            <a:ext cx="4745447" cy="284881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51103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228600"/>
            <a:ext cx="10972800" cy="1020762"/>
          </a:xfrm>
        </p:spPr>
        <p:txBody>
          <a:bodyPr/>
          <a:lstStyle/>
          <a:p>
            <a:pPr algn="ctr"/>
            <a:r>
              <a:rPr lang="ru-RU" altLang="ru-RU" sz="3200" b="1" dirty="0" smtClean="0">
                <a:solidFill>
                  <a:srgbClr val="7030A0"/>
                </a:solidFill>
                <a:latin typeface="+mn-lt"/>
              </a:rPr>
              <a:t>КАЗЕОЗНАЯ ПНЕВМОНИЯ</a:t>
            </a:r>
            <a:r>
              <a:rPr lang="ru-RU" altLang="ru-RU" sz="3200" b="1" dirty="0">
                <a:solidFill>
                  <a:srgbClr val="00CC00"/>
                </a:solidFill>
                <a:latin typeface="+mn-lt"/>
              </a:rPr>
              <a:t/>
            </a:r>
            <a:br>
              <a:rPr lang="ru-RU" altLang="ru-RU" sz="3200" b="1" dirty="0">
                <a:solidFill>
                  <a:srgbClr val="00CC00"/>
                </a:solidFill>
                <a:latin typeface="+mn-lt"/>
              </a:rPr>
            </a:br>
            <a:r>
              <a:rPr lang="ru-RU" altLang="ru-RU" sz="1800" b="1" dirty="0">
                <a:solidFill>
                  <a:srgbClr val="800000"/>
                </a:solidFill>
                <a:latin typeface="+mn-lt"/>
              </a:rPr>
              <a:t>(клинико-рентгенологические формы)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447800"/>
            <a:ext cx="7010400" cy="4678363"/>
          </a:xfrm>
        </p:spPr>
        <p:txBody>
          <a:bodyPr/>
          <a:lstStyle/>
          <a:p>
            <a:pPr marL="609600" indent="-609600" algn="ctr">
              <a:buFontTx/>
              <a:buNone/>
            </a:pPr>
            <a:r>
              <a:rPr lang="ru-RU" altLang="ru-RU" b="1" dirty="0" smtClean="0">
                <a:solidFill>
                  <a:srgbClr val="0000FF"/>
                </a:solidFill>
              </a:rPr>
              <a:t>КЛИНИКО-РЕНТГЕНОЛОГИЧЕСКИ</a:t>
            </a:r>
          </a:p>
          <a:p>
            <a:pPr marL="609600" indent="-609600" algn="ctr">
              <a:buFontTx/>
              <a:buNone/>
            </a:pPr>
            <a:r>
              <a:rPr lang="ru-RU" altLang="ru-RU" b="1" dirty="0" smtClean="0">
                <a:solidFill>
                  <a:srgbClr val="0000FF"/>
                </a:solidFill>
              </a:rPr>
              <a:t>ВЫДЕЛЯЮТ:</a:t>
            </a:r>
          </a:p>
          <a:p>
            <a:pPr marL="609600" indent="-609600" algn="just">
              <a:buFontTx/>
              <a:buNone/>
            </a:pPr>
            <a:endParaRPr lang="ru-RU" altLang="ru-RU" sz="2000" b="1" dirty="0">
              <a:solidFill>
                <a:srgbClr val="0000FF"/>
              </a:solidFill>
            </a:endParaRPr>
          </a:p>
          <a:p>
            <a:pPr marL="609600" indent="-609600">
              <a:lnSpc>
                <a:spcPct val="120000"/>
              </a:lnSpc>
            </a:pPr>
            <a:r>
              <a:rPr lang="ru-RU" altLang="ru-RU" sz="2800" b="1" dirty="0"/>
              <a:t>Одностороннюю казеозную пневмонию.</a:t>
            </a:r>
          </a:p>
          <a:p>
            <a:pPr marL="609600" indent="-609600">
              <a:lnSpc>
                <a:spcPct val="120000"/>
              </a:lnSpc>
            </a:pPr>
            <a:r>
              <a:rPr lang="ru-RU" altLang="ru-RU" sz="2800" b="1" dirty="0"/>
              <a:t>Двустороннюю казеозную пневмонию.</a:t>
            </a:r>
          </a:p>
          <a:p>
            <a:pPr marL="609600" indent="-609600">
              <a:lnSpc>
                <a:spcPct val="120000"/>
              </a:lnSpc>
            </a:pPr>
            <a:r>
              <a:rPr lang="ru-RU" altLang="ru-RU" sz="2800" b="1" dirty="0"/>
              <a:t>Лобарную казеозную пневмонию.</a:t>
            </a:r>
          </a:p>
          <a:p>
            <a:pPr marL="609600" indent="-609600">
              <a:lnSpc>
                <a:spcPct val="120000"/>
              </a:lnSpc>
            </a:pPr>
            <a:r>
              <a:rPr lang="ru-RU" altLang="ru-RU" sz="2800" b="1" dirty="0"/>
              <a:t>Лобулярную казеозную пневмонию.</a:t>
            </a:r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0644" y="1143000"/>
            <a:ext cx="2743200" cy="2343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89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6" t="4016" r="6369" b="12530"/>
          <a:stretch/>
        </p:blipFill>
        <p:spPr bwMode="auto">
          <a:xfrm>
            <a:off x="8077200" y="3886200"/>
            <a:ext cx="2743200" cy="247405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1927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11" y="2514601"/>
            <a:ext cx="4800601" cy="3810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4572012" y="1673372"/>
            <a:ext cx="6718041" cy="2862322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b="1" dirty="0" smtClean="0">
                <a:solidFill>
                  <a:prstClr val="black"/>
                </a:solidFill>
                <a:latin typeface="Calibri" panose="020F0502020204030204"/>
              </a:rPr>
              <a:t>Клиническая картина казеозной пневмонии проявляется внезапным острым началом и бурным течением.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b="1" dirty="0" smtClean="0">
                <a:solidFill>
                  <a:prstClr val="black"/>
                </a:solidFill>
                <a:latin typeface="Calibri" panose="020F0502020204030204"/>
              </a:rPr>
              <a:t>Заболевание носит </a:t>
            </a:r>
            <a:r>
              <a:rPr lang="ru-RU" b="1" dirty="0" err="1" smtClean="0">
                <a:solidFill>
                  <a:prstClr val="black"/>
                </a:solidFill>
                <a:latin typeface="Calibri" panose="020F0502020204030204"/>
              </a:rPr>
              <a:t>остропрогрессирующий</a:t>
            </a:r>
            <a:r>
              <a:rPr lang="ru-RU" b="1" dirty="0" smtClean="0">
                <a:solidFill>
                  <a:prstClr val="black"/>
                </a:solidFill>
                <a:latin typeface="Calibri" panose="020F0502020204030204"/>
              </a:rPr>
              <a:t> характер и сопровождается тяжелым интоксикационным синдромом, выраженными бронхолегочными проявлениями, осложненным течением.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b="1" dirty="0" smtClean="0">
                <a:solidFill>
                  <a:prstClr val="black"/>
                </a:solidFill>
                <a:latin typeface="Calibri" panose="020F0502020204030204"/>
              </a:rPr>
              <a:t>Нередко заканчивающимся летальным исходом.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b="1" dirty="0" smtClean="0">
                <a:solidFill>
                  <a:prstClr val="black"/>
                </a:solidFill>
                <a:latin typeface="Calibri" panose="020F0502020204030204"/>
              </a:rPr>
              <a:t>Характеризуется массивным </a:t>
            </a:r>
            <a:r>
              <a:rPr lang="ru-RU" b="1" dirty="0" err="1" smtClean="0">
                <a:solidFill>
                  <a:prstClr val="black"/>
                </a:solidFill>
                <a:latin typeface="Calibri" panose="020F0502020204030204"/>
              </a:rPr>
              <a:t>бактериовыделением</a:t>
            </a:r>
            <a:r>
              <a:rPr lang="ru-RU" b="1" dirty="0" smtClean="0">
                <a:solidFill>
                  <a:prstClr val="black"/>
                </a:solidFill>
                <a:latin typeface="Calibri" panose="020F0502020204030204"/>
              </a:rPr>
              <a:t> с высоким удельным весом устойчивости МБТ к противотуберкулезным препаратам</a:t>
            </a:r>
            <a:r>
              <a:rPr lang="ru-RU" dirty="0" smtClean="0">
                <a:solidFill>
                  <a:prstClr val="black"/>
                </a:solidFill>
                <a:latin typeface="Calibri" panose="020F0502020204030204"/>
              </a:rPr>
              <a:t>.</a:t>
            </a:r>
            <a:endParaRPr lang="ru-RU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338875" y="351301"/>
            <a:ext cx="7340080" cy="92333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3600" b="1" dirty="0" smtClean="0">
                <a:solidFill>
                  <a:srgbClr val="7030A0"/>
                </a:solidFill>
                <a:latin typeface="Calibri" panose="020F0502020204030204"/>
              </a:rPr>
              <a:t>КАЗЕОЗНАЯ ПНЕВМОНИЯ</a:t>
            </a:r>
            <a:r>
              <a:rPr lang="ru-RU" sz="3600" b="1" dirty="0" smtClean="0">
                <a:solidFill>
                  <a:prstClr val="black"/>
                </a:solidFill>
                <a:latin typeface="Calibri" panose="020F0502020204030204"/>
              </a:rPr>
              <a:t/>
            </a:r>
            <a:br>
              <a:rPr lang="ru-RU" sz="3600" b="1" dirty="0" smtClean="0">
                <a:solidFill>
                  <a:prstClr val="black"/>
                </a:solidFill>
                <a:latin typeface="Calibri" panose="020F0502020204030204"/>
              </a:rPr>
            </a:br>
            <a:r>
              <a:rPr lang="ru-RU" altLang="ru-RU" b="1" dirty="0">
                <a:solidFill>
                  <a:srgbClr val="800000"/>
                </a:solidFill>
                <a:latin typeface="Calibri" panose="020F0502020204030204"/>
              </a:rPr>
              <a:t>(клиническая характеристика)</a:t>
            </a:r>
            <a:endParaRPr lang="ru-RU" b="1" dirty="0">
              <a:solidFill>
                <a:srgbClr val="C00000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326165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054100" y="314325"/>
            <a:ext cx="10287000" cy="1544638"/>
          </a:xfrm>
          <a:solidFill>
            <a:srgbClr val="FFFF99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altLang="ru-RU" sz="3600" b="1" spc="300" dirty="0" smtClean="0">
                <a:solidFill>
                  <a:srgbClr val="7030A0"/>
                </a:solidFill>
                <a:latin typeface="Calibri" panose="020F0502020204030204" pitchFamily="34" charset="0"/>
              </a:rPr>
              <a:t>ТУБЕРКУЛОМА ЛЕГКИХ </a:t>
            </a:r>
            <a:r>
              <a:rPr lang="ru-RU" altLang="ru-RU" sz="3600" b="1" dirty="0" smtClean="0">
                <a:solidFill>
                  <a:srgbClr val="7030A0"/>
                </a:solidFill>
                <a:latin typeface="Calibri" panose="020F0502020204030204" pitchFamily="34" charset="0"/>
              </a:rPr>
              <a:t>–</a:t>
            </a:r>
            <a:r>
              <a:rPr lang="ru-RU" altLang="ru-RU" sz="3600" b="1" dirty="0">
                <a:solidFill>
                  <a:srgbClr val="7030A0"/>
                </a:solidFill>
                <a:latin typeface="Calibri" panose="020F0502020204030204" pitchFamily="34" charset="0"/>
              </a:rPr>
              <a:t/>
            </a:r>
            <a:br>
              <a:rPr lang="ru-RU" altLang="ru-RU" sz="3600" b="1" dirty="0">
                <a:solidFill>
                  <a:srgbClr val="7030A0"/>
                </a:solidFill>
                <a:latin typeface="Calibri" panose="020F0502020204030204" pitchFamily="34" charset="0"/>
              </a:rPr>
            </a:br>
            <a:r>
              <a:rPr lang="ru-RU" altLang="ru-RU" sz="2700" b="1" dirty="0">
                <a:latin typeface="Calibri" panose="020F0502020204030204" pitchFamily="34" charset="0"/>
              </a:rPr>
              <a:t> понятие, объединяющее разнообразные по генезу инкапсулированные казеозные фокусы величиной более 1.0 см в </a:t>
            </a:r>
            <a:r>
              <a:rPr lang="ru-RU" altLang="ru-RU" sz="2700" b="1" dirty="0" smtClean="0">
                <a:latin typeface="Calibri" panose="020F0502020204030204" pitchFamily="34" charset="0"/>
              </a:rPr>
              <a:t>диаметре</a:t>
            </a:r>
            <a:endParaRPr lang="ru-RU" altLang="ru-RU" sz="2700" b="1" dirty="0">
              <a:latin typeface="Calibri" panose="020F0502020204030204" pitchFamily="34" charset="0"/>
            </a:endParaRPr>
          </a:p>
        </p:txBody>
      </p:sp>
      <p:pic>
        <p:nvPicPr>
          <p:cNvPr id="18435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674"/>
          <a:stretch>
            <a:fillRect/>
          </a:stretch>
        </p:blipFill>
        <p:spPr bwMode="auto">
          <a:xfrm>
            <a:off x="914400" y="2003425"/>
            <a:ext cx="3200400" cy="28892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36" name="TextBox 2"/>
          <p:cNvSpPr txBox="1">
            <a:spLocks noChangeArrowheads="1"/>
          </p:cNvSpPr>
          <p:nvPr/>
        </p:nvSpPr>
        <p:spPr bwMode="auto">
          <a:xfrm>
            <a:off x="4572000" y="2590800"/>
            <a:ext cx="6934200" cy="156966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400" b="1" smtClean="0">
                <a:solidFill>
                  <a:prstClr val="black"/>
                </a:solidFill>
              </a:rPr>
              <a:t>Формируется из диссеминированного, очагового, инфильтративного, кавернозного туберкулеза, из легочного компонента первичного туберкулезного комплекса («тутовая ягода»)</a:t>
            </a:r>
          </a:p>
        </p:txBody>
      </p:sp>
      <p:sp>
        <p:nvSpPr>
          <p:cNvPr id="18437" name="TextBox 3"/>
          <p:cNvSpPr txBox="1">
            <a:spLocks noChangeArrowheads="1"/>
          </p:cNvSpPr>
          <p:nvPr/>
        </p:nvSpPr>
        <p:spPr bwMode="auto">
          <a:xfrm>
            <a:off x="762000" y="5257826"/>
            <a:ext cx="10820400" cy="830997"/>
          </a:xfrm>
          <a:prstGeom prst="rect">
            <a:avLst/>
          </a:prstGeom>
          <a:solidFill>
            <a:srgbClr val="FFE89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400" b="1" smtClean="0">
                <a:solidFill>
                  <a:prstClr val="black"/>
                </a:solidFill>
              </a:rPr>
              <a:t>По своей сути туберкуломы представляют из себя инкапсулированные очаги дремлющей туберкулезной инфекции</a:t>
            </a:r>
          </a:p>
        </p:txBody>
      </p:sp>
    </p:spTree>
    <p:extLst>
      <p:ext uri="{BB962C8B-B14F-4D97-AF65-F5344CB8AC3E}">
        <p14:creationId xmlns:p14="http://schemas.microsoft.com/office/powerpoint/2010/main" val="3238540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133600" y="128588"/>
            <a:ext cx="8229600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altLang="ru-RU" sz="3600" b="1" spc="300" dirty="0" smtClean="0">
                <a:solidFill>
                  <a:srgbClr val="7030A0"/>
                </a:solidFill>
                <a:latin typeface="Calibri" panose="020F0502020204030204" pitchFamily="34" charset="0"/>
              </a:rPr>
              <a:t>ТУБЕРКУЛОМА ЛЕГКИХ</a:t>
            </a:r>
            <a:r>
              <a:rPr lang="ru-RU" altLang="ru-RU" sz="3600" b="1" u="sng" spc="300" dirty="0" smtClean="0">
                <a:solidFill>
                  <a:srgbClr val="7030A0"/>
                </a:solidFill>
                <a:latin typeface="Calibri" panose="020F0502020204030204" pitchFamily="34" charset="0"/>
              </a:rPr>
              <a:t/>
            </a:r>
            <a:br>
              <a:rPr lang="ru-RU" altLang="ru-RU" sz="3600" b="1" u="sng" spc="300" dirty="0" smtClean="0">
                <a:solidFill>
                  <a:srgbClr val="7030A0"/>
                </a:solidFill>
                <a:latin typeface="Calibri" panose="020F0502020204030204" pitchFamily="34" charset="0"/>
              </a:rPr>
            </a:br>
            <a:r>
              <a:rPr lang="ru-RU" altLang="ru-RU" sz="2800" b="1" dirty="0" smtClean="0">
                <a:latin typeface="Calibri" panose="020F0502020204030204" pitchFamily="34" charset="0"/>
              </a:rPr>
              <a:t>рентгенологическая картина.</a:t>
            </a:r>
          </a:p>
        </p:txBody>
      </p:sp>
      <p:pic>
        <p:nvPicPr>
          <p:cNvPr id="19459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18" t="11363" r="37167" b="28751"/>
          <a:stretch>
            <a:fillRect/>
          </a:stretch>
        </p:blipFill>
        <p:spPr bwMode="auto">
          <a:xfrm>
            <a:off x="2895601" y="1457351"/>
            <a:ext cx="2395539" cy="3228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35" t="13295" r="44867" b="5568"/>
          <a:stretch>
            <a:fillRect/>
          </a:stretch>
        </p:blipFill>
        <p:spPr bwMode="auto">
          <a:xfrm>
            <a:off x="6477000" y="1524000"/>
            <a:ext cx="2286000" cy="3200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61" name="TextBox 4"/>
          <p:cNvSpPr txBox="1">
            <a:spLocks noChangeArrowheads="1"/>
          </p:cNvSpPr>
          <p:nvPr/>
        </p:nvSpPr>
        <p:spPr bwMode="auto">
          <a:xfrm>
            <a:off x="381000" y="4976814"/>
            <a:ext cx="11277600" cy="156966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400" b="1" smtClean="0">
                <a:solidFill>
                  <a:prstClr val="black"/>
                </a:solidFill>
              </a:rPr>
              <a:t>Рентгенологически туберкулома представляет округлую тень, более 1 см в диаметре. Тень может быть единичная или множественная. При этом для туберкуломы характерно наличие возле нее очаговых теней и эксцентричный характер деструкции.  </a:t>
            </a:r>
          </a:p>
        </p:txBody>
      </p:sp>
    </p:spTree>
    <p:extLst>
      <p:ext uri="{BB962C8B-B14F-4D97-AF65-F5344CB8AC3E}">
        <p14:creationId xmlns:p14="http://schemas.microsoft.com/office/powerpoint/2010/main" val="2509104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805999" y="2042332"/>
            <a:ext cx="6620577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defRPr/>
            </a:pPr>
            <a:endParaRPr lang="ru-RU" altLang="ru-RU" sz="1400" b="1" dirty="0">
              <a:solidFill>
                <a:prstClr val="black"/>
              </a:solidFill>
              <a:latin typeface="Times New Roman" pitchFamily="18" charset="0"/>
            </a:endParaRPr>
          </a:p>
          <a:p>
            <a:pPr marL="514350" indent="-514350" eaLnBrk="0" hangingPunct="0">
              <a:lnSpc>
                <a:spcPct val="200000"/>
              </a:lnSpc>
              <a:buAutoNum type="arabicPeriod"/>
              <a:defRPr/>
            </a:pPr>
            <a:r>
              <a:rPr lang="ru-RU" altLang="ru-RU" sz="2800" b="1" dirty="0" smtClean="0">
                <a:solidFill>
                  <a:prstClr val="black"/>
                </a:solidFill>
                <a:latin typeface="Calibri" panose="020F0502020204030204"/>
              </a:rPr>
              <a:t>Периферический </a:t>
            </a:r>
            <a:r>
              <a:rPr lang="ru-RU" altLang="ru-RU" sz="2800" b="1" dirty="0">
                <a:solidFill>
                  <a:prstClr val="black"/>
                </a:solidFill>
                <a:latin typeface="Calibri" panose="020F0502020204030204"/>
              </a:rPr>
              <a:t>рак </a:t>
            </a:r>
            <a:r>
              <a:rPr lang="ru-RU" altLang="ru-RU" sz="2800" b="1" dirty="0" smtClean="0">
                <a:solidFill>
                  <a:prstClr val="black"/>
                </a:solidFill>
                <a:latin typeface="Calibri" panose="020F0502020204030204"/>
              </a:rPr>
              <a:t>легкого</a:t>
            </a:r>
            <a:endParaRPr lang="ru-RU" altLang="ru-RU" sz="2800" b="1" dirty="0">
              <a:solidFill>
                <a:prstClr val="black"/>
              </a:solidFill>
              <a:latin typeface="Calibri" panose="020F0502020204030204"/>
            </a:endParaRPr>
          </a:p>
          <a:p>
            <a:pPr eaLnBrk="0" hangingPunct="0">
              <a:lnSpc>
                <a:spcPct val="200000"/>
              </a:lnSpc>
              <a:defRPr/>
            </a:pPr>
            <a:r>
              <a:rPr lang="ru-RU" altLang="ru-RU" sz="2800" b="1" dirty="0">
                <a:solidFill>
                  <a:prstClr val="black"/>
                </a:solidFill>
                <a:latin typeface="Calibri" panose="020F0502020204030204"/>
              </a:rPr>
              <a:t>2. Доброкачественные опухоли легкого</a:t>
            </a:r>
          </a:p>
          <a:p>
            <a:pPr eaLnBrk="0" hangingPunct="0">
              <a:lnSpc>
                <a:spcPct val="200000"/>
              </a:lnSpc>
              <a:defRPr/>
            </a:pPr>
            <a:r>
              <a:rPr lang="ru-RU" altLang="ru-RU" sz="2800" b="1" dirty="0">
                <a:solidFill>
                  <a:prstClr val="black"/>
                </a:solidFill>
                <a:latin typeface="Calibri" panose="020F0502020204030204"/>
              </a:rPr>
              <a:t>3. </a:t>
            </a:r>
            <a:r>
              <a:rPr lang="ru-RU" altLang="ru-RU" sz="2800" b="1" dirty="0" err="1">
                <a:solidFill>
                  <a:prstClr val="black"/>
                </a:solidFill>
                <a:latin typeface="Calibri" panose="020F0502020204030204"/>
              </a:rPr>
              <a:t>Ретенционная</a:t>
            </a:r>
            <a:r>
              <a:rPr lang="ru-RU" altLang="ru-RU" sz="28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ru-RU" altLang="ru-RU" sz="2800" b="1" dirty="0" err="1">
                <a:solidFill>
                  <a:prstClr val="black"/>
                </a:solidFill>
                <a:latin typeface="Calibri" panose="020F0502020204030204"/>
              </a:rPr>
              <a:t>бронхогенная</a:t>
            </a:r>
            <a:r>
              <a:rPr lang="ru-RU" altLang="ru-RU" sz="2800" b="1" dirty="0">
                <a:solidFill>
                  <a:prstClr val="black"/>
                </a:solidFill>
                <a:latin typeface="Calibri" panose="020F0502020204030204"/>
              </a:rPr>
              <a:t> киста</a:t>
            </a:r>
          </a:p>
          <a:p>
            <a:pPr eaLnBrk="0" hangingPunct="0">
              <a:lnSpc>
                <a:spcPct val="200000"/>
              </a:lnSpc>
              <a:defRPr/>
            </a:pPr>
            <a:r>
              <a:rPr lang="ru-RU" altLang="ru-RU" sz="2800" b="1" dirty="0">
                <a:solidFill>
                  <a:prstClr val="black"/>
                </a:solidFill>
                <a:latin typeface="Calibri" panose="020F0502020204030204"/>
              </a:rPr>
              <a:t>4. Эхинококк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052113" y="541423"/>
            <a:ext cx="94488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ru-RU" sz="3200" b="1" spc="300" dirty="0">
                <a:solidFill>
                  <a:srgbClr val="7030A0"/>
                </a:solidFill>
                <a:latin typeface="+mn-lt"/>
              </a:rPr>
              <a:t>ДИФФЕРЕНЦИАЛЬНАЯ </a:t>
            </a:r>
            <a:r>
              <a:rPr lang="ru-RU" sz="3200" b="1" spc="300" dirty="0" smtClean="0">
                <a:solidFill>
                  <a:srgbClr val="7030A0"/>
                </a:solidFill>
                <a:latin typeface="+mn-lt"/>
              </a:rPr>
              <a:t>ДИАГНОСТИКА ТУБЕРКУЛОМ </a:t>
            </a:r>
            <a:endParaRPr lang="ru-RU" sz="3200" b="1" spc="300" dirty="0">
              <a:solidFill>
                <a:srgbClr val="7030A0"/>
              </a:solidFill>
              <a:latin typeface="+mn-lt"/>
            </a:endParaRPr>
          </a:p>
        </p:txBody>
      </p:sp>
      <p:pic>
        <p:nvPicPr>
          <p:cNvPr id="2150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251614"/>
            <a:ext cx="1921042" cy="1893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9128" y="4234292"/>
            <a:ext cx="1973811" cy="2126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1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35" r="6870"/>
          <a:stretch>
            <a:fillRect/>
          </a:stretch>
        </p:blipFill>
        <p:spPr bwMode="auto">
          <a:xfrm>
            <a:off x="9426576" y="1889651"/>
            <a:ext cx="2056363" cy="2148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11" name="Picture 5" descr="C:\Users\tech\Desktop\Клинические фотографии\Замков лв рак пр + итл сочетание\IMG-0004-0000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06" t="21764" r="6194" b="18806"/>
          <a:stretch>
            <a:fillRect/>
          </a:stretch>
        </p:blipFill>
        <p:spPr bwMode="auto">
          <a:xfrm>
            <a:off x="457200" y="2029438"/>
            <a:ext cx="1997242" cy="189806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5863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1935690" y="18"/>
            <a:ext cx="9136825" cy="1249071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sz="4000" b="1" spc="300" dirty="0" smtClean="0">
                <a:solidFill>
                  <a:srgbClr val="7030A0"/>
                </a:solidFill>
                <a:latin typeface="+mn-lt"/>
              </a:rPr>
              <a:t>КАВЕРНОЗНЫЙ ТУБЕРКУЛЕЗ ЛЕГКИХ</a:t>
            </a:r>
            <a:r>
              <a:rPr lang="ru-RU" altLang="ru-RU" sz="4000" b="1" u="sng" spc="300" dirty="0" smtClean="0">
                <a:solidFill>
                  <a:srgbClr val="00CC00"/>
                </a:solidFill>
                <a:latin typeface="+mn-lt"/>
              </a:rPr>
              <a:t/>
            </a:r>
            <a:br>
              <a:rPr lang="ru-RU" altLang="ru-RU" sz="4000" b="1" u="sng" spc="300" dirty="0" smtClean="0">
                <a:solidFill>
                  <a:srgbClr val="00CC00"/>
                </a:solidFill>
                <a:latin typeface="+mn-lt"/>
              </a:rPr>
            </a:br>
            <a:r>
              <a:rPr lang="ru-RU" altLang="ru-RU" sz="2800" b="1" dirty="0" smtClean="0">
                <a:solidFill>
                  <a:srgbClr val="800000"/>
                </a:solidFill>
                <a:latin typeface="+mn-lt"/>
              </a:rPr>
              <a:t>(</a:t>
            </a:r>
            <a:r>
              <a:rPr lang="ru-RU" altLang="ru-RU" sz="2800" b="1" dirty="0">
                <a:solidFill>
                  <a:srgbClr val="800000"/>
                </a:solidFill>
                <a:latin typeface="+mn-lt"/>
              </a:rPr>
              <a:t>определение)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idx="1"/>
          </p:nvPr>
        </p:nvSpPr>
        <p:spPr>
          <a:xfrm>
            <a:off x="5751321" y="1392109"/>
            <a:ext cx="5862747" cy="4876800"/>
          </a:xfrm>
        </p:spPr>
        <p:txBody>
          <a:bodyPr/>
          <a:lstStyle/>
          <a:p>
            <a:pPr algn="ctr">
              <a:lnSpc>
                <a:spcPct val="100000"/>
              </a:lnSpc>
              <a:buFontTx/>
              <a:buNone/>
            </a:pPr>
            <a:r>
              <a:rPr lang="ru-RU" altLang="ru-RU" dirty="0"/>
              <a:t>	</a:t>
            </a:r>
            <a:r>
              <a:rPr lang="ru-RU" altLang="ru-RU" sz="2000" b="1" dirty="0">
                <a:solidFill>
                  <a:srgbClr val="002060"/>
                </a:solidFill>
              </a:rPr>
              <a:t>Характеризуется наличием сформированной каверны с отсутствием выраженных фиброзных изменений в окружающей каверну легочной ткани и обширной </a:t>
            </a:r>
            <a:r>
              <a:rPr lang="ru-RU" altLang="ru-RU" sz="2000" b="1" dirty="0" err="1">
                <a:solidFill>
                  <a:srgbClr val="002060"/>
                </a:solidFill>
              </a:rPr>
              <a:t>бронхогенной</a:t>
            </a:r>
            <a:r>
              <a:rPr lang="ru-RU" altLang="ru-RU" sz="2000" b="1" dirty="0">
                <a:solidFill>
                  <a:srgbClr val="002060"/>
                </a:solidFill>
              </a:rPr>
              <a:t> диссеминации.</a:t>
            </a:r>
          </a:p>
          <a:p>
            <a:pPr algn="ctr">
              <a:lnSpc>
                <a:spcPct val="80000"/>
              </a:lnSpc>
              <a:buFontTx/>
              <a:buNone/>
            </a:pPr>
            <a:endParaRPr lang="ru-RU" altLang="ru-RU" sz="1800" b="1" dirty="0">
              <a:solidFill>
                <a:srgbClr val="0000FF"/>
              </a:solidFill>
            </a:endParaRPr>
          </a:p>
          <a:p>
            <a:pPr algn="ctr">
              <a:lnSpc>
                <a:spcPct val="100000"/>
              </a:lnSpc>
              <a:buFontTx/>
              <a:buNone/>
            </a:pPr>
            <a:r>
              <a:rPr lang="ru-RU" altLang="ru-RU" sz="2000" b="1" dirty="0"/>
              <a:t>Развивается кавернозный туберкулез у больных инфильтративным, диссеминированным, очаговым туберкулезом, при распаде </a:t>
            </a:r>
            <a:r>
              <a:rPr lang="ru-RU" altLang="ru-RU" sz="2000" b="1" dirty="0" err="1"/>
              <a:t>туберкулем</a:t>
            </a:r>
            <a:r>
              <a:rPr lang="ru-RU" altLang="ru-RU" sz="2000" b="1" dirty="0"/>
              <a:t>; при позднем выявлении заболевания, когда фаза распада завершается формированием каверн, а признаки исходной формы исчезают.</a:t>
            </a:r>
            <a:r>
              <a:rPr lang="ru-RU" altLang="ru-RU" sz="2000" dirty="0"/>
              <a:t>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690" y="1154069"/>
            <a:ext cx="2560543" cy="237764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9449" y="3830509"/>
            <a:ext cx="2578832" cy="2584928"/>
          </a:xfrm>
          <a:prstGeom prst="rect">
            <a:avLst/>
          </a:prstGeom>
        </p:spPr>
      </p:pic>
      <p:pic>
        <p:nvPicPr>
          <p:cNvPr id="1026" name="Picture 2" descr="C:\Users\tech\Desktop\Фотографии Куприянов\Снимки 2\D4S_895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96" r="19504" b="22354"/>
          <a:stretch/>
        </p:blipFill>
        <p:spPr bwMode="auto">
          <a:xfrm>
            <a:off x="3558980" y="1142226"/>
            <a:ext cx="1926405" cy="231029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5341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1189883" y="18"/>
            <a:ext cx="8804316" cy="1249071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sz="4000" b="1" spc="300" dirty="0" smtClean="0">
                <a:solidFill>
                  <a:srgbClr val="7030A0"/>
                </a:solidFill>
                <a:latin typeface="+mn-lt"/>
              </a:rPr>
              <a:t>КАВЕРНОЗНЫЙ ТУБЕРКУЛЕЗ ЛЕГКИХ</a:t>
            </a:r>
            <a:r>
              <a:rPr lang="ru-RU" altLang="ru-RU" sz="4000" b="1" u="sng" spc="300" dirty="0" smtClean="0">
                <a:solidFill>
                  <a:srgbClr val="00CC00"/>
                </a:solidFill>
                <a:latin typeface="+mn-lt"/>
              </a:rPr>
              <a:t/>
            </a:r>
            <a:br>
              <a:rPr lang="ru-RU" altLang="ru-RU" sz="4000" b="1" u="sng" spc="300" dirty="0" smtClean="0">
                <a:solidFill>
                  <a:srgbClr val="00CC00"/>
                </a:solidFill>
                <a:latin typeface="+mn-lt"/>
              </a:rPr>
            </a:br>
            <a:r>
              <a:rPr lang="ru-RU" altLang="ru-RU" sz="2800" b="1" dirty="0" smtClean="0">
                <a:solidFill>
                  <a:srgbClr val="800000"/>
                </a:solidFill>
                <a:latin typeface="+mn-lt"/>
              </a:rPr>
              <a:t>(клиника)</a:t>
            </a:r>
            <a:endParaRPr lang="ru-RU" altLang="ru-RU" sz="2800" b="1" dirty="0">
              <a:solidFill>
                <a:srgbClr val="800000"/>
              </a:solidFill>
              <a:latin typeface="+mn-lt"/>
            </a:endParaRPr>
          </a:p>
        </p:txBody>
      </p:sp>
      <p:sp>
        <p:nvSpPr>
          <p:cNvPr id="40963" name="Rectangle 3"/>
          <p:cNvSpPr>
            <a:spLocks noGrp="1" noChangeArrowheads="1"/>
          </p:cNvSpPr>
          <p:nvPr>
            <p:ph idx="1"/>
          </p:nvPr>
        </p:nvSpPr>
        <p:spPr>
          <a:xfrm>
            <a:off x="878786" y="2473628"/>
            <a:ext cx="9219953" cy="1255241"/>
          </a:xfr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  <a:buFontTx/>
              <a:buNone/>
            </a:pPr>
            <a:r>
              <a:rPr lang="ru-RU" altLang="ru-RU" b="1" dirty="0" smtClean="0">
                <a:solidFill>
                  <a:srgbClr val="800000"/>
                </a:solidFill>
              </a:rPr>
              <a:t>РЕНТГЕНКАРТИНА - </a:t>
            </a:r>
            <a:r>
              <a:rPr lang="ru-RU" altLang="ru-RU" sz="2000" b="1" dirty="0" smtClean="0"/>
              <a:t>характеризуется </a:t>
            </a:r>
            <a:r>
              <a:rPr lang="ru-RU" altLang="ru-RU" sz="2000" b="1" dirty="0"/>
              <a:t>наличием сформированной каверны с отсутствием выраженных фиброзных изменений в окружающей каверну легочной ткани и обширной </a:t>
            </a:r>
            <a:r>
              <a:rPr lang="ru-RU" altLang="ru-RU" sz="2000" b="1" dirty="0" err="1"/>
              <a:t>бронхогенной</a:t>
            </a:r>
            <a:r>
              <a:rPr lang="ru-RU" altLang="ru-RU" sz="2000" b="1" dirty="0"/>
              <a:t> диссеминации.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5650" y="4009081"/>
            <a:ext cx="2846119" cy="227764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1405" y="4009081"/>
            <a:ext cx="1711632" cy="2277648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542619" y="1249087"/>
            <a:ext cx="7892268" cy="830997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altLang="ru-RU" sz="2400" b="1" dirty="0">
                <a:solidFill>
                  <a:prstClr val="black"/>
                </a:solidFill>
                <a:latin typeface="Calibri" panose="020F0502020204030204" pitchFamily="34" charset="0"/>
              </a:rPr>
              <a:t>При стабильном процессе, как </a:t>
            </a:r>
            <a:r>
              <a:rPr lang="ru-RU" altLang="ru-RU" sz="2400" b="1" dirty="0" smtClean="0">
                <a:solidFill>
                  <a:prstClr val="black"/>
                </a:solidFill>
                <a:latin typeface="Calibri" panose="020F0502020204030204" pitchFamily="34" charset="0"/>
              </a:rPr>
              <a:t>правило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altLang="ru-RU" sz="2400" b="1" dirty="0" smtClean="0">
                <a:solidFill>
                  <a:prstClr val="black"/>
                </a:solidFill>
                <a:latin typeface="Calibri" panose="020F0502020204030204" pitchFamily="34" charset="0"/>
              </a:rPr>
              <a:t>клинических </a:t>
            </a:r>
            <a:r>
              <a:rPr lang="ru-RU" altLang="ru-RU" sz="2400" b="1" dirty="0">
                <a:solidFill>
                  <a:prstClr val="black"/>
                </a:solidFill>
                <a:latin typeface="Calibri" panose="020F0502020204030204" pitchFamily="34" charset="0"/>
              </a:rPr>
              <a:t>проявлений заболевания мы не наблюдаем</a:t>
            </a:r>
            <a:endParaRPr lang="ru-RU" sz="240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089415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425040" y="265464"/>
            <a:ext cx="8911160" cy="1143000"/>
          </a:xfr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rgbClr val="7030A0"/>
                </a:solidFill>
              </a:rPr>
              <a:t>В РАЗВИТИИ ТУБЕРКУЛЕЗА ВЫДЕЛЯЮТ ДВА ПЕРИОДА – ПЕРВИЧНЫЙ И ВТОРИЧНЫЙ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546267" y="1596447"/>
            <a:ext cx="5041856" cy="3075801"/>
          </a:xfrm>
          <a:solidFill>
            <a:srgbClr val="FFFF99">
              <a:alpha val="98824"/>
            </a:srgbClr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b="1" dirty="0">
                <a:solidFill>
                  <a:srgbClr val="0070C0"/>
                </a:solidFill>
              </a:rPr>
              <a:t>ПЕРВИЧНЫЙ ТУБЕРКУЛЕЗ</a:t>
            </a:r>
            <a:r>
              <a:rPr lang="ru-RU" sz="2000" b="1" dirty="0">
                <a:solidFill>
                  <a:srgbClr val="0070C0"/>
                </a:solidFill>
              </a:rPr>
              <a:t>:</a:t>
            </a:r>
          </a:p>
          <a:p>
            <a:pPr marL="0" indent="0" algn="ctr">
              <a:buNone/>
            </a:pPr>
            <a:endParaRPr lang="ru-RU" sz="1000" b="1" dirty="0">
              <a:solidFill>
                <a:srgbClr val="0070C0"/>
              </a:solidFill>
            </a:endParaRPr>
          </a:p>
          <a:p>
            <a:pPr marL="0" indent="0" algn="ctr">
              <a:buNone/>
            </a:pPr>
            <a:r>
              <a:rPr lang="ru-RU" sz="2000" b="1" dirty="0"/>
              <a:t>первичный период туберкулезной инфекции начинается с момента первого внедрения в организм </a:t>
            </a:r>
            <a:r>
              <a:rPr lang="ru-RU" sz="2000" b="1" dirty="0" err="1"/>
              <a:t>вирулетных</a:t>
            </a:r>
            <a:r>
              <a:rPr lang="ru-RU" sz="2000" b="1" dirty="0"/>
              <a:t> МБТ, то есть в результате первого соприкосновения организма человека с микобактериями </a:t>
            </a:r>
            <a:r>
              <a:rPr lang="ru-RU" sz="2000" b="1" dirty="0" smtClean="0"/>
              <a:t>туберкулеза</a:t>
            </a:r>
            <a:endParaRPr lang="ru-RU" sz="2000" b="1" dirty="0"/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6169005" y="1596447"/>
            <a:ext cx="5231319" cy="3075801"/>
          </a:xfrm>
          <a:solidFill>
            <a:srgbClr val="FFFF99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b="1" dirty="0">
                <a:solidFill>
                  <a:srgbClr val="0070C0"/>
                </a:solidFill>
              </a:rPr>
              <a:t>ВТОРИЧНЫЙ ТУБЕРКУЛЕЗ:</a:t>
            </a:r>
          </a:p>
          <a:p>
            <a:pPr marL="0" indent="0" algn="ctr">
              <a:buNone/>
            </a:pPr>
            <a:endParaRPr lang="ru-RU" sz="1000" b="1" dirty="0">
              <a:solidFill>
                <a:srgbClr val="0070C0"/>
              </a:solidFill>
            </a:endParaRPr>
          </a:p>
          <a:p>
            <a:pPr marL="0" indent="0" algn="ctr">
              <a:buNone/>
            </a:pPr>
            <a:r>
              <a:rPr lang="ru-RU" sz="2000" b="1" dirty="0"/>
              <a:t>вторичный или </a:t>
            </a:r>
            <a:r>
              <a:rPr lang="ru-RU" sz="2000" b="1" dirty="0" err="1"/>
              <a:t>реинфекционный</a:t>
            </a:r>
            <a:r>
              <a:rPr lang="ru-RU" sz="2000" b="1" dirty="0"/>
              <a:t> туберкулез развивается в организме взрослого человека, перенесшего в детстве первичную туберкулезную инфекцию, которая обеспечила ему относительный иммунитет, но не оградила от возможного повторного </a:t>
            </a:r>
            <a:r>
              <a:rPr lang="ru-RU" sz="2000" b="1" dirty="0" smtClean="0"/>
              <a:t>заболевания</a:t>
            </a:r>
            <a:endParaRPr lang="ru-RU" sz="2000" b="1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021279" y="5048179"/>
            <a:ext cx="9571512" cy="101566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000" b="1" dirty="0" smtClean="0">
                <a:solidFill>
                  <a:prstClr val="black"/>
                </a:solidFill>
                <a:latin typeface="Calibri"/>
              </a:rPr>
              <a:t>НЕОБХОДИМОСТЬ ТАКОГО ДЕЛЕНИЯ ОБУСЛОВЛЕНА СУЩЕСТВЕННЫМИ РАЗЛИЧИЯМИ В РЕАКЦИИ ОРГАНИЗМА ЧЕЛОВЕКА НА ПЕРВЫЙ И ПОВТОРНЫЙ КОНТАКТ С МБТ</a:t>
            </a:r>
            <a:endParaRPr lang="ru-RU" sz="2000" b="1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5385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205" y="2025605"/>
            <a:ext cx="1822531" cy="291804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Прямоугольник 3"/>
          <p:cNvSpPr/>
          <p:nvPr/>
        </p:nvSpPr>
        <p:spPr>
          <a:xfrm>
            <a:off x="985663" y="521838"/>
            <a:ext cx="985651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altLang="ru-RU" sz="2800" b="1" spc="300" dirty="0" smtClean="0">
                <a:solidFill>
                  <a:srgbClr val="7030A0"/>
                </a:solidFill>
                <a:latin typeface="Calibri" panose="020F0502020204030204"/>
              </a:rPr>
              <a:t>ФИБРОЗНО-КАВЕРНОЗНЫЙ ТУБЕРКУЛЕЗ ЛЕГКИХ</a:t>
            </a:r>
            <a:endParaRPr lang="ru-RU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893361" y="1850298"/>
            <a:ext cx="5686616" cy="304698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altLang="ru-RU" sz="2400" b="1" i="1" dirty="0">
                <a:solidFill>
                  <a:srgbClr val="800000"/>
                </a:solidFill>
                <a:latin typeface="Calibri" panose="020F0502020204030204" pitchFamily="34" charset="0"/>
              </a:rPr>
              <a:t>Фиброзно-кавернозный туберкулез</a:t>
            </a:r>
            <a:r>
              <a:rPr lang="ru-RU" altLang="ru-RU" sz="2400" b="1" dirty="0">
                <a:latin typeface="Calibri" panose="020F0502020204030204" pitchFamily="34" charset="0"/>
              </a:rPr>
              <a:t> </a:t>
            </a:r>
            <a:r>
              <a:rPr lang="ru-RU" altLang="ru-RU" sz="2400" b="1" i="1" dirty="0">
                <a:solidFill>
                  <a:srgbClr val="800000"/>
                </a:solidFill>
                <a:latin typeface="Calibri" panose="020F0502020204030204" pitchFamily="34" charset="0"/>
              </a:rPr>
              <a:t>легких</a:t>
            </a:r>
            <a:r>
              <a:rPr lang="ru-RU" altLang="ru-RU" sz="2400" b="1" dirty="0">
                <a:latin typeface="Calibri" panose="020F0502020204030204" pitchFamily="34" charset="0"/>
              </a:rPr>
              <a:t> относится к наиболее тяжелым формам туберкулезного поражения органов дыхания, характеризующейся, как правило, неблагоприятным исходом заболевания для больного и высокой эпидемиологической опасностью для окружающих.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700425" y="4083065"/>
            <a:ext cx="6875813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 sz="24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64180" y="4668969"/>
            <a:ext cx="11768445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indent="457200" algn="ctr" fontAlgn="auto">
              <a:spcBef>
                <a:spcPts val="0"/>
              </a:spcBef>
              <a:spcAft>
                <a:spcPts val="0"/>
              </a:spcAft>
            </a:pPr>
            <a:endParaRPr lang="ru-RU" sz="2400" b="1" dirty="0">
              <a:solidFill>
                <a:srgbClr val="000000"/>
              </a:solidFill>
              <a:latin typeface="Calibri" panose="020F0502020204030204"/>
              <a:ea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8809" y="2145012"/>
            <a:ext cx="2805387" cy="2523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5699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821237" y="183447"/>
            <a:ext cx="10521539" cy="949325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sz="3600" b="1" spc="300" dirty="0" smtClean="0">
                <a:solidFill>
                  <a:srgbClr val="7030A0"/>
                </a:solidFill>
                <a:latin typeface="+mn-lt"/>
              </a:rPr>
              <a:t>ФИБРОЗНО-КАВЕРНОЗНЫЙ ТУБЕРКУЛЕЗ ЛЕГКИХ</a:t>
            </a:r>
            <a:endParaRPr lang="ru-RU" altLang="ru-RU" sz="2400" b="1" dirty="0">
              <a:solidFill>
                <a:srgbClr val="800000"/>
              </a:solidFill>
              <a:latin typeface="+mn-lt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737" y="1362226"/>
            <a:ext cx="3810143" cy="333542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Прямоугольник 3"/>
          <p:cNvSpPr/>
          <p:nvPr/>
        </p:nvSpPr>
        <p:spPr>
          <a:xfrm>
            <a:off x="361078" y="5130536"/>
            <a:ext cx="11376561" cy="120032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400" b="1" dirty="0">
                <a:solidFill>
                  <a:prstClr val="black"/>
                </a:solidFill>
                <a:latin typeface="Calibri" panose="020F0502020204030204"/>
              </a:rPr>
              <a:t>Каверна при фиброзно-кавернозном туберкулезе — это огромный резервуар туберкулезной инфекции. Подсчитано, что в каверне средних размеров находится, в среднем до миллиарда микобактерий.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40672" y="1362226"/>
            <a:ext cx="2222429" cy="333542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l="17215" r="18239"/>
          <a:stretch/>
        </p:blipFill>
        <p:spPr>
          <a:xfrm>
            <a:off x="5294347" y="1362226"/>
            <a:ext cx="3089636" cy="333542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131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436927" y="447453"/>
            <a:ext cx="9535887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altLang="ru-RU" sz="2800" b="1" spc="300" dirty="0" smtClean="0">
                <a:solidFill>
                  <a:srgbClr val="7030A0"/>
                </a:solidFill>
                <a:latin typeface="Calibri" panose="020F0502020204030204"/>
              </a:rPr>
              <a:t>ФИБРОЗНО-КАВЕРНОЗНЫЙ ТУБЕРКУЛЕЗ ЛЕГКИХ</a:t>
            </a:r>
            <a:r>
              <a:rPr lang="ru-RU" altLang="ru-RU" sz="2800" b="1" dirty="0" smtClean="0">
                <a:solidFill>
                  <a:srgbClr val="7030A0"/>
                </a:solidFill>
                <a:latin typeface="Calibri" panose="020F0502020204030204"/>
              </a:rPr>
              <a:t/>
            </a:r>
            <a:br>
              <a:rPr lang="ru-RU" altLang="ru-RU" sz="2800" b="1" dirty="0" smtClean="0">
                <a:solidFill>
                  <a:srgbClr val="7030A0"/>
                </a:solidFill>
                <a:latin typeface="Calibri" panose="020F0502020204030204"/>
              </a:rPr>
            </a:br>
            <a:r>
              <a:rPr lang="ru-RU" altLang="ru-RU" sz="2400" b="1" dirty="0" smtClean="0">
                <a:solidFill>
                  <a:srgbClr val="800000"/>
                </a:solidFill>
                <a:latin typeface="Calibri" panose="020F0502020204030204"/>
              </a:rPr>
              <a:t>(</a:t>
            </a:r>
            <a:r>
              <a:rPr lang="ru-RU" altLang="ru-RU" sz="2400" b="1" dirty="0">
                <a:solidFill>
                  <a:srgbClr val="800000"/>
                </a:solidFill>
                <a:latin typeface="Calibri" panose="020F0502020204030204"/>
              </a:rPr>
              <a:t>рентгенологическая картина</a:t>
            </a:r>
            <a:r>
              <a:rPr lang="ru-RU" altLang="ru-RU" sz="1600" b="1" dirty="0">
                <a:solidFill>
                  <a:srgbClr val="800000"/>
                </a:solidFill>
                <a:latin typeface="Calibri" panose="020F0502020204030204"/>
              </a:rPr>
              <a:t>)</a:t>
            </a:r>
            <a:endParaRPr lang="ru-RU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044" y="1497011"/>
            <a:ext cx="2227253" cy="222725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992" y="4038259"/>
            <a:ext cx="2153197" cy="2130143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598225" y="1497002"/>
            <a:ext cx="8039595" cy="285001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indent="457200"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800" b="1" u="sng" dirty="0" smtClean="0">
                <a:solidFill>
                  <a:srgbClr val="ED7D31">
                    <a:lumMod val="50000"/>
                  </a:srgbClr>
                </a:solidFill>
                <a:latin typeface="Calibri" panose="020F0502020204030204"/>
                <a:ea typeface="Times New Roman" panose="02020603050405020304" pitchFamily="18" charset="0"/>
              </a:rPr>
              <a:t>ДЛЯ ФИБРОЗНО-КАВЕРНОЗНОГО ПРОЦЕССА ХАРАКТЕРНО:</a:t>
            </a:r>
          </a:p>
          <a:p>
            <a:pPr indent="457200"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endParaRPr lang="ru-RU" sz="2400" b="1" dirty="0">
              <a:solidFill>
                <a:srgbClr val="ED7D31">
                  <a:lumMod val="50000"/>
                </a:srgbClr>
              </a:solidFill>
              <a:latin typeface="Calibri" panose="020F0502020204030204"/>
              <a:ea typeface="Times New Roman" panose="02020603050405020304" pitchFamily="18" charset="0"/>
            </a:endParaRPr>
          </a:p>
          <a:p>
            <a:pPr indent="457200" algn="just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400" b="1" dirty="0">
                <a:solidFill>
                  <a:srgbClr val="7030A0"/>
                </a:solidFill>
                <a:latin typeface="Calibri" panose="020F0502020204030204"/>
                <a:ea typeface="Times New Roman" panose="02020603050405020304" pitchFamily="18" charset="0"/>
              </a:rPr>
              <a:t>Первое</a:t>
            </a:r>
            <a:r>
              <a:rPr lang="ru-RU" sz="2400" b="1" dirty="0">
                <a:solidFill>
                  <a:srgbClr val="000000"/>
                </a:solidFill>
                <a:latin typeface="Calibri" panose="020F0502020204030204"/>
                <a:ea typeface="Times New Roman" panose="02020603050405020304" pitchFamily="18" charset="0"/>
              </a:rPr>
              <a:t> – наличие фиброзной каверны;</a:t>
            </a:r>
          </a:p>
          <a:p>
            <a:pPr indent="457200" algn="just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endParaRPr lang="ru-RU" sz="2400" b="1" dirty="0">
              <a:solidFill>
                <a:srgbClr val="000000"/>
              </a:solidFill>
              <a:latin typeface="Calibri" panose="020F0502020204030204"/>
              <a:ea typeface="Times New Roman" panose="02020603050405020304" pitchFamily="18" charset="0"/>
            </a:endParaRPr>
          </a:p>
          <a:p>
            <a:pPr indent="457200" algn="just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400" b="1" dirty="0">
                <a:solidFill>
                  <a:srgbClr val="7030A0"/>
                </a:solidFill>
                <a:latin typeface="Calibri" panose="020F0502020204030204"/>
                <a:ea typeface="Times New Roman" panose="02020603050405020304" pitchFamily="18" charset="0"/>
              </a:rPr>
              <a:t>Второе</a:t>
            </a:r>
            <a:r>
              <a:rPr lang="ru-RU" sz="2400" b="1" dirty="0">
                <a:solidFill>
                  <a:srgbClr val="000000"/>
                </a:solidFill>
                <a:latin typeface="Calibri" panose="020F0502020204030204"/>
                <a:ea typeface="Times New Roman" panose="02020603050405020304" pitchFamily="18" charset="0"/>
              </a:rPr>
              <a:t> – развитие легочного фиброза, как вокруг каверны, так и в других отделах легких;</a:t>
            </a:r>
          </a:p>
          <a:p>
            <a:pPr indent="457200" algn="just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endParaRPr lang="ru-RU" sz="2400" b="1" dirty="0">
              <a:solidFill>
                <a:srgbClr val="000000"/>
              </a:solidFill>
              <a:latin typeface="Calibri" panose="020F0502020204030204"/>
              <a:ea typeface="Times New Roman" panose="02020603050405020304" pitchFamily="18" charset="0"/>
            </a:endParaRPr>
          </a:p>
          <a:p>
            <a:pPr indent="457200" algn="just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400" b="1" dirty="0">
                <a:solidFill>
                  <a:srgbClr val="7030A0"/>
                </a:solidFill>
                <a:latin typeface="Calibri" panose="020F0502020204030204"/>
                <a:ea typeface="Times New Roman" panose="02020603050405020304" pitchFamily="18" charset="0"/>
              </a:rPr>
              <a:t>Третье</a:t>
            </a:r>
            <a:r>
              <a:rPr lang="ru-RU" sz="2400" b="1" dirty="0">
                <a:solidFill>
                  <a:srgbClr val="000000"/>
                </a:solidFill>
                <a:latin typeface="Calibri" panose="020F0502020204030204"/>
                <a:ea typeface="Times New Roman" panose="02020603050405020304" pitchFamily="18" charset="0"/>
              </a:rPr>
              <a:t> - наличие очагов </a:t>
            </a:r>
            <a:r>
              <a:rPr lang="ru-RU" sz="2400" b="1" dirty="0" err="1">
                <a:solidFill>
                  <a:srgbClr val="000000"/>
                </a:solidFill>
                <a:latin typeface="Calibri" panose="020F0502020204030204"/>
                <a:ea typeface="Times New Roman" panose="02020603050405020304" pitchFamily="18" charset="0"/>
              </a:rPr>
              <a:t>бронхогенной</a:t>
            </a:r>
            <a:r>
              <a:rPr lang="ru-RU" sz="2400" b="1" dirty="0">
                <a:solidFill>
                  <a:srgbClr val="000000"/>
                </a:solidFill>
                <a:latin typeface="Calibri" panose="020F0502020204030204"/>
                <a:ea typeface="Times New Roman" panose="02020603050405020304" pitchFamily="18" charset="0"/>
              </a:rPr>
              <a:t> диссеминации.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598225" y="4820789"/>
            <a:ext cx="8039595" cy="132343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indent="457200"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000" b="1" dirty="0">
                <a:solidFill>
                  <a:srgbClr val="000000"/>
                </a:solidFill>
                <a:latin typeface="Calibri" panose="020F0502020204030204"/>
                <a:ea typeface="Times New Roman" panose="02020603050405020304" pitchFamily="18" charset="0"/>
              </a:rPr>
              <a:t>Наряду с фиброзом легкого у таких больных развивается эмфизема, бронхоэктатические изменения, изменения кровеносных сосудов, т.е. наступает такой комплекс морфологических изменений, который можно назвать полной дезорганизацией легочной ткани.</a:t>
            </a:r>
          </a:p>
        </p:txBody>
      </p:sp>
    </p:spTree>
    <p:extLst>
      <p:ext uri="{BB962C8B-B14F-4D97-AF65-F5344CB8AC3E}">
        <p14:creationId xmlns:p14="http://schemas.microsoft.com/office/powerpoint/2010/main" val="3982648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4"/>
          <p:cNvSpPr>
            <a:spLocks noGrp="1" noChangeArrowheads="1"/>
          </p:cNvSpPr>
          <p:nvPr>
            <p:ph type="title"/>
          </p:nvPr>
        </p:nvSpPr>
        <p:spPr>
          <a:xfrm>
            <a:off x="1995457" y="765128"/>
            <a:ext cx="3187571" cy="877079"/>
          </a:xfrm>
        </p:spPr>
        <p:txBody>
          <a:bodyPr>
            <a:normAutofit/>
          </a:bodyPr>
          <a:lstStyle/>
          <a:p>
            <a:pPr algn="ctr" eaLnBrk="1" hangingPunct="1"/>
            <a:r>
              <a:rPr lang="ru-RU" altLang="ru-RU" sz="2400" b="1" spc="300" dirty="0" smtClean="0">
                <a:solidFill>
                  <a:srgbClr val="7030A0"/>
                </a:solidFill>
                <a:latin typeface="+mn-lt"/>
              </a:rPr>
              <a:t>КЛАПАННЫЙ ПНЕВМОТОРАКС</a:t>
            </a:r>
            <a:endParaRPr lang="ru-RU" altLang="ru-RU" sz="2400" spc="300" dirty="0">
              <a:solidFill>
                <a:srgbClr val="7030A0"/>
              </a:solidFill>
              <a:latin typeface="+mn-lt"/>
            </a:endParaRPr>
          </a:p>
        </p:txBody>
      </p:sp>
      <p:pic>
        <p:nvPicPr>
          <p:cNvPr id="22531" name="Picture 6" descr="Пдкжн эмфзм лицо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81071" y="2001842"/>
            <a:ext cx="3501956" cy="3812171"/>
          </a:xfrm>
          <a:ln>
            <a:solidFill>
              <a:schemeClr val="tx1"/>
            </a:solidFill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6864" y="2001842"/>
            <a:ext cx="4157883" cy="381217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Прямоугольник 2"/>
          <p:cNvSpPr/>
          <p:nvPr/>
        </p:nvSpPr>
        <p:spPr>
          <a:xfrm>
            <a:off x="5659663" y="758342"/>
            <a:ext cx="428508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400" b="1" spc="300" dirty="0" smtClean="0">
                <a:solidFill>
                  <a:srgbClr val="7030A0"/>
                </a:solidFill>
                <a:latin typeface="Calibri" panose="020F0502020204030204"/>
              </a:rPr>
              <a:t>ЭМПИЕМА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400" b="1" spc="300" dirty="0" smtClean="0">
                <a:solidFill>
                  <a:srgbClr val="7030A0"/>
                </a:solidFill>
                <a:latin typeface="Calibri" panose="020F0502020204030204"/>
              </a:rPr>
              <a:t>ТЕРМИНАЛЬНАЯ СТАДИЯ</a:t>
            </a:r>
            <a:endParaRPr lang="ru-RU" sz="2400" b="1" spc="300" dirty="0">
              <a:solidFill>
                <a:srgbClr val="7030A0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3419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Прямоугольник 3"/>
          <p:cNvSpPr>
            <a:spLocks noChangeArrowheads="1"/>
          </p:cNvSpPr>
          <p:nvPr/>
        </p:nvSpPr>
        <p:spPr bwMode="auto">
          <a:xfrm>
            <a:off x="3416895" y="3016665"/>
            <a:ext cx="4947459" cy="2012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altLang="ru-RU" sz="2400" b="1" dirty="0" smtClean="0">
                <a:solidFill>
                  <a:srgbClr val="002060"/>
                </a:solidFill>
                <a:latin typeface="Calibri" panose="020F0502020204030204"/>
              </a:rPr>
              <a:t>1. </a:t>
            </a:r>
            <a:r>
              <a:rPr lang="ru-RU" altLang="ru-RU" sz="2400" b="1" dirty="0">
                <a:solidFill>
                  <a:srgbClr val="002060"/>
                </a:solidFill>
                <a:latin typeface="Calibri" panose="020F0502020204030204"/>
              </a:rPr>
              <a:t>Абсцессом легкого</a:t>
            </a:r>
          </a:p>
          <a:p>
            <a:pPr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altLang="ru-RU" sz="2400" b="1" dirty="0" smtClean="0">
                <a:solidFill>
                  <a:srgbClr val="002060"/>
                </a:solidFill>
                <a:latin typeface="Calibri" panose="020F0502020204030204"/>
              </a:rPr>
              <a:t>2</a:t>
            </a:r>
            <a:r>
              <a:rPr lang="ru-RU" altLang="ru-RU" sz="2400" b="1" dirty="0">
                <a:solidFill>
                  <a:srgbClr val="002060"/>
                </a:solidFill>
                <a:latin typeface="Calibri" panose="020F0502020204030204"/>
              </a:rPr>
              <a:t>. Кистой легкого</a:t>
            </a:r>
          </a:p>
          <a:p>
            <a:pPr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altLang="ru-RU" sz="2400" b="1" dirty="0" smtClean="0">
                <a:solidFill>
                  <a:srgbClr val="002060"/>
                </a:solidFill>
                <a:latin typeface="Calibri" panose="020F0502020204030204"/>
              </a:rPr>
              <a:t>3</a:t>
            </a:r>
            <a:r>
              <a:rPr lang="ru-RU" altLang="ru-RU" sz="2400" b="1" dirty="0">
                <a:solidFill>
                  <a:srgbClr val="002060"/>
                </a:solidFill>
                <a:latin typeface="Calibri" panose="020F0502020204030204"/>
              </a:rPr>
              <a:t>. Полостной формой рака</a:t>
            </a:r>
          </a:p>
          <a:p>
            <a:pPr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altLang="ru-RU" sz="2400" b="1" dirty="0" smtClean="0">
                <a:solidFill>
                  <a:srgbClr val="002060"/>
                </a:solidFill>
                <a:latin typeface="Calibri" panose="020F0502020204030204"/>
              </a:rPr>
              <a:t>4</a:t>
            </a:r>
            <a:r>
              <a:rPr lang="ru-RU" altLang="ru-RU" sz="2400" b="1" dirty="0">
                <a:solidFill>
                  <a:srgbClr val="002060"/>
                </a:solidFill>
                <a:latin typeface="Calibri" panose="020F0502020204030204"/>
              </a:rPr>
              <a:t>. Бронхоэктатической </a:t>
            </a:r>
            <a:r>
              <a:rPr lang="ru-RU" altLang="ru-RU" sz="2400" b="1" dirty="0" smtClean="0">
                <a:solidFill>
                  <a:srgbClr val="002060"/>
                </a:solidFill>
                <a:latin typeface="Calibri" panose="020F0502020204030204"/>
              </a:rPr>
              <a:t>болезнью</a:t>
            </a:r>
            <a:endParaRPr lang="ru-RU" altLang="ru-RU" sz="2400" b="1" dirty="0">
              <a:solidFill>
                <a:srgbClr val="002060"/>
              </a:solidFill>
              <a:latin typeface="Calibri" panose="020F0502020204030204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86216" y="276086"/>
            <a:ext cx="1092152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ru-RU" sz="3200" b="1" spc="300" dirty="0">
                <a:solidFill>
                  <a:srgbClr val="7030A0"/>
                </a:solidFill>
                <a:latin typeface="Calibri" panose="020F0502020204030204" pitchFamily="34" charset="0"/>
              </a:rPr>
              <a:t>ДИФФЕРЕНЦИАЛЬНАЯ </a:t>
            </a:r>
            <a:r>
              <a:rPr lang="ru-RU" sz="3200" b="1" spc="300" dirty="0" smtClean="0">
                <a:solidFill>
                  <a:srgbClr val="7030A0"/>
                </a:solidFill>
                <a:latin typeface="Calibri" panose="020F0502020204030204" pitchFamily="34" charset="0"/>
              </a:rPr>
              <a:t>ДИАГНОСТИКА </a:t>
            </a:r>
            <a:r>
              <a:rPr lang="ru-RU" sz="3200" b="1" spc="300" dirty="0" smtClean="0">
                <a:solidFill>
                  <a:prstClr val="black"/>
                </a:solidFill>
                <a:latin typeface="Calibri" panose="020F0502020204030204" pitchFamily="34" charset="0"/>
              </a:rPr>
              <a:t>кавернозного </a:t>
            </a:r>
            <a:r>
              <a:rPr lang="ru-RU" sz="3200" b="1" spc="300" dirty="0">
                <a:solidFill>
                  <a:prstClr val="black"/>
                </a:solidFill>
                <a:latin typeface="Calibri" panose="020F0502020204030204" pitchFamily="34" charset="0"/>
              </a:rPr>
              <a:t>и фиброзно-кавернозного туберкулеза проводится со следующими заболеваниями:</a:t>
            </a:r>
          </a:p>
          <a:p>
            <a:pPr eaLnBrk="0" hangingPunct="0">
              <a:defRPr/>
            </a:pPr>
            <a:r>
              <a:rPr lang="ru-RU" sz="3200" b="1" spc="300" dirty="0" smtClean="0">
                <a:solidFill>
                  <a:srgbClr val="7030A0"/>
                </a:solidFill>
                <a:latin typeface="Times New Roman" pitchFamily="18" charset="0"/>
              </a:rPr>
              <a:t> </a:t>
            </a:r>
            <a:endParaRPr lang="ru-RU" sz="3200" b="1" spc="300" dirty="0">
              <a:solidFill>
                <a:srgbClr val="7030A0"/>
              </a:solidFill>
              <a:latin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213" y="2208367"/>
            <a:ext cx="2097107" cy="1944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213" y="4346481"/>
            <a:ext cx="2097107" cy="1968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4789" y="4412584"/>
            <a:ext cx="1967487" cy="190275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3328" y="2214797"/>
            <a:ext cx="1996377" cy="1938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5535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r="280" b="37214"/>
          <a:stretch/>
        </p:blipFill>
        <p:spPr>
          <a:xfrm>
            <a:off x="671352" y="957309"/>
            <a:ext cx="2329215" cy="226756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1448790" y="118573"/>
            <a:ext cx="101890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altLang="ru-RU" sz="3600" b="1" spc="300" dirty="0" smtClean="0">
                <a:solidFill>
                  <a:srgbClr val="7030A0"/>
                </a:solidFill>
                <a:latin typeface="Calibri" panose="020F0502020204030204"/>
              </a:rPr>
              <a:t>ЦИРРОТИЧЕСКИЙ ТУБЕРКУЛЕЗ ЛЕГКИХ</a:t>
            </a:r>
            <a:endParaRPr lang="ru-RU" spc="3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372593" y="1243591"/>
            <a:ext cx="8609611" cy="1938992"/>
          </a:xfrm>
          <a:prstGeom prst="rect">
            <a:avLst/>
          </a:prstGeom>
          <a:solidFill>
            <a:srgbClr val="FFCC99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indent="449580"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400" b="1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ЦИРРОТИЧЕСКИЙ ТУБЕРКУЛЕЗ ЛЕГКИХ  клиническая </a:t>
            </a:r>
            <a:r>
              <a:rPr lang="ru-RU" sz="24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форма, которая характеризуется разрастанием грубой соединительной ткани в легких и плевре с замещением паренхимы органа, резким уменьшением объема пораженного участка легкого.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895118" y="3417294"/>
            <a:ext cx="8087097" cy="193899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indent="449580"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4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Морфологической основой </a:t>
            </a:r>
            <a:r>
              <a:rPr lang="ru-RU" sz="2400" b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цирротического</a:t>
            </a:r>
            <a:r>
              <a:rPr lang="ru-RU" sz="24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туберкулеза является сочетание грубого деформирующего склероза, замещающего обширные участки легочной паренхимы (цирроз), с небольшими казеозными очагами, замурованными в соединительную ткань.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/>
          <a:srcRect t="62342" r="805"/>
          <a:stretch/>
        </p:blipFill>
        <p:spPr>
          <a:xfrm>
            <a:off x="250404" y="3449425"/>
            <a:ext cx="3449335" cy="202474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Прямоугольник 1"/>
          <p:cNvSpPr/>
          <p:nvPr/>
        </p:nvSpPr>
        <p:spPr>
          <a:xfrm>
            <a:off x="570017" y="5698738"/>
            <a:ext cx="11186555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400" b="1" dirty="0">
                <a:solidFill>
                  <a:prstClr val="black"/>
                </a:solidFill>
                <a:latin typeface="Calibri" panose="020F0502020204030204"/>
              </a:rPr>
              <a:t>Именно наличие казеозных очагов отличает </a:t>
            </a:r>
            <a:r>
              <a:rPr lang="ru-RU" sz="2400" b="1" dirty="0" err="1">
                <a:solidFill>
                  <a:prstClr val="black"/>
                </a:solidFill>
                <a:latin typeface="Calibri" panose="020F0502020204030204"/>
              </a:rPr>
              <a:t>цирротический</a:t>
            </a:r>
            <a:r>
              <a:rPr lang="ru-RU" sz="2400" b="1" dirty="0">
                <a:solidFill>
                  <a:prstClr val="black"/>
                </a:solidFill>
                <a:latin typeface="Calibri" panose="020F0502020204030204"/>
              </a:rPr>
              <a:t> туберкулез от неспецифического цирроза легкого</a:t>
            </a:r>
          </a:p>
        </p:txBody>
      </p:sp>
    </p:spTree>
    <p:extLst>
      <p:ext uri="{BB962C8B-B14F-4D97-AF65-F5344CB8AC3E}">
        <p14:creationId xmlns:p14="http://schemas.microsoft.com/office/powerpoint/2010/main" val="3983230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5117" t="444" r="15588" b="3754"/>
          <a:stretch/>
        </p:blipFill>
        <p:spPr>
          <a:xfrm>
            <a:off x="776094" y="1045049"/>
            <a:ext cx="2489199" cy="228599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r="280" b="37214"/>
          <a:stretch/>
        </p:blipFill>
        <p:spPr>
          <a:xfrm>
            <a:off x="776094" y="3791416"/>
            <a:ext cx="2489199" cy="242331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1686297" y="86075"/>
            <a:ext cx="934050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altLang="ru-RU" sz="3600" b="1" spc="300" dirty="0" smtClean="0">
                <a:solidFill>
                  <a:srgbClr val="7030A0"/>
                </a:solidFill>
                <a:latin typeface="Calibri" panose="020F0502020204030204"/>
              </a:rPr>
              <a:t>ЦИРРОТИЧЕСКИЙ ТУБЕРКУЛЕЗ ЛЕГКИХ</a:t>
            </a:r>
            <a:r>
              <a:rPr lang="ru-RU" altLang="ru-RU" b="1" dirty="0">
                <a:solidFill>
                  <a:srgbClr val="7030A0"/>
                </a:solidFill>
                <a:latin typeface="Calibri" panose="020F0502020204030204"/>
              </a:rPr>
              <a:t/>
            </a:r>
            <a:br>
              <a:rPr lang="ru-RU" altLang="ru-RU" b="1" dirty="0">
                <a:solidFill>
                  <a:srgbClr val="7030A0"/>
                </a:solidFill>
                <a:latin typeface="Calibri" panose="020F0502020204030204"/>
              </a:rPr>
            </a:br>
            <a:endParaRPr lang="ru-RU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812557" y="1218533"/>
            <a:ext cx="7742711" cy="1938992"/>
          </a:xfrm>
          <a:prstGeom prst="rect">
            <a:avLst/>
          </a:prstGeom>
          <a:solidFill>
            <a:srgbClr val="FFCC99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indent="449580"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400" b="1" dirty="0" err="1">
                <a:solidFill>
                  <a:srgbClr val="ED7D31">
                    <a:lumMod val="50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Цирротический</a:t>
            </a:r>
            <a:r>
              <a:rPr lang="ru-RU" sz="2400" b="1" dirty="0">
                <a:solidFill>
                  <a:srgbClr val="ED7D31">
                    <a:lumMod val="50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туберкулез легких </a:t>
            </a:r>
            <a:r>
              <a:rPr lang="ru-RU" sz="24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— рентгенологически, наблюдается выраженное затенение патологического процесса с уплотнением плевры и смещением органов средостения в сторону цирроза.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705667" y="4005171"/>
            <a:ext cx="7956468" cy="156966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indent="449580"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4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легочной ткани имеются изменения туберкулезного характера в виде полиморфных очагов, рубцовых изменений. В непораженных участках и в </a:t>
            </a:r>
            <a:r>
              <a:rPr lang="ru-RU" sz="2400" b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контрлатеральном</a:t>
            </a:r>
            <a:r>
              <a:rPr lang="ru-RU" sz="24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легком имеются признаки эмфиземы</a:t>
            </a:r>
          </a:p>
        </p:txBody>
      </p:sp>
    </p:spTree>
    <p:extLst>
      <p:ext uri="{BB962C8B-B14F-4D97-AF65-F5344CB8AC3E}">
        <p14:creationId xmlns:p14="http://schemas.microsoft.com/office/powerpoint/2010/main" val="3151907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5"/>
          <p:cNvSpPr>
            <a:spLocks noGrp="1" noChangeArrowheads="1"/>
          </p:cNvSpPr>
          <p:nvPr>
            <p:ph type="title"/>
          </p:nvPr>
        </p:nvSpPr>
        <p:spPr>
          <a:xfrm>
            <a:off x="338249" y="5486400"/>
            <a:ext cx="5198423" cy="11430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ru-RU" altLang="ru-RU" sz="2400" b="1" dirty="0" smtClean="0">
                <a:solidFill>
                  <a:srgbClr val="7030A0"/>
                </a:solidFill>
                <a:latin typeface="+mn-lt"/>
                <a:cs typeface="Times New Roman" panose="02020603050405020304" pitchFamily="18" charset="0"/>
              </a:rPr>
              <a:t>ЛЕВОСТОРОННИЙ ЭКССУДАТИВНЫЙ КОСТОДИАФРАГМАЛЬНЫЙ ПЛЕВРИТ</a:t>
            </a:r>
            <a:endParaRPr lang="ru-RU" altLang="ru-RU" sz="2400" b="1" dirty="0">
              <a:solidFill>
                <a:srgbClr val="7030A0"/>
              </a:solidFill>
              <a:latin typeface="+mn-lt"/>
              <a:cs typeface="Times New Roman" panose="02020603050405020304" pitchFamily="18" charset="0"/>
            </a:endParaRPr>
          </a:p>
        </p:txBody>
      </p:sp>
      <p:graphicFrame>
        <p:nvGraphicFramePr>
          <p:cNvPr id="54275" name="Object 4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06525763"/>
              </p:ext>
            </p:extLst>
          </p:nvPr>
        </p:nvGraphicFramePr>
        <p:xfrm>
          <a:off x="810968" y="1479367"/>
          <a:ext cx="4252965" cy="39120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6" r:id="rId3" imgW="9753178" imgH="8966649" progId="ViewerFrameClass">
                  <p:embed/>
                </p:oleObj>
              </mc:Choice>
              <mc:Fallback>
                <p:oleObj r:id="rId3" imgW="9753178" imgH="8966649" progId="ViewerFrameClass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-269" b="3535"/>
                      <a:stretch>
                        <a:fillRect/>
                      </a:stretch>
                    </p:blipFill>
                    <p:spPr bwMode="auto">
                      <a:xfrm>
                        <a:off x="810968" y="1479367"/>
                        <a:ext cx="4252965" cy="3912032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tx1"/>
                        </a:solidFill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2937464" y="296902"/>
            <a:ext cx="57349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3200" b="1" spc="300" dirty="0" smtClean="0">
                <a:solidFill>
                  <a:srgbClr val="7030A0"/>
                </a:solidFill>
                <a:latin typeface="Calibri" panose="020F0502020204030204"/>
              </a:rPr>
              <a:t>ТУБЕРКУЛЕЗНЫЙ ПЛЕВРИТ</a:t>
            </a:r>
            <a:endParaRPr lang="ru-RU" sz="3200" b="1" spc="300" dirty="0">
              <a:solidFill>
                <a:srgbClr val="7030A0"/>
              </a:solidFill>
              <a:latin typeface="Calibri" panose="020F0502020204030204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456219" y="1847051"/>
            <a:ext cx="404156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400" b="1" dirty="0" smtClean="0">
                <a:solidFill>
                  <a:prstClr val="black"/>
                </a:solidFill>
                <a:latin typeface="Calibri" panose="020F0502020204030204"/>
              </a:rPr>
              <a:t>ПО ПАТОГЕНЕЗУ ВЫДЕЛЯЮТ: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400" b="1" dirty="0" smtClean="0">
                <a:solidFill>
                  <a:prstClr val="black"/>
                </a:solidFill>
                <a:latin typeface="Calibri" panose="020F0502020204030204"/>
              </a:rPr>
              <a:t>А) аллергический плеврит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400" b="1" dirty="0" smtClean="0">
                <a:solidFill>
                  <a:prstClr val="black"/>
                </a:solidFill>
                <a:latin typeface="Calibri" panose="020F0502020204030204"/>
              </a:rPr>
              <a:t>Б) </a:t>
            </a:r>
            <a:r>
              <a:rPr lang="ru-RU" sz="2400" b="1" dirty="0" err="1" smtClean="0">
                <a:solidFill>
                  <a:prstClr val="black"/>
                </a:solidFill>
                <a:latin typeface="Calibri" panose="020F0502020204030204"/>
              </a:rPr>
              <a:t>перифокальный</a:t>
            </a:r>
            <a:r>
              <a:rPr lang="ru-RU" sz="2400" b="1" dirty="0" smtClean="0">
                <a:solidFill>
                  <a:prstClr val="black"/>
                </a:solidFill>
                <a:latin typeface="Calibri" panose="020F0502020204030204"/>
              </a:rPr>
              <a:t> плеврит В) туберкулез </a:t>
            </a:r>
            <a:r>
              <a:rPr lang="ru-RU" sz="2400" b="1" dirty="0">
                <a:solidFill>
                  <a:prstClr val="black"/>
                </a:solidFill>
                <a:latin typeface="Calibri" panose="020F0502020204030204"/>
              </a:rPr>
              <a:t>плевры</a:t>
            </a:r>
          </a:p>
        </p:txBody>
      </p:sp>
    </p:spTree>
    <p:extLst>
      <p:ext uri="{BB962C8B-B14F-4D97-AF65-F5344CB8AC3E}">
        <p14:creationId xmlns:p14="http://schemas.microsoft.com/office/powerpoint/2010/main" val="2779582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142947" y="392876"/>
            <a:ext cx="8291513" cy="1120775"/>
          </a:xfrm>
        </p:spPr>
        <p:txBody>
          <a:bodyPr anchor="b">
            <a:normAutofit/>
          </a:bodyPr>
          <a:lstStyle/>
          <a:p>
            <a:pPr algn="ctr" eaLnBrk="1" hangingPunct="1"/>
            <a:r>
              <a:rPr lang="ru-RU" altLang="ru-RU" sz="3200" b="1" dirty="0">
                <a:solidFill>
                  <a:srgbClr val="7030A0"/>
                </a:solidFill>
                <a:latin typeface="+mn-lt"/>
                <a:cs typeface="Times New Roman" panose="02020603050405020304" pitchFamily="18" charset="0"/>
              </a:rPr>
              <a:t>ДИФФЕРЕНЦИАЛЬНАЯ ДИАГНОСТИКА ТУБЕРКУЛЕЗНОГО ПЛЕВРИТА</a:t>
            </a:r>
          </a:p>
        </p:txBody>
      </p:sp>
      <p:sp>
        <p:nvSpPr>
          <p:cNvPr id="55299" name="Содержимое 2"/>
          <p:cNvSpPr>
            <a:spLocks noGrp="1"/>
          </p:cNvSpPr>
          <p:nvPr>
            <p:ph sz="quarter" idx="4294967295"/>
          </p:nvPr>
        </p:nvSpPr>
        <p:spPr>
          <a:xfrm>
            <a:off x="2577928" y="1909948"/>
            <a:ext cx="7856537" cy="4427538"/>
          </a:xfrm>
        </p:spPr>
        <p:txBody>
          <a:bodyPr/>
          <a:lstStyle/>
          <a:p>
            <a:pPr eaLnBrk="1" hangingPunct="1">
              <a:buClr>
                <a:schemeClr val="tx1"/>
              </a:buClr>
              <a:buSzPct val="85000"/>
            </a:pPr>
            <a:r>
              <a:rPr lang="ru-RU" altLang="ru-RU" sz="2900" b="1" dirty="0">
                <a:cs typeface="Times New Roman" panose="02020603050405020304" pitchFamily="18" charset="0"/>
              </a:rPr>
              <a:t>Пара- и </a:t>
            </a:r>
            <a:r>
              <a:rPr lang="ru-RU" altLang="ru-RU" sz="2900" b="1" dirty="0" err="1">
                <a:cs typeface="Times New Roman" panose="02020603050405020304" pitchFamily="18" charset="0"/>
              </a:rPr>
              <a:t>метапневмонические</a:t>
            </a:r>
            <a:r>
              <a:rPr lang="ru-RU" altLang="ru-RU" sz="2900" b="1" dirty="0">
                <a:cs typeface="Times New Roman" panose="02020603050405020304" pitchFamily="18" charset="0"/>
              </a:rPr>
              <a:t> плевриты</a:t>
            </a:r>
          </a:p>
          <a:p>
            <a:pPr eaLnBrk="1" hangingPunct="1">
              <a:buClr>
                <a:schemeClr val="tx1"/>
              </a:buClr>
              <a:buSzPct val="85000"/>
            </a:pPr>
            <a:r>
              <a:rPr lang="ru-RU" altLang="ru-RU" sz="2900" b="1" dirty="0">
                <a:cs typeface="Times New Roman" panose="02020603050405020304" pitchFamily="18" charset="0"/>
              </a:rPr>
              <a:t>Плевриты при ревматизме и других системных заболеваний соединительной ткани</a:t>
            </a:r>
          </a:p>
          <a:p>
            <a:pPr eaLnBrk="1" hangingPunct="1">
              <a:buClr>
                <a:schemeClr val="tx1"/>
              </a:buClr>
              <a:buSzPct val="85000"/>
            </a:pPr>
            <a:r>
              <a:rPr lang="ru-RU" altLang="ru-RU" sz="2900" b="1" dirty="0">
                <a:cs typeface="Times New Roman" panose="02020603050405020304" pitchFamily="18" charset="0"/>
              </a:rPr>
              <a:t>Плеврит травматический</a:t>
            </a:r>
          </a:p>
          <a:p>
            <a:pPr eaLnBrk="1" hangingPunct="1">
              <a:buClr>
                <a:schemeClr val="tx1"/>
              </a:buClr>
              <a:buSzPct val="85000"/>
            </a:pPr>
            <a:r>
              <a:rPr lang="ru-RU" altLang="ru-RU" sz="2900" b="1" dirty="0">
                <a:cs typeface="Times New Roman" panose="02020603050405020304" pitchFamily="18" charset="0"/>
              </a:rPr>
              <a:t>Опухолевые плевриты</a:t>
            </a:r>
          </a:p>
          <a:p>
            <a:pPr eaLnBrk="1" hangingPunct="1">
              <a:buClr>
                <a:schemeClr val="tx1"/>
              </a:buClr>
              <a:buSzPct val="85000"/>
            </a:pPr>
            <a:r>
              <a:rPr lang="ru-RU" altLang="ru-RU" sz="2900" b="1" dirty="0">
                <a:cs typeface="Times New Roman" panose="02020603050405020304" pitchFamily="18" charset="0"/>
              </a:rPr>
              <a:t>Первичная опухоль плевры (</a:t>
            </a:r>
            <a:r>
              <a:rPr lang="ru-RU" altLang="ru-RU" sz="2900" b="1" dirty="0" err="1">
                <a:cs typeface="Times New Roman" panose="02020603050405020304" pitchFamily="18" charset="0"/>
              </a:rPr>
              <a:t>мезотелиома</a:t>
            </a:r>
            <a:r>
              <a:rPr lang="ru-RU" altLang="ru-RU" sz="2900" b="1" dirty="0"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388329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mtClean="0"/>
              <a:t> </a:t>
            </a:r>
          </a:p>
        </p:txBody>
      </p:sp>
      <p:sp>
        <p:nvSpPr>
          <p:cNvPr id="56323" name="Объект 2"/>
          <p:cNvSpPr>
            <a:spLocks noGrp="1"/>
          </p:cNvSpPr>
          <p:nvPr>
            <p:ph idx="1"/>
          </p:nvPr>
        </p:nvSpPr>
        <p:spPr>
          <a:xfrm>
            <a:off x="1669899" y="609600"/>
            <a:ext cx="8111412" cy="5715000"/>
          </a:xfrm>
        </p:spPr>
        <p:txBody>
          <a:bodyPr/>
          <a:lstStyle/>
          <a:p>
            <a:pPr marL="0" indent="0" algn="ctr">
              <a:buNone/>
            </a:pPr>
            <a:r>
              <a:rPr lang="ru-RU" altLang="ru-RU" b="1" dirty="0" smtClean="0">
                <a:solidFill>
                  <a:srgbClr val="7030A0"/>
                </a:solidFill>
                <a:cs typeface="Times New Roman" panose="02020603050405020304" pitchFamily="18" charset="0"/>
              </a:rPr>
              <a:t>ДЛЯ ТУБЕРКУЛЕЗНОГО ПЛЕВРИТА ХАРАКТЕРНО:</a:t>
            </a:r>
          </a:p>
          <a:p>
            <a:pPr marL="0" indent="0" algn="ctr">
              <a:buNone/>
            </a:pPr>
            <a:endParaRPr lang="ru-RU" altLang="ru-RU" b="1" dirty="0" smtClean="0">
              <a:solidFill>
                <a:srgbClr val="7030A0"/>
              </a:solidFill>
              <a:cs typeface="Times New Roman" panose="02020603050405020304" pitchFamily="18" charset="0"/>
            </a:endParaRPr>
          </a:p>
          <a:p>
            <a:pPr>
              <a:buFontTx/>
              <a:buAutoNum type="arabicPeriod"/>
            </a:pPr>
            <a:r>
              <a:rPr lang="ru-RU" altLang="ru-RU" b="1" dirty="0" smtClean="0">
                <a:cs typeface="Times New Roman" panose="02020603050405020304" pitchFamily="18" charset="0"/>
              </a:rPr>
              <a:t>Возраст меньше 40 лет</a:t>
            </a:r>
          </a:p>
          <a:p>
            <a:pPr>
              <a:buFontTx/>
              <a:buAutoNum type="arabicPeriod"/>
            </a:pPr>
            <a:r>
              <a:rPr lang="ru-RU" altLang="ru-RU" b="1" dirty="0" smtClean="0">
                <a:cs typeface="Times New Roman" panose="02020603050405020304" pitchFamily="18" charset="0"/>
              </a:rPr>
              <a:t>Экссудат серозный</a:t>
            </a:r>
          </a:p>
          <a:p>
            <a:pPr>
              <a:buFontTx/>
              <a:buAutoNum type="arabicPeriod"/>
            </a:pPr>
            <a:r>
              <a:rPr lang="ru-RU" altLang="ru-RU" b="1" dirty="0" smtClean="0">
                <a:cs typeface="Times New Roman" panose="02020603050405020304" pitchFamily="18" charset="0"/>
              </a:rPr>
              <a:t>Количество белка 45-50 г/л</a:t>
            </a:r>
          </a:p>
          <a:p>
            <a:pPr>
              <a:buFontTx/>
              <a:buAutoNum type="arabicPeriod"/>
            </a:pPr>
            <a:r>
              <a:rPr lang="ru-RU" altLang="ru-RU" b="1" dirty="0" smtClean="0">
                <a:cs typeface="Times New Roman" panose="02020603050405020304" pitchFamily="18" charset="0"/>
              </a:rPr>
              <a:t>По клеточному составу преобладают лимфоциты.</a:t>
            </a:r>
          </a:p>
          <a:p>
            <a:pPr>
              <a:buFontTx/>
              <a:buAutoNum type="arabicPeriod"/>
            </a:pPr>
            <a:r>
              <a:rPr lang="ru-RU" altLang="ru-RU" b="1" dirty="0" smtClean="0">
                <a:cs typeface="Times New Roman" panose="02020603050405020304" pitchFamily="18" charset="0"/>
              </a:rPr>
              <a:t>Возможно обнаружение МБТ</a:t>
            </a:r>
          </a:p>
          <a:p>
            <a:pPr>
              <a:buFontTx/>
              <a:buAutoNum type="arabicPeriod"/>
            </a:pPr>
            <a:r>
              <a:rPr lang="ru-RU" altLang="ru-RU" b="1" dirty="0" smtClean="0">
                <a:cs typeface="Times New Roman" panose="02020603050405020304" pitchFamily="18" charset="0"/>
              </a:rPr>
              <a:t>Экссудат не имеет тенденции к накоплению.</a:t>
            </a:r>
          </a:p>
          <a:p>
            <a:pPr>
              <a:buFontTx/>
              <a:buNone/>
            </a:pPr>
            <a:endParaRPr lang="ru-RU" alt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0244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 idx="4294967295"/>
          </p:nvPr>
        </p:nvSpPr>
        <p:spPr>
          <a:xfrm>
            <a:off x="2049867" y="2637116"/>
            <a:ext cx="7130287" cy="593725"/>
          </a:xfr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rtlCol="0">
            <a:noAutofit/>
          </a:bodyPr>
          <a:lstStyle/>
          <a:p>
            <a:pPr algn="ctr" fontAlgn="auto">
              <a:lnSpc>
                <a:spcPct val="100000"/>
              </a:lnSpc>
              <a:spcAft>
                <a:spcPts val="0"/>
              </a:spcAft>
              <a:defRPr/>
            </a:pPr>
            <a:r>
              <a:rPr lang="ru-RU" altLang="ru-RU" sz="3200" b="1" dirty="0" smtClean="0">
                <a:solidFill>
                  <a:srgbClr val="7030A0"/>
                </a:solidFill>
                <a:latin typeface="+mn-lt"/>
              </a:rPr>
              <a:t>Особенности первичного туберкулеза</a:t>
            </a:r>
            <a:endParaRPr lang="ru-RU" sz="3200" b="1" dirty="0">
              <a:latin typeface="+mn-lt"/>
            </a:endParaRPr>
          </a:p>
        </p:txBody>
      </p:sp>
      <p:sp>
        <p:nvSpPr>
          <p:cNvPr id="18434" name="Текст 9"/>
          <p:cNvSpPr>
            <a:spLocks noGrp="1"/>
          </p:cNvSpPr>
          <p:nvPr>
            <p:ph type="body" idx="4294967295"/>
          </p:nvPr>
        </p:nvSpPr>
        <p:spPr>
          <a:xfrm>
            <a:off x="1048948" y="4399133"/>
            <a:ext cx="9223207" cy="47148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b="1" spc="300" dirty="0" smtClean="0"/>
              <a:t>2</a:t>
            </a:r>
            <a:r>
              <a:rPr lang="ru-RU" sz="2400" b="1" dirty="0" smtClean="0"/>
              <a:t>. СКЛОННОСТЬ К ЛИМФОГЕМАТОГЕННОМУ  РАСПРОСТРЕНЕНИЮ</a:t>
            </a:r>
            <a:endParaRPr lang="ru-RU" sz="2400" b="1" dirty="0"/>
          </a:p>
        </p:txBody>
      </p:sp>
      <p:sp>
        <p:nvSpPr>
          <p:cNvPr id="18436" name="Текст 10"/>
          <p:cNvSpPr>
            <a:spLocks noGrp="1"/>
          </p:cNvSpPr>
          <p:nvPr>
            <p:ph type="body" sz="quarter" idx="4294967295"/>
          </p:nvPr>
        </p:nvSpPr>
        <p:spPr>
          <a:xfrm>
            <a:off x="1048948" y="5075558"/>
            <a:ext cx="11040132" cy="54292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b="1" spc="300" dirty="0" smtClean="0"/>
              <a:t>3</a:t>
            </a:r>
            <a:r>
              <a:rPr lang="ru-RU" sz="2400" b="1" dirty="0" smtClean="0"/>
              <a:t>. ПАРАСПЕЦИФИЧЕСКИЕ РЕАКЦИИ (поражение слизистых и серозных оболочек)</a:t>
            </a:r>
            <a:endParaRPr lang="ru-RU" sz="2400" b="1" dirty="0"/>
          </a:p>
        </p:txBody>
      </p:sp>
      <p:sp>
        <p:nvSpPr>
          <p:cNvPr id="18438" name="TextBox 1"/>
          <p:cNvSpPr txBox="1">
            <a:spLocks noChangeArrowheads="1"/>
          </p:cNvSpPr>
          <p:nvPr/>
        </p:nvSpPr>
        <p:spPr bwMode="auto">
          <a:xfrm>
            <a:off x="1048949" y="654613"/>
            <a:ext cx="9725891" cy="1508105"/>
          </a:xfrm>
          <a:prstGeom prst="rect">
            <a:avLst/>
          </a:prstGeom>
          <a:solidFill>
            <a:srgbClr val="FF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altLang="ru-RU" sz="3600" b="1" spc="300" dirty="0" smtClean="0">
                <a:solidFill>
                  <a:srgbClr val="7030A0"/>
                </a:solidFill>
                <a:latin typeface="Calibri" pitchFamily="34" charset="0"/>
              </a:rPr>
              <a:t>ПЕРВИЧНЫЙ ТУБЕРКУЛЕЗ:</a:t>
            </a:r>
            <a:endParaRPr lang="ru-RU" altLang="ru-RU" sz="3600" b="1" spc="300" dirty="0">
              <a:solidFill>
                <a:srgbClr val="7030A0"/>
              </a:solidFill>
              <a:latin typeface="Calibri" pitchFamily="34" charset="0"/>
            </a:endParaRPr>
          </a:p>
          <a:p>
            <a:pPr algn="ctr"/>
            <a:r>
              <a:rPr lang="ru-RU" altLang="ru-RU" sz="2800" b="1" dirty="0">
                <a:solidFill>
                  <a:srgbClr val="0070C0"/>
                </a:solidFill>
                <a:latin typeface="Calibri" pitchFamily="34" charset="0"/>
              </a:rPr>
              <a:t>это специфический процесс, который развивается</a:t>
            </a:r>
          </a:p>
          <a:p>
            <a:pPr algn="ctr"/>
            <a:r>
              <a:rPr lang="ru-RU" altLang="ru-RU" sz="2800" b="1" dirty="0">
                <a:solidFill>
                  <a:srgbClr val="0070C0"/>
                </a:solidFill>
                <a:latin typeface="Calibri" pitchFamily="34" charset="0"/>
              </a:rPr>
              <a:t>в организме ранее не затронутом туберкулезной инфекцией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048949" y="3705240"/>
            <a:ext cx="72625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spc="300" dirty="0">
                <a:solidFill>
                  <a:prstClr val="black"/>
                </a:solidFill>
                <a:latin typeface="Calibri" panose="020F0502020204030204"/>
              </a:rPr>
              <a:t>1</a:t>
            </a:r>
            <a:r>
              <a:rPr lang="ru-RU" sz="2400" b="1" dirty="0">
                <a:solidFill>
                  <a:prstClr val="black"/>
                </a:solidFill>
                <a:latin typeface="Calibri" panose="020F0502020204030204"/>
              </a:rPr>
              <a:t>. </a:t>
            </a:r>
            <a:r>
              <a:rPr lang="ru-RU" sz="2400" b="1" dirty="0" smtClean="0">
                <a:solidFill>
                  <a:prstClr val="black"/>
                </a:solidFill>
                <a:latin typeface="Calibri" panose="020F0502020204030204"/>
              </a:rPr>
              <a:t>ЛИМФОТРОПНОСТЬ (лимфангиты, лимфадениты)</a:t>
            </a:r>
            <a:endParaRPr lang="ru-RU" sz="24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48948" y="5667537"/>
            <a:ext cx="52095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prstClr val="black"/>
                </a:solidFill>
                <a:latin typeface="Calibri" panose="020F0502020204030204"/>
              </a:rPr>
              <a:t>4. СКЛОННОСТЬ </a:t>
            </a:r>
            <a:r>
              <a:rPr lang="ru-RU" sz="2400" b="1" dirty="0" smtClean="0">
                <a:solidFill>
                  <a:prstClr val="black"/>
                </a:solidFill>
                <a:latin typeface="Calibri" panose="020F0502020204030204"/>
              </a:rPr>
              <a:t>К САМОИЗЛЕЧЕНИЮ </a:t>
            </a:r>
            <a:endParaRPr lang="ru-RU" sz="2400" b="1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561598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80"/>
          <a:stretch/>
        </p:blipFill>
        <p:spPr>
          <a:xfrm>
            <a:off x="2404856" y="1127076"/>
            <a:ext cx="2190361" cy="269032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98"/>
          <a:stretch/>
        </p:blipFill>
        <p:spPr>
          <a:xfrm>
            <a:off x="6309448" y="1562900"/>
            <a:ext cx="2190361" cy="203562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81" b="1"/>
          <a:stretch/>
        </p:blipFill>
        <p:spPr>
          <a:xfrm>
            <a:off x="2432581" y="4166133"/>
            <a:ext cx="2134911" cy="215537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50" b="14225"/>
          <a:stretch/>
        </p:blipFill>
        <p:spPr>
          <a:xfrm>
            <a:off x="6286125" y="4166134"/>
            <a:ext cx="2213687" cy="215537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2432582" y="258496"/>
            <a:ext cx="6746975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3200" b="1" spc="300" dirty="0" smtClean="0">
                <a:solidFill>
                  <a:srgbClr val="7030A0"/>
                </a:solidFill>
                <a:latin typeface="Calibri" panose="020F0502020204030204"/>
              </a:rPr>
              <a:t>ОПЕРАЦИЯ - БИОПСИЯ ПЛЕВРЫ</a:t>
            </a:r>
            <a:endParaRPr lang="ru-RU" sz="3200" b="1" spc="300" dirty="0">
              <a:solidFill>
                <a:srgbClr val="7030A0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249709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56" r="21190"/>
          <a:stretch/>
        </p:blipFill>
        <p:spPr>
          <a:xfrm>
            <a:off x="2522155" y="1339720"/>
            <a:ext cx="3195532" cy="374157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87" r="9791" b="17486"/>
          <a:stretch/>
        </p:blipFill>
        <p:spPr>
          <a:xfrm rot="5400000">
            <a:off x="6124160" y="1545167"/>
            <a:ext cx="3741576" cy="333069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37492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760" y="1819481"/>
            <a:ext cx="3620277" cy="362027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7" r="11600"/>
          <a:stretch/>
        </p:blipFill>
        <p:spPr>
          <a:xfrm>
            <a:off x="6264640" y="1819475"/>
            <a:ext cx="3759561" cy="365759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3351639" y="559842"/>
            <a:ext cx="5737276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3600" b="1" dirty="0" smtClean="0">
                <a:solidFill>
                  <a:srgbClr val="7030A0"/>
                </a:solidFill>
                <a:latin typeface="Calibri" panose="020F0502020204030204"/>
              </a:rPr>
              <a:t>ДИАФРАГМАЛЬНАЯ ГРЫЖА</a:t>
            </a:r>
            <a:endParaRPr lang="ru-RU" sz="3600" b="1" dirty="0">
              <a:solidFill>
                <a:srgbClr val="7030A0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443474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236" y="1205859"/>
            <a:ext cx="6078880" cy="4999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1904943" y="268913"/>
            <a:ext cx="8518229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3600" b="1" spc="300" dirty="0" smtClean="0">
                <a:solidFill>
                  <a:srgbClr val="7030A0"/>
                </a:solidFill>
                <a:latin typeface="Calibri" panose="020F0502020204030204"/>
              </a:rPr>
              <a:t>ЦЕЛОМИЧЕСКАЯ КИСТА ПЕРИКАРДА</a:t>
            </a:r>
            <a:endParaRPr lang="ru-RU" sz="3600" b="1" spc="300" dirty="0">
              <a:solidFill>
                <a:srgbClr val="7030A0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12203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Заголовок 1"/>
          <p:cNvSpPr>
            <a:spLocks noGrp="1"/>
          </p:cNvSpPr>
          <p:nvPr>
            <p:ph type="title"/>
          </p:nvPr>
        </p:nvSpPr>
        <p:spPr>
          <a:xfrm>
            <a:off x="1788453" y="250435"/>
            <a:ext cx="7772400" cy="792162"/>
          </a:xfrm>
        </p:spPr>
        <p:txBody>
          <a:bodyPr/>
          <a:lstStyle/>
          <a:p>
            <a:pPr eaLnBrk="1" hangingPunct="1"/>
            <a:r>
              <a:rPr lang="ru-RU" altLang="ru-RU" sz="3600" spc="300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ЛИМФАДЕНИТЫ</a:t>
            </a:r>
            <a:endParaRPr lang="ru-RU" altLang="ru-RU" sz="3600" spc="300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pic>
        <p:nvPicPr>
          <p:cNvPr id="27651" name="Picture 7" descr="Лимфадени шеи вич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24389" y="1286875"/>
            <a:ext cx="6517731" cy="4888299"/>
          </a:xfrm>
          <a:noFill/>
          <a:ln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08812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Заголовок 1"/>
          <p:cNvSpPr>
            <a:spLocks noGrp="1"/>
          </p:cNvSpPr>
          <p:nvPr>
            <p:ph type="title"/>
          </p:nvPr>
        </p:nvSpPr>
        <p:spPr>
          <a:xfrm>
            <a:off x="1448789" y="404813"/>
            <a:ext cx="8533411" cy="792162"/>
          </a:xfrm>
        </p:spPr>
        <p:txBody>
          <a:bodyPr/>
          <a:lstStyle/>
          <a:p>
            <a:pPr eaLnBrk="1" hangingPunct="1"/>
            <a:r>
              <a:rPr lang="ru-RU" altLang="ru-RU" sz="3600" spc="300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ТУБЕРКУЛЕЗ КИШЕЧНИКА</a:t>
            </a:r>
            <a:endParaRPr lang="ru-RU" altLang="ru-RU" sz="3600" spc="300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pic>
        <p:nvPicPr>
          <p:cNvPr id="28675" name="Picture 2" descr="F:\Сестры фтизиатрия фото\Туб кишка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39631" y="1355461"/>
            <a:ext cx="6351732" cy="4763799"/>
          </a:xfrm>
          <a:noFill/>
          <a:ln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46291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Объект 2"/>
          <p:cNvPicPr>
            <a:picLocks noGrp="1" noChangeAspect="1"/>
          </p:cNvPicPr>
          <p:nvPr>
            <p:ph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399" y="609600"/>
            <a:ext cx="6603204" cy="5334000"/>
          </a:xfrm>
          <a:ln>
            <a:solidFill>
              <a:schemeClr val="tx1"/>
            </a:solidFill>
          </a:ln>
        </p:spPr>
      </p:pic>
      <p:sp>
        <p:nvSpPr>
          <p:cNvPr id="46083" name="TextBox 3"/>
          <p:cNvSpPr txBox="1">
            <a:spLocks noChangeArrowheads="1"/>
          </p:cNvSpPr>
          <p:nvPr/>
        </p:nvSpPr>
        <p:spPr bwMode="auto">
          <a:xfrm>
            <a:off x="3429003" y="5105402"/>
            <a:ext cx="561121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auto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ru-RU" altLang="ru-RU" sz="4000" b="1">
                <a:solidFill>
                  <a:prstClr val="white"/>
                </a:solidFill>
                <a:latin typeface="Calibri" panose="020F0502020204030204" pitchFamily="34" charset="0"/>
              </a:rPr>
              <a:t>Благодарю за внимание</a:t>
            </a:r>
          </a:p>
        </p:txBody>
      </p:sp>
    </p:spTree>
    <p:extLst>
      <p:ext uri="{BB962C8B-B14F-4D97-AF65-F5344CB8AC3E}">
        <p14:creationId xmlns:p14="http://schemas.microsoft.com/office/powerpoint/2010/main" val="3806087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2822109" y="1579758"/>
            <a:ext cx="6227763" cy="593426"/>
          </a:xfr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algn="ctr" fontAlgn="auto">
              <a:lnSpc>
                <a:spcPct val="100000"/>
              </a:lnSpc>
              <a:spcAft>
                <a:spcPts val="0"/>
              </a:spcAft>
              <a:defRPr/>
            </a:pPr>
            <a:r>
              <a:rPr lang="ru-RU" altLang="ru-RU" sz="2400" b="1" dirty="0" smtClean="0">
                <a:solidFill>
                  <a:srgbClr val="7030A0"/>
                </a:solidFill>
                <a:latin typeface="+mn-lt"/>
              </a:rPr>
              <a:t>К </a:t>
            </a:r>
            <a:r>
              <a:rPr lang="ru-RU" altLang="ru-RU" sz="2400" b="1" dirty="0">
                <a:solidFill>
                  <a:srgbClr val="7030A0"/>
                </a:solidFill>
                <a:latin typeface="+mn-lt"/>
              </a:rPr>
              <a:t>первичному туберкулезу относится</a:t>
            </a:r>
            <a:r>
              <a:rPr lang="ru-RU" altLang="ru-RU" sz="2400" b="1" dirty="0" smtClean="0">
                <a:solidFill>
                  <a:srgbClr val="7030A0"/>
                </a:solidFill>
                <a:latin typeface="+mn-lt"/>
              </a:rPr>
              <a:t>:</a:t>
            </a:r>
            <a:endParaRPr lang="ru-RU" sz="2000" b="1" dirty="0">
              <a:latin typeface="+mn-lt"/>
            </a:endParaRPr>
          </a:p>
        </p:txBody>
      </p:sp>
      <p:sp>
        <p:nvSpPr>
          <p:cNvPr id="18434" name="Текст 9"/>
          <p:cNvSpPr>
            <a:spLocks noGrp="1"/>
          </p:cNvSpPr>
          <p:nvPr>
            <p:ph type="body" idx="1"/>
          </p:nvPr>
        </p:nvSpPr>
        <p:spPr>
          <a:xfrm>
            <a:off x="850043" y="2800263"/>
            <a:ext cx="5085959" cy="471488"/>
          </a:xfrm>
        </p:spPr>
        <p:txBody>
          <a:bodyPr>
            <a:noAutofit/>
          </a:bodyPr>
          <a:lstStyle/>
          <a:p>
            <a:pPr algn="ctr"/>
            <a:r>
              <a:rPr lang="ru-RU" sz="2000" dirty="0" smtClean="0"/>
              <a:t>2. Первичный </a:t>
            </a:r>
            <a:r>
              <a:rPr lang="ru-RU" sz="2000" dirty="0"/>
              <a:t>туберкулезный комплекс</a:t>
            </a: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733810" y="3503601"/>
            <a:ext cx="3211681" cy="2889769"/>
          </a:xfr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</p:pic>
      <p:sp>
        <p:nvSpPr>
          <p:cNvPr id="18436" name="Текст 10"/>
          <p:cNvSpPr>
            <a:spLocks noGrp="1"/>
          </p:cNvSpPr>
          <p:nvPr>
            <p:ph type="body" sz="quarter" idx="3"/>
          </p:nvPr>
        </p:nvSpPr>
        <p:spPr>
          <a:xfrm>
            <a:off x="6276211" y="2764562"/>
            <a:ext cx="4940135" cy="542925"/>
          </a:xfrm>
        </p:spPr>
        <p:txBody>
          <a:bodyPr>
            <a:noAutofit/>
          </a:bodyPr>
          <a:lstStyle/>
          <a:p>
            <a:pPr algn="ctr"/>
            <a:r>
              <a:rPr lang="ru-RU" sz="2000" dirty="0" smtClean="0"/>
              <a:t>3. Туберкулез </a:t>
            </a:r>
            <a:r>
              <a:rPr lang="ru-RU" sz="2000" dirty="0"/>
              <a:t>внутригрудных лимфоузлов</a:t>
            </a:r>
          </a:p>
        </p:txBody>
      </p:sp>
      <p:pic>
        <p:nvPicPr>
          <p:cNvPr id="18437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/>
          <a:srcRect/>
          <a:stretch>
            <a:fillRect/>
          </a:stretch>
        </p:blipFill>
        <p:spPr>
          <a:xfrm>
            <a:off x="6625680" y="3509514"/>
            <a:ext cx="3277765" cy="2883838"/>
          </a:xfrm>
          <a:ln>
            <a:solidFill>
              <a:schemeClr val="tx1"/>
            </a:solidFill>
          </a:ln>
        </p:spPr>
      </p:pic>
      <p:sp>
        <p:nvSpPr>
          <p:cNvPr id="18438" name="TextBox 1"/>
          <p:cNvSpPr txBox="1">
            <a:spLocks noChangeArrowheads="1"/>
          </p:cNvSpPr>
          <p:nvPr/>
        </p:nvSpPr>
        <p:spPr bwMode="auto">
          <a:xfrm>
            <a:off x="2346756" y="224980"/>
            <a:ext cx="7858893" cy="1138773"/>
          </a:xfrm>
          <a:prstGeom prst="rect">
            <a:avLst/>
          </a:prstGeom>
          <a:solidFill>
            <a:srgbClr val="FF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altLang="ru-RU" sz="2800" b="1" spc="300" dirty="0" smtClean="0">
                <a:solidFill>
                  <a:srgbClr val="7030A0"/>
                </a:solidFill>
                <a:latin typeface="Calibri" pitchFamily="34" charset="0"/>
              </a:rPr>
              <a:t>ПЕРВИЧНЫЙ ТУБЕРКУЛЕЗ:</a:t>
            </a:r>
            <a:endParaRPr lang="ru-RU" altLang="ru-RU" sz="2800" b="1" spc="300" dirty="0">
              <a:solidFill>
                <a:srgbClr val="7030A0"/>
              </a:solidFill>
              <a:latin typeface="Calibri" pitchFamily="34" charset="0"/>
            </a:endParaRPr>
          </a:p>
          <a:p>
            <a:pPr algn="ctr"/>
            <a:r>
              <a:rPr lang="ru-RU" altLang="ru-RU" sz="2000" b="1" dirty="0">
                <a:solidFill>
                  <a:srgbClr val="0070C0"/>
                </a:solidFill>
                <a:latin typeface="Calibri" pitchFamily="34" charset="0"/>
              </a:rPr>
              <a:t>это специфический процесс, который развивается</a:t>
            </a:r>
          </a:p>
          <a:p>
            <a:pPr algn="ctr"/>
            <a:r>
              <a:rPr lang="ru-RU" altLang="ru-RU" sz="2000" b="1" dirty="0">
                <a:solidFill>
                  <a:srgbClr val="0070C0"/>
                </a:solidFill>
                <a:latin typeface="Calibri" pitchFamily="34" charset="0"/>
              </a:rPr>
              <a:t>в организме ранее не затронутом туберкулезной инфекцией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822109" y="2289645"/>
            <a:ext cx="613097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latin typeface="+mn-lt"/>
              </a:rPr>
              <a:t>1. Туберкулезная интоксикация у детей и подростков</a:t>
            </a:r>
          </a:p>
        </p:txBody>
      </p:sp>
    </p:spTree>
    <p:extLst>
      <p:ext uri="{BB962C8B-B14F-4D97-AF65-F5344CB8AC3E}">
        <p14:creationId xmlns:p14="http://schemas.microsoft.com/office/powerpoint/2010/main" val="2408887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 noChangeArrowheads="1"/>
          </p:cNvSpPr>
          <p:nvPr>
            <p:ph idx="4294967295"/>
          </p:nvPr>
        </p:nvSpPr>
        <p:spPr>
          <a:xfrm>
            <a:off x="1970583" y="626486"/>
            <a:ext cx="8202612" cy="5943600"/>
          </a:xfrm>
        </p:spPr>
        <p:txBody>
          <a:bodyPr/>
          <a:lstStyle/>
          <a:p>
            <a:pPr algn="ctr">
              <a:buFontTx/>
              <a:buNone/>
            </a:pPr>
            <a:r>
              <a:rPr lang="ru-RU" altLang="ru-RU" sz="3100" b="1" dirty="0">
                <a:solidFill>
                  <a:srgbClr val="7030A0"/>
                </a:solidFill>
              </a:rPr>
              <a:t>Возможные </a:t>
            </a:r>
            <a:r>
              <a:rPr lang="ru-RU" altLang="ru-RU" sz="4300" b="1" dirty="0">
                <a:solidFill>
                  <a:srgbClr val="7030A0"/>
                </a:solidFill>
              </a:rPr>
              <a:t>исходы</a:t>
            </a:r>
            <a:r>
              <a:rPr lang="ru-RU" altLang="ru-RU" sz="3100" b="1" dirty="0">
                <a:solidFill>
                  <a:srgbClr val="7030A0"/>
                </a:solidFill>
              </a:rPr>
              <a:t> первой встречи</a:t>
            </a:r>
          </a:p>
          <a:p>
            <a:pPr algn="ctr">
              <a:buFontTx/>
              <a:buNone/>
            </a:pPr>
            <a:r>
              <a:rPr lang="ru-RU" altLang="ru-RU" sz="3100" b="1" dirty="0">
                <a:solidFill>
                  <a:srgbClr val="7030A0"/>
                </a:solidFill>
              </a:rPr>
              <a:t>организма с туберкулезной инфекцией:</a:t>
            </a:r>
          </a:p>
          <a:p>
            <a:pPr>
              <a:buFontTx/>
              <a:buNone/>
            </a:pPr>
            <a:endParaRPr lang="ru-RU" altLang="ru-RU" sz="3100" b="1" dirty="0"/>
          </a:p>
          <a:p>
            <a:pPr>
              <a:buFontTx/>
              <a:buNone/>
            </a:pPr>
            <a:r>
              <a:rPr lang="ru-RU" altLang="ru-RU" sz="3100" b="1" dirty="0"/>
              <a:t>1</a:t>
            </a:r>
            <a:r>
              <a:rPr lang="ru-RU" altLang="ru-RU" b="1" dirty="0" smtClean="0"/>
              <a:t>. Полное освобождение организма от МБТ</a:t>
            </a:r>
          </a:p>
          <a:p>
            <a:pPr>
              <a:buFontTx/>
              <a:buNone/>
            </a:pPr>
            <a:r>
              <a:rPr lang="ru-RU" altLang="ru-RU" b="1" dirty="0" smtClean="0"/>
              <a:t>2. Развитие латентной туберкулезной инфекции</a:t>
            </a:r>
          </a:p>
          <a:p>
            <a:pPr>
              <a:buFontTx/>
              <a:buNone/>
            </a:pPr>
            <a:r>
              <a:rPr lang="ru-RU" altLang="ru-RU" b="1" dirty="0" smtClean="0"/>
              <a:t>3. Развитие первичного туберкулеза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2_Оформление по умолчанию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7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8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4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9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10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3_Оформление по умолчанию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11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12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13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0.xml><?xml version="1.0" encoding="utf-8"?>
<a:theme xmlns:a="http://schemas.openxmlformats.org/drawingml/2006/main" name="14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1.xml><?xml version="1.0" encoding="utf-8"?>
<a:theme xmlns:a="http://schemas.openxmlformats.org/drawingml/2006/main" name="15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2.xml><?xml version="1.0" encoding="utf-8"?>
<a:theme xmlns:a="http://schemas.openxmlformats.org/drawingml/2006/main" name="16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Оформление по умолчанию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6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2588</TotalTime>
  <Words>2884</Words>
  <Application>Microsoft Office PowerPoint</Application>
  <PresentationFormat>Произвольный</PresentationFormat>
  <Paragraphs>461</Paragraphs>
  <Slides>76</Slides>
  <Notes>9</Notes>
  <HiddenSlides>0</HiddenSlides>
  <MMClips>0</MMClips>
  <ScaleCrop>false</ScaleCrop>
  <HeadingPairs>
    <vt:vector size="6" baseType="variant">
      <vt:variant>
        <vt:lpstr>Тема</vt:lpstr>
      </vt:variant>
      <vt:variant>
        <vt:i4>22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76</vt:i4>
      </vt:variant>
    </vt:vector>
  </HeadingPairs>
  <TitlesOfParts>
    <vt:vector size="99" baseType="lpstr">
      <vt:lpstr>Тема Office</vt:lpstr>
      <vt:lpstr>1_Тема Office</vt:lpstr>
      <vt:lpstr>Оформление по умолчанию</vt:lpstr>
      <vt:lpstr>2_Тема Office</vt:lpstr>
      <vt:lpstr>1_Оформление по умолчанию</vt:lpstr>
      <vt:lpstr>3_Тема Office</vt:lpstr>
      <vt:lpstr>4_Тема Office</vt:lpstr>
      <vt:lpstr>5_Тема Office</vt:lpstr>
      <vt:lpstr>6_Тема Office</vt:lpstr>
      <vt:lpstr>2_Оформление по умолчанию</vt:lpstr>
      <vt:lpstr>7_Тема Office</vt:lpstr>
      <vt:lpstr>8_Тема Office</vt:lpstr>
      <vt:lpstr>4_Оформление по умолчанию</vt:lpstr>
      <vt:lpstr>9_Тема Office</vt:lpstr>
      <vt:lpstr>10_Тема Office</vt:lpstr>
      <vt:lpstr>3_Оформление по умолчанию</vt:lpstr>
      <vt:lpstr>11_Тема Office</vt:lpstr>
      <vt:lpstr>12_Тема Office</vt:lpstr>
      <vt:lpstr>13_Тема Office</vt:lpstr>
      <vt:lpstr>14_Тема Office</vt:lpstr>
      <vt:lpstr>15_Тема Office</vt:lpstr>
      <vt:lpstr>16_Тема Office</vt:lpstr>
      <vt:lpstr>ViewerFrameClass</vt:lpstr>
      <vt:lpstr>ФГБОУ ВО КрасГМУ им. проф. В.Ф. Войно-Ясенецкого Минздрава России  Кафедра туберкулеза с курсом ПО</vt:lpstr>
      <vt:lpstr> ФГБОУ ВО «Красноярский государственный медицинский университет имени проф. В. Ф. Войно-Ясенецкого»  Лекция № 2  КЛИНИЧЕСКИЕ ФОРМЫ ТУБЕРКУЛЕЗА ОРГАНОВ ДЫХАНИЯ: КЛИНИКА, ДИАГНОСТИКА, ДИФФЕРЕНЦИАЛЬНАЯ ДИАГНОСТИКА        </vt:lpstr>
      <vt:lpstr>Цель:</vt:lpstr>
      <vt:lpstr>Задачи:</vt:lpstr>
      <vt:lpstr>План:</vt:lpstr>
      <vt:lpstr>В РАЗВИТИИ ТУБЕРКУЛЕЗА ВЫДЕЛЯЮТ ДВА ПЕРИОДА – ПЕРВИЧНЫЙ И ВТОРИЧНЫЙ</vt:lpstr>
      <vt:lpstr>Особенности первичного туберкулеза</vt:lpstr>
      <vt:lpstr>К первичному туберкулезу относится:</vt:lpstr>
      <vt:lpstr>Презентация PowerPoint</vt:lpstr>
      <vt:lpstr>ЛАТЕНТНАЯ ТУБЕРКУЛЕЗНАЯ ИНФЕКЦИЯ (ЛТИ) </vt:lpstr>
      <vt:lpstr>Презентация PowerPoint</vt:lpstr>
      <vt:lpstr>КЛИНИЧЕСКИЕ ПРИЗНАКИ ТУБЕРКУЛЕЗНОЙ ИНТОКСИКАЦИИ У ДЕТЕЙ И ПОДРОСТКОВ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Дифференциальная диагностика ПТК</vt:lpstr>
      <vt:lpstr>ТУБЕРКУЛЕЗ ВНУТРИГРУДНЫХ ЛИМФАТИЧЕСКИХ УЗЛОВ (ВГЛУ)</vt:lpstr>
      <vt:lpstr>Презентация PowerPoint</vt:lpstr>
      <vt:lpstr>Презентация PowerPoint</vt:lpstr>
      <vt:lpstr>ДИССЕМИНИРОВАННЫЙ ТУБЕРКУЛЕЗ ЛЕГКИХ</vt:lpstr>
      <vt:lpstr>Презентация PowerPoint</vt:lpstr>
      <vt:lpstr>Презентация PowerPoint</vt:lpstr>
      <vt:lpstr>Презентация PowerPoint</vt:lpstr>
      <vt:lpstr>Презентация PowerPoint</vt:lpstr>
      <vt:lpstr>РЕНТГЕНОЛОГИЧЕСКАЯ КАРТИНА МИЛИАРНОГО ТУБЕРКУЛЕЗА</vt:lpstr>
      <vt:lpstr>РЕНТГЕНОЛОГИЧЕСКАЯ КАРТИНА МИЛИАРНОГО ТУБЕРКУЛЕЗА</vt:lpstr>
      <vt:lpstr>ТУБЕРКУЛЕЗНЫЙ МЕНИНГО-ЭНЦЕФАЛИТ</vt:lpstr>
      <vt:lpstr>КЛИНИКА ТУБЕРКУЛЕЗНОГО МЕНИНГО-ЭНЦЕФАЛИТА</vt:lpstr>
      <vt:lpstr>КЛИНИКА ТУБЕРКУЛЕЗНОГО МЕНИНГО-ЭНЦЕФАЛИТА</vt:lpstr>
      <vt:lpstr>КЛИНИКА ТУБЕРКУЛЕЗНОГО МЕНИНГО-ЭНЦЕФАЛИТА</vt:lpstr>
      <vt:lpstr>Презентация PowerPoint</vt:lpstr>
      <vt:lpstr>ПОДОСТРЫЙ ДИССЕМИНИРОВАННЫЙ ТУБЕРКУЛЕЗ ЛЕГКИХ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КЛИНИЧЕСКИЕ ФОРМЫ ВТОРИЧНОГО ТУБЕРКУЛЕЗА ОРГАНОВ ДЫХАНИЯ.</vt:lpstr>
      <vt:lpstr>Презентация PowerPoint</vt:lpstr>
      <vt:lpstr>ОЧАГОВЫЙ ТУБЕРКУЛЕЗ ЛЕГКИХ (определение)</vt:lpstr>
      <vt:lpstr>Презентация PowerPoint</vt:lpstr>
      <vt:lpstr>ОЧАГОВЫЙ ТУБЕРКУЛЕЗ ЛЕГКИХ (клиника)</vt:lpstr>
      <vt:lpstr>Презентация PowerPoint</vt:lpstr>
      <vt:lpstr>ИНФИЛЬТРАТИВНЫЙ ТУБЕРКУЛЕЗ ЛЕГКИХ</vt:lpstr>
      <vt:lpstr>ИНФИЛЬТРАТИВНЫЙ ТУБЕРКУЛЕЗ ЛЕГКИХ клиническая картина</vt:lpstr>
      <vt:lpstr>ИНФИЛЬТРАТИВНЫЙ ТУБЕРКУЛЕЗ ЛЕГКИХ</vt:lpstr>
      <vt:lpstr>ИНФИЛЬТРАТИВНЫЙ ТУБЕРКУЛЕЗ ЛЕГКИХ (исход )</vt:lpstr>
      <vt:lpstr>Презентация PowerPoint</vt:lpstr>
      <vt:lpstr>КАЗЕОЗНАЯ ПНЕВМОНИЯ (определение)</vt:lpstr>
      <vt:lpstr>КАЗЕОЗНАЯ ПНЕВМОНИЯ (клинико-рентгенологические формы)</vt:lpstr>
      <vt:lpstr>Презентация PowerPoint</vt:lpstr>
      <vt:lpstr>ТУБЕРКУЛОМА ЛЕГКИХ –  понятие, объединяющее разнообразные по генезу инкапсулированные казеозные фокусы величиной более 1.0 см в диаметре</vt:lpstr>
      <vt:lpstr>ТУБЕРКУЛОМА ЛЕГКИХ рентгенологическая картина.</vt:lpstr>
      <vt:lpstr>Презентация PowerPoint</vt:lpstr>
      <vt:lpstr>КАВЕРНОЗНЫЙ ТУБЕРКУЛЕЗ ЛЕГКИХ (определение)</vt:lpstr>
      <vt:lpstr>КАВЕРНОЗНЫЙ ТУБЕРКУЛЕЗ ЛЕГКИХ (клиника)</vt:lpstr>
      <vt:lpstr>Презентация PowerPoint</vt:lpstr>
      <vt:lpstr>ФИБРОЗНО-КАВЕРНОЗНЫЙ ТУБЕРКУЛЕЗ ЛЕГКИХ</vt:lpstr>
      <vt:lpstr>Презентация PowerPoint</vt:lpstr>
      <vt:lpstr>КЛАПАННЫЙ ПНЕВМОТОРАКС</vt:lpstr>
      <vt:lpstr>Презентация PowerPoint</vt:lpstr>
      <vt:lpstr>Презентация PowerPoint</vt:lpstr>
      <vt:lpstr>Презентация PowerPoint</vt:lpstr>
      <vt:lpstr>ЛЕВОСТОРОННИЙ ЭКССУДАТИВНЫЙ КОСТОДИАФРАГМАЛЬНЫЙ ПЛЕВРИТ</vt:lpstr>
      <vt:lpstr>ДИФФЕРЕНЦИАЛЬНАЯ ДИАГНОСТИКА ТУБЕРКУЛЕЗНОГО ПЛЕВРИТА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ЛИМФАДЕНИТЫ</vt:lpstr>
      <vt:lpstr>ТУБЕРКУЛЕЗ КИШЕЧНИКА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tech</cp:lastModifiedBy>
  <cp:revision>136</cp:revision>
  <cp:lastPrinted>2022-01-25T01:17:49Z</cp:lastPrinted>
  <dcterms:created xsi:type="dcterms:W3CDTF">2017-10-16T14:41:49Z</dcterms:created>
  <dcterms:modified xsi:type="dcterms:W3CDTF">2022-04-11T02:24:02Z</dcterms:modified>
</cp:coreProperties>
</file>