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9" r:id="rId12"/>
    <p:sldId id="265" r:id="rId13"/>
    <p:sldId id="268" r:id="rId14"/>
    <p:sldId id="267" r:id="rId15"/>
    <p:sldId id="270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4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2B30B-BE0D-4971-A415-2D57760BDCBA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D9C7A-701C-48A7-B97E-D07569172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65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armf.ru/prochee/gennaya-inzheneriya-dlya-biotexnologicheskix-proizvodstv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Участок узнавания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D9C7A-701C-48A7-B97E-D0756917260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996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332F2F"/>
                </a:solidFill>
                <a:effectLst/>
                <a:latin typeface="Lato" panose="020F0502020204030203" pitchFamily="34" charset="0"/>
              </a:rPr>
              <a:t>Технология рекомбинантных ДНК (также молекулярное клонирование или генная </a:t>
            </a:r>
            <a:r>
              <a:rPr lang="ru-RU" b="0" i="0" u="none" strike="noStrike" dirty="0">
                <a:solidFill>
                  <a:srgbClr val="047B77"/>
                </a:solidFill>
                <a:effectLst/>
                <a:latin typeface="Lato" panose="020F0502020204030203" pitchFamily="34" charset="0"/>
                <a:hlinkClick r:id="rId3"/>
              </a:rPr>
              <a:t>инженерия</a:t>
            </a:r>
            <a:r>
              <a:rPr lang="ru-RU" b="0" i="0" dirty="0">
                <a:solidFill>
                  <a:srgbClr val="332F2F"/>
                </a:solidFill>
                <a:effectLst/>
                <a:latin typeface="Lato" panose="020F0502020204030203" pitchFamily="34" charset="0"/>
              </a:rPr>
              <a:t>) – это совокупность экспериментальных процедур, позволяющих осуществлять перенос генетического материала (ДНК) из одного организма в другой. В настоящее время можно вырезать отдельные участки ДНК, получать нуклеотиды на ДНК – синтезаторах (приборах для автоматического химического синтеза ДНК) практически в неограниченном количестве, определять последовательность нуклеотидов (разделяя, секвенируя их) сотнями в сутки, изменять выделенный ген, вводить его вновь в геном культивируемых клеток или эмбриона животного, где этот измененный ген начинает функционировать. Эксперименты с рекомбинантными ДНК используют крупномасштабно в промышленном производстве БАВ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D9C7A-701C-48A7-B97E-D0756917260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953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D09D-C150-4278-8C42-195494AA5B6C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71B3-5A61-4216-89D7-3416F92A2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23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D09D-C150-4278-8C42-195494AA5B6C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71B3-5A61-4216-89D7-3416F92A2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89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D09D-C150-4278-8C42-195494AA5B6C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71B3-5A61-4216-89D7-3416F92A265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243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D09D-C150-4278-8C42-195494AA5B6C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71B3-5A61-4216-89D7-3416F92A2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080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D09D-C150-4278-8C42-195494AA5B6C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71B3-5A61-4216-89D7-3416F92A265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5821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D09D-C150-4278-8C42-195494AA5B6C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71B3-5A61-4216-89D7-3416F92A2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434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D09D-C150-4278-8C42-195494AA5B6C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71B3-5A61-4216-89D7-3416F92A2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282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D09D-C150-4278-8C42-195494AA5B6C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71B3-5A61-4216-89D7-3416F92A2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956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D09D-C150-4278-8C42-195494AA5B6C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71B3-5A61-4216-89D7-3416F92A2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45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D09D-C150-4278-8C42-195494AA5B6C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71B3-5A61-4216-89D7-3416F92A2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699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D09D-C150-4278-8C42-195494AA5B6C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71B3-5A61-4216-89D7-3416F92A2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125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D09D-C150-4278-8C42-195494AA5B6C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71B3-5A61-4216-89D7-3416F92A2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10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D09D-C150-4278-8C42-195494AA5B6C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71B3-5A61-4216-89D7-3416F92A2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22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D09D-C150-4278-8C42-195494AA5B6C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71B3-5A61-4216-89D7-3416F92A2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989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D09D-C150-4278-8C42-195494AA5B6C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71B3-5A61-4216-89D7-3416F92A2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816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D09D-C150-4278-8C42-195494AA5B6C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71B3-5A61-4216-89D7-3416F92A2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95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BD09D-C150-4278-8C42-195494AA5B6C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89D71B3-5A61-4216-89D7-3416F92A2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13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oznayka.org/s34182t1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0%B5%D0%BD%D0%B5%D1%82%D0%B8%D1%87%D0%B5%D1%81%D0%BA%D0%B0%D1%8F_%D0%BA%D0%B0%D1%80%D1%82%D0%B0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file.net/preview/5792255/page:4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4%D0%9D%D0%9A-%D0%B2%D0%B0%D0%BA%D1%86%D0%B8%D0%BD%D0%B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4%D0%9D%D0%9A-%D0%B2%D0%B0%D0%BA%D1%86%D0%B8%D0%BD%D0%B0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k0FAF83xrk&amp;list=PLcfscBRetFvlfMM2yxrVHg3kueli_nktH&amp;index=9" TargetMode="External"/><Relationship Id="rId2" Type="http://schemas.openxmlformats.org/officeDocument/2006/relationships/hyperlink" Target="https://www.muctr.ru/upload/iblock/a2c/7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armf.ru/uchebniki/uchebniki-bioteh/osnovy-farmacevticheskoj-biotexnologii/glava-4-texnologiya-rekombinantnyx-dnk-ili-gennaya-inzheneriya/" TargetMode="External"/><Relationship Id="rId4" Type="http://schemas.openxmlformats.org/officeDocument/2006/relationships/hyperlink" Target="https://infourok.ru/kartirovanie-dnk-programma-genom-cheloveka-genomnaya-daktiloskopiya-2004232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f.ppt-online.org/files/slide/h/HNphm4v2M7dBuL9bE0yCW1aQVlj6Go8ZnIeOPA/slide-39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lk0FAF83xr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lk0FAF83xrk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BFEBC-8524-4F3F-9841-D40183858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572" y="2385845"/>
            <a:ext cx="9144000" cy="2387600"/>
          </a:xfrm>
        </p:spPr>
        <p:txBody>
          <a:bodyPr>
            <a:noAutofit/>
          </a:bodyPr>
          <a:lstStyle/>
          <a:p>
            <a:r>
              <a:rPr lang="ru-RU" sz="4000" dirty="0"/>
              <a:t>Репликация нуклеиновых кислот. Клонирование ДНК. Картирование. Технология рекомбинантных ДНК. ДНК вакцины.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845BFD-D287-45E2-BE70-94C76B380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3663" y="4773445"/>
            <a:ext cx="9144000" cy="1655762"/>
          </a:xfrm>
        </p:spPr>
        <p:txBody>
          <a:bodyPr/>
          <a:lstStyle/>
          <a:p>
            <a:pPr algn="ctr"/>
            <a:r>
              <a:rPr lang="ru-RU" dirty="0"/>
              <a:t>Выполнила  Бакай Маргарита Вячеславовна 212 лечебное </a:t>
            </a:r>
            <a:r>
              <a:rPr lang="ru-RU"/>
              <a:t>дело 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FAE76F-B47E-4577-82E0-73DD7DB6B026}"/>
              </a:ext>
            </a:extLst>
          </p:cNvPr>
          <p:cNvSpPr txBox="1"/>
          <p:nvPr/>
        </p:nvSpPr>
        <p:spPr>
          <a:xfrm>
            <a:off x="1714501" y="428793"/>
            <a:ext cx="88738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0" i="0" dirty="0">
                <a:solidFill>
                  <a:srgbClr val="363636"/>
                </a:solidFill>
                <a:effectLst/>
                <a:latin typeface="Times New Roman" panose="02020603050405020304" pitchFamily="18" charset="0"/>
              </a:rPr>
              <a:t>федеральное государственное бюджетное образовательное учреждение</a:t>
            </a:r>
            <a:br>
              <a:rPr lang="ru-RU" b="0" i="0" dirty="0">
                <a:solidFill>
                  <a:srgbClr val="363636"/>
                </a:solidFill>
                <a:effectLst/>
                <a:latin typeface="Times New Roman" panose="02020603050405020304" pitchFamily="18" charset="0"/>
              </a:rPr>
            </a:br>
            <a:r>
              <a:rPr lang="ru-RU" b="0" i="0" dirty="0">
                <a:solidFill>
                  <a:srgbClr val="363636"/>
                </a:solidFill>
                <a:effectLst/>
                <a:latin typeface="Times New Roman" panose="02020603050405020304" pitchFamily="18" charset="0"/>
              </a:rPr>
              <a:t>высшего образования</a:t>
            </a:r>
            <a:br>
              <a:rPr lang="ru-RU" b="0" i="0" dirty="0">
                <a:solidFill>
                  <a:srgbClr val="363636"/>
                </a:solidFill>
                <a:effectLst/>
                <a:latin typeface="Times New Roman" panose="02020603050405020304" pitchFamily="18" charset="0"/>
              </a:rPr>
            </a:br>
            <a:r>
              <a:rPr lang="ru-RU" b="0" i="0" dirty="0">
                <a:solidFill>
                  <a:srgbClr val="363636"/>
                </a:solidFill>
                <a:effectLst/>
                <a:latin typeface="Times New Roman" panose="02020603050405020304" pitchFamily="18" charset="0"/>
              </a:rPr>
              <a:t>"Красноярский государственный медицинский университет</a:t>
            </a:r>
            <a:br>
              <a:rPr lang="ru-RU" b="0" i="0" dirty="0">
                <a:solidFill>
                  <a:srgbClr val="363636"/>
                </a:solidFill>
                <a:effectLst/>
                <a:latin typeface="Times New Roman" panose="02020603050405020304" pitchFamily="18" charset="0"/>
              </a:rPr>
            </a:br>
            <a:r>
              <a:rPr lang="ru-RU" b="0" i="0" dirty="0">
                <a:solidFill>
                  <a:srgbClr val="363636"/>
                </a:solidFill>
                <a:effectLst/>
                <a:latin typeface="Times New Roman" panose="02020603050405020304" pitchFamily="18" charset="0"/>
              </a:rPr>
              <a:t>имени профессора В.Ф. Войно-Ясенецкого"</a:t>
            </a:r>
            <a:br>
              <a:rPr lang="ru-RU" b="0" i="0" dirty="0">
                <a:solidFill>
                  <a:srgbClr val="363636"/>
                </a:solidFill>
                <a:effectLst/>
                <a:latin typeface="Times New Roman" panose="02020603050405020304" pitchFamily="18" charset="0"/>
              </a:rPr>
            </a:br>
            <a:r>
              <a:rPr lang="ru-RU" b="0" i="0" dirty="0">
                <a:solidFill>
                  <a:srgbClr val="363636"/>
                </a:solidFill>
                <a:effectLst/>
                <a:latin typeface="Times New Roman" panose="02020603050405020304" pitchFamily="18" charset="0"/>
              </a:rPr>
              <a:t>Министерства здравоохранения Российской Федерации</a:t>
            </a:r>
          </a:p>
          <a:p>
            <a:pPr algn="ctr"/>
            <a:r>
              <a:rPr lang="ru-RU" b="0" i="0" dirty="0">
                <a:solidFill>
                  <a:srgbClr val="363636"/>
                </a:solidFill>
                <a:effectLst/>
                <a:latin typeface="Times New Roman" panose="02020603050405020304" pitchFamily="18" charset="0"/>
              </a:rPr>
              <a:t>Кафедра биологической химии с курсами медицинской, фармацевтической и токсикологической химии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328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ECFE90-DBA2-409F-B960-7CAA5507F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Физическое картирование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DE1D119-7564-417A-BA74-D373E50CCC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14" y="2433373"/>
            <a:ext cx="5934075" cy="1524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BD8BE4-CEFB-4100-9981-B12B9EB3CD80}"/>
              </a:ext>
            </a:extLst>
          </p:cNvPr>
          <p:cNvSpPr txBox="1"/>
          <p:nvPr/>
        </p:nvSpPr>
        <p:spPr>
          <a:xfrm>
            <a:off x="1650999" y="4460346"/>
            <a:ext cx="6028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rgbClr val="393B3B"/>
                </a:solidFill>
                <a:effectLst/>
                <a:latin typeface="Lato" panose="020F0502020204030203" pitchFamily="34" charset="0"/>
              </a:rPr>
              <a:t>Схема фракционирования фрагментов ДНК по размерам методом </a:t>
            </a:r>
            <a:r>
              <a:rPr lang="ru-RU" b="0" i="0" dirty="0" err="1">
                <a:solidFill>
                  <a:srgbClr val="393B3B"/>
                </a:solidFill>
                <a:effectLst/>
                <a:latin typeface="Lato" panose="020F0502020204030203" pitchFamily="34" charset="0"/>
              </a:rPr>
              <a:t>гельэлектрофореза</a:t>
            </a:r>
            <a:r>
              <a:rPr lang="ru-RU" b="0" i="0" dirty="0">
                <a:solidFill>
                  <a:srgbClr val="393B3B"/>
                </a:solidFill>
                <a:effectLst/>
                <a:latin typeface="Lato" panose="020F0502020204030203" pitchFamily="34" charset="0"/>
              </a:rPr>
              <a:t> 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28FF1A-C371-45D5-82B3-EF0A775E848C}"/>
              </a:ext>
            </a:extLst>
          </p:cNvPr>
          <p:cNvSpPr txBox="1"/>
          <p:nvPr/>
        </p:nvSpPr>
        <p:spPr>
          <a:xfrm>
            <a:off x="618067" y="6211669"/>
            <a:ext cx="757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hlinkClick r:id="rId3"/>
              </a:rPr>
              <a:t>Физическое картирование ДНК по участкам узнавания эндонуклеаз рестрикции (poznayka.org)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952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07624-6865-46C4-BA6F-C3490377E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Цитогенетическое картирование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B791371-A31B-453E-84BD-4E145B2888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89" y="1372378"/>
            <a:ext cx="4630344" cy="497762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A3536B-23FE-4A0C-8268-1208675CF8A4}"/>
              </a:ext>
            </a:extLst>
          </p:cNvPr>
          <p:cNvSpPr txBox="1"/>
          <p:nvPr/>
        </p:nvSpPr>
        <p:spPr>
          <a:xfrm>
            <a:off x="677334" y="6390332"/>
            <a:ext cx="6802966" cy="366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/>
              </a:rPr>
              <a:t>https://ru.wikipedia.org/wiki/%D0%93%D0%B5%D0%BD%D0%B5%D1%82%D0%B8%D1%87%D0%B5%D1%81%D0%BA%D0%B0%D1%8F_%D0%BA%D0%B0%D1%80%D1%82%D0%B0</a:t>
            </a:r>
            <a:r>
              <a:rPr lang="ru-RU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337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35A89-4735-422C-89E3-2EFEF58FB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6238"/>
            <a:ext cx="9844391" cy="2004351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Технология рекомбинантных ДНК-это совокупность экспериментальных процедур, позволяющих осуществлять перенос ДНК из одного организма в другой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1EEBE6D9-C328-4B87-AFE9-492AEAA7B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41173"/>
          </a:xfrm>
        </p:spPr>
        <p:txBody>
          <a:bodyPr>
            <a:normAutofit fontScale="92500" lnSpcReduction="10000"/>
          </a:bodyPr>
          <a:lstStyle/>
          <a:p>
            <a:r>
              <a:rPr lang="ru-RU" sz="1800" b="1" i="1" dirty="0">
                <a:solidFill>
                  <a:srgbClr val="332F2F"/>
                </a:solidFill>
                <a:effectLst/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Эксперименты по клонированию включают следующие этапы</a:t>
            </a:r>
          </a:p>
          <a:p>
            <a:pPr fontAlgn="base">
              <a:spcBef>
                <a:spcPts val="750"/>
              </a:spcBef>
              <a:spcAft>
                <a:spcPts val="750"/>
              </a:spcAft>
            </a:pPr>
            <a:r>
              <a:rPr lang="ru-RU" sz="1800" dirty="0">
                <a:solidFill>
                  <a:srgbClr val="332F2F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1. </a:t>
            </a:r>
            <a:r>
              <a:rPr lang="ru-RU" sz="1800" dirty="0" err="1">
                <a:solidFill>
                  <a:srgbClr val="332F2F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Рестриктазное</a:t>
            </a:r>
            <a:r>
              <a:rPr lang="ru-RU" sz="1800" dirty="0">
                <a:solidFill>
                  <a:srgbClr val="332F2F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 расщепление из организма-донора нужных генов нативной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fontAlgn="base">
              <a:spcBef>
                <a:spcPts val="750"/>
              </a:spcBef>
              <a:spcAft>
                <a:spcPts val="750"/>
              </a:spcAft>
            </a:pPr>
            <a:r>
              <a:rPr lang="ru-RU" sz="1800" dirty="0">
                <a:solidFill>
                  <a:srgbClr val="332F2F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2. Быстрая расшифровка всех нуклеотидов в очищенном фрагменте ДНК</a:t>
            </a:r>
          </a:p>
          <a:p>
            <a:pPr algn="l" fontAlgn="base">
              <a:spcBef>
                <a:spcPts val="750"/>
              </a:spcBef>
              <a:spcAft>
                <a:spcPts val="750"/>
              </a:spcAft>
            </a:pPr>
            <a:r>
              <a:rPr lang="ru-RU" sz="1800" dirty="0">
                <a:solidFill>
                  <a:srgbClr val="332F2F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3. Обработка </a:t>
            </a:r>
            <a:r>
              <a:rPr lang="ru-RU" sz="1800" dirty="0" err="1">
                <a:solidFill>
                  <a:srgbClr val="332F2F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рестрикционными</a:t>
            </a:r>
            <a:r>
              <a:rPr lang="ru-RU" sz="1800" dirty="0">
                <a:solidFill>
                  <a:srgbClr val="332F2F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 эндонуклеазами вектора для клонирования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fontAlgn="base">
              <a:spcBef>
                <a:spcPts val="750"/>
              </a:spcBef>
              <a:spcAft>
                <a:spcPts val="750"/>
              </a:spcAft>
            </a:pPr>
            <a:r>
              <a:rPr lang="ru-RU" sz="1800" dirty="0">
                <a:solidFill>
                  <a:srgbClr val="332F2F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4. Сшивание ДНК-лигазой двух фрагментов ДНК с образованием новой рекомбинантной молекулы — конструкция «клонирующий вектор – встроенная ДНК».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fontAlgn="base"/>
            <a:r>
              <a:rPr lang="ru-RU" sz="1800" dirty="0">
                <a:solidFill>
                  <a:srgbClr val="332F2F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5. Введение этой конструкции в клетку хозяина (реципиента), где она реплицируется и передается потомкам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fontAlgn="base">
              <a:spcBef>
                <a:spcPts val="750"/>
              </a:spcBef>
              <a:spcAft>
                <a:spcPts val="750"/>
              </a:spcAft>
            </a:pPr>
            <a:r>
              <a:rPr lang="ru-RU" sz="1800" dirty="0">
                <a:solidFill>
                  <a:srgbClr val="332F2F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6. Идентификация и отбор клеток, несущих рекомбинантную ДНК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fontAlgn="base">
              <a:spcBef>
                <a:spcPts val="750"/>
              </a:spcBef>
              <a:spcAft>
                <a:spcPts val="750"/>
              </a:spcAft>
            </a:pPr>
            <a:r>
              <a:rPr lang="ru-RU" sz="1800" dirty="0">
                <a:solidFill>
                  <a:srgbClr val="332F2F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7. Получение специфичного белкового продукта, синтезированного клетками-хозяевами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000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F61D5-741C-46B3-8383-C68EFB49D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B99CDFD-4024-43E1-8352-D3ABDB186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98" y="0"/>
            <a:ext cx="4814957" cy="684973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F92C36-AA61-4352-ABBB-6AFE5E9D144F}"/>
              </a:ext>
            </a:extLst>
          </p:cNvPr>
          <p:cNvSpPr txBox="1"/>
          <p:nvPr/>
        </p:nvSpPr>
        <p:spPr>
          <a:xfrm>
            <a:off x="7661563" y="6603510"/>
            <a:ext cx="45304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3"/>
              </a:rPr>
              <a:t>https://studfile.net/preview/5792255/page:4/</a:t>
            </a:r>
            <a:r>
              <a:rPr lang="en-US" sz="1000" dirty="0"/>
              <a:t>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723049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E9AEF0E-4349-491D-B935-3B9502118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940" y="2297223"/>
            <a:ext cx="3971429" cy="391428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3AED8F-3286-4E81-8ABC-236159152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97" y="147587"/>
            <a:ext cx="9313689" cy="2268353"/>
          </a:xfrm>
        </p:spPr>
        <p:txBody>
          <a:bodyPr>
            <a:normAutofit fontScale="90000"/>
          </a:bodyPr>
          <a:lstStyle/>
          <a:p>
            <a:r>
              <a:rPr lang="ru-RU" dirty="0"/>
              <a:t>ДНК-вакцины- конструкция, которая после введения в клетку обеспечивает продуцирование белков патогенов или опухолевых антигенов и вызывает иммунную реакцию.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1005F57-9A5E-4928-AF65-9DF4BA8F2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276" y="2219974"/>
            <a:ext cx="2798147" cy="4490439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6C81D9B-4A37-464D-AE3B-2C53FC081E31}"/>
              </a:ext>
            </a:extLst>
          </p:cNvPr>
          <p:cNvSpPr txBox="1"/>
          <p:nvPr/>
        </p:nvSpPr>
        <p:spPr>
          <a:xfrm rot="10800000" flipH="1" flipV="1">
            <a:off x="5295726" y="6457890"/>
            <a:ext cx="3413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4"/>
              </a:rPr>
              <a:t>https://ru.wikipedia.org/wiki/%D0%94%D0%9D%D0%9A-%D0%B2%D0%B0%D0%BA%D1%86%D0%B8%D0%BD%D0%B0</a:t>
            </a:r>
            <a:r>
              <a:rPr lang="ru-RU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0512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277CE-5296-4E8D-85ED-45A3D934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02D249-A104-4137-A47A-B42DD0454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9E20FF-D33D-41F6-BC8C-B7377B470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43" y="1193137"/>
            <a:ext cx="9010650" cy="4848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06197E-3A65-4AF0-BB11-9D7D73607E95}"/>
              </a:ext>
            </a:extLst>
          </p:cNvPr>
          <p:cNvSpPr txBox="1"/>
          <p:nvPr/>
        </p:nvSpPr>
        <p:spPr>
          <a:xfrm>
            <a:off x="1135782" y="6144593"/>
            <a:ext cx="722557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hlinkClick r:id="rId3"/>
              </a:rPr>
              <a:t>https://ru.wikipedia.org/wiki/%D0%94%D0%9D%D0%9A-%D0%B2%D0%B0%D0%BA%D1%86%D0%B8%D0%BD%D0%B0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7787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393339-1254-4464-A936-4CD85C34E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литературы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BBAF67-0DA0-4C45-B8B5-797B774C8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1) </a:t>
            </a:r>
            <a:r>
              <a:rPr lang="en-US" dirty="0">
                <a:hlinkClick r:id="rId2"/>
              </a:rPr>
              <a:t>https://www.muctr.ru/upload/iblock/a2c/7.pdf</a:t>
            </a:r>
            <a:r>
              <a:rPr lang="en-US" dirty="0"/>
              <a:t> </a:t>
            </a:r>
            <a:endParaRPr lang="ru-RU" dirty="0"/>
          </a:p>
          <a:p>
            <a:r>
              <a:rPr lang="ru-RU" dirty="0"/>
              <a:t>2) </a:t>
            </a:r>
            <a:r>
              <a:rPr lang="en-US" dirty="0">
                <a:hlinkClick r:id="rId3"/>
              </a:rPr>
              <a:t>https://www.youtube.com/watch?v=lk0FAF83xrk&amp;list=PLcfscBRetFvlfMM2yxrVHg3kueli_nktH&amp;index=9</a:t>
            </a:r>
            <a:r>
              <a:rPr lang="ru-RU" dirty="0"/>
              <a:t> </a:t>
            </a:r>
          </a:p>
          <a:p>
            <a:r>
              <a:rPr lang="ru-RU" dirty="0"/>
              <a:t>3)</a:t>
            </a:r>
            <a:r>
              <a:rPr lang="en-US" dirty="0"/>
              <a:t> </a:t>
            </a:r>
            <a:r>
              <a:rPr lang="ru-RU" dirty="0"/>
              <a:t>Лекция №2-3  « Матричные синтезы. Матричные синтезы в диагностике и терапии.» Авторы лекции: д.м.н. Малиновская Н.А., д.м.н. Салмина А.Б., к.б.н. Герцог Г.Е. и др. сотрудники кафедры</a:t>
            </a:r>
          </a:p>
          <a:p>
            <a:r>
              <a:rPr lang="ru-RU" dirty="0"/>
              <a:t>4)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https://infourok.ru/kartirovanie-dnk-programma-genom-cheloveka-genomnaya-daktiloskopiya-2004232.html</a:t>
            </a:r>
            <a:endParaRPr lang="ru-RU" dirty="0"/>
          </a:p>
          <a:p>
            <a:r>
              <a:rPr lang="ru-RU" dirty="0"/>
              <a:t>5)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https://farmf.ru/uchebniki/uchebniki-bioteh/osnovy-farmacevticheskoj-biotexnologii/glava-4-texnologiya-rekombinantnyx-dnk-ili-gennaya-inzheneriya/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3566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11014-C488-4079-A647-B0B77AE9A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0503B5-7534-492C-84F3-6A026D64A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841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E881D1-D317-4501-B581-8638D7654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Нуклеиновые кислоты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DA8440-A110-4081-8504-CC56BF232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ДНК и РНК- полимеры, мономером является нуклеотид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4F61C2-74D5-4639-AA8C-E9D4CF5F6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796" y="2645890"/>
            <a:ext cx="5571744" cy="33954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5DDA77-EBA1-43E8-8100-775DC18D0C71}"/>
              </a:ext>
            </a:extLst>
          </p:cNvPr>
          <p:cNvSpPr txBox="1"/>
          <p:nvPr/>
        </p:nvSpPr>
        <p:spPr>
          <a:xfrm flipH="1">
            <a:off x="2028305" y="6117595"/>
            <a:ext cx="6506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3"/>
              </a:rPr>
              <a:t>https://cf.ppt-online.org/files/slide/h/HNphm4v2M7dBuL9bE0yCW1aQVlj6Go8ZnIeOPA/slide-39.jpg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2145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A22C34A-268C-406E-8C15-4D7ACE03D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3200759"/>
            <a:ext cx="4239594" cy="174126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5B7B14-BA66-44C9-B630-ECE043C7E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083D19C-F056-4C40-8141-6574CBC86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35" y="437752"/>
            <a:ext cx="6097068" cy="1664495"/>
          </a:xfrm>
          <a:prstGeom prst="rect">
            <a:avLst/>
          </a:prstGeom>
        </p:spPr>
      </p:pic>
      <p:pic>
        <p:nvPicPr>
          <p:cNvPr id="10" name="object 7">
            <a:extLst>
              <a:ext uri="{FF2B5EF4-FFF2-40B4-BE49-F238E27FC236}">
                <a16:creationId xmlns:a16="http://schemas.microsoft.com/office/drawing/2014/main" id="{0F5A688F-3F92-4700-B3CA-9DF5B1DDFBF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774402" y="1764506"/>
            <a:ext cx="3178002" cy="1664494"/>
          </a:xfrm>
          <a:prstGeom prst="rect">
            <a:avLst/>
          </a:prstGeom>
        </p:spPr>
      </p:pic>
      <p:pic>
        <p:nvPicPr>
          <p:cNvPr id="12" name="object 11">
            <a:extLst>
              <a:ext uri="{FF2B5EF4-FFF2-40B4-BE49-F238E27FC236}">
                <a16:creationId xmlns:a16="http://schemas.microsoft.com/office/drawing/2014/main" id="{67928ED1-1942-4816-8CA8-BACDA1B7A33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75668" y="4409048"/>
            <a:ext cx="4164445" cy="17412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492D382-1DDD-4583-92DC-F1F6435F2BC0}"/>
              </a:ext>
            </a:extLst>
          </p:cNvPr>
          <p:cNvSpPr txBox="1"/>
          <p:nvPr/>
        </p:nvSpPr>
        <p:spPr>
          <a:xfrm>
            <a:off x="6350000" y="5965644"/>
            <a:ext cx="1515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spc="-20" dirty="0">
                <a:latin typeface="Times New Roman"/>
                <a:cs typeface="Times New Roman"/>
              </a:rPr>
              <a:t>Хромомера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B17E48-AAFB-4288-9D7E-81B80AC4A358}"/>
              </a:ext>
            </a:extLst>
          </p:cNvPr>
          <p:cNvSpPr txBox="1"/>
          <p:nvPr/>
        </p:nvSpPr>
        <p:spPr>
          <a:xfrm>
            <a:off x="1603859" y="4409048"/>
            <a:ext cx="157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spc="-10" dirty="0" err="1">
                <a:latin typeface="Times New Roman"/>
                <a:cs typeface="Times New Roman"/>
              </a:rPr>
              <a:t>Нуклеомера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93307E-0C11-45FE-B0DA-33CCA971DBBF}"/>
              </a:ext>
            </a:extLst>
          </p:cNvPr>
          <p:cNvSpPr txBox="1"/>
          <p:nvPr/>
        </p:nvSpPr>
        <p:spPr>
          <a:xfrm>
            <a:off x="7357279" y="3380689"/>
            <a:ext cx="2188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spc="-10" dirty="0" err="1">
                <a:latin typeface="Times New Roman"/>
                <a:cs typeface="Times New Roman"/>
              </a:rPr>
              <a:t>Нуклеосома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8DC776-EAC9-4CB7-9EBB-42315FAA918A}"/>
              </a:ext>
            </a:extLst>
          </p:cNvPr>
          <p:cNvSpPr txBox="1"/>
          <p:nvPr/>
        </p:nvSpPr>
        <p:spPr>
          <a:xfrm>
            <a:off x="390235" y="2033368"/>
            <a:ext cx="5992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Последовательность нуклеотидов в ДНК–первичная структура этих нуклеиновых кислот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13B1A4-7BD4-4277-872F-69039CF677B7}"/>
              </a:ext>
            </a:extLst>
          </p:cNvPr>
          <p:cNvSpPr txBox="1"/>
          <p:nvPr/>
        </p:nvSpPr>
        <p:spPr>
          <a:xfrm>
            <a:off x="427761" y="6542714"/>
            <a:ext cx="9770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Картинки взяты из Лекции №2-3  « Матричные синтезы. Матричные синтезы в диагностике и терапии.»</a:t>
            </a:r>
          </a:p>
        </p:txBody>
      </p:sp>
    </p:spTree>
    <p:extLst>
      <p:ext uri="{BB962C8B-B14F-4D97-AF65-F5344CB8AC3E}">
        <p14:creationId xmlns:p14="http://schemas.microsoft.com/office/powerpoint/2010/main" val="204600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86C05-114A-44A6-9078-978BDA771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Репликация- удвоение наследственного материала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DE6E5-A69A-4CE9-9FE6-28C6A50B5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867" y="1744134"/>
            <a:ext cx="9067800" cy="4953000"/>
          </a:xfrm>
        </p:spPr>
        <p:txBody>
          <a:bodyPr>
            <a:normAutofit fontScale="92500" lnSpcReduction="20000"/>
          </a:bodyPr>
          <a:lstStyle/>
          <a:p>
            <a:pPr marL="381000" marR="389890" lvl="0" indent="-342900" algn="l" defTabSz="914400" rtl="0" eaLnBrk="1" fontAlgn="auto" latinLnBrk="0" hangingPunct="1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Tx/>
              <a:buSzTx/>
              <a:buFont typeface="Times New Roman"/>
              <a:buChar char="•"/>
              <a:tabLst>
                <a:tab pos="381000" algn="l"/>
                <a:tab pos="381635" algn="l"/>
              </a:tabLst>
              <a:defRPr/>
            </a:pPr>
            <a:r>
              <a:rPr kumimoji="0" lang="ru-RU" sz="280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>
                  <a:solidFill>
                    <a:srgbClr val="000000"/>
                  </a:solidFill>
                </a:uFill>
                <a:latin typeface="Times New Roman"/>
                <a:ea typeface="+mn-ea"/>
                <a:cs typeface="Times New Roman"/>
              </a:rPr>
              <a:t>Инициирование</a:t>
            </a:r>
            <a:r>
              <a:rPr kumimoji="0" lang="ru-RU" sz="2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репликации</a:t>
            </a:r>
            <a:r>
              <a:rPr kumimoji="0" lang="ru-RU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ДНК</a:t>
            </a:r>
            <a:r>
              <a:rPr kumimoji="0" lang="ru-RU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наступает</a:t>
            </a:r>
            <a:r>
              <a:rPr kumimoji="0" lang="ru-RU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</a:t>
            </a:r>
            <a:r>
              <a:rPr kumimoji="0" lang="ru-RU" sz="2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S-фазе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клеточного</a:t>
            </a:r>
            <a:r>
              <a:rPr kumimoji="0" lang="ru-RU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цикла,</a:t>
            </a:r>
            <a:r>
              <a:rPr kumimoji="0" lang="ru-RU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путем </a:t>
            </a:r>
            <a:r>
              <a:rPr kumimoji="0" lang="ru-RU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локального</a:t>
            </a:r>
            <a:r>
              <a:rPr kumimoji="0" lang="ru-RU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разделения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полинуклеотидных</a:t>
            </a:r>
            <a:r>
              <a:rPr kumimoji="0" lang="ru-RU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цепей</a:t>
            </a:r>
            <a:r>
              <a:rPr kumimoji="0" lang="ru-RU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точке</a:t>
            </a:r>
            <a:r>
              <a:rPr kumimoji="0" lang="ru-RU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начала</a:t>
            </a:r>
            <a:r>
              <a:rPr kumimoji="0" lang="ru-RU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репликации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81000" marR="698500" lvl="0" indent="-342900" algn="l" defTabSz="914400" rtl="0" eaLnBrk="1" fontAlgn="auto" latinLnBrk="0" hangingPunct="1">
              <a:lnSpc>
                <a:spcPts val="3020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 typeface="Times New Roman"/>
              <a:buChar char="•"/>
              <a:tabLst>
                <a:tab pos="381000" algn="l"/>
                <a:tab pos="381635" algn="l"/>
              </a:tabLst>
              <a:defRPr/>
            </a:pPr>
            <a:r>
              <a:rPr kumimoji="0" lang="ru-RU" sz="2800" u="heavy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>
                  <a:solidFill>
                    <a:srgbClr val="000000"/>
                  </a:solidFill>
                </a:uFill>
                <a:latin typeface="Times New Roman"/>
                <a:ea typeface="+mn-ea"/>
                <a:cs typeface="Times New Roman"/>
              </a:rPr>
              <a:t>Репликон</a:t>
            </a: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–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единица репликации, фрагмент</a:t>
            </a:r>
            <a:r>
              <a:rPr kumimoji="0" lang="ru-RU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ДНК</a:t>
            </a:r>
            <a:r>
              <a:rPr kumimoji="0" lang="ru-RU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от </a:t>
            </a:r>
            <a:r>
              <a:rPr kumimoji="0" lang="ru-RU" sz="2800" b="0" i="0" u="none" strike="noStrike" kern="1200" cap="none" spc="-6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одной</a:t>
            </a:r>
            <a:r>
              <a:rPr kumimoji="0" lang="ru-RU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точки</a:t>
            </a:r>
            <a:r>
              <a:rPr kumimoji="0" lang="ru-RU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начала</a:t>
            </a:r>
            <a:r>
              <a:rPr kumimoji="0" lang="ru-RU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репликации</a:t>
            </a:r>
            <a:r>
              <a:rPr kumimoji="0" lang="ru-RU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до</a:t>
            </a:r>
            <a:r>
              <a:rPr kumimoji="0" lang="ru-RU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другой.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48615" marR="0" lvl="0" indent="0" algn="ctr" defTabSz="914400" rtl="0" eaLnBrk="1" fontAlgn="auto" latinLnBrk="0" hangingPunct="1">
              <a:lnSpc>
                <a:spcPts val="3645"/>
              </a:lnSpc>
              <a:spcBef>
                <a:spcPts val="14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ФЕРМЕНТЫ</a:t>
            </a:r>
            <a:r>
              <a:rPr kumimoji="0" lang="ru-RU" sz="3200" b="0" i="0" u="none" strike="noStrike" kern="1200" cap="none" spc="2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РЕПЛИКАЦИИ</a:t>
            </a:r>
          </a:p>
          <a:p>
            <a:pPr marL="354965" marR="589915" lvl="0" indent="-342900" algn="l" defTabSz="914400" rtl="0" eaLnBrk="1" fontAlgn="auto" latinLnBrk="0" hangingPunct="1">
              <a:lnSpc>
                <a:spcPct val="9100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lang="ru-RU" sz="2400" b="0" u="heavy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/>
                <a:ea typeface="+mn-ea"/>
                <a:cs typeface="Times New Roman"/>
              </a:rPr>
              <a:t>Хеликаза</a:t>
            </a:r>
            <a:r>
              <a:rPr kumimoji="0" lang="ru-RU" sz="2400" b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–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расплетает двойную спираль, 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используя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для 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этого энергию </a:t>
            </a:r>
            <a:r>
              <a:rPr kumimoji="0" lang="ru-RU" sz="2000" b="0" i="0" u="none" strike="noStrike" kern="1200" cap="none" spc="-4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расщепления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АТФ</a:t>
            </a:r>
          </a:p>
          <a:p>
            <a:pPr marL="355600" marR="0" lvl="0" indent="-342900" algn="l" defTabSz="914400" rtl="0" eaLnBrk="1" fontAlgn="auto" latinLnBrk="0" hangingPunct="1">
              <a:lnSpc>
                <a:spcPts val="277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lang="ru-RU" sz="2400" b="0" u="heavy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/>
                <a:ea typeface="+mn-ea"/>
                <a:cs typeface="Times New Roman"/>
              </a:rPr>
              <a:t>Топоизомераза</a:t>
            </a:r>
            <a:r>
              <a:rPr kumimoji="0" lang="ru-RU" sz="2400" b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–</a:t>
            </a:r>
            <a:r>
              <a:rPr kumimoji="0" lang="ru-RU" sz="2400" b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разрывает</a:t>
            </a:r>
            <a:r>
              <a:rPr kumimoji="0" lang="ru-RU" sz="2000" b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фосфатную</a:t>
            </a:r>
            <a:r>
              <a:rPr kumimoji="0" lang="ru-RU" sz="2000" b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000" b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перемычку</a:t>
            </a:r>
            <a:r>
              <a:rPr kumimoji="0" lang="ru-RU" sz="2000" b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</a:t>
            </a:r>
            <a:r>
              <a:rPr kumimoji="0" lang="ru-RU" sz="2000" b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одной</a:t>
            </a:r>
            <a:r>
              <a:rPr kumimoji="0" lang="ru-RU" sz="2000" b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из</a:t>
            </a:r>
            <a:r>
              <a:rPr kumimoji="0" lang="ru-RU" sz="2000" b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000" b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цепей</a:t>
            </a:r>
            <a:r>
              <a:rPr kumimoji="0" lang="ru-RU" sz="2000" b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000" b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ДНК,</a:t>
            </a:r>
            <a:endParaRPr kumimoji="0" lang="ru-RU" sz="20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4965" marR="0" lvl="0" indent="0" algn="l" defTabSz="914400" rtl="0" eaLnBrk="1" fontAlgn="auto" latinLnBrk="0" hangingPunct="1">
              <a:lnSpc>
                <a:spcPts val="22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создавая</a:t>
            </a:r>
            <a:r>
              <a:rPr kumimoji="0" lang="ru-RU" sz="2000" b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возможность</a:t>
            </a:r>
            <a:r>
              <a:rPr kumimoji="0" lang="ru-RU" sz="2000" b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свободного</a:t>
            </a:r>
            <a:r>
              <a:rPr kumimoji="0" lang="ru-RU" sz="2000" b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вращения</a:t>
            </a:r>
            <a:r>
              <a:rPr kumimoji="0" lang="ru-RU" sz="2000" b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вокруг</a:t>
            </a:r>
            <a:r>
              <a:rPr kumimoji="0" lang="ru-RU" sz="2000" b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000" b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эфирной</a:t>
            </a:r>
            <a:r>
              <a:rPr kumimoji="0" lang="ru-RU" sz="2000" b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связи.</a:t>
            </a:r>
          </a:p>
          <a:p>
            <a:pPr marL="354965" marR="383540" lvl="0" indent="-342900" algn="l" defTabSz="914400" rtl="0" eaLnBrk="1" fontAlgn="auto" latinLnBrk="0" hangingPunct="1">
              <a:lnSpc>
                <a:spcPct val="905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lang="ru-RU" sz="2400" b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/>
                <a:ea typeface="+mn-ea"/>
                <a:cs typeface="Times New Roman"/>
              </a:rPr>
              <a:t>ДНК-полимераза</a:t>
            </a:r>
            <a:r>
              <a:rPr kumimoji="0" lang="ru-RU" sz="2400" b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– осуществляет синтез новой </a:t>
            </a:r>
            <a:r>
              <a:rPr kumimoji="0" lang="ru-RU" sz="2000" b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цепи </a:t>
            </a: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ДНК </a:t>
            </a:r>
            <a:r>
              <a:rPr kumimoji="0" lang="ru-RU" sz="2000" b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на </a:t>
            </a: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одноцепочечной матрице, образует фосфодиэфирные связи в </a:t>
            </a:r>
            <a:r>
              <a:rPr kumimoji="0" lang="ru-RU" sz="2000" b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направлении </a:t>
            </a:r>
            <a:r>
              <a:rPr kumimoji="0" lang="ru-RU" sz="2000" b="0" u="none" strike="noStrike" kern="1200" cap="none" spc="-4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5`→3`</a:t>
            </a:r>
          </a:p>
          <a:p>
            <a:pPr marL="354965" marR="202565" lvl="0" indent="-342900" algn="l" defTabSz="914400" rtl="0" eaLnBrk="1" fontAlgn="auto" latinLnBrk="0" hangingPunct="1">
              <a:lnSpc>
                <a:spcPct val="91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lang="ru-RU" sz="2400" b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/>
                <a:ea typeface="+mn-ea"/>
                <a:cs typeface="Times New Roman"/>
              </a:rPr>
              <a:t>ДНК- лигаза-</a:t>
            </a:r>
            <a:r>
              <a:rPr kumimoji="0" lang="ru-RU" sz="2400" b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соединяет 3`конец 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вновь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образованного отрезка с 5`концом </a:t>
            </a:r>
            <a:r>
              <a:rPr kumimoji="0" lang="ru-RU" sz="2000" b="0" i="0" u="none" strike="noStrike" kern="1200" cap="none" spc="-4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предыдущего</a:t>
            </a:r>
            <a:r>
              <a:rPr kumimoji="0" lang="ru-RU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фрагмента</a:t>
            </a:r>
            <a:r>
              <a:rPr kumimoji="0" lang="ru-RU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0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Оказаки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971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BDDA9E-A5C9-4B81-B329-EA2B4C0EA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B1E695-84FF-4F12-BD2A-FCEF87A4B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Биосинтез нуклеиновых кислот. Репликация ДНК • Биология, Молекулярная  биология | Фоксфорд Учебник">
            <a:extLst>
              <a:ext uri="{FF2B5EF4-FFF2-40B4-BE49-F238E27FC236}">
                <a16:creationId xmlns:a16="http://schemas.microsoft.com/office/drawing/2014/main" id="{441E7680-82A5-462A-A723-77F36E129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1" y="671975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8AAE6F-55D8-417F-8838-62EE500B3531}"/>
              </a:ext>
            </a:extLst>
          </p:cNvPr>
          <p:cNvSpPr txBox="1"/>
          <p:nvPr/>
        </p:nvSpPr>
        <p:spPr>
          <a:xfrm>
            <a:off x="448734" y="6148389"/>
            <a:ext cx="83481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https://www.google.com/url?sa=i&amp;url=https%3A%2F%2Ffoxford.ru%2Fwiki%2Fbiologiya%2Fbiosintez-nukleinovyh-kislot-replikatsiya-dnk&amp;psig=AOvVaw2uPlBu5E3Nz4H2aEkChaNL&amp;ust=1647420866664000&amp;source=images&amp;cd=vfe&amp;ved=0CAsQjRxqFwoTCNigvJDfx_YCFQAAAAAdAAAAABAg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019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7406D4-71DB-461B-86D5-2C4481DC7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1133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Клонирование ДНК- многократное копирование участков ДНК с помощью бактериальной плазмиды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ADD46B-DA88-4EC7-BFE8-8DDADB093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 этап- обработка ДНК (распознание клонируемого (</a:t>
            </a:r>
            <a:r>
              <a:rPr lang="ru-RU" dirty="0" err="1"/>
              <a:t>таргетного</a:t>
            </a:r>
            <a:r>
              <a:rPr lang="ru-RU" dirty="0"/>
              <a:t> гена) ферментов </a:t>
            </a:r>
            <a:r>
              <a:rPr lang="ru-RU" b="1" dirty="0">
                <a:solidFill>
                  <a:srgbClr val="7030A0"/>
                </a:solidFill>
              </a:rPr>
              <a:t>рестрикции </a:t>
            </a:r>
            <a:r>
              <a:rPr lang="ru-RU" dirty="0">
                <a:solidFill>
                  <a:schemeClr val="tx1"/>
                </a:solidFill>
              </a:rPr>
              <a:t>(связываются с </a:t>
            </a:r>
            <a:r>
              <a:rPr lang="ru-RU" dirty="0" err="1">
                <a:solidFill>
                  <a:schemeClr val="tx1"/>
                </a:solidFill>
              </a:rPr>
              <a:t>опред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нукл</a:t>
            </a:r>
            <a:r>
              <a:rPr lang="ru-RU" dirty="0">
                <a:solidFill>
                  <a:schemeClr val="tx1"/>
                </a:solidFill>
              </a:rPr>
              <a:t>-ой  последовательностью или с сайтом рестрикции ) ( расщепление </a:t>
            </a:r>
            <a:r>
              <a:rPr lang="ru-RU" dirty="0" err="1">
                <a:solidFill>
                  <a:schemeClr val="tx1"/>
                </a:solidFill>
              </a:rPr>
              <a:t>днк</a:t>
            </a:r>
            <a:r>
              <a:rPr lang="ru-RU" dirty="0">
                <a:solidFill>
                  <a:schemeClr val="tx1"/>
                </a:solidFill>
              </a:rPr>
              <a:t>, остаются </a:t>
            </a:r>
            <a:r>
              <a:rPr lang="ru-RU" dirty="0" err="1">
                <a:solidFill>
                  <a:schemeClr val="tx1"/>
                </a:solidFill>
              </a:rPr>
              <a:t>таргетный</a:t>
            </a:r>
            <a:r>
              <a:rPr lang="ru-RU" dirty="0">
                <a:solidFill>
                  <a:schemeClr val="tx1"/>
                </a:solidFill>
              </a:rPr>
              <a:t> ген и </a:t>
            </a:r>
            <a:r>
              <a:rPr lang="ru-RU" dirty="0" err="1">
                <a:solidFill>
                  <a:schemeClr val="tx1"/>
                </a:solidFill>
              </a:rPr>
              <a:t>плазмидная</a:t>
            </a:r>
            <a:r>
              <a:rPr lang="ru-RU" dirty="0">
                <a:solidFill>
                  <a:schemeClr val="tx1"/>
                </a:solidFill>
              </a:rPr>
              <a:t> ДНК)</a:t>
            </a:r>
          </a:p>
          <a:p>
            <a:r>
              <a:rPr lang="ru-RU" dirty="0" err="1">
                <a:solidFill>
                  <a:schemeClr val="tx1"/>
                </a:solidFill>
              </a:rPr>
              <a:t>Таргетный</a:t>
            </a:r>
            <a:r>
              <a:rPr lang="ru-RU" dirty="0">
                <a:solidFill>
                  <a:schemeClr val="tx1"/>
                </a:solidFill>
              </a:rPr>
              <a:t> ген и </a:t>
            </a:r>
            <a:r>
              <a:rPr lang="ru-RU" dirty="0" err="1">
                <a:solidFill>
                  <a:schemeClr val="tx1"/>
                </a:solidFill>
              </a:rPr>
              <a:t>плазмидная</a:t>
            </a:r>
            <a:r>
              <a:rPr lang="ru-RU" dirty="0">
                <a:solidFill>
                  <a:schemeClr val="tx1"/>
                </a:solidFill>
              </a:rPr>
              <a:t> ДНК соединяются друг с другом своими липкими концами(с помощью ДНК-Лигазы) образую рекомбинантную </a:t>
            </a:r>
            <a:r>
              <a:rPr lang="ru-RU" dirty="0" err="1">
                <a:solidFill>
                  <a:schemeClr val="tx1"/>
                </a:solidFill>
              </a:rPr>
              <a:t>днк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Плазмиды помещаются в 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E. Col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i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202124"/>
                </a:solidFill>
                <a:latin typeface="arial" panose="020B0604020202020204" pitchFamily="34" charset="0"/>
              </a:rPr>
              <a:t>моторые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 селективно выращиваются для размножения копий </a:t>
            </a:r>
            <a:r>
              <a:rPr lang="ru-RU" dirty="0" err="1">
                <a:solidFill>
                  <a:srgbClr val="202124"/>
                </a:solidFill>
                <a:latin typeface="arial" panose="020B0604020202020204" pitchFamily="34" charset="0"/>
              </a:rPr>
              <a:t>таргетного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 гена и для синтеза белка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A5940CE-8800-4B7B-AC21-644811F7A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66" y="4936068"/>
            <a:ext cx="4191000" cy="8858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61029D0-03BE-41DB-AB53-EF492E11A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166" y="4657195"/>
            <a:ext cx="3267075" cy="20478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18AD3FA-5BB9-4E81-92C4-BED339E27C5D}"/>
              </a:ext>
            </a:extLst>
          </p:cNvPr>
          <p:cNvSpPr txBox="1"/>
          <p:nvPr/>
        </p:nvSpPr>
        <p:spPr>
          <a:xfrm>
            <a:off x="1227668" y="6445473"/>
            <a:ext cx="528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https://www.youtube.com/watch?v=lk0FAF83xrk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0274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D7A5E-DC5D-45BE-A773-5277D800C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AE26AF1-F799-47AD-B54A-6B878336CF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75666" y="1930400"/>
            <a:ext cx="4609042" cy="16269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2E9ADA-8205-4114-A86B-ABCE64BCB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925" y="3742531"/>
            <a:ext cx="4364524" cy="25972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B1A9F6-5062-4CAF-91D6-15ECC9EC20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419" y="609600"/>
            <a:ext cx="3341687" cy="13603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8EB2F7-E536-4B98-B73D-7D1FE61F05AC}"/>
              </a:ext>
            </a:extLst>
          </p:cNvPr>
          <p:cNvSpPr txBox="1"/>
          <p:nvPr/>
        </p:nvSpPr>
        <p:spPr>
          <a:xfrm>
            <a:off x="3175001" y="6512359"/>
            <a:ext cx="528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https://www.youtube.com/watch?v=lk0FAF83xrk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2996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0A9D1-C1D4-4F16-9776-B3D2300FE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318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Картирование генов- определение положения данного гена на какой либо хромосоме относительно других генов.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EA1826-A523-4325-80AD-103794F33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Используют 3 основные группы методов картирования генов:</a:t>
            </a:r>
          </a:p>
          <a:p>
            <a:r>
              <a:rPr lang="ru-RU" dirty="0"/>
              <a:t>Физическое (определение с помощью </a:t>
            </a:r>
            <a:r>
              <a:rPr lang="ru-RU" dirty="0" err="1"/>
              <a:t>рестрикционных</a:t>
            </a:r>
            <a:r>
              <a:rPr lang="ru-RU" dirty="0"/>
              <a:t> карт, электронной микроскопии и некоторых вариантов электрофореза </a:t>
            </a:r>
            <a:r>
              <a:rPr lang="ru-RU" dirty="0" err="1"/>
              <a:t>межгенных</a:t>
            </a:r>
            <a:r>
              <a:rPr lang="ru-RU" dirty="0"/>
              <a:t> расстояний- в нуклеотидах)</a:t>
            </a:r>
          </a:p>
          <a:p>
            <a:r>
              <a:rPr lang="ru-RU" dirty="0"/>
              <a:t>Генетическое (определение частот рекомбинаций между </a:t>
            </a:r>
            <a:r>
              <a:rPr lang="ru-RU" dirty="0" err="1"/>
              <a:t>генами,в</a:t>
            </a:r>
            <a:r>
              <a:rPr lang="ru-RU" dirty="0"/>
              <a:t> частности, в семейном анализе и т.д.) </a:t>
            </a:r>
          </a:p>
          <a:p>
            <a:r>
              <a:rPr lang="ru-RU" dirty="0"/>
              <a:t>Цитогенетическое(гибридизации </a:t>
            </a:r>
            <a:r>
              <a:rPr lang="en-US" dirty="0"/>
              <a:t>in situ,</a:t>
            </a:r>
            <a:r>
              <a:rPr lang="ru-RU" dirty="0"/>
              <a:t>получение </a:t>
            </a:r>
            <a:r>
              <a:rPr lang="ru-RU" dirty="0" err="1"/>
              <a:t>монохромосомных</a:t>
            </a:r>
            <a:r>
              <a:rPr lang="ru-RU" dirty="0"/>
              <a:t> клеточных гибридом, </a:t>
            </a:r>
            <a:r>
              <a:rPr lang="ru-RU" dirty="0" err="1"/>
              <a:t>делеционный</a:t>
            </a:r>
            <a:r>
              <a:rPr lang="ru-RU" dirty="0"/>
              <a:t> метод и др.)</a:t>
            </a:r>
          </a:p>
        </p:txBody>
      </p:sp>
    </p:spTree>
    <p:extLst>
      <p:ext uri="{BB962C8B-B14F-4D97-AF65-F5344CB8AC3E}">
        <p14:creationId xmlns:p14="http://schemas.microsoft.com/office/powerpoint/2010/main" val="3126470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C4FCF7-0B1D-4F78-A4A0-4102E1538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Генетическое картирование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ED198D0-DB5B-48A0-8348-655B310F50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5634" y="2194455"/>
            <a:ext cx="4242101" cy="3881437"/>
          </a:xfrm>
        </p:spPr>
      </p:pic>
    </p:spTree>
    <p:extLst>
      <p:ext uri="{BB962C8B-B14F-4D97-AF65-F5344CB8AC3E}">
        <p14:creationId xmlns:p14="http://schemas.microsoft.com/office/powerpoint/2010/main" val="148255500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582</TotalTime>
  <Words>1022</Words>
  <Application>Microsoft Office PowerPoint</Application>
  <PresentationFormat>Широкоэкранный</PresentationFormat>
  <Paragraphs>63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Arial</vt:lpstr>
      <vt:lpstr>Calibri</vt:lpstr>
      <vt:lpstr>inherit</vt:lpstr>
      <vt:lpstr>Lato</vt:lpstr>
      <vt:lpstr>Times New Roman</vt:lpstr>
      <vt:lpstr>Trebuchet MS</vt:lpstr>
      <vt:lpstr>Wingdings 3</vt:lpstr>
      <vt:lpstr>Аспект</vt:lpstr>
      <vt:lpstr>Репликация нуклеиновых кислот. Клонирование ДНК. Картирование. Технология рекомбинантных ДНК. ДНК вакцины.</vt:lpstr>
      <vt:lpstr>Нуклеиновые кислоты</vt:lpstr>
      <vt:lpstr>Презентация PowerPoint</vt:lpstr>
      <vt:lpstr>Репликация- удвоение наследственного материала </vt:lpstr>
      <vt:lpstr>Презентация PowerPoint</vt:lpstr>
      <vt:lpstr>Клонирование ДНК- многократное копирование участков ДНК с помощью бактериальной плазмиды</vt:lpstr>
      <vt:lpstr>Презентация PowerPoint</vt:lpstr>
      <vt:lpstr>Картирование генов- определение положения данного гена на какой либо хромосоме относительно других генов.</vt:lpstr>
      <vt:lpstr>Генетическое картирование</vt:lpstr>
      <vt:lpstr>Физическое картирование</vt:lpstr>
      <vt:lpstr>Цитогенетическое картирование </vt:lpstr>
      <vt:lpstr>Технология рекомбинантных ДНК-это совокупность экспериментальных процедур, позволяющих осуществлять перенос ДНК из одного организма в другой</vt:lpstr>
      <vt:lpstr>Презентация PowerPoint</vt:lpstr>
      <vt:lpstr>ДНК-вакцины- конструкция, которая после введения в клетку обеспечивает продуцирование белков патогенов или опухолевых антигенов и вызывает иммунную реакцию. </vt:lpstr>
      <vt:lpstr>Презентация PowerPoint</vt:lpstr>
      <vt:lpstr>Список литературы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Маргарита Бакай</dc:creator>
  <cp:lastModifiedBy>Маргарита Бакай</cp:lastModifiedBy>
  <cp:revision>7</cp:revision>
  <dcterms:created xsi:type="dcterms:W3CDTF">2022-03-13T12:29:38Z</dcterms:created>
  <dcterms:modified xsi:type="dcterms:W3CDTF">2022-03-16T00:38:01Z</dcterms:modified>
</cp:coreProperties>
</file>