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61"/>
  </p:notesMasterIdLst>
  <p:handoutMasterIdLst>
    <p:handoutMasterId r:id="rId62"/>
  </p:handoutMasterIdLst>
  <p:sldIdLst>
    <p:sldId id="256" r:id="rId3"/>
    <p:sldId id="258" r:id="rId4"/>
    <p:sldId id="402" r:id="rId5"/>
    <p:sldId id="404" r:id="rId6"/>
    <p:sldId id="403" r:id="rId7"/>
    <p:sldId id="406" r:id="rId8"/>
    <p:sldId id="407" r:id="rId9"/>
    <p:sldId id="408" r:id="rId10"/>
    <p:sldId id="409" r:id="rId11"/>
    <p:sldId id="410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14" r:id="rId20"/>
    <p:sldId id="415" r:id="rId21"/>
    <p:sldId id="420" r:id="rId22"/>
    <p:sldId id="416" r:id="rId23"/>
    <p:sldId id="417" r:id="rId24"/>
    <p:sldId id="418" r:id="rId25"/>
    <p:sldId id="419" r:id="rId26"/>
    <p:sldId id="358" r:id="rId27"/>
    <p:sldId id="352" r:id="rId28"/>
    <p:sldId id="359" r:id="rId29"/>
    <p:sldId id="360" r:id="rId30"/>
    <p:sldId id="353" r:id="rId31"/>
    <p:sldId id="354" r:id="rId32"/>
    <p:sldId id="356" r:id="rId33"/>
    <p:sldId id="322" r:id="rId34"/>
    <p:sldId id="259" r:id="rId35"/>
    <p:sldId id="421" r:id="rId36"/>
    <p:sldId id="386" r:id="rId37"/>
    <p:sldId id="261" r:id="rId38"/>
    <p:sldId id="265" r:id="rId39"/>
    <p:sldId id="266" r:id="rId40"/>
    <p:sldId id="368" r:id="rId41"/>
    <p:sldId id="422" r:id="rId42"/>
    <p:sldId id="369" r:id="rId43"/>
    <p:sldId id="370" r:id="rId44"/>
    <p:sldId id="374" r:id="rId45"/>
    <p:sldId id="375" r:id="rId46"/>
    <p:sldId id="376" r:id="rId47"/>
    <p:sldId id="377" r:id="rId48"/>
    <p:sldId id="379" r:id="rId49"/>
    <p:sldId id="380" r:id="rId50"/>
    <p:sldId id="383" r:id="rId51"/>
    <p:sldId id="384" r:id="rId52"/>
    <p:sldId id="385" r:id="rId53"/>
    <p:sldId id="423" r:id="rId54"/>
    <p:sldId id="388" r:id="rId55"/>
    <p:sldId id="391" r:id="rId56"/>
    <p:sldId id="401" r:id="rId57"/>
    <p:sldId id="412" r:id="rId58"/>
    <p:sldId id="413" r:id="rId59"/>
    <p:sldId id="344" r:id="rId60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FF99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3508" autoAdjust="0"/>
  </p:normalViewPr>
  <p:slideViewPr>
    <p:cSldViewPr>
      <p:cViewPr>
        <p:scale>
          <a:sx n="77" d="100"/>
          <a:sy n="77" d="100"/>
        </p:scale>
        <p:origin x="-2604" y="-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6.xlsx"/><Relationship Id="rId1" Type="http://schemas.openxmlformats.org/officeDocument/2006/relationships/image" Target="../media/image46.png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1848408792650925"/>
          <c:y val="1.7872088286486697E-2"/>
          <c:w val="0.5919068241469817"/>
          <c:h val="0.8351535014628004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1"/>
            <c:bubble3D val="0"/>
            <c:explosion val="4"/>
          </c:dPt>
          <c:cat>
            <c:strRef>
              <c:f>Лист1!$A$2:$A$3</c:f>
              <c:strCache>
                <c:ptCount val="2"/>
                <c:pt idx="0">
                  <c:v>ППС</c:v>
                </c:pt>
                <c:pt idx="1">
                  <c:v>Врачи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720833333333355"/>
          <c:y val="0.89893484057326989"/>
          <c:w val="0.40237500000000015"/>
          <c:h val="0.1010651594267304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год</c:v>
                </c:pt>
              </c:strCache>
            </c:strRef>
          </c:tx>
          <c:spPr>
            <a:solidFill>
              <a:srgbClr val="F14124">
                <a:lumMod val="75000"/>
              </a:srgb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13 523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28 335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2 567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463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ЦНИЛ</c:v>
                </c:pt>
                <c:pt idx="1">
                  <c:v>ПК</c:v>
                </c:pt>
                <c:pt idx="2">
                  <c:v>УК</c:v>
                </c:pt>
                <c:pt idx="3">
                  <c:v>СТОМ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5</c:v>
                </c:pt>
                <c:pt idx="2">
                  <c:v>3.5</c:v>
                </c:pt>
                <c:pt idx="3">
                  <c:v>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10 мес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4179791988928E-2"/>
                  <c:y val="6.924894050379337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12 042</a:t>
                    </a:r>
                  </a:p>
                  <a:p>
                    <a:r>
                      <a:rPr lang="ru-RU" dirty="0" smtClean="0"/>
                      <a:t> (89 %)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596588033428387E-2"/>
                  <c:y val="6.9248940503793377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20 224</a:t>
                    </a:r>
                  </a:p>
                  <a:p>
                    <a:r>
                      <a:rPr lang="ru-RU" smtClean="0"/>
                      <a:t>(71 %)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059320094538403E-2"/>
                  <c:y val="5.8595047631191305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2 196</a:t>
                    </a:r>
                  </a:p>
                  <a:p>
                    <a:r>
                      <a:rPr lang="ru-RU" smtClean="0"/>
                      <a:t>(86 %)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0445790923515609E-3"/>
                  <c:y val="7.1912361292400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158</a:t>
                    </a:r>
                  </a:p>
                  <a:p>
                    <a:r>
                      <a:rPr lang="ru-RU" dirty="0" smtClean="0"/>
                      <a:t>(34 %)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ЦНИЛ</c:v>
                </c:pt>
                <c:pt idx="1">
                  <c:v>ПК</c:v>
                </c:pt>
                <c:pt idx="2">
                  <c:v>УК</c:v>
                </c:pt>
                <c:pt idx="3">
                  <c:v>СТОМ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4.2</c:v>
                </c:pt>
                <c:pt idx="2">
                  <c:v>2.9</c:v>
                </c:pt>
                <c:pt idx="3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412288"/>
        <c:axId val="86434560"/>
      </c:barChart>
      <c:catAx>
        <c:axId val="86412288"/>
        <c:scaling>
          <c:orientation val="minMax"/>
        </c:scaling>
        <c:delete val="0"/>
        <c:axPos val="b"/>
        <c:majorTickMark val="out"/>
        <c:minorTickMark val="none"/>
        <c:tickLblPos val="nextTo"/>
        <c:crossAx val="86434560"/>
        <c:crosses val="autoZero"/>
        <c:auto val="1"/>
        <c:lblAlgn val="ctr"/>
        <c:lblOffset val="100"/>
        <c:noMultiLvlLbl val="0"/>
      </c:catAx>
      <c:valAx>
        <c:axId val="86434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64122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1848408792650922"/>
          <c:y val="1.7872088286486683E-2"/>
          <c:w val="0.59190682414698159"/>
          <c:h val="0.8351535014628004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1"/>
            <c:bubble3D val="0"/>
            <c:explosion val="8"/>
          </c:dPt>
          <c:cat>
            <c:strRef>
              <c:f>Лист1!$A$2:$A$3</c:f>
              <c:strCache>
                <c:ptCount val="2"/>
                <c:pt idx="0">
                  <c:v>ППС</c:v>
                </c:pt>
                <c:pt idx="1">
                  <c:v>Врачи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10.200000000000001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81096339089911E-2"/>
          <c:y val="0.17144383791121529"/>
          <c:w val="0.47911479038560989"/>
          <c:h val="0.7639452098316148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некафедральные сотрудники, Воронова,  посещения 4032</c:v>
                </c:pt>
              </c:strCache>
            </c:strRef>
          </c:tx>
          <c:dPt>
            <c:idx val="1"/>
            <c:bubble3D val="0"/>
            <c:explosion val="13"/>
          </c:dPt>
          <c:dLbls>
            <c:dLbl>
              <c:idx val="0"/>
              <c:layout>
                <c:manualLayout>
                  <c:x val="-0.17911069294769721"/>
                  <c:y val="-5.6158478468070337E-2"/>
                </c:manualLayout>
              </c:layout>
              <c:spPr/>
              <c:txPr>
                <a:bodyPr/>
                <a:lstStyle/>
                <a:p>
                  <a:pPr>
                    <a:defRPr sz="3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3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ППС 12 547 800 руб.</c:v>
                </c:pt>
                <c:pt idx="1">
                  <c:v>врачи 9 169 224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12547800</c:v>
                </c:pt>
                <c:pt idx="1">
                  <c:v>9169224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676284425187359"/>
          <c:y val="0.18903618981601841"/>
          <c:w val="0.45389658350718237"/>
          <c:h val="0.62444930633779161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операций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469772364474128E-3"/>
                  <c:y val="2.547986408599115E-3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FF0000"/>
                        </a:solidFill>
                      </a:defRPr>
                    </a:pP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10</a:t>
                    </a: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3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 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555193514872565"/>
                  <c:y val="6.185280972018562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 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2630278629811632"/>
                  <c:y val="-7.88636798324939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50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958640095004352E-3"/>
                  <c:y val="-1.3787292085403947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4852150930598348"/>
                  <c:y val="-6.624764662357690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50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64129716581199E-3"/>
                  <c:y val="-2.54798640859911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Макаренко Т. А.</c:v>
                </c:pt>
                <c:pt idx="1">
                  <c:v>Капсаргин Ф. П.</c:v>
                </c:pt>
                <c:pt idx="2">
                  <c:v>Полстяной А. М.</c:v>
                </c:pt>
                <c:pt idx="3">
                  <c:v>Ульянова И. О.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103</c:v>
                </c:pt>
                <c:pt idx="1">
                  <c:v>50</c:v>
                </c:pt>
                <c:pt idx="2">
                  <c:v>41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417728"/>
        <c:axId val="79419264"/>
      </c:barChart>
      <c:catAx>
        <c:axId val="79417728"/>
        <c:scaling>
          <c:orientation val="minMax"/>
        </c:scaling>
        <c:delete val="0"/>
        <c:axPos val="b"/>
        <c:majorTickMark val="out"/>
        <c:minorTickMark val="none"/>
        <c:tickLblPos val="nextTo"/>
        <c:crossAx val="79419264"/>
        <c:crosses val="autoZero"/>
        <c:auto val="1"/>
        <c:lblAlgn val="ctr"/>
        <c:lblOffset val="100"/>
        <c:noMultiLvlLbl val="0"/>
      </c:catAx>
      <c:valAx>
        <c:axId val="79419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417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755521706016765E-2"/>
          <c:y val="3.6303630363036306E-2"/>
          <c:w val="0.75052479445400655"/>
          <c:h val="0.8320077440814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II и III группы здоровья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1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0.76000000000000023</c:v>
                </c:pt>
                <c:pt idx="1">
                  <c:v>0.69000000000000017</c:v>
                </c:pt>
                <c:pt idx="2">
                  <c:v>0.65000000000000024</c:v>
                </c:pt>
                <c:pt idx="3">
                  <c:v>0.79800000000000004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 группа здоровья </c:v>
                </c:pt>
              </c:strCache>
            </c:strRef>
          </c:tx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19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Лист1!$C$2:$C$5</c:f>
              <c:numCache>
                <c:formatCode>0%</c:formatCode>
                <c:ptCount val="4"/>
                <c:pt idx="0">
                  <c:v>0.24000000000000005</c:v>
                </c:pt>
                <c:pt idx="1">
                  <c:v>0.31000000000000011</c:v>
                </c:pt>
                <c:pt idx="2">
                  <c:v>0.35000000000000009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087168"/>
        <c:axId val="86088704"/>
      </c:barChart>
      <c:catAx>
        <c:axId val="8608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86088704"/>
        <c:crosses val="autoZero"/>
        <c:auto val="1"/>
        <c:lblAlgn val="ctr"/>
        <c:lblOffset val="100"/>
        <c:noMultiLvlLbl val="0"/>
      </c:catAx>
      <c:valAx>
        <c:axId val="860887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86087168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 w="25391">
          <a:noFill/>
        </a:ln>
      </c:spPr>
    </c:plotArea>
    <c:legend>
      <c:legendPos val="r"/>
      <c:layout>
        <c:manualLayout>
          <c:xMode val="edge"/>
          <c:yMode val="edge"/>
          <c:x val="0.77537082236388455"/>
          <c:y val="0.16726800239079032"/>
          <c:w val="0.21548980216010713"/>
          <c:h val="0.48394584340323799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 w="28569">
          <a:solidFill>
            <a:schemeClr val="accent6">
              <a:lumMod val="60000"/>
              <a:lumOff val="40000"/>
            </a:schemeClr>
          </a:solidFill>
        </a:ln>
      </c:spPr>
    </c:legend>
    <c:plotVisOnly val="1"/>
    <c:dispBlanksAs val="gap"/>
    <c:showDLblsOverMax val="0"/>
  </c:chart>
  <c:spPr>
    <a:solidFill>
      <a:schemeClr val="bg1"/>
    </a:solidFill>
    <a:ln w="28569"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Профклиника</c:v>
                </c:pt>
              </c:strCache>
            </c:strRef>
          </c:tx>
          <c:spPr>
            <a:solidFill>
              <a:srgbClr val="000099">
                <a:alpha val="68000"/>
              </a:srgbClr>
            </a:solidFill>
          </c:spPr>
          <c:invertIfNegative val="0"/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15</c:v>
                </c:pt>
                <c:pt idx="1">
                  <c:v>55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Универклиника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800000"/>
              </a:solidFill>
            </c:spPr>
          </c:dPt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5</c:v>
                </c:pt>
                <c:pt idx="1">
                  <c:v>21</c:v>
                </c:pt>
                <c:pt idx="2">
                  <c:v>66</c:v>
                </c:pt>
              </c:numCache>
            </c:numRef>
          </c:val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ОВП</c:v>
                </c:pt>
              </c:strCache>
            </c:strRef>
          </c:tx>
          <c:invertIfNegative val="0"/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Лист1!$D$3:$D$5</c:f>
              <c:numCache>
                <c:formatCode>General</c:formatCode>
                <c:ptCount val="3"/>
                <c:pt idx="0">
                  <c:v>23</c:v>
                </c:pt>
              </c:numCache>
            </c:numRef>
          </c:val>
        </c:ser>
        <c:ser>
          <c:idx val="3"/>
          <c:order val="3"/>
          <c:tx>
            <c:strRef>
              <c:f>Лист1!$E$2</c:f>
              <c:strCache>
                <c:ptCount val="1"/>
                <c:pt idx="0">
                  <c:v>Стомклиника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Лист1!$E$3:$E$5</c:f>
              <c:numCache>
                <c:formatCode>General</c:formatCode>
                <c:ptCount val="3"/>
                <c:pt idx="0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002304"/>
        <c:axId val="86004096"/>
      </c:barChart>
      <c:catAx>
        <c:axId val="86002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="1" i="0" baseline="0"/>
            </a:pPr>
            <a:endParaRPr lang="ru-RU"/>
          </a:p>
        </c:txPr>
        <c:crossAx val="86004096"/>
        <c:crosses val="autoZero"/>
        <c:auto val="1"/>
        <c:lblAlgn val="ctr"/>
        <c:lblOffset val="100"/>
        <c:noMultiLvlLbl val="0"/>
      </c:catAx>
      <c:valAx>
        <c:axId val="86004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6002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Профклиника</c:v>
                </c:pt>
              </c:strCache>
            </c:strRef>
          </c:tx>
          <c:spPr>
            <a:solidFill>
              <a:srgbClr val="000099">
                <a:alpha val="69000"/>
              </a:srgbClr>
            </a:solidFill>
          </c:spPr>
          <c:invertIfNegative val="0"/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1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Универклиника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800000"/>
              </a:solidFill>
            </c:spPr>
          </c:dPt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48</c:v>
                </c:pt>
              </c:numCache>
            </c:numRef>
          </c:val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ОВП</c:v>
                </c:pt>
              </c:strCache>
            </c:strRef>
          </c:tx>
          <c:invertIfNegative val="0"/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Лист1!$D$3:$D$5</c:f>
              <c:numCache>
                <c:formatCode>General</c:formatCode>
                <c:ptCount val="3"/>
                <c:pt idx="0">
                  <c:v>23</c:v>
                </c:pt>
              </c:numCache>
            </c:numRef>
          </c:val>
        </c:ser>
        <c:ser>
          <c:idx val="3"/>
          <c:order val="3"/>
          <c:tx>
            <c:strRef>
              <c:f>Лист1!$E$2</c:f>
              <c:strCache>
                <c:ptCount val="1"/>
                <c:pt idx="0">
                  <c:v>Стомклиника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Лист1!$A$3:$A$5</c:f>
              <c:strCache>
                <c:ptCount val="3"/>
                <c:pt idx="0">
                  <c:v>АПП</c:v>
                </c:pt>
                <c:pt idx="1">
                  <c:v>Стационар</c:v>
                </c:pt>
                <c:pt idx="2">
                  <c:v>Параклиника</c:v>
                </c:pt>
              </c:strCache>
            </c:strRef>
          </c:cat>
          <c:val>
            <c:numRef>
              <c:f>Лист1!$E$3:$E$5</c:f>
              <c:numCache>
                <c:formatCode>General</c:formatCode>
                <c:ptCount val="3"/>
                <c:pt idx="0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205184"/>
        <c:axId val="86206720"/>
      </c:barChart>
      <c:catAx>
        <c:axId val="86205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="1" i="0" baseline="0"/>
            </a:pPr>
            <a:endParaRPr lang="ru-RU"/>
          </a:p>
        </c:txPr>
        <c:crossAx val="86206720"/>
        <c:crosses val="autoZero"/>
        <c:auto val="1"/>
        <c:lblAlgn val="ctr"/>
        <c:lblOffset val="100"/>
        <c:noMultiLvlLbl val="0"/>
      </c:catAx>
      <c:valAx>
        <c:axId val="86206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620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1400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17 200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64 768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Офтальмология</c:v>
                </c:pt>
                <c:pt idx="1">
                  <c:v>ОВП</c:v>
                </c:pt>
                <c:pt idx="2">
                  <c:v>Стоматология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4.3</c:v>
                </c:pt>
                <c:pt idx="1">
                  <c:v>4.5999999999999996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10 мес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086673901312556E-2"/>
                  <c:y val="1.5411749121892439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1 228 (88%)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6594029234846936E-2"/>
                  <c:y val="1.0853494910821875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12 347 (72%)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546586093608658E-2"/>
                  <c:y val="8.8780733764624448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56 407 (87%)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Офтальмология</c:v>
                </c:pt>
                <c:pt idx="1">
                  <c:v>ОВП</c:v>
                </c:pt>
                <c:pt idx="2">
                  <c:v>Стоматология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3.8</c:v>
                </c:pt>
                <c:pt idx="1">
                  <c:v>4.2</c:v>
                </c:pt>
                <c:pt idx="2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06176"/>
        <c:axId val="86316160"/>
      </c:barChart>
      <c:catAx>
        <c:axId val="86306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700" baseline="0"/>
            </a:pPr>
            <a:endParaRPr lang="ru-RU"/>
          </a:p>
        </c:txPr>
        <c:crossAx val="86316160"/>
        <c:crosses val="autoZero"/>
        <c:auto val="1"/>
        <c:lblAlgn val="ctr"/>
        <c:lblOffset val="100"/>
        <c:noMultiLvlLbl val="0"/>
      </c:catAx>
      <c:valAx>
        <c:axId val="86316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63061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год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188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220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133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Кардиология</c:v>
                </c:pt>
                <c:pt idx="1">
                  <c:v>Неврология</c:v>
                </c:pt>
                <c:pt idx="2">
                  <c:v>Ортопедия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4.3</c:v>
                </c:pt>
                <c:pt idx="1">
                  <c:v>4.5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10 мес.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092323075213886E-2"/>
                  <c:y val="1.0653683154429749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151 (80 %)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0700605915582035E-2"/>
                  <c:y val="2.6634207886074399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182 (83</a:t>
                    </a:r>
                    <a:r>
                      <a:rPr lang="ru-RU" baseline="0" smtClean="0"/>
                      <a:t> 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700605915582035E-2"/>
                  <c:y val="-2.6634207886074399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116 (87 %)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Кардиология</c:v>
                </c:pt>
                <c:pt idx="1">
                  <c:v>Неврология</c:v>
                </c:pt>
                <c:pt idx="2">
                  <c:v>Ортопедия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3.7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67616"/>
        <c:axId val="86385792"/>
      </c:barChart>
      <c:catAx>
        <c:axId val="86367616"/>
        <c:scaling>
          <c:orientation val="minMax"/>
        </c:scaling>
        <c:delete val="0"/>
        <c:axPos val="b"/>
        <c:majorTickMark val="out"/>
        <c:minorTickMark val="none"/>
        <c:tickLblPos val="nextTo"/>
        <c:crossAx val="86385792"/>
        <c:crosses val="autoZero"/>
        <c:auto val="1"/>
        <c:lblAlgn val="ctr"/>
        <c:lblOffset val="100"/>
        <c:noMultiLvlLbl val="0"/>
      </c:catAx>
      <c:valAx>
        <c:axId val="86385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863676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0.19808</cdr:x>
      <cdr:y>0.2</cdr:y>
    </cdr:from>
    <cdr:to>
      <cdr:x>0.36345</cdr:x>
      <cdr:y>0.32403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7503" y="864096"/>
          <a:ext cx="1008112" cy="535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35 %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0.47249</cdr:x>
      <cdr:y>0.45</cdr:y>
    </cdr:from>
    <cdr:to>
      <cdr:x>0.63787</cdr:x>
      <cdr:y>0.57403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80320" y="1944216"/>
          <a:ext cx="1008112" cy="535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65 %</a:t>
          </a:r>
          <a:endParaRPr lang="ru-RU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0.20081</cdr:x>
      <cdr:y>0.23333</cdr:y>
    </cdr:from>
    <cdr:to>
      <cdr:x>0.36618</cdr:x>
      <cdr:y>0.35736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1008112"/>
          <a:ext cx="1008112" cy="535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29 %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0.47249</cdr:x>
      <cdr:y>0.45</cdr:y>
    </cdr:from>
    <cdr:to>
      <cdr:x>0.63787</cdr:x>
      <cdr:y>0.57403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80320" y="1944216"/>
          <a:ext cx="1008112" cy="535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71 %</a:t>
          </a:r>
          <a:endParaRPr lang="ru-RU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0.07592</cdr:x>
      <cdr:y>0.74863</cdr:y>
    </cdr:from>
    <cdr:to>
      <cdr:x>0.18515</cdr:x>
      <cdr:y>0.8609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3016" y="2880791"/>
          <a:ext cx="910711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683</a:t>
          </a:r>
          <a:endParaRPr lang="ru-RU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0.24002</cdr:x>
      <cdr:y>0.74863</cdr:y>
    </cdr:from>
    <cdr:to>
      <cdr:x>0.36996</cdr:x>
      <cdr:y>0.83722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001168" y="2880791"/>
          <a:ext cx="1083381" cy="340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805</a:t>
          </a:r>
          <a:endParaRPr lang="ru-RU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0.43002</cdr:x>
      <cdr:y>0.74863</cdr:y>
    </cdr:from>
    <cdr:to>
      <cdr:x>0.55996</cdr:x>
      <cdr:y>0.83722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585344" y="2880791"/>
          <a:ext cx="1083382" cy="340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904</a:t>
          </a:r>
          <a:endParaRPr lang="ru-RU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0.60276</cdr:x>
      <cdr:y>0.74863</cdr:y>
    </cdr:from>
    <cdr:to>
      <cdr:x>0.7327</cdr:x>
      <cdr:y>0.83722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025504" y="2880791"/>
          <a:ext cx="1083381" cy="340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907</a:t>
          </a:r>
          <a:endParaRPr lang="ru-RU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0.41518</cdr:x>
      <cdr:y>0.46966</cdr:y>
    </cdr:from>
    <cdr:to>
      <cdr:x>0.57589</cdr:x>
      <cdr:y>0.58508</cdr:y>
    </cdr:to>
    <cdr:sp macro="" textlink="">
      <cdr:nvSpPr>
        <cdr:cNvPr id="2" name="TextBox 18"/>
        <cdr:cNvSpPr txBox="1"/>
      </cdr:nvSpPr>
      <cdr:spPr>
        <a:xfrm xmlns:a="http://schemas.openxmlformats.org/drawingml/2006/main">
          <a:off x="1674173" y="1502876"/>
          <a:ext cx="6480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</a:rPr>
            <a:t>397</a:t>
          </a:r>
          <a:endParaRPr lang="ru-RU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0.41964</cdr:x>
      <cdr:y>0.14772</cdr:y>
    </cdr:from>
    <cdr:to>
      <cdr:x>0.58036</cdr:x>
      <cdr:y>0.26314</cdr:y>
    </cdr:to>
    <cdr:sp macro="" textlink="">
      <cdr:nvSpPr>
        <cdr:cNvPr id="4" name="TextBox 18"/>
        <cdr:cNvSpPr txBox="1"/>
      </cdr:nvSpPr>
      <cdr:spPr>
        <a:xfrm xmlns:a="http://schemas.openxmlformats.org/drawingml/2006/main">
          <a:off x="1692188" y="472698"/>
          <a:ext cx="6480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150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0.08224</cdr:x>
      <cdr:y>0.7426</cdr:y>
    </cdr:from>
    <cdr:to>
      <cdr:x>0.30546</cdr:x>
      <cdr:y>0.85802</cdr:y>
    </cdr:to>
    <cdr:sp macro="" textlink="">
      <cdr:nvSpPr>
        <cdr:cNvPr id="5" name="TextBox 18"/>
        <cdr:cNvSpPr txBox="1"/>
      </cdr:nvSpPr>
      <cdr:spPr>
        <a:xfrm xmlns:a="http://schemas.openxmlformats.org/drawingml/2006/main">
          <a:off x="331644" y="2376264"/>
          <a:ext cx="90010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5 079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0.07114</cdr:x>
      <cdr:y>0.17422</cdr:y>
    </cdr:from>
    <cdr:to>
      <cdr:x>0.30546</cdr:x>
      <cdr:y>0.28964</cdr:y>
    </cdr:to>
    <cdr:sp macro="" textlink="">
      <cdr:nvSpPr>
        <cdr:cNvPr id="6" name="TextBox 18"/>
        <cdr:cNvSpPr txBox="1"/>
      </cdr:nvSpPr>
      <cdr:spPr>
        <a:xfrm xmlns:a="http://schemas.openxmlformats.org/drawingml/2006/main">
          <a:off x="286852" y="557480"/>
          <a:ext cx="94489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66 374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0.07414</cdr:x>
      <cdr:y>0.46966</cdr:y>
    </cdr:from>
    <cdr:to>
      <cdr:x>0.30846</cdr:x>
      <cdr:y>0.58508</cdr:y>
    </cdr:to>
    <cdr:sp macro="" textlink="">
      <cdr:nvSpPr>
        <cdr:cNvPr id="7" name="TextBox 18"/>
        <cdr:cNvSpPr txBox="1"/>
      </cdr:nvSpPr>
      <cdr:spPr>
        <a:xfrm xmlns:a="http://schemas.openxmlformats.org/drawingml/2006/main">
          <a:off x="298968" y="1502876"/>
          <a:ext cx="94489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17 200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0.07114</cdr:x>
      <cdr:y>0.63009</cdr:y>
    </cdr:from>
    <cdr:to>
      <cdr:x>0.30546</cdr:x>
      <cdr:y>0.74551</cdr:y>
    </cdr:to>
    <cdr:sp macro="" textlink="">
      <cdr:nvSpPr>
        <cdr:cNvPr id="8" name="TextBox 18"/>
        <cdr:cNvSpPr txBox="1"/>
      </cdr:nvSpPr>
      <cdr:spPr>
        <a:xfrm xmlns:a="http://schemas.openxmlformats.org/drawingml/2006/main">
          <a:off x="286853" y="2016224"/>
          <a:ext cx="94489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1 400</a:t>
          </a:r>
          <a:endParaRPr lang="ru-RU" sz="1800" b="1" dirty="0">
            <a:solidFill>
              <a:schemeClr val="tx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0.0664</cdr:x>
      <cdr:y>0.29835</cdr:y>
    </cdr:from>
    <cdr:to>
      <cdr:x>0.30072</cdr:x>
      <cdr:y>0.41377</cdr:y>
    </cdr:to>
    <cdr:sp macro="" textlink="">
      <cdr:nvSpPr>
        <cdr:cNvPr id="2" name="TextBox 18"/>
        <cdr:cNvSpPr txBox="1"/>
      </cdr:nvSpPr>
      <cdr:spPr>
        <a:xfrm xmlns:a="http://schemas.openxmlformats.org/drawingml/2006/main">
          <a:off x="267758" y="954688"/>
          <a:ext cx="94489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64 768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0.0639</cdr:x>
      <cdr:y>0.60759</cdr:y>
    </cdr:from>
    <cdr:to>
      <cdr:x>0.29823</cdr:x>
      <cdr:y>0.72301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257692" y="1944216"/>
          <a:ext cx="94489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17 200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0.05834</cdr:x>
      <cdr:y>0.78761</cdr:y>
    </cdr:from>
    <cdr:to>
      <cdr:x>0.29266</cdr:x>
      <cdr:y>0.90303</cdr:y>
    </cdr:to>
    <cdr:sp macro="" textlink="">
      <cdr:nvSpPr>
        <cdr:cNvPr id="4" name="TextBox 18"/>
        <cdr:cNvSpPr txBox="1"/>
      </cdr:nvSpPr>
      <cdr:spPr>
        <a:xfrm xmlns:a="http://schemas.openxmlformats.org/drawingml/2006/main">
          <a:off x="235260" y="2520280"/>
          <a:ext cx="94489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1 400</a:t>
          </a:r>
          <a:endParaRPr lang="ru-RU" sz="1800" b="1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21B00-6FC2-41C5-8CC8-B9EEA04C504C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8FED-E309-4234-8533-7FE78C077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37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4F934-0B1F-4A2D-B327-660F7F58F120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592BD-A84E-44A3-8DF7-E6ED0C1DA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5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592BD-A84E-44A3-8DF7-E6ED0C1DA78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6254-4AD8-4F4E-9A16-4FB5E8D3C50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6254-4AD8-4F4E-9A16-4FB5E8D3C50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4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43"/>
          <p:cNvGrpSpPr/>
          <p:nvPr userDrawn="1"/>
        </p:nvGrpSpPr>
        <p:grpSpPr>
          <a:xfrm>
            <a:off x="0" y="2267858"/>
            <a:ext cx="4191000" cy="4590144"/>
            <a:chOff x="-1" y="1600199"/>
            <a:chExt cx="4501019" cy="5257801"/>
          </a:xfrm>
        </p:grpSpPr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-1" y="1600199"/>
              <a:ext cx="4127498" cy="2514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-1" y="3581398"/>
              <a:ext cx="1600200" cy="3276599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0" y="2438399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1224419" y="3886199"/>
              <a:ext cx="3276599" cy="2971800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876758" y="3994150"/>
              <a:ext cx="1719262" cy="2863850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46"/>
          <p:cNvSpPr>
            <a:spLocks/>
          </p:cNvSpPr>
          <p:nvPr userDrawn="1"/>
        </p:nvSpPr>
        <p:spPr bwMode="auto">
          <a:xfrm>
            <a:off x="7543800" y="0"/>
            <a:ext cx="1600201" cy="220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7"/>
          <p:cNvSpPr>
            <a:spLocks/>
          </p:cNvSpPr>
          <p:nvPr userDrawn="1"/>
        </p:nvSpPr>
        <p:spPr bwMode="auto">
          <a:xfrm>
            <a:off x="3733800" y="5715000"/>
            <a:ext cx="5029200" cy="7620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990600" y="1116449"/>
            <a:ext cx="6858000" cy="707886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990600" y="1900535"/>
            <a:ext cx="6858000" cy="461665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0" y="2267858"/>
            <a:ext cx="4191000" cy="4590144"/>
            <a:chOff x="-1" y="1600199"/>
            <a:chExt cx="4501019" cy="5257801"/>
          </a:xfrm>
        </p:grpSpPr>
        <p:sp>
          <p:nvSpPr>
            <p:cNvPr id="39" name="Freeform 7"/>
            <p:cNvSpPr>
              <a:spLocks/>
            </p:cNvSpPr>
            <p:nvPr userDrawn="1"/>
          </p:nvSpPr>
          <p:spPr bwMode="auto">
            <a:xfrm>
              <a:off x="-1" y="1600199"/>
              <a:ext cx="4127498" cy="2514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auto">
            <a:xfrm>
              <a:off x="-1" y="3581398"/>
              <a:ext cx="1600200" cy="3276599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auto">
            <a:xfrm>
              <a:off x="0" y="2438399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/>
            <p:cNvSpPr>
              <a:spLocks/>
            </p:cNvSpPr>
            <p:nvPr userDrawn="1"/>
          </p:nvSpPr>
          <p:spPr bwMode="auto">
            <a:xfrm>
              <a:off x="1224419" y="3886199"/>
              <a:ext cx="3276599" cy="2971800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/>
            <p:cNvSpPr>
              <a:spLocks/>
            </p:cNvSpPr>
            <p:nvPr userDrawn="1"/>
          </p:nvSpPr>
          <p:spPr bwMode="auto">
            <a:xfrm>
              <a:off x="876758" y="3994150"/>
              <a:ext cx="1719262" cy="2863850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reeform 46"/>
          <p:cNvSpPr>
            <a:spLocks/>
          </p:cNvSpPr>
          <p:nvPr userDrawn="1"/>
        </p:nvSpPr>
        <p:spPr bwMode="auto">
          <a:xfrm>
            <a:off x="7543800" y="0"/>
            <a:ext cx="1600201" cy="220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auto">
          <a:xfrm>
            <a:off x="3733800" y="5715000"/>
            <a:ext cx="5029200" cy="7620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90600" y="1116449"/>
            <a:ext cx="6858000" cy="707886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90600" y="1900535"/>
            <a:ext cx="6858000" cy="461665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9.wdp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1.jpeg"/><Relationship Id="rId7" Type="http://schemas.microsoft.com/office/2007/relationships/hdphoto" Target="../media/hdphoto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78.png"/><Relationship Id="rId4" Type="http://schemas.openxmlformats.org/officeDocument/2006/relationships/image" Target="../media/image75.jpeg"/><Relationship Id="rId9" Type="http://schemas.microsoft.com/office/2007/relationships/hdphoto" Target="../media/hdphoto15.wdp"/><Relationship Id="rId1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 descr="Логотип КрасГМУ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1919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7824" y="206084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00536" y="0"/>
            <a:ext cx="64087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b="1" dirty="0" smtClean="0">
                <a:solidFill>
                  <a:srgbClr val="000099"/>
                </a:solidFill>
              </a:rPr>
              <a:t>ИТОГИ </a:t>
            </a:r>
          </a:p>
          <a:p>
            <a:pPr algn="ctr">
              <a:lnSpc>
                <a:spcPct val="200000"/>
              </a:lnSpc>
            </a:pPr>
            <a:r>
              <a:rPr lang="ru-RU" sz="2800" b="1" dirty="0" smtClean="0">
                <a:solidFill>
                  <a:srgbClr val="000099"/>
                </a:solidFill>
              </a:rPr>
              <a:t>МЕДИЦИНСКОЙ ДЕЯТЕЛЬНОСТИ СТРУКТУРНЫХ ПОДРАЗДЕЛЕНИЙ И КАФЕДР КрасГМУ в 2015 г.</a:t>
            </a:r>
          </a:p>
          <a:p>
            <a:pPr algn="just">
              <a:lnSpc>
                <a:spcPct val="200000"/>
              </a:lnSpc>
            </a:pP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522920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5" y="5468451"/>
            <a:ext cx="80070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/>
            </a:r>
            <a:br>
              <a:rPr lang="ru-RU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>Проректор по лечебной работе – начальник медицинского управления  Родиков М. В.</a:t>
            </a:r>
            <a:endParaRPr lang="ru-RU" dirty="0" smtClean="0">
              <a:solidFill>
                <a:srgbClr val="0000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61" y="3584779"/>
            <a:ext cx="2524125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372461"/>
              </p:ext>
            </p:extLst>
          </p:nvPr>
        </p:nvGraphicFramePr>
        <p:xfrm>
          <a:off x="251520" y="1539632"/>
          <a:ext cx="8640960" cy="5057720"/>
        </p:xfrm>
        <a:graphic>
          <a:graphicData uri="http://schemas.openxmlformats.org/drawingml/2006/table">
            <a:tbl>
              <a:tblPr/>
              <a:tblGrid>
                <a:gridCol w="5677674"/>
                <a:gridCol w="1465206"/>
                <a:gridCol w="1498080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Виды лечебной </a:t>
                      </a:r>
                      <a:r>
                        <a:rPr lang="ru-RU" sz="18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работы</a:t>
                      </a:r>
                      <a:endParaRPr lang="ru-RU" sz="18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г.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мес.</a:t>
                      </a:r>
                      <a:endParaRPr lang="ru-RU" sz="1800" b="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г.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мес.</a:t>
                      </a:r>
                      <a:endParaRPr lang="ru-RU" sz="1800" b="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Пролеченные больные</a:t>
                      </a:r>
                      <a:endParaRPr lang="ru-RU" sz="18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819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758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Консилиумы врачей</a:t>
                      </a:r>
                      <a:endParaRPr lang="ru-RU" sz="18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756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875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Консультации больных</a:t>
                      </a:r>
                      <a:endParaRPr lang="ru-RU" sz="18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12 594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10 635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Клинические плановые обходы</a:t>
                      </a:r>
                      <a:endParaRPr lang="ru-RU" sz="18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641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Функциональные </a:t>
                      </a:r>
                      <a:r>
                        <a:rPr lang="ru-RU" sz="1800" b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исследования</a:t>
                      </a:r>
                      <a:endParaRPr lang="ru-RU" sz="18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1 010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1 290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Экспертиза </a:t>
                      </a:r>
                      <a:r>
                        <a:rPr lang="ru-RU" sz="1800" b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качества медпомощи</a:t>
                      </a:r>
                      <a:endParaRPr lang="ru-RU" sz="18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2 126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1 334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Лечебно-диагностические манипуляции</a:t>
                      </a: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404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Количество выполненных операций</a:t>
                      </a: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1 611 </a:t>
                      </a: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1 791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Количество анестезий и наркозов</a:t>
                      </a: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Стоматологическое</a:t>
                      </a:r>
                      <a:r>
                        <a:rPr lang="ru-RU" sz="1800" b="0" baseline="0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лечение терапевтического профиля</a:t>
                      </a:r>
                      <a:endParaRPr lang="ru-RU" sz="1800" b="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29 424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УЕТ</a:t>
                      </a:r>
                      <a:endParaRPr lang="ru-RU" sz="1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</a:t>
                      </a:r>
                      <a:r>
                        <a:rPr lang="ru-RU" sz="1800" b="1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357</a:t>
                      </a:r>
                      <a:endParaRPr lang="ru-RU" sz="1800" b="1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УЕТ</a:t>
                      </a:r>
                      <a:endParaRPr lang="ru-RU" sz="1800" b="1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Выполнение</a:t>
                      </a:r>
                      <a:r>
                        <a:rPr lang="ru-RU" baseline="0" dirty="0" smtClean="0"/>
                        <a:t> плана</a:t>
                      </a:r>
                      <a:endParaRPr lang="ru-RU" dirty="0"/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123 % 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125 %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04" marR="658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2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5656" y="149731"/>
            <a:ext cx="7668344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</a:rPr>
              <a:t>ЛЕЧЕБНАЯ РАБОТА НА КЛИНИЧЕСКИХ БАЗАХ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</a:rPr>
              <a:t>(2015 г.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vs</a:t>
            </a:r>
            <a:r>
              <a:rPr lang="ru-RU" sz="2400" b="1" dirty="0" smtClean="0">
                <a:solidFill>
                  <a:srgbClr val="000099"/>
                </a:solidFill>
              </a:rPr>
              <a:t> 2014 гг. )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4" name="Рисунок 3" descr="16340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08" y="104728"/>
            <a:ext cx="144016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 descr="Логотип КрасГМ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0688"/>
            <a:ext cx="1440855" cy="100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1778759"/>
            <a:ext cx="7383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ПРОФЕССОРСКО-ПРЕПОДАВАТЕЛЬСКОГО СОСТАВА В РАБОТЕ УНИВЕРСИТЕТСКИХ КЛИНИК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88" y="3553099"/>
            <a:ext cx="3024336" cy="27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570082"/>
              </p:ext>
            </p:extLst>
          </p:nvPr>
        </p:nvGraphicFramePr>
        <p:xfrm>
          <a:off x="539551" y="1079215"/>
          <a:ext cx="8136905" cy="55181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40361"/>
                <a:gridCol w="4896544"/>
              </a:tblGrid>
              <a:tr h="520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Консультант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консультаций     2015 г.   /    2014 г.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ctr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Макаренко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 А.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152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Винник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Ю. Ю.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132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Шестерня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 А.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187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Капсаргин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 П.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74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221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Николаева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 Н.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123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Прокопенко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В.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139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Гатиатулин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 Р.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9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Гринштейн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Ю. И.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Грицан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В.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/ 87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Осетрова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 Б.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/ 43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147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Ульянова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 О.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/ 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Родиков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В.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/ 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Демко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 В.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/ 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Никулина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Ю.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/ 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Матюшин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В.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/ 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Можейко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Е. Ю.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/ 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Березовская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А.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/ 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Похабов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В.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/ 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  <a:tr h="264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Петрова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 М.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/ 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1560" y="159023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ПРОФЕССОРСКАЯ КЛИНИКА</a:t>
            </a:r>
          </a:p>
        </p:txBody>
      </p:sp>
      <p:pic>
        <p:nvPicPr>
          <p:cNvPr id="4" name="Picture 2" descr="http://prof.krasgmu.ru/images/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146"/>
          <a:stretch/>
        </p:blipFill>
        <p:spPr bwMode="auto">
          <a:xfrm>
            <a:off x="1529443" y="1"/>
            <a:ext cx="792088" cy="83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28120"/>
              </p:ext>
            </p:extLst>
          </p:nvPr>
        </p:nvGraphicFramePr>
        <p:xfrm>
          <a:off x="395535" y="548675"/>
          <a:ext cx="8280921" cy="60466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01957"/>
                <a:gridCol w="5078964"/>
              </a:tblGrid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Консультант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консультаций</a:t>
                      </a:r>
                      <a:r>
                        <a:rPr lang="ru-RU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2015 г.  /  2014 г.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ctr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Дмитренко Д.В. 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 /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Шнайдер Н.А. 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 /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Чикунов</a:t>
                      </a:r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В.В. 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 /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Жирова Н.В. 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 /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Шаповалова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Е.А. 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 /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 </a:t>
                      </a: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Терскова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Н.В. 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 /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Ильенкова</a:t>
                      </a:r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Н.А. </a:t>
                      </a: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 /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Попова Т.Е. 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187 /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Кочетова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Т.Ф.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/ 150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Лисняк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М.А.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/ 75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Евдокимова Е.Ю.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/ 74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Турчина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Ж.Е.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/ 52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Шитьковская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Е.П.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Матюшин Г.В.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/ 46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Шарова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О.Я.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/ 25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Фалалеева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С.О.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/ 20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Савченко Е.А.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/ 18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Бочанова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Е.Н.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/ 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Портнягина Э.В.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/ 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  <a:tr h="28793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Логинова И.О.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/ 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62" marR="7062" marT="7062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4462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УНИВЕРСИТЕТСКАЯ КЛИНИКА</a:t>
            </a:r>
          </a:p>
        </p:txBody>
      </p:sp>
      <p:pic>
        <p:nvPicPr>
          <p:cNvPr id="4" name="Picture 5" descr="C:\Users\chesheykoeu\Documents\клиника\Университетская клиника\кре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45" y="44624"/>
            <a:ext cx="465287" cy="4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9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06514475"/>
              </p:ext>
            </p:extLst>
          </p:nvPr>
        </p:nvGraphicFramePr>
        <p:xfrm>
          <a:off x="-19879" y="2420888"/>
          <a:ext cx="6096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08303107"/>
              </p:ext>
            </p:extLst>
          </p:nvPr>
        </p:nvGraphicFramePr>
        <p:xfrm>
          <a:off x="4283968" y="2348880"/>
          <a:ext cx="6096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54868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преподавателей КрасГМУ в оказании стоматологической медицинской помощи в системе ОМС (терапия + льготное зубопротезирование)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4462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ПОЛИКЛИНИКА КрасГМУ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191683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 г.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 г. (10 мес.)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4" y="2492896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17 671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посещений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0312" y="5552529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43 555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посещений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50070541"/>
              </p:ext>
            </p:extLst>
          </p:nvPr>
        </p:nvGraphicFramePr>
        <p:xfrm>
          <a:off x="755576" y="2204864"/>
          <a:ext cx="7776864" cy="415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27545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ПОЛИКЛИНИКА КрасГМУ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83671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преподавателей КрасГМУ в оказании стоматологической медицинской помощи на платной основе 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10 мес. 2015 г.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2483768" y="116632"/>
            <a:ext cx="6408711" cy="4320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ХИРУРГИЧЕСКОЕ ОТДЕЛЕНИЕ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ПРОФЕССОРСКОЙ КЛИНИКИ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10 мес. 2015 г. 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(кол-во операций)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92541948"/>
              </p:ext>
            </p:extLst>
          </p:nvPr>
        </p:nvGraphicFramePr>
        <p:xfrm>
          <a:off x="412769" y="1700808"/>
          <a:ext cx="8479710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1384548" cy="1971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0" b="21347"/>
          <a:stretch/>
        </p:blipFill>
        <p:spPr>
          <a:xfrm>
            <a:off x="7092280" y="3541106"/>
            <a:ext cx="1483973" cy="1875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2"/>
          <a:stretch/>
        </p:blipFill>
        <p:spPr>
          <a:xfrm>
            <a:off x="5148064" y="2780928"/>
            <a:ext cx="1256928" cy="1455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30684"/>
            <a:ext cx="954215" cy="14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2226950" y="260648"/>
            <a:ext cx="6377497" cy="4320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ХИРУРГИЧЕСКОЕ ОТДЕЛЕНИЕ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ПРОФЕССОРСКОЙ КЛИНИКИ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 г. </a:t>
            </a:r>
            <a:r>
              <a:rPr lang="en-US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 г.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prof.krasgmu.ru/images/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146"/>
          <a:stretch/>
        </p:blipFill>
        <p:spPr bwMode="auto">
          <a:xfrm>
            <a:off x="808341" y="8095"/>
            <a:ext cx="1338468" cy="15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526616"/>
              </p:ext>
            </p:extLst>
          </p:nvPr>
        </p:nvGraphicFramePr>
        <p:xfrm>
          <a:off x="2146809" y="1844824"/>
          <a:ext cx="5148318" cy="4606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6106"/>
                <a:gridCol w="1716106"/>
                <a:gridCol w="1716106"/>
              </a:tblGrid>
              <a:tr h="1709050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 2014 г.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мес. 2015 г.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709050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операций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90164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Доход, руб.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4 644 100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8 563 767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4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156663"/>
            <a:ext cx="738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ОСМОТРЫ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ДИСПАНСЕРИЗАЦИЯ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3" descr="Логотип КрасГМ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6313"/>
            <a:ext cx="1440855" cy="9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" y="3498314"/>
            <a:ext cx="9032604" cy="17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23253"/>
              </p:ext>
            </p:extLst>
          </p:nvPr>
        </p:nvGraphicFramePr>
        <p:xfrm>
          <a:off x="482600" y="1484313"/>
          <a:ext cx="833755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2148" name="TextBox 3"/>
          <p:cNvSpPr txBox="1">
            <a:spLocks noChangeArrowheads="1"/>
          </p:cNvSpPr>
          <p:nvPr/>
        </p:nvSpPr>
        <p:spPr bwMode="auto">
          <a:xfrm>
            <a:off x="482600" y="5300663"/>
            <a:ext cx="8410575" cy="1477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ru-RU" altLang="ru-RU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Диспансерное наблюдение (специальная медицинская группа): ГБ, ЯБЖ, БА, миопия и сколиоз высоких степеней, 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ru-RU" altLang="ru-RU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пороки развития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332656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99"/>
                </a:solidFill>
                <a:latin typeface="Arial" panose="020B0604020202020204" pitchFamily="34" charset="0"/>
              </a:rPr>
              <a:t>РЕЗУЛЬТАТЫ ПРОФИЛАКТИЧЕСКИХ ОСМОТРОВ СТУДЕНТОВ I КУРСА</a:t>
            </a:r>
          </a:p>
          <a:p>
            <a:pPr algn="ctr"/>
            <a:endParaRPr lang="ru-RU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16340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16632"/>
            <a:ext cx="1149942" cy="8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57041" y="1116255"/>
            <a:ext cx="723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33CC"/>
                </a:solidFill>
              </a:rPr>
              <a:t>МЕДИЦИНСКАЯ ДЕЯТЕЛЬНОСТЬ ВУЗа В 2015 г.</a:t>
            </a:r>
            <a:endParaRPr lang="ru-RU" sz="2400" b="1" u="sng" dirty="0">
              <a:solidFill>
                <a:srgbClr val="0033CC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563"/>
          </a:xfrm>
          <a:prstGeom prst="rect">
            <a:avLst/>
          </a:prstGeom>
          <a:solidFill>
            <a:srgbClr val="7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401" y="292146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Лицензирование новых видов медицинских услуг 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11023" y="3405741"/>
            <a:ext cx="842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Выполнение государственного заказа ФОМС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95536" y="5847655"/>
            <a:ext cx="855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Взаимодействие с органами здравоохранения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11023" y="2090465"/>
            <a:ext cx="8553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Проведение медицинских осмотров, диспансеризации, ФЛГ студентов и сотрудников ВУЗа</a:t>
            </a:r>
            <a:endParaRPr lang="ru-RU" sz="24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8244408" cy="980728"/>
          </a:xfrm>
          <a:prstGeom prst="rect">
            <a:avLst/>
          </a:prstGeom>
          <a:solidFill>
            <a:srgbClr val="7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IMG_05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35696" cy="980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443711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Благотворительная медицинская деятельность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5536" y="494116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Создание и совершенствование интернет-сайтов и МИС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qMS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университетских </a:t>
            </a:r>
            <a:r>
              <a:rPr lang="ru-RU" sz="2400" dirty="0" smtClean="0"/>
              <a:t>клиник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95536" y="162880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Лечебная работа сотрудников клинических кафедр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3903439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400" dirty="0" smtClean="0"/>
              <a:t>Медицинская деятельность на платной основе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45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ovp.krasgmu.ru/images/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r="71608"/>
          <a:stretch/>
        </p:blipFill>
        <p:spPr bwMode="auto">
          <a:xfrm>
            <a:off x="467544" y="188640"/>
            <a:ext cx="1161322" cy="10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8866" y="188640"/>
            <a:ext cx="719160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ДИСПАНСЕРНОЕ НАБЛЮДЕНИЕ НА БАЗЕ ОТДЕЛЕНИЯ ОБЩЕВРАЧЕБНОЙ ПРАКТИКИ КрасГМУ</a:t>
            </a: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024" y="1388969"/>
            <a:ext cx="8892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 период с января 2015 г. по сентябрь 2015 г. было осмотрено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 человек с различной патологией</a:t>
            </a:r>
          </a:p>
          <a:p>
            <a:pPr marL="342900" indent="-342900" algn="just">
              <a:buClr>
                <a:srgbClr val="FF0000"/>
              </a:buClr>
            </a:pPr>
            <a:endParaRPr lang="ru-RU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базе ОВП в рамках лечебной работы принимают сотрудники клинических кафедр: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 болезней;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Хирургических болезней № 1, № 2;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хирургии;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Нервных болезней;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Акушерства и гинекологии;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Перинатологии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акушерства и гинекологии;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Онкологии;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Внутренних болезней № 2;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Поликлинической терапии, семейной медицины и ЗОЖ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416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№ 231 </a:t>
            </a:r>
            <a:r>
              <a:rPr lang="ru-RU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от 12 мая 2014 г. </a:t>
            </a:r>
            <a:endParaRPr lang="ru-RU" sz="24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</a:t>
            </a:r>
            <a:r>
              <a:rPr lang="ru-RU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порядке проведения обязательных предварительных и периодических медицинских осмотров (обследований) работников, занятых на тяжелых работах и на работах с вредными и (или) опасными условиями </a:t>
            </a:r>
            <a:r>
              <a:rPr lang="ru-RU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труда»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3212976"/>
            <a:ext cx="7488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 периодические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осмотры в КрасГМУ в 2015 г.: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поликлиника  - 112 чел.;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Админ.-хозяйственная</a:t>
            </a: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служба – 70 чел.;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Фармацевтический колледж – 72 чел.;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Университетская клиника – 35 чел.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9712" cy="19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56992"/>
            <a:ext cx="3332051" cy="2684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063" y="2132856"/>
            <a:ext cx="7632848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FF"/>
                </a:solidFill>
              </a:rPr>
              <a:t>ФЛЮОРОГРАФИЧЕСКОЕ ОБСЛЕДОВАНИЕ СОТРУДНИКОВ КрасГМУ</a:t>
            </a:r>
            <a:endParaRPr lang="ru-RU" sz="2400" dirty="0" smtClean="0">
              <a:solidFill>
                <a:srgbClr val="0000FF"/>
              </a:solidFill>
            </a:endParaRPr>
          </a:p>
        </p:txBody>
      </p:sp>
      <p:pic>
        <p:nvPicPr>
          <p:cNvPr id="5" name="Рисунок 3" descr="Логотип КрасГМУ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6313"/>
            <a:ext cx="1440855" cy="9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3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5" y="1340768"/>
            <a:ext cx="8800866" cy="5366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116632"/>
            <a:ext cx="820891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СЧАСТЛИВ!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ПРОШЕЛ ФЛГ! 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671943"/>
              </p:ext>
            </p:extLst>
          </p:nvPr>
        </p:nvGraphicFramePr>
        <p:xfrm>
          <a:off x="1115616" y="620681"/>
          <a:ext cx="7200799" cy="6048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5745806"/>
                <a:gridCol w="950937"/>
              </a:tblGrid>
              <a:tr h="508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 акушерства и гинекологии ИПО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Анатомии и гистологии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Внутренних болезней № 2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Детских болезней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Детских инфекционных болезней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Детской хирургии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Инфекционных болезней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Клинико-лабораторной диагностики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Нервных болезней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Оперативной гинекологии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31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Кафедра-клиника ортопедической стоматологии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Офтальмологии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Педиатрии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Поликлинической терапии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Терапии ИПО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Кафедра-клиника </a:t>
                      </a: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хирургических болезней </a:t>
                      </a: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 А. М. </a:t>
                      </a:r>
                      <a:r>
                        <a:rPr lang="ru-RU" sz="16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Дыхно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Кафедра-клиника хирургической </a:t>
                      </a: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стоматологии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  <a:tr h="306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Кафедра-клиника челюстно-лицевой </a:t>
                      </a: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хирургии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302" marR="56302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11663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ПРОШЛИ ФЛГ В ПОЛНОМ СОСТАВЕ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47667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ОБЛИК УНИВЕРСИТЕТСКИХ КЛИНИК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19" y="1211934"/>
            <a:ext cx="7509905" cy="50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6064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КЛИНИКА СЕМЕЙНОЙ МЕДИЦИНЫ (ОВП)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3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3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70" y="188640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НАУЧНО-ИССЛЕДОВАТЕЛЬСКАЯ ЛАБОРАТОРИЯ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ПРОФЕССОРСКАЯ КЛИНИКА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(ремонт фасада и крыши здания)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203"/>
          <a:stretch/>
        </p:blipFill>
        <p:spPr>
          <a:xfrm>
            <a:off x="611560" y="1340768"/>
            <a:ext cx="806489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8" y="1353196"/>
            <a:ext cx="3849892" cy="51331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64" y="1368151"/>
            <a:ext cx="3849892" cy="5133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ПОЛИКЛИНИКА КрасГМУ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(ремонт цокольного этажа)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276872"/>
            <a:ext cx="738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ОРГАНАМИ ЗДРАВООХРАНЕНИЯ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31" y="3861048"/>
            <a:ext cx="2232248" cy="2218296"/>
          </a:xfrm>
          <a:prstGeom prst="rect">
            <a:avLst/>
          </a:prstGeom>
        </p:spPr>
      </p:pic>
      <p:pic>
        <p:nvPicPr>
          <p:cNvPr id="5" name="Рисунок 3" descr="Логотип КрасГМУ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6313"/>
            <a:ext cx="1440855" cy="9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4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" y="1340768"/>
            <a:ext cx="5820139" cy="4365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49085"/>
            <a:ext cx="3273828" cy="4365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ПОЛИКЛИНИКА КрасГМУ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(ремонт цокольного этажа)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1" y="1180424"/>
            <a:ext cx="4008690" cy="5344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63" y="1139248"/>
            <a:ext cx="4008690" cy="5344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ПОЛИКЛИНИКА КрасГМУ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(ремонт 2 кабинетов платного приема)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700808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ЛИЦЕНЗИРОВАНИЕ НОВЫХ ВИДОВ МЕДИЦИНСКИХ УСЛУГ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3" descr="Логотип КрасГМ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656"/>
            <a:ext cx="1440855" cy="9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12976"/>
            <a:ext cx="3924084" cy="29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7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1" y="404664"/>
            <a:ext cx="5616625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rgbClr val="FF0000"/>
              </a:buClr>
              <a:buSzPct val="105000"/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Получена лицензия на осуществление медицинской деятельности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15887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u="sng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ФС-24-01-001338 от 11. 08. 2015 г.</a:t>
            </a:r>
            <a:endParaRPr lang="ru-RU" sz="2000" u="sng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71" y="194474"/>
            <a:ext cx="1546645" cy="212648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3529" y="4149080"/>
            <a:ext cx="856895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(2016 г.) получение лицензий по профилям специальностей:</a:t>
            </a:r>
          </a:p>
          <a:p>
            <a:pPr algn="ctr"/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Стационарная медицинская помощь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(гинекология, урология, челюстно-лицевая хирургия);</a:t>
            </a:r>
          </a:p>
          <a:p>
            <a:pPr marL="342900" indent="-342900" algn="just"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Высокотехнологичная медицинская помощь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(реконструктивно-пластические, микрохирургические и комбинированные операции черепно-челюстно-лицевой области)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327585"/>
            <a:ext cx="7776865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Новые виды медицинских услуг по профилям специальностей:</a:t>
            </a:r>
          </a:p>
          <a:p>
            <a:pPr algn="ctr"/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реабилитация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(кардиология, неврология);</a:t>
            </a:r>
          </a:p>
          <a:p>
            <a:pPr marL="342900" indent="-342900" algn="just"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Клиническая фармакология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Сестринское дело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(функциональная диагностика);</a:t>
            </a:r>
          </a:p>
          <a:p>
            <a:pPr marL="342900" indent="-342900" algn="just"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Психиатрия-наркология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(периодические медосмотры)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77281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ГАРАНТИРОВАННОЙ БЕСПЛАТНОЙ МЕДИЦИНСКОЙ ПОМОЩИ ПО ПРОГРАММЕ ТФОМС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prof.krasgmu.ru/images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9" y="3425072"/>
            <a:ext cx="3343275" cy="8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klinika.krasgmu.ru/images/logo_tit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44"/>
          <a:stretch/>
        </p:blipFill>
        <p:spPr bwMode="auto">
          <a:xfrm>
            <a:off x="5417840" y="3573016"/>
            <a:ext cx="3618656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tom.krasgmu.ru/images/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" r="11954" b="44916"/>
          <a:stretch/>
        </p:blipFill>
        <p:spPr bwMode="auto">
          <a:xfrm>
            <a:off x="542189" y="4864824"/>
            <a:ext cx="3195616" cy="6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&amp;TScy;&amp;Ncy;&amp;Icy;&amp;Lcy; – &amp;tscy;&amp;iecy;&amp;ncy;&amp;tcy;&amp;rcy;&amp;acy;&amp;lcy;&amp;softcy;&amp;ncy;&amp;acy;&amp;yacy; &amp;ncy;&amp;acy;&amp;ucy;&amp;chcy;&amp;ncy;&amp;ocy;-&amp;icy;&amp;scy;&amp;scy;&amp;lcy;&amp;iecy;&amp;dcy;&amp;ocy;&amp;vcy;&amp;acy;&amp;tcy;&amp;iecy;&amp;lcy;&amp;softcy;&amp;scy;&amp;kcy;&amp;acy;&amp;yacy; &amp;lcy;&amp;acy;&amp;bcy;&amp;ocy;&amp;rcy;&amp;acy;&amp;tcy;&amp;ocy;&amp;rcy;&amp;icy;&amp;yacy;. &amp;Kcy;&amp;rcy;&amp;acy;&amp;scy;&amp;ncy;&amp;ocy;&amp;yacy;&amp;rcy;&amp;scy;&amp;kcy;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8"/>
          <a:stretch/>
        </p:blipFill>
        <p:spPr bwMode="auto">
          <a:xfrm>
            <a:off x="3348346" y="5949279"/>
            <a:ext cx="2496742" cy="7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chesheykoeu\Documents\клиника\Университетская клиника\крес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84" y="3573016"/>
            <a:ext cx="645215" cy="64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43698" y="4809266"/>
            <a:ext cx="3324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тделение общей </a:t>
            </a:r>
          </a:p>
          <a:p>
            <a:pPr algn="just"/>
            <a:r>
              <a:rPr lang="ru-RU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врачебной практики</a:t>
            </a:r>
            <a:endParaRPr lang="ru-RU" sz="2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http://ovp.krasgmu.ru/images/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r="71608"/>
          <a:stretch/>
        </p:blipFill>
        <p:spPr bwMode="auto">
          <a:xfrm>
            <a:off x="4572000" y="4797152"/>
            <a:ext cx="767371" cy="6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63" y="468382"/>
            <a:ext cx="4573042" cy="1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Логотип КрасГМ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0" y="166839"/>
            <a:ext cx="1919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0113" y="122042"/>
            <a:ext cx="6739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000099"/>
                </a:solidFill>
              </a:rPr>
              <a:t>ГОСУДАРСТВЕННОЕ ЗАДАНИЕ (ОМС)  для КрасГМУ в 2014 - 2015 гг.</a:t>
            </a:r>
            <a:endParaRPr lang="ru-RU" sz="2400" dirty="0">
              <a:solidFill>
                <a:srgbClr val="000099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27321193"/>
              </p:ext>
            </p:extLst>
          </p:nvPr>
        </p:nvGraphicFramePr>
        <p:xfrm>
          <a:off x="171904" y="2060848"/>
          <a:ext cx="4032448" cy="319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43167428"/>
              </p:ext>
            </p:extLst>
          </p:nvPr>
        </p:nvGraphicFramePr>
        <p:xfrm>
          <a:off x="4876800" y="2132856"/>
          <a:ext cx="4032448" cy="319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03648" y="1737869"/>
            <a:ext cx="140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2014 г.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0192" y="1737868"/>
            <a:ext cx="140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2015 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59399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Стомклиника</a:t>
            </a:r>
            <a:r>
              <a:rPr lang="ru-RU" dirty="0" smtClean="0"/>
              <a:t>              </a:t>
            </a:r>
            <a:r>
              <a:rPr lang="ru-RU" dirty="0" err="1" smtClean="0"/>
              <a:t>Профклиника</a:t>
            </a:r>
            <a:r>
              <a:rPr lang="ru-RU" dirty="0" smtClean="0"/>
              <a:t>          </a:t>
            </a:r>
            <a:r>
              <a:rPr lang="ru-RU" dirty="0" err="1" smtClean="0"/>
              <a:t>Универклиника</a:t>
            </a:r>
            <a:r>
              <a:rPr lang="ru-RU" dirty="0" smtClean="0"/>
              <a:t>            ОВП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07296" y="5958572"/>
            <a:ext cx="360040" cy="27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5956871"/>
            <a:ext cx="360040" cy="27874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932040" y="5925513"/>
            <a:ext cx="360040" cy="278740"/>
          </a:xfrm>
          <a:prstGeom prst="rect">
            <a:avLst/>
          </a:prstGeom>
          <a:solidFill>
            <a:srgbClr val="00B0F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380312" y="5930153"/>
            <a:ext cx="360040" cy="278740"/>
          </a:xfrm>
          <a:prstGeom prst="rect">
            <a:avLst/>
          </a:prstGeom>
          <a:solidFill>
            <a:schemeClr val="accent3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4211960" y="3356992"/>
            <a:ext cx="900100" cy="5760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99792" y="2276872"/>
            <a:ext cx="189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55 477 947 руб.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253790" y="2987660"/>
            <a:ext cx="189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41 221 480 руб.</a:t>
            </a:r>
            <a:endParaRPr lang="ru-RU" dirty="0"/>
          </a:p>
        </p:txBody>
      </p:sp>
      <p:sp>
        <p:nvSpPr>
          <p:cNvPr id="21" name="TextBox 18"/>
          <p:cNvSpPr txBox="1"/>
          <p:nvPr/>
        </p:nvSpPr>
        <p:spPr>
          <a:xfrm>
            <a:off x="6539864" y="35637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408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6539864" y="27182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133</a:t>
            </a: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3361" y="5301208"/>
            <a:ext cx="230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90 417 008,62 руб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6191" y="5363924"/>
            <a:ext cx="230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81 333 479,61 </a:t>
            </a:r>
            <a:r>
              <a:rPr lang="ru-RU" b="1" dirty="0" smtClean="0">
                <a:solidFill>
                  <a:srgbClr val="FF0000"/>
                </a:solidFill>
              </a:rPr>
              <a:t>руб.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031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99592" y="188640"/>
            <a:ext cx="7308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АМБУЛАТОРНО-ПОЛИКЛИНИЧЕСКАЯ ПОМОЩЬ </a:t>
            </a:r>
          </a:p>
          <a:p>
            <a:pPr algn="ctr"/>
            <a:r>
              <a:rPr lang="ru-RU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(кол-во посещений)</a:t>
            </a:r>
            <a:endParaRPr lang="ru-R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5785988"/>
              </p:ext>
            </p:extLst>
          </p:nvPr>
        </p:nvGraphicFramePr>
        <p:xfrm>
          <a:off x="323528" y="1196752"/>
          <a:ext cx="85689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49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5536" y="3326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СТАЦИОНАРЗАМЕЩАЮЩАЯ МЕДИЦИНСКАЯ ПОМОЩЬ</a:t>
            </a:r>
          </a:p>
          <a:p>
            <a:pPr algn="ctr"/>
            <a:r>
              <a:rPr lang="ru-RU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(кол-во пролеченных больных)</a:t>
            </a:r>
            <a:endParaRPr lang="ru-R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39552" y="1412776"/>
          <a:ext cx="8280920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444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3688" y="509771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ВНЕШНИЕ ПАРАКЛИНИЧЕСКИЕ УСЛУГИ</a:t>
            </a: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(предельный бюджет, тыс. руб.)</a:t>
            </a:r>
            <a:endParaRPr lang="ru-RU" sz="2400" b="1" dirty="0">
              <a:solidFill>
                <a:srgbClr val="000099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397000"/>
          <a:ext cx="8424936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74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0342" y="764704"/>
            <a:ext cx="741682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БЛАГОТВОРИТЕЛЬНАЯ МЕДИЦИНСКАЯ ДЕЯТЕЛЬНОСТЬ УНИВЕРСИТЕТСКИХ КЛИНИК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81" y="2348880"/>
            <a:ext cx="622166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7694"/>
            <a:ext cx="2851924" cy="2375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4" y="116632"/>
            <a:ext cx="590465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ТИПОВОЙ «ДОГОВОР ОБ ОРГАНИЗАЦИИ ПРАКТИЧЕСКОЙ ПОДГОТОВКИ ОБУЧАЮЩИХСЯ»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204" y="2782207"/>
            <a:ext cx="85152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dirty="0"/>
              <a:t>Пункт 2.4 «Медицинская организация обязуется:</a:t>
            </a:r>
          </a:p>
          <a:p>
            <a:pPr algn="just">
              <a:lnSpc>
                <a:spcPct val="200000"/>
              </a:lnSpc>
            </a:pPr>
            <a:r>
              <a:rPr lang="ru-RU" dirty="0"/>
              <a:t>2.4.5. Обеспечить участие работников структурных подразделений Университета и обучающихся в оказании медицинской помощи гражданам. </a:t>
            </a:r>
            <a:r>
              <a:rPr lang="ru-RU" b="1" dirty="0">
                <a:solidFill>
                  <a:srgbClr val="FF0000"/>
                </a:solidFill>
              </a:rPr>
              <a:t>При оказании медицинской помощи обучающимися пациент должен дать информированное добровольное согласие об их участии в оказании ему медицинской помощи и вправе отказаться от участия обучающегося в оказании ему медицинской помощи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87824" y="2132856"/>
            <a:ext cx="529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КРАЕВЫХ ЛЕЧЕБНЫХ УЧРЕЖДЕНИЙ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71540"/>
            <a:ext cx="5032625" cy="3769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1524848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2015 год - Год борьбы с сердечно-сосудистыми заболеваниями</a:t>
            </a:r>
          </a:p>
          <a:p>
            <a:pPr algn="just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Акция «Научим быть здоровым» (ТК «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Комсомолл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», апрель 2015 г.)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59023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ПРОФЕССОРСКАЯ КЛИНИКА</a:t>
            </a:r>
          </a:p>
        </p:txBody>
      </p:sp>
      <p:pic>
        <p:nvPicPr>
          <p:cNvPr id="6" name="Picture 2" descr="http://prof.krasgmu.ru/images/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146"/>
          <a:stretch/>
        </p:blipFill>
        <p:spPr bwMode="auto">
          <a:xfrm>
            <a:off x="1529443" y="1"/>
            <a:ext cx="792088" cy="83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44522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Бесплатное проведение ВЭМ и УЗИ сосудов участникам (более 50 чел.)</a:t>
            </a:r>
          </a:p>
          <a:p>
            <a:endParaRPr lang="ru-RU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&amp;TScy;&amp;Ncy;&amp;Icy;&amp;Lcy; – &amp;tscy;&amp;iecy;&amp;ncy;&amp;tcy;&amp;rcy;&amp;acy;&amp;lcy;&amp;softcy;&amp;ncy;&amp;acy;&amp;yacy; &amp;ncy;&amp;acy;&amp;ucy;&amp;chcy;&amp;ncy;&amp;ocy;-&amp;icy;&amp;scy;&amp;scy;&amp;lcy;&amp;iecy;&amp;dcy;&amp;ocy;&amp;vcy;&amp;acy;&amp;tcy;&amp;iecy;&amp;lcy;&amp;softcy;&amp;scy;&amp;kcy;&amp;acy;&amp;yacy; &amp;lcy;&amp;acy;&amp;bcy;&amp;ocy;&amp;rcy;&amp;acy;&amp;tcy;&amp;ocy;&amp;rcy;&amp;icy;&amp;yacy;. &amp;Kcy;&amp;rcy;&amp;acy;&amp;scy;&amp;ncy;&amp;ocy;&amp;yacy;&amp;rcy;&amp;scy;&amp;kcy;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8"/>
          <a:stretch/>
        </p:blipFill>
        <p:spPr bwMode="auto">
          <a:xfrm>
            <a:off x="2915816" y="260648"/>
            <a:ext cx="3456384" cy="10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412776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27 </a:t>
            </a:r>
            <a:r>
              <a:rPr lang="ru-RU" sz="2400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апреля 2015 </a:t>
            </a:r>
            <a:r>
              <a:rPr lang="ru-RU" sz="24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года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благотворительная акция  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"Возраст здоровью - не помеха"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посвященная  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70-й годовщине 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Победы; бесплатно для ветеранов клинический анализ крови, ОАМ, биохимические исследования – АЛТ, АСТ, глюкоза, холестерин, ЭКГ, </a:t>
            </a:r>
            <a:r>
              <a:rPr lang="ru-RU" sz="24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онкомаркеры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для мужнин  (</a:t>
            </a:r>
            <a:r>
              <a:rPr lang="en-US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PSA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 и ТРУЗИ, для женщин (СА 125, СА 15-3) и УЗИ молочных желез. </a:t>
            </a:r>
            <a:endParaRPr 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221088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 октября 2015 года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социальная акция 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«ЦНИЛ всегда рядом» 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для пожилых людей,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скидка 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 лабораторную и  функциональную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диагностику: 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клинический анализ крови, ОАМ, биохимические исследования – сахар, холестерин, УЗИ органов брюшной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полости</a:t>
            </a:r>
            <a:endParaRPr 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972000" cy="297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3972000" cy="297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3972000" cy="297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104456" cy="29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5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68760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28 апреля 2015 г.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благотворительная акция, приуроченная к празднованию 70 лет победы в Великой Отечественной войне (ортопедическая помощь ветеранам); </a:t>
            </a:r>
          </a:p>
          <a:p>
            <a:pPr lvl="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ru-RU" sz="2400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мая </a:t>
            </a:r>
            <a:r>
              <a:rPr lang="ru-RU" sz="24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2015 г</a:t>
            </a:r>
            <a:r>
              <a:rPr lang="ru-RU" sz="2400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благотворительная акция в 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честь Дня защиты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детей (стоматологическая 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помощь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подопечным </a:t>
            </a:r>
            <a:r>
              <a:rPr 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Психоневрологического интерната для детей «Солнышко» п.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Берёзовка)</a:t>
            </a:r>
            <a:endParaRPr 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8864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УНИВЕРСИТЕТСКИЙ ЦЕНТР СТОМАТОЛОГИИ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757761" cy="5026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19"/>
            <a:ext cx="4099376" cy="5026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8864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УНИВЕРСИТЕТСКИЙ ЦЕНТР СТОМАТОЛОГИИ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660232" cy="49951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05273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Font typeface="Wingdings" pitchFamily="2" charset="2"/>
              <a:buChar char="Ø"/>
            </a:pPr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БЛАГОТВОРИТЕЛЬНЫЙ ПРИЕМ ВЕТЕРАНОВ, ПОСВЯЩЕННЫЙ ДНЮ ПОБЕДЫ</a:t>
            </a:r>
            <a:endParaRPr lang="ru-RU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://klinika.krasgmu.ru/images/logo_tit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44"/>
          <a:stretch/>
        </p:blipFill>
        <p:spPr bwMode="auto">
          <a:xfrm>
            <a:off x="3028007" y="116632"/>
            <a:ext cx="3618656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klinika.krasgmu.ru/images/logo_lef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11" y="117003"/>
            <a:ext cx="823913" cy="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66" y="2060848"/>
            <a:ext cx="4690852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3908399" cy="5211199"/>
          </a:xfrm>
          <a:prstGeom prst="rect">
            <a:avLst/>
          </a:prstGeom>
        </p:spPr>
      </p:pic>
      <p:pic>
        <p:nvPicPr>
          <p:cNvPr id="4" name="Picture 4" descr="http://klinika.krasgmu.ru/images/logo_ti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44"/>
          <a:stretch/>
        </p:blipFill>
        <p:spPr bwMode="auto">
          <a:xfrm>
            <a:off x="3028007" y="116632"/>
            <a:ext cx="3618656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klinika.krasgmu.ru/images/logo_lef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11" y="117003"/>
            <a:ext cx="823913" cy="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Сентябрь 2015 г. – благотворительная акция «ЗДОРОВЫЕ ДЕТИ- ЗДОРОВОЕ БУДУЩЕЕ»</a:t>
            </a:r>
            <a:endParaRPr 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6156176" cy="4517374"/>
          </a:xfrm>
          <a:prstGeom prst="rect">
            <a:avLst/>
          </a:prstGeom>
        </p:spPr>
      </p:pic>
      <p:pic>
        <p:nvPicPr>
          <p:cNvPr id="6" name="Picture 4" descr="http://klinika.krasgmu.ru/images/logo_tit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44"/>
          <a:stretch/>
        </p:blipFill>
        <p:spPr bwMode="auto">
          <a:xfrm>
            <a:off x="3028007" y="260648"/>
            <a:ext cx="3618656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linika.krasgmu.ru/images/logo_lef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11" y="261019"/>
            <a:ext cx="823913" cy="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032448" cy="2543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76096"/>
            <a:ext cx="3942784" cy="2563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4139952" cy="2759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60440" cy="2780928"/>
          </a:xfrm>
          <a:prstGeom prst="rect">
            <a:avLst/>
          </a:prstGeom>
        </p:spPr>
      </p:pic>
      <p:pic>
        <p:nvPicPr>
          <p:cNvPr id="6" name="Picture 4" descr="http://klinika.krasgmu.ru/images/logo_titl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44"/>
          <a:stretch/>
        </p:blipFill>
        <p:spPr bwMode="auto">
          <a:xfrm>
            <a:off x="3028007" y="116632"/>
            <a:ext cx="3618656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linika.krasgmu.ru/images/logo_lef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11" y="117003"/>
            <a:ext cx="823913" cy="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5760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0099"/>
                </a:solidFill>
              </a:rPr>
              <a:t>Стоматологическая поликлиника КРАСГМУ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395536" y="1685528"/>
            <a:ext cx="8424936" cy="498383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Программа профилактики основных стоматологических заболеваний у детей с сенсорной </a:t>
            </a:r>
            <a:r>
              <a:rPr lang="ru-RU" sz="24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депривацией</a:t>
            </a:r>
            <a:r>
              <a:rPr 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зрения</a:t>
            </a:r>
            <a:endParaRPr lang="ru-RU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Базы проведения: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«Красноярская  специальная (коррекционная) общеобразовательная школа    ΙΙΙ-ΙV вида № 10», г. Красноярск, пр. Красноярский рабочий, 90 «б».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«Красноярская  специальная (коррекционная) общеобразовательная школа   ΙV вида № 1»,   г. Красноярск, ул. Ломоносова 9.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«Детский сад №218 компенсирующего вида» (для детей с нарушениями зрения),  г. Красноярск, ул. Краснодарская, 3 «а».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Количество участников: 380 детей</a:t>
            </a:r>
          </a:p>
          <a:p>
            <a:pPr>
              <a:buNone/>
            </a:pP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      Время проведения: сентябрь- октябрь 2015</a:t>
            </a:r>
          </a:p>
          <a:p>
            <a:pPr algn="just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5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698477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СОДЕРЖАНИЯ ИНФОРМИРОВАННОГО ДОБРОВОЛЬНОГО СОГЛАСИЯ ПАЦИЕНТА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3"/>
          <a:stretch>
            <a:fillRect/>
          </a:stretch>
        </p:blipFill>
        <p:spPr>
          <a:xfrm>
            <a:off x="7164288" y="260648"/>
            <a:ext cx="1750117" cy="165618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71682"/>
              </p:ext>
            </p:extLst>
          </p:nvPr>
        </p:nvGraphicFramePr>
        <p:xfrm>
          <a:off x="539550" y="2276872"/>
          <a:ext cx="8374854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4418"/>
                <a:gridCol w="46304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99"/>
                          </a:solidFill>
                        </a:rPr>
                        <a:t>КГБУЗ «КМК БСМП им. Н. С. </a:t>
                      </a:r>
                      <a:r>
                        <a:rPr lang="ru-RU" b="1" dirty="0" err="1" smtClean="0">
                          <a:solidFill>
                            <a:srgbClr val="000099"/>
                          </a:solidFill>
                        </a:rPr>
                        <a:t>Карповича</a:t>
                      </a:r>
                      <a:r>
                        <a:rPr lang="ru-RU" b="1" dirty="0" smtClean="0">
                          <a:solidFill>
                            <a:srgbClr val="000099"/>
                          </a:solidFill>
                        </a:rPr>
                        <a:t>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нет согласия на возможное участие обучающихся в оказании медицинской помощи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99"/>
                          </a:solidFill>
                        </a:rPr>
                        <a:t>КГБУЗ  «КМКБ № 20 им. И. С. </a:t>
                      </a:r>
                      <a:r>
                        <a:rPr lang="ru-RU" b="1" dirty="0" err="1" smtClean="0">
                          <a:solidFill>
                            <a:srgbClr val="000099"/>
                          </a:solidFill>
                        </a:rPr>
                        <a:t>Берзона</a:t>
                      </a:r>
                      <a:r>
                        <a:rPr lang="ru-RU" b="1" dirty="0" smtClean="0">
                          <a:solidFill>
                            <a:srgbClr val="000099"/>
                          </a:solidFill>
                        </a:rPr>
                        <a:t>»</a:t>
                      </a:r>
                    </a:p>
                    <a:p>
                      <a:endParaRPr lang="ru-RU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«согласие на осмотр  студентами медицинских ВУЗов и колледжей…»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99"/>
                          </a:solidFill>
                        </a:rPr>
                        <a:t>КГБУЗ «Краевая клиническая больница»</a:t>
                      </a:r>
                    </a:p>
                    <a:p>
                      <a:endParaRPr lang="ru-RU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99"/>
                          </a:solidFill>
                        </a:rPr>
                        <a:t>КГБУЗ «Красноярская краевая клиническая детская больница»</a:t>
                      </a:r>
                      <a:endParaRPr lang="ru-RU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6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0099"/>
                </a:solidFill>
              </a:rPr>
              <a:t>Стоматологическая поликлиника КРАСГМУ</a:t>
            </a:r>
            <a:endParaRPr lang="ru-RU" sz="3200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DSC0145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9552" y="3789040"/>
            <a:ext cx="3684409" cy="2448272"/>
          </a:xfrm>
          <a:prstGeom prst="rect">
            <a:avLst/>
          </a:prstGeom>
        </p:spPr>
      </p:pic>
      <p:pic>
        <p:nvPicPr>
          <p:cNvPr id="6" name="Рисунок 5" descr="DSC01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052736"/>
            <a:ext cx="3684410" cy="2448272"/>
          </a:xfrm>
          <a:prstGeom prst="rect">
            <a:avLst/>
          </a:prstGeom>
        </p:spPr>
      </p:pic>
      <p:pic>
        <p:nvPicPr>
          <p:cNvPr id="7" name="Рисунок 6" descr="DSC015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052736"/>
            <a:ext cx="3695936" cy="2455931"/>
          </a:xfrm>
          <a:prstGeom prst="rect">
            <a:avLst/>
          </a:prstGeom>
        </p:spPr>
      </p:pic>
      <p:pic>
        <p:nvPicPr>
          <p:cNvPr id="8" name="Рисунок 7" descr="DSC01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789040"/>
            <a:ext cx="368440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0099"/>
                </a:solidFill>
              </a:rPr>
              <a:t>Стоматологическая поликлиника КРАСГМУ</a:t>
            </a:r>
            <a:endParaRPr lang="ru-RU" sz="3200" dirty="0">
              <a:solidFill>
                <a:srgbClr val="000099"/>
              </a:solidFill>
            </a:endParaRPr>
          </a:p>
        </p:txBody>
      </p:sp>
      <p:pic>
        <p:nvPicPr>
          <p:cNvPr id="5" name="Рисунок 4" descr="DSC02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3744416" cy="3888432"/>
          </a:xfrm>
          <a:prstGeom prst="rect">
            <a:avLst/>
          </a:prstGeom>
        </p:spPr>
      </p:pic>
      <p:pic>
        <p:nvPicPr>
          <p:cNvPr id="1030" name="Picture 6" descr="C:\Users\user\Desktop\Слабовидящие дети\Школа-интернат № 10\DSC02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888432" cy="3888432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4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822828"/>
            <a:ext cx="684076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ИНФОРМАТИЗАЦИЯ УНИВЕРСИТЕТСКИХ КЛИНИК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76872"/>
            <a:ext cx="6276107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Цилиндр 3"/>
          <p:cNvSpPr/>
          <p:nvPr/>
        </p:nvSpPr>
        <p:spPr>
          <a:xfrm>
            <a:off x="2246313" y="2982913"/>
            <a:ext cx="1870075" cy="1236662"/>
          </a:xfrm>
          <a:prstGeom prst="can">
            <a:avLst/>
          </a:prstGeom>
          <a:solidFill>
            <a:srgbClr val="AC0000"/>
          </a:solidFill>
          <a:ln>
            <a:solidFill>
              <a:srgbClr val="A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6740" name="TextBox 4"/>
          <p:cNvSpPr txBox="1">
            <a:spLocks noChangeArrowheads="1"/>
          </p:cNvSpPr>
          <p:nvPr/>
        </p:nvSpPr>
        <p:spPr bwMode="auto">
          <a:xfrm>
            <a:off x="4233863" y="3217863"/>
            <a:ext cx="4557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b="1" dirty="0" smtClean="0">
                <a:solidFill>
                  <a:srgbClr val="760000"/>
                </a:solidFill>
                <a:cs typeface="Arial" charset="0"/>
              </a:rPr>
              <a:t>Сервер электронных медицинских карт (гл. корпус КрасГМУ)</a:t>
            </a:r>
          </a:p>
        </p:txBody>
      </p:sp>
      <p:sp>
        <p:nvSpPr>
          <p:cNvPr id="116741" name="TextBox 5"/>
          <p:cNvSpPr txBox="1">
            <a:spLocks noChangeArrowheads="1"/>
          </p:cNvSpPr>
          <p:nvPr/>
        </p:nvSpPr>
        <p:spPr bwMode="auto">
          <a:xfrm>
            <a:off x="414338" y="2249488"/>
            <a:ext cx="1027112" cy="523875"/>
          </a:xfrm>
          <a:prstGeom prst="rect">
            <a:avLst/>
          </a:prstGeom>
          <a:solidFill>
            <a:srgbClr val="0070C0">
              <a:alpha val="48000"/>
            </a:srgbClr>
          </a:solidFill>
          <a:ln w="22225">
            <a:solidFill>
              <a:srgbClr val="A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sz="2800" dirty="0" smtClean="0">
                <a:solidFill>
                  <a:srgbClr val="000000"/>
                </a:solidFill>
                <a:cs typeface="Arial" charset="0"/>
              </a:rPr>
              <a:t>ОВП</a:t>
            </a:r>
          </a:p>
        </p:txBody>
      </p:sp>
      <p:sp>
        <p:nvSpPr>
          <p:cNvPr id="116742" name="TextBox 6"/>
          <p:cNvSpPr txBox="1">
            <a:spLocks noChangeArrowheads="1"/>
          </p:cNvSpPr>
          <p:nvPr/>
        </p:nvSpPr>
        <p:spPr bwMode="auto">
          <a:xfrm>
            <a:off x="414338" y="1365250"/>
            <a:ext cx="1833562" cy="708025"/>
          </a:xfrm>
          <a:prstGeom prst="rect">
            <a:avLst/>
          </a:prstGeom>
          <a:solidFill>
            <a:srgbClr val="00B0F0">
              <a:alpha val="89000"/>
            </a:srgbClr>
          </a:solidFill>
          <a:ln w="22225">
            <a:solidFill>
              <a:srgbClr val="A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sz="2000" dirty="0" smtClean="0">
                <a:solidFill>
                  <a:srgbClr val="000000"/>
                </a:solidFill>
                <a:cs typeface="Arial" charset="0"/>
              </a:rPr>
              <a:t>Университет-</a:t>
            </a:r>
            <a:r>
              <a:rPr kumimoji="1" lang="ru-RU" sz="2000" dirty="0" err="1" smtClean="0">
                <a:solidFill>
                  <a:srgbClr val="000000"/>
                </a:solidFill>
                <a:cs typeface="Arial" charset="0"/>
              </a:rPr>
              <a:t>ская</a:t>
            </a:r>
            <a:r>
              <a:rPr kumimoji="1" lang="ru-RU" sz="2000" dirty="0" smtClean="0">
                <a:solidFill>
                  <a:srgbClr val="000000"/>
                </a:solidFill>
                <a:cs typeface="Arial" charset="0"/>
              </a:rPr>
              <a:t> клиника</a:t>
            </a:r>
          </a:p>
        </p:txBody>
      </p:sp>
      <p:sp>
        <p:nvSpPr>
          <p:cNvPr id="116743" name="TextBox 7"/>
          <p:cNvSpPr txBox="1">
            <a:spLocks noChangeArrowheads="1"/>
          </p:cNvSpPr>
          <p:nvPr/>
        </p:nvSpPr>
        <p:spPr bwMode="auto">
          <a:xfrm>
            <a:off x="2355850" y="1358900"/>
            <a:ext cx="1798638" cy="706438"/>
          </a:xfrm>
          <a:prstGeom prst="rect">
            <a:avLst/>
          </a:prstGeom>
          <a:solidFill>
            <a:srgbClr val="0070C0">
              <a:alpha val="60000"/>
            </a:srgbClr>
          </a:solidFill>
          <a:ln w="22225">
            <a:solidFill>
              <a:srgbClr val="A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sz="2000" dirty="0" smtClean="0">
                <a:solidFill>
                  <a:srgbClr val="000000"/>
                </a:solidFill>
                <a:cs typeface="Arial" charset="0"/>
              </a:rPr>
              <a:t>Профессор-</a:t>
            </a:r>
            <a:r>
              <a:rPr kumimoji="1" lang="ru-RU" sz="2000" dirty="0" err="1" smtClean="0">
                <a:solidFill>
                  <a:srgbClr val="000000"/>
                </a:solidFill>
                <a:cs typeface="Arial" charset="0"/>
              </a:rPr>
              <a:t>ская</a:t>
            </a:r>
            <a:r>
              <a:rPr kumimoji="1" lang="ru-RU" sz="2000" dirty="0" smtClean="0">
                <a:solidFill>
                  <a:srgbClr val="000000"/>
                </a:solidFill>
                <a:cs typeface="Arial" charset="0"/>
              </a:rPr>
              <a:t> клиника</a:t>
            </a:r>
          </a:p>
        </p:txBody>
      </p:sp>
      <p:sp>
        <p:nvSpPr>
          <p:cNvPr id="116744" name="TextBox 8"/>
          <p:cNvSpPr txBox="1">
            <a:spLocks noChangeArrowheads="1"/>
          </p:cNvSpPr>
          <p:nvPr/>
        </p:nvSpPr>
        <p:spPr bwMode="auto">
          <a:xfrm>
            <a:off x="4233863" y="1365250"/>
            <a:ext cx="2584450" cy="708025"/>
          </a:xfrm>
          <a:prstGeom prst="rect">
            <a:avLst/>
          </a:prstGeom>
          <a:noFill/>
          <a:ln w="22225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sz="2000" dirty="0" smtClean="0">
                <a:solidFill>
                  <a:srgbClr val="000000"/>
                </a:solidFill>
                <a:cs typeface="Arial" charset="0"/>
              </a:rPr>
              <a:t>Университетский центр стоматологии</a:t>
            </a:r>
          </a:p>
        </p:txBody>
      </p:sp>
      <p:sp>
        <p:nvSpPr>
          <p:cNvPr id="116745" name="TextBox 9"/>
          <p:cNvSpPr txBox="1">
            <a:spLocks noChangeArrowheads="1"/>
          </p:cNvSpPr>
          <p:nvPr/>
        </p:nvSpPr>
        <p:spPr bwMode="auto">
          <a:xfrm>
            <a:off x="6926263" y="1354138"/>
            <a:ext cx="1865312" cy="708025"/>
          </a:xfrm>
          <a:prstGeom prst="rect">
            <a:avLst/>
          </a:prstGeom>
          <a:noFill/>
          <a:ln w="22225">
            <a:solidFill>
              <a:srgbClr val="A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sz="2000" dirty="0" err="1" smtClean="0">
                <a:solidFill>
                  <a:srgbClr val="000000"/>
                </a:solidFill>
                <a:cs typeface="Arial" charset="0"/>
              </a:rPr>
              <a:t>Стом</a:t>
            </a:r>
            <a:r>
              <a:rPr kumimoji="1" lang="ru-RU" sz="2000" dirty="0" smtClean="0">
                <a:solidFill>
                  <a:srgbClr val="000000"/>
                </a:solidFill>
                <a:cs typeface="Arial" charset="0"/>
              </a:rPr>
              <a:t>. поликлиника</a:t>
            </a:r>
          </a:p>
        </p:txBody>
      </p:sp>
      <p:sp>
        <p:nvSpPr>
          <p:cNvPr id="116746" name="TextBox 10"/>
          <p:cNvSpPr txBox="1">
            <a:spLocks noChangeArrowheads="1"/>
          </p:cNvSpPr>
          <p:nvPr/>
        </p:nvSpPr>
        <p:spPr bwMode="auto">
          <a:xfrm>
            <a:off x="7515225" y="2243138"/>
            <a:ext cx="1276350" cy="522287"/>
          </a:xfrm>
          <a:prstGeom prst="rect">
            <a:avLst/>
          </a:prstGeom>
          <a:noFill/>
          <a:ln w="22225">
            <a:solidFill>
              <a:srgbClr val="A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sz="2800" dirty="0" smtClean="0">
                <a:solidFill>
                  <a:srgbClr val="000000"/>
                </a:solidFill>
                <a:cs typeface="Arial" charset="0"/>
              </a:rPr>
              <a:t>ЦНИЛ</a:t>
            </a:r>
          </a:p>
        </p:txBody>
      </p:sp>
      <p:cxnSp>
        <p:nvCxnSpPr>
          <p:cNvPr id="13" name="Прямая соединительная линия 12"/>
          <p:cNvCxnSpPr>
            <a:stCxn id="116741" idx="3"/>
          </p:cNvCxnSpPr>
          <p:nvPr/>
        </p:nvCxnSpPr>
        <p:spPr>
          <a:xfrm>
            <a:off x="1441450" y="2511425"/>
            <a:ext cx="914400" cy="530225"/>
          </a:xfrm>
          <a:prstGeom prst="line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71650" y="2073275"/>
            <a:ext cx="781050" cy="909638"/>
          </a:xfrm>
          <a:prstGeom prst="line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16743" idx="2"/>
          </p:cNvCxnSpPr>
          <p:nvPr/>
        </p:nvCxnSpPr>
        <p:spPr>
          <a:xfrm flipH="1">
            <a:off x="3181350" y="2065338"/>
            <a:ext cx="74613" cy="917575"/>
          </a:xfrm>
          <a:prstGeom prst="line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3770313" y="2073275"/>
            <a:ext cx="1316037" cy="909638"/>
          </a:xfrm>
          <a:prstGeom prst="line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024313" y="2073275"/>
            <a:ext cx="3316287" cy="968375"/>
          </a:xfrm>
          <a:prstGeom prst="line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16746" idx="1"/>
          </p:cNvCxnSpPr>
          <p:nvPr/>
        </p:nvCxnSpPr>
        <p:spPr>
          <a:xfrm flipH="1">
            <a:off x="4116388" y="2505075"/>
            <a:ext cx="3398837" cy="620713"/>
          </a:xfrm>
          <a:prstGeom prst="line">
            <a:avLst/>
          </a:prstGeom>
          <a:ln>
            <a:solidFill>
              <a:srgbClr val="A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753" name="Изображение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4" y="4581128"/>
            <a:ext cx="2582809" cy="172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Соединительная линия уступом 25"/>
          <p:cNvCxnSpPr>
            <a:endCxn id="116753" idx="1"/>
          </p:cNvCxnSpPr>
          <p:nvPr/>
        </p:nvCxnSpPr>
        <p:spPr>
          <a:xfrm>
            <a:off x="3475038" y="4219575"/>
            <a:ext cx="2928936" cy="1225352"/>
          </a:xfrm>
          <a:prstGeom prst="bentConnector3">
            <a:avLst>
              <a:gd name="adj1" fmla="val 50000"/>
            </a:avLst>
          </a:prstGeom>
          <a:ln>
            <a:solidFill>
              <a:srgbClr val="AC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755" name="Изображение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7" y="5075238"/>
            <a:ext cx="2160587" cy="153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Соединительная линия уступом 31"/>
          <p:cNvCxnSpPr/>
          <p:nvPr/>
        </p:nvCxnSpPr>
        <p:spPr>
          <a:xfrm rot="5400000">
            <a:off x="1936750" y="4529138"/>
            <a:ext cx="1290638" cy="671512"/>
          </a:xfrm>
          <a:prstGeom prst="bentConnector3">
            <a:avLst>
              <a:gd name="adj1" fmla="val 99986"/>
            </a:avLst>
          </a:prstGeom>
          <a:ln>
            <a:solidFill>
              <a:srgbClr val="AC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57" name="TextBox 35"/>
          <p:cNvSpPr txBox="1">
            <a:spLocks noChangeArrowheads="1"/>
          </p:cNvSpPr>
          <p:nvPr/>
        </p:nvSpPr>
        <p:spPr bwMode="auto">
          <a:xfrm>
            <a:off x="414338" y="4429125"/>
            <a:ext cx="2268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b="1" dirty="0" smtClean="0">
                <a:solidFill>
                  <a:srgbClr val="760000"/>
                </a:solidFill>
                <a:cs typeface="Arial" charset="0"/>
              </a:rPr>
              <a:t>Обмен с сайтом КрасГМУ</a:t>
            </a:r>
          </a:p>
        </p:txBody>
      </p:sp>
      <p:sp>
        <p:nvSpPr>
          <p:cNvPr id="116758" name="TextBox 36"/>
          <p:cNvSpPr txBox="1">
            <a:spLocks noChangeArrowheads="1"/>
          </p:cNvSpPr>
          <p:nvPr/>
        </p:nvSpPr>
        <p:spPr bwMode="auto">
          <a:xfrm>
            <a:off x="3475038" y="4751388"/>
            <a:ext cx="2778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ru-RU" b="1" dirty="0" smtClean="0">
                <a:solidFill>
                  <a:srgbClr val="760000"/>
                </a:solidFill>
                <a:cs typeface="Arial" charset="0"/>
              </a:rPr>
              <a:t>Обмен с СКЦ ФМБА и другими ЛПУ</a:t>
            </a:r>
          </a:p>
        </p:txBody>
      </p:sp>
      <p:pic>
        <p:nvPicPr>
          <p:cNvPr id="18434" name="Picture 2" descr="C:\Users\pomrectora\Desktop\ban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03" y="-1"/>
            <a:ext cx="2073778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0"/>
            <a:ext cx="5939587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qMS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" y="3306357"/>
            <a:ext cx="2782133" cy="1562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188640"/>
            <a:ext cx="738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УНИВЕРСИТЕТСКАЯ КЛИНИКА ИМЕЕТ СВОЙ САЙТ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15145"/>
            <a:ext cx="2807296" cy="15769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2160" y="4830351"/>
            <a:ext cx="26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://klinika.krasgmu.ru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020" y="4834642"/>
            <a:ext cx="26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://p-clinic.ru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020" y="3002105"/>
            <a:ext cx="278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://krascnil.krasgmu.ru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7489" y="1153010"/>
            <a:ext cx="26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://stom.krasgmu.ru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020" y="1098582"/>
            <a:ext cx="26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://ucs.krasgmu.ru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7468" y="3002105"/>
            <a:ext cx="26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://ovp.krasgmu.ru</a:t>
            </a:r>
            <a:endParaRPr lang="ru-RU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3515" y="2204864"/>
            <a:ext cx="26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://krasgmu.ru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747462" y="4014590"/>
            <a:ext cx="269567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591472" y="4842409"/>
            <a:ext cx="1425557" cy="112546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32" idx="3"/>
          </p:cNvCxnSpPr>
          <p:nvPr/>
        </p:nvCxnSpPr>
        <p:spPr>
          <a:xfrm flipH="1">
            <a:off x="3130824" y="4842409"/>
            <a:ext cx="1460648" cy="1168572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130824" y="4014590"/>
            <a:ext cx="304657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8" idx="1"/>
          </p:cNvCxnSpPr>
          <p:nvPr/>
        </p:nvCxnSpPr>
        <p:spPr>
          <a:xfrm flipV="1">
            <a:off x="4591472" y="2303614"/>
            <a:ext cx="1420688" cy="883157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3130824" y="2279341"/>
            <a:ext cx="1460648" cy="90743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537" r="20487" b="17614"/>
          <a:stretch/>
        </p:blipFill>
        <p:spPr bwMode="auto">
          <a:xfrm>
            <a:off x="6077468" y="5164430"/>
            <a:ext cx="2747803" cy="166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512" r="21219"/>
          <a:stretch/>
        </p:blipFill>
        <p:spPr bwMode="auto">
          <a:xfrm>
            <a:off x="6031670" y="3306356"/>
            <a:ext cx="2787785" cy="1536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927" r="15366"/>
          <a:stretch/>
        </p:blipFill>
        <p:spPr bwMode="auto">
          <a:xfrm>
            <a:off x="348690" y="5164430"/>
            <a:ext cx="2782134" cy="1693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9756"/>
          <a:stretch/>
        </p:blipFill>
        <p:spPr bwMode="auto">
          <a:xfrm>
            <a:off x="348690" y="1386730"/>
            <a:ext cx="2782134" cy="1728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90" r="5853" b="4606"/>
          <a:stretch/>
        </p:blipFill>
        <p:spPr bwMode="auto">
          <a:xfrm>
            <a:off x="3442920" y="3186771"/>
            <a:ext cx="2439326" cy="1768363"/>
          </a:xfrm>
          <a:prstGeom prst="rect">
            <a:avLst/>
          </a:prstGeom>
          <a:ln w="28575">
            <a:solidFill>
              <a:srgbClr val="00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20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 descr="Логотип КрасГМ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440855" cy="9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55679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50DAB"/>
                </a:solidFill>
                <a:latin typeface="+mj-lt"/>
              </a:rPr>
              <a:t>Проведено анкетирование прикрепленного населения по удовлетворенности качеством предоставления медицинских услуг в амбулаторных условиях (ОВП – 100 анкет; Стоматологическая поликлиника – 200 анкет)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64" y="3212976"/>
            <a:ext cx="6152515" cy="3460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3688" y="260648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dirty="0" smtClean="0"/>
              <a:t>В соответствии с приказом МЗ России от 31.10.2013 г. № 810а «Об организации работы по формированию независимой системы оценки качества работы государственных учреждений, оказывающих услуги в сфере здравоохранения»:</a:t>
            </a:r>
          </a:p>
        </p:txBody>
      </p:sp>
    </p:spTree>
    <p:extLst>
      <p:ext uri="{BB962C8B-B14F-4D97-AF65-F5344CB8AC3E}">
        <p14:creationId xmlns:p14="http://schemas.microsoft.com/office/powerpoint/2010/main" val="35064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798" y="1026016"/>
            <a:ext cx="8928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Продолжить работу по получению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лицензий на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виды медицинских услуг, оказываемых в клиниках ВУЗа (срок исполнения – февраль-март 2015 г.; ответственные – Родиков М. В., Петров П. А.);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ИСПОЛНЕНО</a:t>
            </a:r>
            <a:endParaRPr lang="ru-RU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Организовать периодические (1 раз в полгода) акции по оказанию бесплатной консультативной помощи социально незащищенным группам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и края (срок исполнения – в течение 2015 года; ответственные – Родиков М. В., главные врачи клиник ВУЗа);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ИСПОЛНЕНО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Продолжить работу по увеличению объемов и контролю исполнения госзаказа  в рамках ОМС (в течение 2015 г., ответственные – Родиков М. В.,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врачи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 ВУЗа);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ИСПОЛНЕНО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Привести в соответствие с приказом </a:t>
            </a:r>
            <a:r>
              <a:rPr lang="ru-RU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Минздравва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 интернет-сайты клиник ВУЗа (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 –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 2015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года; ответственные – Родиков М. В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Россиев Д. А.;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врачи клиник ВУЗа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ИСПОЛНЕНО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Заключить с ЛПУ города и края новый «Договор об организации практической подготовки обучающихся» (срок исполнения – </a:t>
            </a:r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 2015 г.; ответственный – Родиков М. В.);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ИСПОЛНЕНО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Подготовить организационно-правовые вопросы прохождения </a:t>
            </a:r>
            <a:r>
              <a:rPr lang="ru-RU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госаккредитации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получения заказа на оказание ВМП по стоматологии (срок исполнения –  май 2015 г.; ответственный – </a:t>
            </a:r>
            <a:r>
              <a:rPr lang="ru-RU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Алямовский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В.);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ИСПОЛНЕНО</a:t>
            </a:r>
            <a:endParaRPr lang="ru-RU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322953"/>
            <a:ext cx="792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УЧЕНОГО СОВЕТА КРАСГМУ ОТ 19.11.2014 г. </a:t>
            </a:r>
          </a:p>
        </p:txBody>
      </p:sp>
      <p:pic>
        <p:nvPicPr>
          <p:cNvPr id="4" name="Рисунок 3" descr="16340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08" y="104728"/>
            <a:ext cx="865584" cy="64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798" y="1170618"/>
            <a:ext cx="8928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Продолжить работу по получению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лицензий на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виды медицинских услуг, оказываемых в клиниках ВУЗа 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 – февраль-март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г.; ответственные – Родиков М. В.,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врачи клиник ВУЗа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Продолжить работу по увеличению объемов и контролю исполнения госзаказа  в рамках ОМС 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г., ответственные – Родиков М. В.,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врачи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 ВУЗа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Проведение медицинских осмотров студентов и сотрудников ВУЗа, диспансеризации, ФЛГ, вакцинации 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г., ответственные –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Родиков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В.,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Каскаева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 С.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Продолжить работу по адаптации МИС </a:t>
            </a:r>
            <a:r>
              <a:rPr lang="ru-RU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qMS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условиям работы университетских клиник, внедрению МИС </a:t>
            </a:r>
            <a:r>
              <a:rPr lang="ru-RU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qMS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работу Стоматологической поликлиники КрасГМУ 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г., ответственные –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Родиков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В.,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Россиев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 А.,  главные врачи клиник ВУЗа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сети пунктов забора лабораторных анализов и системы лабораторной информационной системы в ЦНИЛ КрасГМУ  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г., ответственные –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Родиков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В.; руководитель ЦНИЛ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отделений на базе Университетской и Профессорской клиник КрасГМУ в рамках развития многопрофильных клиник 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г., ответственные – </a:t>
            </a:r>
            <a:r>
              <a:rPr lang="ru-RU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Родиков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В., Петров П. А., Чешейко Е. Ю.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2777" y="262389"/>
            <a:ext cx="7707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РЕШЕНИЯ УЧЕНОГО СОВЕТА КрасГМУ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25.11 2015 г.</a:t>
            </a:r>
          </a:p>
        </p:txBody>
      </p:sp>
      <p:pic>
        <p:nvPicPr>
          <p:cNvPr id="4" name="Рисунок 3" descr="16340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08" y="104728"/>
            <a:ext cx="865584" cy="64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268760"/>
            <a:ext cx="5832648" cy="1584176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Благодарю за внимание!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08920"/>
            <a:ext cx="4350568" cy="32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65" y="116632"/>
            <a:ext cx="698477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ВНЕСЕНИЮ ИЗМЕНЕНИЙ В ИНФОРМИРОВАННОЕ ДОБРОВОЛЬНОЕ СОГЛАСИЕ ПАЦИЕНТА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>
            <a:fillRect/>
          </a:stretch>
        </p:blipFill>
        <p:spPr>
          <a:xfrm>
            <a:off x="7164288" y="260648"/>
            <a:ext cx="1750117" cy="17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123" y="2088038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ГБОУ ВПО «Красноярский государственный медицинский университет им. проф. В. Ф. Войно-Ясенецкого» Минздрава России в соответствии со ст. </a:t>
            </a:r>
            <a:r>
              <a:rPr lang="ru-RU" sz="2400" dirty="0" smtClean="0"/>
              <a:t>20 ФЗ 323 </a:t>
            </a:r>
            <a:r>
              <a:rPr lang="ru-RU" sz="2400" dirty="0"/>
              <a:t>предлагает приказом по Министерству здравоохранения Красноярского края включить во все информированные добровольные согласия, </a:t>
            </a:r>
            <a:r>
              <a:rPr lang="ru-RU" sz="2400" dirty="0" smtClean="0"/>
              <a:t>применяющиеся </a:t>
            </a:r>
            <a:r>
              <a:rPr lang="ru-RU" sz="2400" dirty="0"/>
              <a:t>в ЛПУ края, следующий  обязательный пункт: </a:t>
            </a:r>
          </a:p>
          <a:p>
            <a:pPr algn="just"/>
            <a:r>
              <a:rPr lang="ru-RU" sz="2400" dirty="0"/>
              <a:t>	</a:t>
            </a: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Я ___________ согласен (согласна) на осмотр и участие в оказании мне медицинской помощи </a:t>
            </a:r>
            <a:r>
              <a:rPr lang="ru-RU" sz="2400" b="1" dirty="0" smtClean="0">
                <a:solidFill>
                  <a:srgbClr val="C00000"/>
                </a:solidFill>
              </a:rPr>
              <a:t>студентами </a:t>
            </a:r>
            <a:r>
              <a:rPr lang="ru-RU" sz="2400" b="1" dirty="0">
                <a:solidFill>
                  <a:srgbClr val="C00000"/>
                </a:solidFill>
              </a:rPr>
              <a:t>медицинских ВУЗов и колледжей исключительно в медицинских, научных или обучающих целях с учетом сохранения врачебной </a:t>
            </a:r>
            <a:r>
              <a:rPr lang="ru-RU" sz="2400" b="1" dirty="0" smtClean="0">
                <a:solidFill>
                  <a:srgbClr val="C00000"/>
                </a:solidFill>
              </a:rPr>
              <a:t>тайны»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 descr="Логотип КрасГМ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6313"/>
            <a:ext cx="1440855" cy="9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9063" y="213285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FF"/>
                </a:solidFill>
              </a:rPr>
              <a:t>ЛЕЧЕБНАЯ РАБОТА СОТРУДНИКОВ КЛИНИЧЕСКИХ КАФЕДР</a:t>
            </a:r>
            <a:endParaRPr lang="ru-RU" sz="2400" dirty="0" smtClean="0">
              <a:solidFill>
                <a:srgbClr val="0000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58752"/>
            <a:ext cx="2772655" cy="250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31913" y="1052513"/>
            <a:ext cx="4810918" cy="1008062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КЛИНИЧЕСКИХ КАФЕДР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39" y="2506662"/>
            <a:ext cx="4811192" cy="14271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КЛИНИЧЕСКИХ БАЗ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148 586  м</a:t>
            </a:r>
            <a:r>
              <a:rPr lang="ru-RU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7913" y="5084762"/>
            <a:ext cx="1116011" cy="9119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КГБУЗ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3728" y="5060052"/>
            <a:ext cx="2736304" cy="13212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ведомственные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негосударственные,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527174" y="4101306"/>
            <a:ext cx="287338" cy="71913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3562995" y="4101307"/>
            <a:ext cx="288925" cy="71913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932040" y="5060051"/>
            <a:ext cx="1944216" cy="13212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клиники КрасГМУ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" y="70136"/>
            <a:ext cx="1267496" cy="127759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9822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397372"/>
            <a:ext cx="2143125" cy="214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31" y="304800"/>
            <a:ext cx="2619375" cy="1743075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>
            <a:off x="5724128" y="4101307"/>
            <a:ext cx="288925" cy="71913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90381"/>
            <a:ext cx="7494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ФОРМИРОВАНИЕ УЧЕТА И ОТЧЕТНОСТИ ПО ЛЕЧЕБНОЙ РАБОТЕ СОТРУДНИКОВ КЛИНИЧЕСКИХ КАФЕДР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32240" y="1158999"/>
            <a:ext cx="21602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часов лечебной работы в год;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Электронная подача отчетов в указанный срок</a:t>
            </a:r>
            <a:endParaRPr 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3" descr="Логотип КрасГМ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70"/>
            <a:ext cx="1117327" cy="75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1" y="1052736"/>
            <a:ext cx="6436209" cy="53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2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06B6EB-8CCB-429C-9D3B-EA09378A39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3105</TotalTime>
  <Words>2266</Words>
  <Application>Microsoft Office PowerPoint</Application>
  <PresentationFormat>Экран (4:3)</PresentationFormat>
  <Paragraphs>452</Paragraphs>
  <Slides>58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Стоматологическая поликлиника КРАСГМУ</vt:lpstr>
      <vt:lpstr>Стоматологическая поликлиника КРАСГМУ</vt:lpstr>
      <vt:lpstr>Стоматологическая поликлиника КРАСГМУ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В. Родиков</dc:creator>
  <cp:lastModifiedBy>МедведеваНН</cp:lastModifiedBy>
  <cp:revision>246</cp:revision>
  <cp:lastPrinted>2014-12-17T02:48:44Z</cp:lastPrinted>
  <dcterms:created xsi:type="dcterms:W3CDTF">2014-11-14T03:32:05Z</dcterms:created>
  <dcterms:modified xsi:type="dcterms:W3CDTF">2015-11-26T05:09:37Z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TC103853789990</vt:lpwstr>
  </property>
</Properties>
</file>