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1"/>
  </p:notesMasterIdLst>
  <p:sldIdLst>
    <p:sldId id="256" r:id="rId2"/>
    <p:sldId id="371" r:id="rId3"/>
    <p:sldId id="257" r:id="rId4"/>
    <p:sldId id="258" r:id="rId5"/>
    <p:sldId id="277" r:id="rId6"/>
    <p:sldId id="276" r:id="rId7"/>
    <p:sldId id="279" r:id="rId8"/>
    <p:sldId id="307" r:id="rId9"/>
    <p:sldId id="309" r:id="rId10"/>
    <p:sldId id="285" r:id="rId11"/>
    <p:sldId id="311" r:id="rId12"/>
    <p:sldId id="283" r:id="rId13"/>
    <p:sldId id="310" r:id="rId14"/>
    <p:sldId id="293" r:id="rId15"/>
    <p:sldId id="290" r:id="rId16"/>
    <p:sldId id="291" r:id="rId17"/>
    <p:sldId id="292" r:id="rId18"/>
    <p:sldId id="312" r:id="rId19"/>
    <p:sldId id="296" r:id="rId20"/>
    <p:sldId id="300" r:id="rId21"/>
    <p:sldId id="297" r:id="rId22"/>
    <p:sldId id="298" r:id="rId23"/>
    <p:sldId id="299" r:id="rId24"/>
    <p:sldId id="301" r:id="rId25"/>
    <p:sldId id="305" r:id="rId26"/>
    <p:sldId id="313" r:id="rId27"/>
    <p:sldId id="302" r:id="rId28"/>
    <p:sldId id="303" r:id="rId29"/>
    <p:sldId id="294" r:id="rId30"/>
    <p:sldId id="314" r:id="rId31"/>
    <p:sldId id="319" r:id="rId32"/>
    <p:sldId id="320" r:id="rId33"/>
    <p:sldId id="321" r:id="rId34"/>
    <p:sldId id="295" r:id="rId35"/>
    <p:sldId id="304" r:id="rId36"/>
    <p:sldId id="318" r:id="rId37"/>
    <p:sldId id="324" r:id="rId38"/>
    <p:sldId id="317" r:id="rId39"/>
    <p:sldId id="323" r:id="rId40"/>
    <p:sldId id="327" r:id="rId41"/>
    <p:sldId id="326" r:id="rId42"/>
    <p:sldId id="328" r:id="rId43"/>
    <p:sldId id="325" r:id="rId44"/>
    <p:sldId id="329" r:id="rId45"/>
    <p:sldId id="342" r:id="rId46"/>
    <p:sldId id="337" r:id="rId47"/>
    <p:sldId id="336" r:id="rId48"/>
    <p:sldId id="339" r:id="rId49"/>
    <p:sldId id="338" r:id="rId50"/>
    <p:sldId id="340" r:id="rId51"/>
    <p:sldId id="330" r:id="rId52"/>
    <p:sldId id="316" r:id="rId53"/>
    <p:sldId id="331" r:id="rId54"/>
    <p:sldId id="315" r:id="rId55"/>
    <p:sldId id="322" r:id="rId56"/>
    <p:sldId id="333" r:id="rId57"/>
    <p:sldId id="334" r:id="rId58"/>
    <p:sldId id="335" r:id="rId59"/>
    <p:sldId id="34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226" autoAdjust="0"/>
  </p:normalViewPr>
  <p:slideViewPr>
    <p:cSldViewPr>
      <p:cViewPr>
        <p:scale>
          <a:sx n="100" d="100"/>
          <a:sy n="100" d="100"/>
        </p:scale>
        <p:origin x="233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F270-16B8-40C7-B363-5EAFD8585657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5A68E-9BD8-4954-95D3-5905B478A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Тщательно проанализировав изменения показателей материнской смертности, можно не только оценить тенденции, но и определить рациональные меры, позволяющие оптимизировать родовспоможение и уменьшить число критических состояний.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2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является регулярно действующим филиалом женской консультации центральной районной больницы (ЦРБ) и создается для оказания врачебной акушерско-гинекологической помощи сельскому населению.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2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5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56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6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75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45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4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0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Иногда патология требует досрочного </a:t>
            </a:r>
            <a:r>
              <a:rPr lang="ru-RU" sz="1200" dirty="0" err="1"/>
              <a:t>родоразрешения</a:t>
            </a:r>
            <a:r>
              <a:rPr lang="ru-RU" sz="1200" dirty="0"/>
              <a:t>. В лечении </a:t>
            </a:r>
            <a:r>
              <a:rPr lang="ru-RU" sz="1200" dirty="0" err="1"/>
              <a:t>гестозов</a:t>
            </a:r>
            <a:r>
              <a:rPr lang="ru-RU" sz="1200" dirty="0"/>
              <a:t> этот момент имеет важное значение: </a:t>
            </a:r>
            <a:r>
              <a:rPr lang="ru-RU" sz="1200" dirty="0" err="1"/>
              <a:t>гестоз</a:t>
            </a:r>
            <a:r>
              <a:rPr lang="ru-RU" sz="1200" dirty="0"/>
              <a:t> вылечить нельзя, он заканчивается с окончанием беременности. Последствия несвоевременного </a:t>
            </a:r>
            <a:r>
              <a:rPr lang="ru-RU" sz="1200" dirty="0" err="1"/>
              <a:t>родоразрешения</a:t>
            </a:r>
            <a:r>
              <a:rPr lang="ru-RU" sz="1200" dirty="0"/>
              <a:t> - смерть матерей, смерть детей, тяжелая </a:t>
            </a:r>
            <a:r>
              <a:rPr lang="ru-RU" sz="1200" dirty="0" err="1"/>
              <a:t>инвалидизация</a:t>
            </a:r>
            <a:r>
              <a:rPr lang="ru-RU" sz="1200" dirty="0"/>
              <a:t>.</a:t>
            </a:r>
            <a:br>
              <a:rPr lang="ru-RU" sz="12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24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77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9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6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65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57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61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6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63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16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3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Применение экспресс диагностики системы гемостаза, современные технологии для оказания помощи (</a:t>
            </a:r>
            <a:r>
              <a:rPr lang="ru-RU" dirty="0" err="1"/>
              <a:t>аутогемодонорство</a:t>
            </a:r>
            <a:r>
              <a:rPr lang="ru-RU" dirty="0"/>
              <a:t>, </a:t>
            </a:r>
            <a:r>
              <a:rPr lang="ru-RU" dirty="0" err="1"/>
              <a:t>новосевен</a:t>
            </a:r>
            <a:r>
              <a:rPr lang="ru-RU" dirty="0"/>
              <a:t> – препарат 7а фактора свертывания), современные а/б, протоколы лечения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83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06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8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66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58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01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58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6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31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1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5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Узбекистан </a:t>
            </a:r>
            <a:r>
              <a:rPr lang="ru-RU" dirty="0" err="1"/>
              <a:t>киргизия</a:t>
            </a:r>
            <a:r>
              <a:rPr lang="ru-RU" dirty="0"/>
              <a:t> </a:t>
            </a:r>
            <a:r>
              <a:rPr lang="ru-RU" dirty="0" err="1"/>
              <a:t>туркмения</a:t>
            </a:r>
            <a:r>
              <a:rPr lang="ru-RU" dirty="0"/>
              <a:t> </a:t>
            </a:r>
            <a:r>
              <a:rPr lang="ru-RU" dirty="0" err="1"/>
              <a:t>казахстан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1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Узбекистан </a:t>
            </a:r>
            <a:r>
              <a:rPr lang="ru-RU" dirty="0" err="1"/>
              <a:t>киргизия</a:t>
            </a:r>
            <a:r>
              <a:rPr lang="ru-RU" dirty="0"/>
              <a:t> </a:t>
            </a:r>
            <a:r>
              <a:rPr lang="ru-RU" dirty="0" err="1"/>
              <a:t>туркмения</a:t>
            </a:r>
            <a:r>
              <a:rPr lang="ru-RU" dirty="0"/>
              <a:t> </a:t>
            </a:r>
            <a:r>
              <a:rPr lang="ru-RU" dirty="0" err="1"/>
              <a:t>казахстан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6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Областная </a:t>
            </a:r>
            <a:r>
              <a:rPr lang="ru-RU"/>
              <a:t>клиническая больница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4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org&amp;id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79"/>
            <a:ext cx="8640960" cy="4506255"/>
          </a:xfrm>
        </p:spPr>
        <p:txBody>
          <a:bodyPr>
            <a:noAutofit/>
          </a:bodyPr>
          <a:lstStyle/>
          <a:p>
            <a:pPr algn="ctr"/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акушерско-гинекологической помощи. Женский таз и головка плода, как объекты родов.</a:t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Менструальный цикл. Нарушения менструального цикла.</a:t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6161E-A102-D87C-47BC-717C1FA4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" y="0"/>
            <a:ext cx="2091109" cy="1621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126B9-DBD1-89B1-1158-9C0D44CCF12F}"/>
              </a:ext>
            </a:extLst>
          </p:cNvPr>
          <p:cNvSpPr txBox="1"/>
          <p:nvPr/>
        </p:nvSpPr>
        <p:spPr>
          <a:xfrm>
            <a:off x="2242810" y="834753"/>
            <a:ext cx="5496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Красноярский государственный медицинский университет им. проф. В.Ф. Войно-Ясенецкого Минздрава России</a:t>
            </a:r>
            <a:endParaRPr lang="ru-RU" b="1" i="0" u="none" strike="noStrike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6A856-72A1-9668-D5C2-6089E227A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2865"/>
            <a:ext cx="1252730" cy="12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6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Профилактика перинатальной и младенческой заболеваемости и смертности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ПС – это смерть плода после 22 недель (антенатальная)</a:t>
            </a:r>
          </a:p>
          <a:p>
            <a:pPr marL="0" indent="0">
              <a:buNone/>
            </a:pPr>
            <a:r>
              <a:rPr lang="ru-RU" sz="2000" dirty="0"/>
              <a:t>                смерть во время родов (</a:t>
            </a:r>
            <a:r>
              <a:rPr lang="ru-RU" sz="2000" dirty="0" err="1"/>
              <a:t>интранатальная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r>
              <a:rPr lang="ru-RU" sz="2000" dirty="0"/>
              <a:t>                смерть новорожденного в первые 7 суток (168ч.)  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(постнатальная)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МС – смертность до 1 года жизни.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Показатель ПС – на 1000 родившихся. (‰)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ПС в России – 1999г. - 14,24</a:t>
            </a:r>
          </a:p>
          <a:p>
            <a:pPr marL="0" indent="0">
              <a:buNone/>
            </a:pPr>
            <a:r>
              <a:rPr lang="ru-RU" sz="2000" dirty="0"/>
              <a:t>                          2001г.- 12,8</a:t>
            </a:r>
          </a:p>
          <a:p>
            <a:pPr marL="0" indent="0">
              <a:buNone/>
            </a:pPr>
            <a:r>
              <a:rPr lang="ru-RU" sz="2000" dirty="0"/>
              <a:t>                          2011г.- 7,16</a:t>
            </a:r>
          </a:p>
          <a:p>
            <a:pPr marL="0" indent="0">
              <a:buNone/>
            </a:pPr>
            <a:r>
              <a:rPr lang="ru-RU" sz="2000" dirty="0"/>
              <a:t>Колеблется от 8 до 50 промилле.</a:t>
            </a:r>
            <a:br>
              <a:rPr lang="ru-RU" sz="2000" dirty="0"/>
            </a:br>
            <a:r>
              <a:rPr lang="ru-RU" sz="2000" dirty="0"/>
              <a:t>(Санкт-Петербург 16, Финляндия 8, Япония 6, Средняя Азия 120)</a:t>
            </a:r>
          </a:p>
        </p:txBody>
      </p:sp>
    </p:spTree>
    <p:extLst>
      <p:ext uri="{BB962C8B-B14F-4D97-AF65-F5344CB8AC3E}">
        <p14:creationId xmlns:p14="http://schemas.microsoft.com/office/powerpoint/2010/main" val="387851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80703"/>
            <a:ext cx="8229600" cy="2196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Оказание медицинской помощи по профилям "акушерство и гинекология (за исключением использования вспомогательных репродуктивных технологий и искусственного прерывания беременности)" и "акушерство и гинекология (искусственное прерывание беременности)" регулируется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Приказом Минздрава России от 20.10.2020 N 1130н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A027DE-D761-F03C-F5A3-3B475483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96" y="836712"/>
            <a:ext cx="2988007" cy="29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/>
              <a:t>Структура подразделений акушерско-гинекологической помощи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Учреждениями, оказывающие данный вид помощи, являются:</a:t>
            </a:r>
          </a:p>
          <a:p>
            <a:pPr marL="0" indent="0">
              <a:buNone/>
            </a:pPr>
            <a:r>
              <a:rPr lang="ru-RU" dirty="0"/>
              <a:t> 1.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консультация </a:t>
            </a:r>
            <a:r>
              <a:rPr lang="ru-RU" dirty="0"/>
              <a:t>— амбулаторное лечебно-профилактическое учреждение, основной принцип ее работы – </a:t>
            </a:r>
            <a:r>
              <a:rPr lang="ru-RU" dirty="0" err="1"/>
              <a:t>участковость</a:t>
            </a:r>
            <a:r>
              <a:rPr lang="ru-RU" dirty="0"/>
              <a:t> (на одном участке порядка 2-2,5 тыс. женщин). </a:t>
            </a:r>
          </a:p>
          <a:p>
            <a:pPr marL="0" indent="0">
              <a:buNone/>
            </a:pPr>
            <a:r>
              <a:rPr lang="ru-RU" dirty="0"/>
              <a:t>Основная задача ЖК — охрана и сохранение здоровья матери и ее ребенка, лечение гинекологических больных и решение вопросов профилактики.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Родильный дом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Виды: объединенные с ЖК и необъединенные с ЖК. 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(смотровой) </a:t>
            </a:r>
            <a:r>
              <a:rPr lang="ru-RU" dirty="0"/>
              <a:t>— место, в котором проводится гинекологические осмотры женщин с целью выявления опухолевой патологии в ранней стадии. Осматривают женщин возраста 35 лет и старше. Осмотр проводит акушерка или врач-гинеколог. 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Гинекологические отделения больниц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планирования семьи, репродуктивного здоровья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6. Сельские амбулатории,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ФАП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Перинатальные центры </a:t>
            </a:r>
            <a:r>
              <a:rPr lang="ru-RU" dirty="0"/>
              <a:t>(для детей здесь имеются отделения новорожденных, недоношенных и патологии новорожденных). 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Санатории</a:t>
            </a:r>
            <a:r>
              <a:rPr lang="ru-RU" dirty="0"/>
              <a:t> для беременных и для гинекологических больных </a:t>
            </a:r>
          </a:p>
          <a:p>
            <a:pPr marL="0" indent="0">
              <a:buNone/>
            </a:pPr>
            <a:r>
              <a:rPr lang="ru-RU" dirty="0"/>
              <a:t>9. Центры 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10.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Генетические 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38931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Структура родовспоможения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МЗРФ </a:t>
            </a:r>
          </a:p>
          <a:p>
            <a:pPr marL="0" indent="0" algn="just">
              <a:buNone/>
            </a:pPr>
            <a:r>
              <a:rPr lang="ru-RU" sz="2000" dirty="0"/>
              <a:t>МЗО</a:t>
            </a:r>
          </a:p>
          <a:p>
            <a:pPr marL="0" indent="0" algn="just">
              <a:buNone/>
            </a:pPr>
            <a:r>
              <a:rPr lang="ru-RU" sz="2000" dirty="0"/>
              <a:t>ОКБ (ОПБ, р/о, г/о, ЖК)</a:t>
            </a:r>
          </a:p>
          <a:p>
            <a:pPr marL="0" indent="0" algn="just">
              <a:buNone/>
            </a:pPr>
            <a:r>
              <a:rPr lang="ru-RU" sz="2000" dirty="0"/>
              <a:t>ЦРБ (ОПБ, р/о, г/о, ЖК)</a:t>
            </a:r>
          </a:p>
          <a:p>
            <a:pPr marL="0" indent="0" algn="just">
              <a:buNone/>
            </a:pPr>
            <a:r>
              <a:rPr lang="ru-RU" sz="2000" dirty="0"/>
              <a:t>ФАП</a:t>
            </a:r>
            <a:r>
              <a:rPr lang="ru-RU" sz="1800" dirty="0"/>
              <a:t> (работают в составе сельского врачебного участка)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200" dirty="0"/>
              <a:t>на 1-м уровне - акушерские боксы при участковых больницах, акушерские отделения на 15, 20, 30 коек при ЦРБ, муниципальные и межрайонные родильные дома на 40, 60, 100 коек</a:t>
            </a:r>
          </a:p>
          <a:p>
            <a:r>
              <a:rPr lang="ru-RU" sz="2200" dirty="0"/>
              <a:t>на 2-м уровне - межрайонные и городские родильные дома на 60, 100, 130, 150, 200 коек</a:t>
            </a:r>
          </a:p>
          <a:p>
            <a:r>
              <a:rPr lang="ru-RU" sz="2200" dirty="0"/>
              <a:t>на третьем уровне перинатальные центры на 100, 130, 150, 170, 210, 250 коек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9663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Женская консультация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/>
          </a:p>
          <a:p>
            <a:r>
              <a:rPr lang="ru-RU" sz="2000" dirty="0"/>
              <a:t>1920 году в стране было создано 197 консультаций, оказывавших помощь беременным женщинам. 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В 1925 году консультации для беременных были реорганизованы в консультации для женщин, их функции значительно расширились.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Сейчас в нашей стране насчитывается более 10 300 женских консультаций.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6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Женская консультация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и организация работы</a:t>
            </a:r>
            <a:r>
              <a:rPr lang="ru-RU" sz="2000" dirty="0"/>
              <a:t>: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 1. Прием и консультативная помощь гинекологических больных, беременных и родильниц. </a:t>
            </a:r>
          </a:p>
          <a:p>
            <a:pPr marL="0" indent="0" algn="just">
              <a:buNone/>
            </a:pPr>
            <a:r>
              <a:rPr lang="ru-RU" sz="2000" dirty="0"/>
              <a:t>2. Оказание профилактической помощи.</a:t>
            </a:r>
          </a:p>
          <a:p>
            <a:pPr marL="0" indent="0" algn="just">
              <a:buNone/>
            </a:pPr>
            <a:r>
              <a:rPr lang="ru-RU" sz="2000" dirty="0"/>
              <a:t>3. Оказание лечебно-диагностической помощи. </a:t>
            </a:r>
          </a:p>
          <a:p>
            <a:pPr marL="0" indent="0" algn="just">
              <a:buNone/>
            </a:pPr>
            <a:r>
              <a:rPr lang="ru-RU" sz="2000" dirty="0"/>
              <a:t>4. Услуги по планированию семьи. </a:t>
            </a:r>
          </a:p>
          <a:p>
            <a:pPr marL="0" indent="0" algn="just">
              <a:buNone/>
            </a:pPr>
            <a:r>
              <a:rPr lang="ru-RU" sz="2000" dirty="0"/>
              <a:t>5. Оказание социальной помощи. </a:t>
            </a:r>
          </a:p>
          <a:p>
            <a:pPr marL="0" indent="0" algn="just">
              <a:buNone/>
            </a:pPr>
            <a:r>
              <a:rPr lang="ru-RU" sz="2000" dirty="0"/>
              <a:t>6. Обеспечение здоровья матери (как настоящей, так и будущей) и ребенка. </a:t>
            </a:r>
          </a:p>
          <a:p>
            <a:pPr marL="0" indent="0" algn="just">
              <a:buNone/>
            </a:pPr>
            <a:r>
              <a:rPr lang="ru-RU" sz="2000" dirty="0"/>
              <a:t>7. Психологическая подготовка к родам.</a:t>
            </a:r>
          </a:p>
          <a:p>
            <a:pPr marL="0" indent="0" algn="just">
              <a:buNone/>
            </a:pPr>
            <a:r>
              <a:rPr lang="ru-RU" sz="2000" dirty="0"/>
              <a:t>8.  Патронажное посещение беременных, родильниц и </a:t>
            </a:r>
            <a:r>
              <a:rPr lang="ru-RU" sz="2000" dirty="0" err="1"/>
              <a:t>гинекологичес</a:t>
            </a:r>
            <a:r>
              <a:rPr lang="ru-RU" sz="2000" dirty="0"/>
              <a:t>-ких больных.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272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ЖК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endParaRPr lang="ru-RU" sz="2000" dirty="0"/>
          </a:p>
          <a:p>
            <a:pPr marL="36000" indent="-4572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открытого типа с возможностью экранизации на период эпидемий, с электронным табло с расписанием приема врачей, колл-центром,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картохранилищем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(при наличии не менее пяти врачебных участков с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инфоматом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врачей акушеров-гинекологов. 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психологической и медико-социальной помощи женщинам, оказавшихся в трудной жизненной ситуации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Кабинет доврачебного приема (при наличии не менее пяти врачебных участков). </a:t>
            </a:r>
          </a:p>
          <a:p>
            <a:pPr marL="360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Кабинет приема дежурного врача - акушера-гинеколога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Кабинет/пост централизованной выписки медицинских документов (при наличии не менее пяти врачебных участков);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Кабинет психопрофилактической подготовки беременных к родам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для проведения амбулаторных операций. 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диагностики (ЭКГ, УЗИ и т.п.) 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Лаборатории. 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узких специалистов (терапевт, офтальмолог, стоматолог).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Процедурная</a:t>
            </a:r>
          </a:p>
          <a:p>
            <a:pPr marL="360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Физиотерапевтический кабинет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структуры</a:t>
            </a: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Кабинеты специализированных приемов врачей - акушеров-гинекологов: невынашивания беременности; гинекологической эндокринологии;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497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ЖК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839816"/>
          </a:xfrm>
        </p:spPr>
        <p:txBody>
          <a:bodyPr>
            <a:normAutofit/>
          </a:bodyPr>
          <a:lstStyle/>
          <a:p>
            <a:pPr marL="685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показатель ранней постановки на учет по беременности (до 12 недель);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6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доля женщин, вставших на учет по беременности, из числа женщин, обратившихся для искусственного прерывания беременности;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показатель числа искусственных абортов на 1000 женщин фертильного возраста и на 100 детей, родившихся живыми;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соблюдение клинических рекомендаций при оказании медицинской помощи, с учетом критериев качества, предусмотренных клиническими рекомендациями;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5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доля преждевременных родов в перинатальном центре (акушерском стационаре, специализирующемся на оказании медицинской помощи при преждевременных родах) от общего числа преждевременных родов;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6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6. 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доля ВИЧ-инфицированных беременных, имеющих неопределяемый уровень вирусной нагрузки перед родами;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7. 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показатели материнской и перинатальной заболеваемости и смертности; </a:t>
            </a: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8. отсутствие ВПР у плода, не выявленных во время беременности; </a:t>
            </a: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9. разрыв матки вне стационара;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ts val="1065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10. несвоевременное направление в стационар при гипертензии средней и высокой степени тяжести, обусловленной беременностью (госпитализация бригадой СМП);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11. 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несвоевременное направление в стационар при переношенной беременности;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1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12. 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доля женщин, охваченных скринингом на выявление злокачественных новообразований шейки матки молочной железы.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55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214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учета в женской 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учета в женской консультации: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форма N 111/у-20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индивидуальная карта беременной и родильницы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форма N 113/у-20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обменная карта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форма N 096/1у-20 - медицинская </a:t>
            </a: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карта беременной, роженицы и родильницы, получающей медицинскую помощь в стационарных условиях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№025/у – медицинская карта амбулаторного больного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№030/у – контрольная карта диспансерного наблюдения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№039-1/у – дневник работы медицинской сестры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форма N 003/у-МС-20 - карта </a:t>
            </a: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донесения о случае материнской смерти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0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700" b="1" dirty="0"/>
              <a:t>Организация акушерско-гинекологической помощи женщинам сельской местности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Выездная ЖК </a:t>
            </a:r>
          </a:p>
          <a:p>
            <a:pPr marL="0" indent="0">
              <a:buNone/>
            </a:pPr>
            <a:r>
              <a:rPr lang="ru-RU" sz="2000" dirty="0"/>
              <a:t>На сельском фельдшерско-акушерском пункте (ФАП) доврачебная помощь - </a:t>
            </a:r>
            <a:r>
              <a:rPr lang="ru-RU" sz="2000" u="sng" dirty="0"/>
              <a:t>работа акушерки</a:t>
            </a:r>
            <a:r>
              <a:rPr lang="ru-RU" sz="2000" dirty="0"/>
              <a:t> направлена, в основном, на ранее взятие на учет и систематическое наблюдение беременных с целью предупреждения осложнений беременности, проведения санитарно-просветительной  работы. </a:t>
            </a:r>
          </a:p>
          <a:p>
            <a:pPr marL="0" indent="0">
              <a:buNone/>
            </a:pPr>
            <a:r>
              <a:rPr lang="ru-RU" sz="2000" dirty="0"/>
              <a:t>Периодическое обследование женщин на ФАП осуществляют врачи женской консультации РБ или ЦРБ.</a:t>
            </a:r>
          </a:p>
          <a:p>
            <a:pPr marL="0" indent="0" algn="just">
              <a:buNone/>
            </a:pPr>
            <a:r>
              <a:rPr lang="ru-RU" sz="2000" dirty="0"/>
              <a:t>Главная задача выездной ЖК – диспансерное наблюдение беременных и оказание помощи больным с гинекологическими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11045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056784" cy="36004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акушерско-гинекологической помощи. Женский таз и головка плода, как объекты родов.</a:t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4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ФАП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Возглавляет его фельдшер</a:t>
            </a:r>
          </a:p>
          <a:p>
            <a:pPr marL="0" indent="0" algn="just">
              <a:buNone/>
            </a:pPr>
            <a:r>
              <a:rPr lang="ru-RU" sz="2000" dirty="0"/>
              <a:t>В штатное расписание входят акушерка, мед. сестра, зубной врач, санитарка.</a:t>
            </a:r>
          </a:p>
          <a:p>
            <a:pPr marL="0" indent="0">
              <a:buNone/>
            </a:pPr>
            <a:r>
              <a:rPr lang="ru-RU" sz="2000" dirty="0"/>
              <a:t>ФАП осуществляет амбулаторную помощь беременным женщинам и гинекологическим больным.</a:t>
            </a:r>
          </a:p>
          <a:p>
            <a:pPr marL="0" indent="0" algn="just">
              <a:buNone/>
            </a:pPr>
            <a:r>
              <a:rPr lang="ru-RU" sz="2000" dirty="0" err="1"/>
              <a:t>ФАПы</a:t>
            </a:r>
            <a:r>
              <a:rPr lang="ru-RU" sz="2000" dirty="0"/>
              <a:t> находятся в административном и консультативном подчинении  ЦРБ.</a:t>
            </a:r>
          </a:p>
        </p:txBody>
      </p:sp>
    </p:spTree>
    <p:extLst>
      <p:ext uri="{BB962C8B-B14F-4D97-AF65-F5344CB8AC3E}">
        <p14:creationId xmlns:p14="http://schemas.microsoft.com/office/powerpoint/2010/main" val="5757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Родильный 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Это самостоятельное ЛПУ муниципального района (городского округа)  или структурное подразделение ЛПУ муниципального района (городского округа), созданное органом местного самоуправления.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848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Функции </a:t>
            </a:r>
            <a:r>
              <a:rPr lang="ru-RU" sz="2400" dirty="0" err="1"/>
              <a:t>род.дома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lvl="0" algn="just"/>
            <a:r>
              <a:rPr lang="ru-RU" sz="2000" dirty="0"/>
              <a:t>Оказание стационарной акушерско-гинекологической помощи женщинам в период беременности, родов, в послеродовом </a:t>
            </a:r>
            <a:r>
              <a:rPr lang="ru-RU" sz="2000" dirty="0" err="1"/>
              <a:t>периоде,медицинской</a:t>
            </a:r>
            <a:r>
              <a:rPr lang="ru-RU" sz="2000" dirty="0"/>
              <a:t> помощи новорожденным и женщинам с заболеваниями репродуктивной системы</a:t>
            </a:r>
          </a:p>
          <a:p>
            <a:pPr lvl="0" algn="just"/>
            <a:endParaRPr lang="ru-RU" sz="2000" dirty="0"/>
          </a:p>
          <a:p>
            <a:pPr lvl="0" algn="just"/>
            <a:r>
              <a:rPr lang="ru-RU" sz="2000" dirty="0"/>
              <a:t>Профилактика, диагностика и лечение заболеваний репродуктивной системы</a:t>
            </a:r>
          </a:p>
          <a:p>
            <a:pPr marL="0" lvl="0" indent="0" algn="just">
              <a:buNone/>
            </a:pPr>
            <a:endParaRPr lang="ru-RU" sz="2000" dirty="0"/>
          </a:p>
          <a:p>
            <a:pPr lvl="0" algn="just"/>
            <a:r>
              <a:rPr lang="ru-RU" sz="2000" dirty="0"/>
              <a:t>Оказание медицинской помощи в связи с искусственным прерыванием беременности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4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000" dirty="0"/>
              <a:t>Обучение женщин по вопросам грудного вскармливания, предупреждения заболеваний репродуктивной системы, абортов и ИППП</a:t>
            </a:r>
          </a:p>
          <a:p>
            <a:pPr lvl="0" algn="just"/>
            <a:r>
              <a:rPr lang="ru-RU" sz="2000" dirty="0"/>
              <a:t>Установление медицинских показаний и направление женщин и новорожденных в учреждения более высшего уровня</a:t>
            </a:r>
          </a:p>
          <a:p>
            <a:pPr lvl="0" algn="just"/>
            <a:r>
              <a:rPr lang="ru-RU" sz="2000" dirty="0"/>
              <a:t>Проведение экспертизы временной </a:t>
            </a:r>
            <a:r>
              <a:rPr lang="ru-RU" sz="2000" dirty="0" err="1"/>
              <a:t>нетрудоспособности,выдача</a:t>
            </a:r>
            <a:r>
              <a:rPr lang="ru-RU" sz="2000" dirty="0"/>
              <a:t> ЛН женщинам по беременности и родам, родовых сертификатов </a:t>
            </a:r>
          </a:p>
          <a:p>
            <a:pPr lvl="0" algn="just"/>
            <a:r>
              <a:rPr lang="ru-RU" sz="2000" dirty="0"/>
              <a:t>Организация и обеспечение санитарно-гигиенического и </a:t>
            </a:r>
            <a:r>
              <a:rPr lang="ru-RU" sz="2000" dirty="0" err="1"/>
              <a:t>противоэпи-демического</a:t>
            </a:r>
            <a:r>
              <a:rPr lang="ru-RU" sz="2000" dirty="0"/>
              <a:t> режима в целях предупреждения и снижения заболеваемости ВБИ женщин, новорожденных и персонала</a:t>
            </a:r>
          </a:p>
          <a:p>
            <a:pPr lvl="0" algn="just"/>
            <a:r>
              <a:rPr lang="ru-RU" sz="2000" dirty="0"/>
              <a:t>Проведение клинико-экспертной оценки качества оказания медицинской помощи женщинам, </a:t>
            </a:r>
            <a:r>
              <a:rPr lang="ru-RU" sz="2000" dirty="0" err="1"/>
              <a:t>новорожленным</a:t>
            </a:r>
            <a:endParaRPr lang="ru-RU" sz="2000" dirty="0"/>
          </a:p>
          <a:p>
            <a:pPr lvl="0"/>
            <a:r>
              <a:rPr lang="ru-RU" sz="2000" dirty="0"/>
              <a:t>Осуществление статистического мониторинга и анализа причин МС и ПС</a:t>
            </a:r>
          </a:p>
          <a:p>
            <a:pPr lvl="0" algn="just"/>
            <a:r>
              <a:rPr lang="ru-RU" sz="2000" dirty="0"/>
              <a:t>Обеспечение проведения </a:t>
            </a:r>
            <a:r>
              <a:rPr lang="ru-RU" sz="2000" dirty="0" err="1"/>
              <a:t>вакцино</a:t>
            </a:r>
            <a:r>
              <a:rPr lang="ru-RU" sz="2000" dirty="0"/>
              <a:t>-профилактики новорожденных детей и проведения их обследования на наследственные заболевания в установленном порядке</a:t>
            </a:r>
          </a:p>
          <a:p>
            <a:pPr lvl="0" algn="just"/>
            <a:r>
              <a:rPr lang="ru-RU" sz="2000" dirty="0"/>
              <a:t>Взаимодействие ЖК, не входящий в его состав, станции (отделением) СМП, поликлиникой, детской поликлиникой, а также с другими ЛПУ (противотуберкулезным, кожно-венерологическим диспансерами и др.)</a:t>
            </a:r>
          </a:p>
          <a:p>
            <a:pPr lvl="0"/>
            <a:r>
              <a:rPr lang="ru-RU" sz="2000" dirty="0"/>
              <a:t>Ведение учетной и отчетной медицинской документации </a:t>
            </a:r>
          </a:p>
          <a:p>
            <a:pPr lvl="0" algn="just"/>
            <a:r>
              <a:rPr lang="ru-RU" sz="2000" dirty="0"/>
              <a:t>Повышения профессиональной квалификации врачебного и среднего медицинского персонала.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442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Акушерский стационар состоит из: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-   Приемного отделения</a:t>
            </a:r>
          </a:p>
          <a:p>
            <a:pPr>
              <a:buFontTx/>
              <a:buChar char="-"/>
            </a:pPr>
            <a:r>
              <a:rPr lang="ru-RU" sz="2000" dirty="0"/>
              <a:t>Родильного отделения</a:t>
            </a:r>
          </a:p>
          <a:p>
            <a:pPr>
              <a:buFontTx/>
              <a:buChar char="-"/>
            </a:pPr>
            <a:r>
              <a:rPr lang="ru-RU" sz="2000" dirty="0"/>
              <a:t>Послеродового  отделения</a:t>
            </a:r>
          </a:p>
          <a:p>
            <a:pPr>
              <a:buFontTx/>
              <a:buChar char="-"/>
            </a:pPr>
            <a:r>
              <a:rPr lang="ru-RU" sz="2000" dirty="0"/>
              <a:t>Отделения новорожденных</a:t>
            </a:r>
          </a:p>
          <a:p>
            <a:pPr>
              <a:buFontTx/>
              <a:buChar char="-"/>
            </a:pPr>
            <a:r>
              <a:rPr lang="ru-RU" sz="2000" dirty="0"/>
              <a:t>Отделения патологии беременных</a:t>
            </a:r>
          </a:p>
          <a:p>
            <a:pPr>
              <a:buFontTx/>
              <a:buChar char="-"/>
            </a:pPr>
            <a:r>
              <a:rPr lang="ru-RU" sz="2000" dirty="0"/>
              <a:t>Палат интенсивной терапии или отделения (</a:t>
            </a:r>
            <a:r>
              <a:rPr lang="ru-RU" sz="2000" dirty="0" err="1"/>
              <a:t>ОаРИТ</a:t>
            </a:r>
            <a:r>
              <a:rPr lang="ru-RU" sz="2000" dirty="0"/>
              <a:t>)</a:t>
            </a:r>
          </a:p>
          <a:p>
            <a:pPr>
              <a:buFontTx/>
              <a:buChar char="-"/>
            </a:pPr>
            <a:r>
              <a:rPr lang="ru-RU" sz="2000" dirty="0"/>
              <a:t>Операционной и предоперационной</a:t>
            </a:r>
          </a:p>
        </p:txBody>
      </p:sp>
    </p:spTree>
    <p:extLst>
      <p:ext uri="{BB962C8B-B14F-4D97-AF65-F5344CB8AC3E}">
        <p14:creationId xmlns:p14="http://schemas.microsoft.com/office/powerpoint/2010/main" val="289932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Показатели работы акушерского стационара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Материнская заболеваемость и смертность</a:t>
            </a:r>
          </a:p>
          <a:p>
            <a:r>
              <a:rPr lang="ru-RU" sz="2000" dirty="0"/>
              <a:t>Перинатальная смертность</a:t>
            </a:r>
          </a:p>
          <a:p>
            <a:r>
              <a:rPr lang="ru-RU" sz="2000" dirty="0"/>
              <a:t>Заболеваемость новорожденных</a:t>
            </a:r>
          </a:p>
          <a:p>
            <a:r>
              <a:rPr lang="ru-RU" sz="2000" dirty="0"/>
              <a:t>Родовой травматизм матери</a:t>
            </a:r>
          </a:p>
          <a:p>
            <a:r>
              <a:rPr lang="ru-RU" sz="2000" dirty="0"/>
              <a:t>Родовой травматизм детей</a:t>
            </a:r>
          </a:p>
        </p:txBody>
      </p:sp>
    </p:spTree>
    <p:extLst>
      <p:ext uri="{BB962C8B-B14F-4D97-AF65-F5344CB8AC3E}">
        <p14:creationId xmlns:p14="http://schemas.microsoft.com/office/powerpoint/2010/main" val="1423975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учета в родильном стационаре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учета в родильном стационаре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№002/у – журнал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учѐта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приема беременных, рожениц;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096/у история родов;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010/у – журнал записи родов;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№097/у – история развития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новорождѐнного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0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Гинекологический стационар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Гинекологические отделения могут функционировать в составе родильных домов 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Предназначены для стационарного лечения гинекологических</a:t>
            </a:r>
          </a:p>
          <a:p>
            <a:pPr marL="0" indent="0">
              <a:buNone/>
            </a:pPr>
            <a:r>
              <a:rPr lang="ru-RU" sz="2000" dirty="0"/>
              <a:t>больных — как хирургического, так и консервативного.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Г/о в родильном доме обычно располагается на отдельном этаже и изолировано от других отделений.</a:t>
            </a:r>
          </a:p>
        </p:txBody>
      </p:sp>
    </p:spTree>
    <p:extLst>
      <p:ext uri="{BB962C8B-B14F-4D97-AF65-F5344CB8AC3E}">
        <p14:creationId xmlns:p14="http://schemas.microsoft.com/office/powerpoint/2010/main" val="114643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Гинекологический стационар имеет: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приемное отделение,</a:t>
            </a:r>
          </a:p>
          <a:p>
            <a:pPr algn="just"/>
            <a:r>
              <a:rPr lang="ru-RU" sz="2000" dirty="0"/>
              <a:t>палатную часть, </a:t>
            </a:r>
          </a:p>
          <a:p>
            <a:pPr algn="just"/>
            <a:r>
              <a:rPr lang="ru-RU" sz="2000" dirty="0"/>
              <a:t>перевязочную, </a:t>
            </a:r>
          </a:p>
          <a:p>
            <a:pPr algn="just"/>
            <a:r>
              <a:rPr lang="ru-RU" sz="2000" dirty="0"/>
              <a:t>смотровую,</a:t>
            </a:r>
          </a:p>
          <a:p>
            <a:pPr algn="just"/>
            <a:r>
              <a:rPr lang="ru-RU" sz="2000" dirty="0"/>
              <a:t>манипуляционную, </a:t>
            </a:r>
          </a:p>
          <a:p>
            <a:pPr algn="just"/>
            <a:r>
              <a:rPr lang="ru-RU" sz="2000" dirty="0"/>
              <a:t>физиотерапевтический кабинет, </a:t>
            </a:r>
          </a:p>
          <a:p>
            <a:pPr algn="just"/>
            <a:r>
              <a:rPr lang="ru-RU" sz="2000" dirty="0"/>
              <a:t>столовую, буфетную, комнаты персонала, санитарные узлы,</a:t>
            </a:r>
          </a:p>
          <a:p>
            <a:pPr algn="just"/>
            <a:r>
              <a:rPr lang="ru-RU" sz="2000" dirty="0"/>
              <a:t>могут входить предоперационные, малые и большие операционные, наркозные, стерилизационные, палаты интенсивной терапии и др.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41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нашей стране на крупных промышленных предприятиях есть лечебно-профилактические учреждения, каких не существует нигде в мире: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медико-санитарные части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/>
              <a:t>В их состав входят и женские консультации. </a:t>
            </a:r>
          </a:p>
          <a:p>
            <a:pPr marL="0" indent="0" algn="just">
              <a:buNone/>
            </a:pPr>
            <a:r>
              <a:rPr lang="ru-RU" sz="2000" dirty="0"/>
              <a:t>Одна из обязанностей работающих здесь медиков — заботиться об охране </a:t>
            </a:r>
            <a:r>
              <a:rPr lang="ru-RU" sz="2000"/>
              <a:t>здоровья женщин.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Акушерство – самая древняя отрасль медицины.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Акушерство</a:t>
            </a:r>
            <a:r>
              <a:rPr lang="ru-RU" sz="2000" dirty="0"/>
              <a:t> (фр. </a:t>
            </a:r>
            <a:r>
              <a:rPr lang="en-US" sz="2000" dirty="0" err="1"/>
              <a:t>accoucher</a:t>
            </a:r>
            <a:r>
              <a:rPr lang="en-US" sz="2000" dirty="0"/>
              <a:t> – </a:t>
            </a:r>
            <a:r>
              <a:rPr lang="ru-RU" sz="2000" dirty="0"/>
              <a:t>помогать при родах) – область клинической медицины, изучающая физиологию и патологию процессов, связанных с зачатием, беременностью, родами и послеродовым периодом, а также, разрабатывающая методы родовспоможения, профилактики и лечения осложнений беременности и родов.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Акушерство занимается следующими </a:t>
            </a:r>
            <a:r>
              <a:rPr lang="ru-RU" sz="2000" u="sng" dirty="0"/>
              <a:t>проблемами</a:t>
            </a:r>
            <a:r>
              <a:rPr lang="ru-RU" sz="2000" dirty="0"/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течение беременности,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родоразрешение</a:t>
            </a:r>
            <a:r>
              <a:rPr lang="ru-RU" sz="2000" dirty="0"/>
              <a:t>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послеродовой период,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патология, связанная с беременностью.</a:t>
            </a:r>
            <a:br>
              <a:rPr lang="ru-RU" sz="2000" dirty="0"/>
            </a:br>
            <a:r>
              <a:rPr lang="ru-RU" sz="2000" u="sng" dirty="0"/>
              <a:t>Задачи акушерства</a:t>
            </a:r>
            <a:r>
              <a:rPr lang="ru-RU" sz="2000" dirty="0"/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профилактика патологии,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прогноз нормального течения беременности и родов, послеродового периода и рождения здорового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7143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ПЕРИНАТАЛЬНЫЙ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200C-EF1F-7F62-4B95-E685F3389412}"/>
              </a:ext>
            </a:extLst>
          </p:cNvPr>
          <p:cNvSpPr txBox="1"/>
          <p:nvPr/>
        </p:nvSpPr>
        <p:spPr>
          <a:xfrm>
            <a:off x="318356" y="1916832"/>
            <a:ext cx="8507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Центр оказывает медицинскую помощь женщинам в период беременности, родов, послеродовый период, новорожденным детям, а также гинекологическим больным по сохранению и восстановлению репродуктивной функции.</a:t>
            </a:r>
            <a:endParaRPr lang="ru-RU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335248F-BF9C-A625-CD48-632F28AE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14" y="3117160"/>
            <a:ext cx="4987785" cy="3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1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ПЕРИНАТАЛЬНЫЙ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200C-EF1F-7F62-4B95-E685F3389412}"/>
              </a:ext>
            </a:extLst>
          </p:cNvPr>
          <p:cNvSpPr txBox="1"/>
          <p:nvPr/>
        </p:nvSpPr>
        <p:spPr>
          <a:xfrm>
            <a:off x="318356" y="1988840"/>
            <a:ext cx="8507288" cy="4327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55054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Центр осуществляет следующие функции: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оказывает консультативно-диагностическую и лечебную помощь беременным женщинам, роженицам, родильницам, новорожденным и детям первых месяцев жизни с врожденной и перинатальной патологией, а также женщинам с нарушением репродуктивной функции на основе использования современных профилактических и лечебно-диагностических технологий;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участвует в информационном взаимодействии в рамках интеграции медицинских информационных систем, в том числе - с системами органов исполнительной власти субъектов Российской Федерации в сфере здравоохранения, медицинскими информационно-аналитическими центрами и территориальными фондами обязательного медицинского страхования для предоставления или получения необходимых сведений, с целью дальнейшей аналитической обработки и подготовки предложений по совершенствованию службы родовспоможения и охраны репродуктивного здоровья населения;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участвует в аналитическом сборе данных из подсистем единой государственной информационной системы в сфере здравоохранения и иных государственных информационных систем, касающихся беременных, рожениц, родильниц и новорожденных;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организует оказание высокотехнологичной медицинской помощи с применением единой государственной информационной системы в сфере здравоохранения;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 оперативное слежение за состоянием беременных женщин, рожениц, родильниц и новорожденных детей, нуждающихся в интенсивной помощи, обеспечивает своевременное оказание им специализированной медицинской помощи при выявлении осложнений;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75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086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ПЕРИНАТАЛЬНЫЙ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200C-EF1F-7F62-4B95-E685F3389412}"/>
              </a:ext>
            </a:extLst>
          </p:cNvPr>
          <p:cNvSpPr txBox="1"/>
          <p:nvPr/>
        </p:nvSpPr>
        <p:spPr>
          <a:xfrm>
            <a:off x="192322" y="1556792"/>
            <a:ext cx="85072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55054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Центр осуществляет следующие функции: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 плановый мониторинг и контроль маршрутизации беременных женщин, рожениц и родильниц в рамках трехуровневой системы в акушерстве;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 взаимодействие между медицинскими организациями;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организует и проводит консилиумы врачей для определения тактики ведения беременности и родов у женщин с осложненным течением беременности, в том числе при выявлении хромосомных нарушений, генетической патологии и пороков развития у плода, а также при наличии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экстрагенитальных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заболеваний;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оказывает дистанционные виды консультативной помощи на основе использования современных информационных технологий при возникновении критических или других ситуаций, требующих разрешения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акушерстве, гинекологии, анестезиологии-реаниматологии, неонатологии, организует экстренную и неотложную медицинскую помощь женщинам и детям, в том числе вне медицинской организации, включая медицинскую эвакуацию;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 клинико-экспертную оценку качества оказания медицинской помощи женщинам и детям раннего возраста, сбор и систематизацию данных о результатах выхаживания новорожденных детей с различной патологией;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 экспертизу временной нетрудоспособности, выдает листки нетрудоспособности; оказывает анестезиолого-реанимационную помощь; оказывает хирургическую помощь новорожденным;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апробирует и внедряет в деятельность медицинских организаций современные медицинские технологии профилактики, диагностики и лечения, направленные на снижение материнских, перинатальных потерь и инвалидности с детства, сохранение и восстановление репродуктивного здоровья женщин;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4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ПЕРИНАТАЛЬНЫЙ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200C-EF1F-7F62-4B95-E685F3389412}"/>
              </a:ext>
            </a:extLst>
          </p:cNvPr>
          <p:cNvSpPr txBox="1"/>
          <p:nvPr/>
        </p:nvSpPr>
        <p:spPr>
          <a:xfrm>
            <a:off x="318356" y="1951672"/>
            <a:ext cx="85072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55054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Центр осуществляет следующие функции: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195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обеспечивает систему реабилитационных мероприятий и восстановительной терапии, медико-психологическую и социально-правовую помощь женщинам и детям раннего возраста;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 организационно-методическую работу по повышению профессиональной подготовки врачей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медицинских работников со средним медицинским образованием по вопросам перинатальной помощи, организует и проводит конференции, совещания по актуальным вопросам охраны здоровья матери и ребенка;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 статистический мониторинг и анализ материнской, перинатальной, младенческой смертности, разрабатывает предложения по совершенствованию и развитию службы охраны материнства и детства;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обеспечивает организацию проведения информационных мероприятий для населения и специалистов по вопросам перинатальной помощи, охраны и укрепления репродуктивного здоровья и позитивного отношения к материнству.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8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Роль медицинской сестры в охране здоровья женщины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«Нужно чувствовать ту боль и мучения, которые испытывает пациент, а также иметь желание помочь ему. Необходимы доброта и долготерпение. Нужно постоянно овладевать новыми знаниями об уходе за больными и по медицине» (</a:t>
            </a:r>
            <a:r>
              <a:rPr lang="ru-RU" sz="2000" dirty="0" err="1"/>
              <a:t>Тадаши</a:t>
            </a:r>
            <a:r>
              <a:rPr lang="ru-RU" sz="2000" dirty="0"/>
              <a:t> </a:t>
            </a:r>
            <a:r>
              <a:rPr lang="ru-RU" sz="2000" dirty="0" err="1"/>
              <a:t>Хатано</a:t>
            </a:r>
            <a:r>
              <a:rPr lang="ru-RU" sz="2000" dirty="0"/>
              <a:t>, Япония).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«В последние годы медсестрам нужно все больше и больше профессиональных знаний. Поэтому необходимы желание учиться и способность понимать изучаемый материал. Медсестрам также приходится быстро принимать решения и уметь быстро действовать, когда этого требует ситуация» (</a:t>
            </a:r>
            <a:r>
              <a:rPr lang="ru-RU" sz="2000" dirty="0" err="1"/>
              <a:t>Кейко</a:t>
            </a:r>
            <a:r>
              <a:rPr lang="ru-RU" sz="2000" dirty="0"/>
              <a:t> </a:t>
            </a:r>
            <a:r>
              <a:rPr lang="ru-RU" sz="2000" dirty="0" err="1"/>
              <a:t>Каване</a:t>
            </a:r>
            <a:r>
              <a:rPr lang="ru-RU" sz="2000" dirty="0"/>
              <a:t>, Япония).</a:t>
            </a:r>
          </a:p>
        </p:txBody>
      </p:sp>
    </p:spTree>
    <p:extLst>
      <p:ext uri="{BB962C8B-B14F-4D97-AF65-F5344CB8AC3E}">
        <p14:creationId xmlns:p14="http://schemas.microsoft.com/office/powerpoint/2010/main" val="519740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Роль медсестры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Объектом деятельности медицинской сестры - женщина.</a:t>
            </a:r>
          </a:p>
          <a:p>
            <a:pPr marL="0" indent="0" algn="just">
              <a:buNone/>
            </a:pPr>
            <a:r>
              <a:rPr lang="ru-RU" sz="2000" dirty="0"/>
              <a:t>Оказывает лечебно-профилактическую помощь женщинам и семье в различные периоды их жизни </a:t>
            </a:r>
          </a:p>
          <a:p>
            <a:pPr marL="0" indent="0" algn="just">
              <a:buNone/>
            </a:pPr>
            <a:r>
              <a:rPr lang="ru-RU" sz="2000" dirty="0"/>
              <a:t>Осуществляет наблюдение, обследование, реабилитацию </a:t>
            </a:r>
            <a:r>
              <a:rPr lang="ru-RU" sz="2000" dirty="0" err="1"/>
              <a:t>гинеколо</a:t>
            </a:r>
            <a:r>
              <a:rPr lang="ru-RU" sz="2000" dirty="0"/>
              <a:t>-</a:t>
            </a:r>
          </a:p>
          <a:p>
            <a:pPr marL="0" indent="0" algn="just">
              <a:buNone/>
            </a:pPr>
            <a:r>
              <a:rPr lang="ru-RU" sz="2000" dirty="0" err="1"/>
              <a:t>гических</a:t>
            </a:r>
            <a:r>
              <a:rPr lang="ru-RU" sz="2000" dirty="0"/>
              <a:t> больных, </a:t>
            </a:r>
          </a:p>
          <a:p>
            <a:pPr marL="0" indent="0" algn="just">
              <a:buNone/>
            </a:pPr>
            <a:r>
              <a:rPr lang="ru-RU" sz="2000" dirty="0"/>
              <a:t>Обеспечивает уход и необходимую помощь при акушерской и гинекологической патологии.</a:t>
            </a:r>
          </a:p>
          <a:p>
            <a:pPr marL="0" indent="0" algn="just">
              <a:buNone/>
            </a:pPr>
            <a:r>
              <a:rPr lang="ru-RU" sz="2000" dirty="0"/>
              <a:t>Роль наставника</a:t>
            </a:r>
          </a:p>
          <a:p>
            <a:pPr marL="0" indent="0" algn="just">
              <a:buNone/>
            </a:pPr>
            <a:r>
              <a:rPr lang="ru-RU" sz="2000" dirty="0"/>
              <a:t>Должна знать факторы риска</a:t>
            </a:r>
          </a:p>
          <a:p>
            <a:pPr marL="0" indent="0" algn="just">
              <a:buNone/>
            </a:pPr>
            <a:r>
              <a:rPr lang="ru-RU" sz="2000" dirty="0"/>
              <a:t>Уметь оказать первую помощь </a:t>
            </a:r>
          </a:p>
          <a:p>
            <a:pPr marL="0" indent="0" algn="just">
              <a:buNone/>
            </a:pPr>
            <a:r>
              <a:rPr lang="ru-RU" sz="2000" dirty="0"/>
              <a:t>Проводить первичную оценку, выявлять проблемы пациентки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4286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таз и головка плода, как объекты 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6064"/>
            <a:ext cx="8229600" cy="491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Анатомия женского таза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таз вместе с расположенными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нѐм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мягкими тканями представляет собой родовой канал, по которому продвигается рождающийся плод. Таз состоит из 4 костей: двух массивных тазовых, крестца и копчика. Каждая тазовая (безымянная) кость состоит из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трѐх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сросшихся между собой, костей: подвздошной, лонной и седалищной. Подвздошная кость состоит из тела и крыла, которое расширено кверху и заканчивается гребнем. Седалищная кость состоит из тела и двух ветвей. На задней поверхности ее имеется выступ – седалищная ость. Лонная кость имеет тело, горизонтальную и нисходящую ветви. Крестец состоит из 5 сросшихся позвонков в виде усеченного конуса. Верхушка крестца неподвижно соединяется с копчиком, который состоит из 4-5-х неразвитых сросшихся позвонков.</a:t>
            </a:r>
          </a:p>
        </p:txBody>
      </p:sp>
    </p:spTree>
    <p:extLst>
      <p:ext uri="{BB962C8B-B14F-4D97-AF65-F5344CB8AC3E}">
        <p14:creationId xmlns:p14="http://schemas.microsoft.com/office/powerpoint/2010/main" val="3050400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594E692-45FE-DF87-AC6D-B790F668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98" y="1052736"/>
            <a:ext cx="6143203" cy="54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1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56049-6B26-EEF8-77E4-254A398073AB}"/>
              </a:ext>
            </a:extLst>
          </p:cNvPr>
          <p:cNvSpPr txBox="1"/>
          <p:nvPr/>
        </p:nvSpPr>
        <p:spPr>
          <a:xfrm>
            <a:off x="484815" y="908720"/>
            <a:ext cx="8363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Выделяют большой и малый таз, между которыми проходит пограничная линия. Большой таз доступен для наружного исследования и измерения. По размерам большого таза судят о малом. Малый таз является костной частью родового канала.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8401C0-87E2-6575-FA45-5DBBC846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5" y="2109048"/>
            <a:ext cx="7975617" cy="47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05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AD2319-782B-B57A-825F-7365842B7289}"/>
              </a:ext>
            </a:extLst>
          </p:cNvPr>
          <p:cNvSpPr txBox="1"/>
          <p:nvPr/>
        </p:nvSpPr>
        <p:spPr>
          <a:xfrm>
            <a:off x="107504" y="439620"/>
            <a:ext cx="4176464" cy="611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41275" indent="25590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Полостью малого таза называется пространство, заключенное между стенками таза, сверху и снизу ограниченное плоскостями входа и выхода таза. Она имеет вид цилиндра, усеченного спереди назад, причем передняя часть, обращенная к лону, почти в 3 раза ниже задней, обращенной к крестцу.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связи с такой формой полости малого таза различные ее отделы имеют неодинаковую форму и размеры. Этими отделами являются вообра­жаемые плоскости, проходящие через опознавательные пункты внутренней поверхности малого таза. В малом тазе различают следующие плоскости: плоскость входа, плоскость широкой части, плоскость узкой части и плоскость выхода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EF1DC7-01EE-6F2F-58A6-283F6FABB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84" y="1124744"/>
            <a:ext cx="4406097" cy="42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Гинекология </a:t>
            </a:r>
          </a:p>
          <a:p>
            <a:pPr marL="0" indent="0" algn="just">
              <a:buNone/>
            </a:pPr>
            <a:r>
              <a:rPr lang="ru-RU" sz="2000" dirty="0"/>
              <a:t>(лат. </a:t>
            </a:r>
            <a:r>
              <a:rPr lang="en-US" sz="2000" dirty="0" err="1"/>
              <a:t>gynaecologia</a:t>
            </a:r>
            <a:r>
              <a:rPr lang="ru-RU" sz="2000" dirty="0"/>
              <a:t>;</a:t>
            </a:r>
            <a:r>
              <a:rPr lang="en-US" sz="2000" dirty="0"/>
              <a:t> </a:t>
            </a:r>
            <a:r>
              <a:rPr lang="ru-RU" sz="2000" dirty="0"/>
              <a:t>греч. </a:t>
            </a:r>
            <a:r>
              <a:rPr lang="en-US" sz="2000" dirty="0" err="1"/>
              <a:t>gyne</a:t>
            </a:r>
            <a:r>
              <a:rPr lang="en-US" sz="2000" dirty="0"/>
              <a:t> – </a:t>
            </a:r>
            <a:r>
              <a:rPr lang="ru-RU" sz="2000" dirty="0"/>
              <a:t>женщина и </a:t>
            </a:r>
            <a:r>
              <a:rPr lang="en-US" sz="2000" dirty="0"/>
              <a:t>logos – </a:t>
            </a:r>
            <a:r>
              <a:rPr lang="ru-RU" sz="2000" dirty="0"/>
              <a:t>учение) – учение о женщине или учение о женских болезнях – область клинической медицины, изучающая физиологию женской половой системы, ее болезни и разрабатывающая методы профилактики, диагностики и лечения.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Эти направления являются древнейшими отраслями медицинских знаний и до XIX в. не разделялись, - учение о женских болезнях было составной частью учения о родовспоможении.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Среди других клинических дисциплин акушерство и гинекология выделяются рядом особенностей, т.к. помощь оказывается не только при заболеваниях, но и при физиологических процессах – при беременности и родах.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5663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7E032F73-FEDD-C2E2-FA72-C9EEE2CF0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01" name="Picture 57">
            <a:extLst>
              <a:ext uri="{FF2B5EF4-FFF2-40B4-BE49-F238E27FC236}">
                <a16:creationId xmlns:a16="http://schemas.microsoft.com/office/drawing/2014/main" id="{5626C100-327B-C72F-C7AB-02BFF9F9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6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8247" name="Picture 55">
            <a:extLst>
              <a:ext uri="{FF2B5EF4-FFF2-40B4-BE49-F238E27FC236}">
                <a16:creationId xmlns:a16="http://schemas.microsoft.com/office/drawing/2014/main" id="{A0195307-3073-C2A2-769F-D0919F36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61448" cy="5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20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94BCF-0E43-9609-6BAC-7EF977654B05}"/>
              </a:ext>
            </a:extLst>
          </p:cNvPr>
          <p:cNvSpPr txBox="1"/>
          <p:nvPr/>
        </p:nvSpPr>
        <p:spPr>
          <a:xfrm>
            <a:off x="395536" y="1688331"/>
            <a:ext cx="8291264" cy="436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41275" indent="259080" algn="just">
              <a:lnSpc>
                <a:spcPct val="109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входа в малый таз проходит через верхневнутренний край лонной дуги, безымянные линии и вершину мыса. В плоскости входа различают следующие размеры. </a:t>
            </a:r>
          </a:p>
          <a:p>
            <a:pPr marL="8890" marR="41275" indent="259080" algn="just">
              <a:lnSpc>
                <a:spcPct val="109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размер — кратчайшее расстояние между серединой верхневнутреннего края лонной дуги и самой выдающейся точкой мыса. Это расстояние называется истинной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конъюгатой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conjugata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vera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она равняется 11 см.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анатомическую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конъюгату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середины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верхнего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края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лонной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дуги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точки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мыса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0,2—0,3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длиннее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истинной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конъюгаты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41275" indent="259080" algn="just">
              <a:lnSpc>
                <a:spcPct val="109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о п е р е ч н ы й размер — расстояние между наиболее отдаленными точками безымянных линий противоположных сторон.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13,5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пересекает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прямым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углом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истинную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конъюгату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эксцентрично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ближе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мысу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38735" indent="252730" algn="just">
              <a:lnSpc>
                <a:spcPct val="109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Косые размеры — правый и левый. Правый косой размер идет от правого крестцово-подвздошного сочленения до левого подвздошно-лонного бугорка, а левый косой размер — соответственно от левого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крестцовоподвздошного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сочленения до правого подвздошно-лонного бугорка. Каждый из этих размеров равен 12 см. </a:t>
            </a:r>
          </a:p>
          <a:p>
            <a:pPr marL="8890" marR="38735" indent="255905" algn="just">
              <a:lnSpc>
                <a:spcPct val="109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входа имеет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поперечноовальную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форму. </a:t>
            </a:r>
          </a:p>
        </p:txBody>
      </p:sp>
    </p:spTree>
    <p:extLst>
      <p:ext uri="{BB962C8B-B14F-4D97-AF65-F5344CB8AC3E}">
        <p14:creationId xmlns:p14="http://schemas.microsoft.com/office/powerpoint/2010/main" val="2847986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8890" marR="38735" indent="0" algn="just">
              <a:lnSpc>
                <a:spcPct val="109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широкой части полости малого таза проходит спереди через середину внутренней поверхности лонной дуги, с боков — через середину гладких пластинок, расположенных под ямками вертлужных впадин (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lamina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acetabuli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и сзади — через сочленение между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крестцовыми позвонками. В плоскости широкой части различают следующие размеры. </a:t>
            </a:r>
          </a:p>
          <a:p>
            <a:pPr marL="8890" marR="38735" indent="0" algn="just">
              <a:lnSpc>
                <a:spcPct val="109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р я м о й размер — от середины внутренней поверхности лонной дуги до сочленения между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крестцовыми позвонками; он равен 12,5 см., </a:t>
            </a:r>
          </a:p>
          <a:p>
            <a:pPr marL="8890" marR="38735" indent="0" algn="just">
              <a:lnSpc>
                <a:spcPct val="109000"/>
              </a:lnSpc>
              <a:spcBef>
                <a:spcPts val="0"/>
              </a:spcBef>
              <a:spcAft>
                <a:spcPts val="25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о п е р е ч н ы й р а з м е р, соединяющий наиболее отдаленные точки пластинок вертлужных впадин той и другой стороны равен 12,5 см. </a:t>
            </a:r>
          </a:p>
          <a:p>
            <a:pPr marL="0" marR="115570" indent="0" algn="ctr">
              <a:lnSpc>
                <a:spcPct val="110000"/>
              </a:lnSpc>
              <a:spcBef>
                <a:spcPts val="0"/>
              </a:spcBef>
              <a:spcAft>
                <a:spcPts val="1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широкой части по своей форме приближается к кругу. </a:t>
            </a:r>
          </a:p>
        </p:txBody>
      </p:sp>
    </p:spTree>
    <p:extLst>
      <p:ext uri="{BB962C8B-B14F-4D97-AF65-F5344CB8AC3E}">
        <p14:creationId xmlns:p14="http://schemas.microsoft.com/office/powerpoint/2010/main" val="427195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3088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узкой части полости малого таза проходит спереди через нижний край лонного сочленения, с боков — через седалищные ости, сзади — через крестцово-копчиковое сочленение. </a:t>
            </a:r>
          </a:p>
          <a:p>
            <a:pPr marL="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плоскости узкой части различают следующие размеры. </a:t>
            </a:r>
          </a:p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р я м о й р а з м е р — от нижнего края лонного сочленения к крестцово-копчиковому сочленению. Он равен 11 см. </a:t>
            </a:r>
          </a:p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о п е р е ч н ы й р а з м е р — между внутренней поверхностью седалищных остей. Он равен 10,5 см. </a:t>
            </a:r>
          </a:p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 выхода малого таза в отличие от других плоскостей малого таза состоит из двух плоскостей, сходящихся под углом по линии, соединяющей седалищные бугры. Она проходит спереди через нижний край лонной дуги, по бокам — через внутренние поверхности седалищных бугров и сзади — через верхушку копчика. </a:t>
            </a:r>
          </a:p>
          <a:p>
            <a:pPr marL="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плоскости выхода различают следующие размеры. </a:t>
            </a:r>
          </a:p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р я м о й р а з м е р — от середины нижнего края лонного сочленения до верхушки копчика. Он равен 9,5 см. Прямой размер выхода благодаря некоторой подвижности копчика может удлиняться в родах при прохождении головки плода на 1—2 см и достигать 11,5 см. </a:t>
            </a:r>
          </a:p>
          <a:p>
            <a:pPr marL="8890" marR="38735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о п е р е ч н ы й размер — между наиболее отдаленными точками внутренних поверхностей седалищных бугров.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см.</a:t>
            </a:r>
          </a:p>
          <a:p>
            <a:pPr marL="8890" marR="38735" indent="0" algn="just">
              <a:spcBef>
                <a:spcPts val="0"/>
              </a:spcBef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38735" indent="0" algn="just">
              <a:spcBef>
                <a:spcPts val="0"/>
              </a:spcBef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2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F000E6-380B-5058-E4C7-C780C4005A13}"/>
              </a:ext>
            </a:extLst>
          </p:cNvPr>
          <p:cNvSpPr txBox="1"/>
          <p:nvPr/>
        </p:nvSpPr>
        <p:spPr>
          <a:xfrm>
            <a:off x="179512" y="836712"/>
            <a:ext cx="8784976" cy="245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38735" indent="24701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большого таза.</a:t>
            </a:r>
            <a:r>
              <a:rPr lang="ru-RU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890" marR="38735" indent="24701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акушерстве исследование таза очень важно, так как строение и размеры таза имеют решающее значение для течения и исхода родов. Наличие нормального таза является одним из главных условий правильного течения родов. Отклонения в строении таза, особенно уменьшение его размеров, затрудняют течение родов или представляют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неопреодолимые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препятствия для них.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таза производят путем осмотра, ощупывания и измерения с помощью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83CA02B-CA42-D9CB-1366-F89EE9CE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6290"/>
            <a:ext cx="3176178" cy="32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55A9CC9-7863-A71C-D7DD-17556DD9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84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572D23DB-D6A0-2EB3-9B6A-8CE74D7E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6290"/>
            <a:ext cx="3431710" cy="34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09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9DCCF0-AF8F-AC36-4755-269DAA2C577D}"/>
              </a:ext>
            </a:extLst>
          </p:cNvPr>
          <p:cNvSpPr txBox="1"/>
          <p:nvPr/>
        </p:nvSpPr>
        <p:spPr>
          <a:xfrm>
            <a:off x="125760" y="980728"/>
            <a:ext cx="8892480" cy="220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l">
              <a:lnSpc>
                <a:spcPct val="109000"/>
              </a:lnSpc>
              <a:spcAft>
                <a:spcPts val="200"/>
              </a:spcAft>
              <a:tabLst>
                <a:tab pos="408305" algn="ctr"/>
                <a:tab pos="3571240" algn="ctr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измерении таза женщина лежит на спине с обнаженным животом, ноги вытянуты и сдвинуты вместе. Врач становится справа от бе­ременной лицом к ней. Ветви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берут в руки таким образом, чтобы большие и указательные пальцы держали пуговки. Шкала с делениями обращена кверху. Указательными пальцами прощупывают пункты, расстояние между которыми измеряют, прижимая к ним пуговки раздвинутых ветвей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отмечают по шкале величину искомого размера. Обычно измеряют четыре размера таза: три поперечных и один прямой.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1F35089-3F9A-DCA9-810F-CB06C0C0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188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72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Picture 14336">
            <a:extLst>
              <a:ext uri="{FF2B5EF4-FFF2-40B4-BE49-F238E27FC236}">
                <a16:creationId xmlns:a16="http://schemas.microsoft.com/office/drawing/2014/main" id="{8EBBA0EB-A621-1294-3E1C-867C9B402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7" y="1412776"/>
            <a:ext cx="3067685" cy="42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BD9B7-EAA4-5BE4-0827-60DA85A2EFBB}"/>
              </a:ext>
            </a:extLst>
          </p:cNvPr>
          <p:cNvSpPr txBox="1"/>
          <p:nvPr/>
        </p:nvSpPr>
        <p:spPr>
          <a:xfrm>
            <a:off x="3851919" y="1393287"/>
            <a:ext cx="508493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735" lvl="0" algn="just" fontAlgn="base">
              <a:buClr>
                <a:srgbClr val="000000"/>
              </a:buClr>
              <a:buSzPts val="900"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расстояние между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передневерхними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остями подвздошных костей. Пуговки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тазомера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прижимают к наружным краям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передневерхних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остей. Размер этот обычно равняется 25—26 см (рис. а). </a:t>
            </a:r>
            <a:endParaRPr lang="ru-RU" sz="16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735" lvl="0" algn="just" fontAlgn="base">
              <a:buClr>
                <a:srgbClr val="000000"/>
              </a:buClr>
              <a:buSzPts val="900"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расстояние между наиболее отдаленными точками гребней подвздошных костей. После измерения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пуговки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тазомера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передвигают с остей по наружному краю гребня подвздошных костей до тех пор, пока не определят наибольшее расстояние; это расстояние и есть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 среднем равняется 28—29 см (рис. б). </a:t>
            </a:r>
            <a:endParaRPr lang="ru-RU" sz="16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Distantia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trochan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erica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расстояние между большими вертелами бедренных костей. Отыскивают наиболее выдающиеся точки больших вертелов бедренных костей и прижимают к ним пуговки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31—32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535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AF596B2-DC25-D0F4-FB8A-E806CFCE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1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92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97F82-1064-667D-5D97-695224C0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1495238" cy="319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27C65-FD18-37D5-2141-7A355BCFD70B}"/>
              </a:ext>
            </a:extLst>
          </p:cNvPr>
          <p:cNvSpPr txBox="1"/>
          <p:nvPr/>
        </p:nvSpPr>
        <p:spPr>
          <a:xfrm>
            <a:off x="2123728" y="877135"/>
            <a:ext cx="6682927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indent="6350" algn="l">
              <a:lnSpc>
                <a:spcPct val="109000"/>
              </a:lnSpc>
              <a:spcAft>
                <a:spcPts val="1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осмотре обращают внимание на всю область таза, но особое значение придают крестцовому ромбу (ромб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Михаэлиса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форма которого в совокупности с другими данными позволяет судить о строении таза.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Крестцовый ромб представляет собой площадку на задней поверхности крестца: верхний угол ромба составляет углубление между остистым отростком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поясничного позвонка и началом среднего крестцового гребня; боковые углы соответствуют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задневерхним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остям подвздошных костей, нижний — верхушке крестца. Нормальные размеры 10х11 см.</a:t>
            </a:r>
            <a:endParaRPr lang="ru-RU" dirty="0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EC016479-D1C2-413A-A937-A2383C0D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66080"/>
            <a:ext cx="3725037" cy="279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9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Система организации акушерско-гинекологической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Основные задачи акушерства и гинекологии</a:t>
            </a:r>
            <a:r>
              <a:rPr lang="ru-RU" sz="2000" dirty="0"/>
              <a:t>:</a:t>
            </a:r>
          </a:p>
          <a:p>
            <a:pPr marL="0" indent="0" algn="ctr">
              <a:buNone/>
            </a:pPr>
            <a:endParaRPr lang="ru-RU" sz="20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Уменьшение материнской заболеваемости и смертности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Уменьшение перинатальной и младенческой заболеваемости и смертности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Расширение работы по планированию семьи, профилактике абортов, лечению бесплодия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Профилактике злокачественных заболеваний ЖПО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Снижение гинекологической заболеваемости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/>
              <a:t>Совершенствование акушерской и гинекологической помощи в современных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290466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1E8A7D0-FEB6-AD04-18D6-C9F786DF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611"/>
            <a:ext cx="50577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0C55E-D4D4-07C7-D9CD-CB2CB50A8A41}"/>
              </a:ext>
            </a:extLst>
          </p:cNvPr>
          <p:cNvSpPr txBox="1"/>
          <p:nvPr/>
        </p:nvSpPr>
        <p:spPr>
          <a:xfrm>
            <a:off x="457200" y="912665"/>
            <a:ext cx="7931224" cy="218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38735" indent="255905" algn="ctr">
              <a:lnSpc>
                <a:spcPct val="109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 Соловьева</a:t>
            </a:r>
          </a:p>
          <a:p>
            <a:pPr marL="8890" marR="38735" indent="25590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наружном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тазоизмерении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трудно учесть толщину костей таза. Известное значение имеет измерение сантиметровой лентой окружности лучезапястного сустава беременной (индекс Соловьева). Средняя величина этой окружности 14 см. Если индекс 16 см и больше, можно предположить, что кости таза массивные и размеры его полости меньше, чем можно было бы ожидать по данным измерения большого таза.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2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ПЛОД КАК ОБЪЕКТ РОДОВ 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C13CE9D-BB8D-76C6-9C6A-36C47F1E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1340768"/>
            <a:ext cx="7740352" cy="51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09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8C34E-A679-6CC0-7454-67F00A7DCA85}"/>
              </a:ext>
            </a:extLst>
          </p:cNvPr>
          <p:cNvSpPr txBox="1"/>
          <p:nvPr/>
        </p:nvSpPr>
        <p:spPr>
          <a:xfrm>
            <a:off x="611560" y="836712"/>
            <a:ext cx="84249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Головка зрелого плода является самой крупной и плотной частью, вследствие чего испытывает наибольшие затруднения при прохождении через родовые пути. Главной особенностью черепной части является то, что ее кости соединены фиброзными перепонками – швами. В области соединения швов находятся роднички -  широкие участки соединительной ткани.</a:t>
            </a:r>
            <a:endParaRPr lang="ru-RU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ECF3323-F665-76F2-F461-162FDF02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88" y="2340077"/>
            <a:ext cx="5877024" cy="4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92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8C34E-A679-6CC0-7454-67F00A7DCA85}"/>
              </a:ext>
            </a:extLst>
          </p:cNvPr>
          <p:cNvSpPr txBox="1"/>
          <p:nvPr/>
        </p:nvSpPr>
        <p:spPr>
          <a:xfrm>
            <a:off x="755576" y="240462"/>
            <a:ext cx="88569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Швы черепа плода: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1.стреловидный шов – между двумя теменными костями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2.лобный шов – между двумя лобными костями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3.затылочный шов – между затылочной и теменными костями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4.венечный шов -  между лобной и теменной костью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 (передний) родничок – имеет ромбовидную форму и находится на месте соединения стреловидного, лобного и венечного швов. </a:t>
            </a:r>
          </a:p>
          <a:p>
            <a:pPr marR="5359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Малый (задний) родничок – имеет треугольную форму и представляет собой небольшое углубление, в котором сходятся стреловидный и затылочные швы.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CFE66E9-E34F-04FF-0E7A-46125643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30005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96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34341-41F2-55C6-1160-7FB62435E909}"/>
              </a:ext>
            </a:extLst>
          </p:cNvPr>
          <p:cNvSpPr txBox="1"/>
          <p:nvPr/>
        </p:nvSpPr>
        <p:spPr>
          <a:xfrm>
            <a:off x="287016" y="1268760"/>
            <a:ext cx="8856984" cy="436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995" marR="535940" indent="-3175" algn="just">
              <a:lnSpc>
                <a:spcPct val="111000"/>
              </a:lnSpc>
              <a:spcAft>
                <a:spcPts val="35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головки доношенного зрелого плода: </a:t>
            </a: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Прямой размер (от переносья до затылочного бугра) – 12 см. </a:t>
            </a:r>
          </a:p>
          <a:p>
            <a:pPr marL="342900" marR="535940" lvl="0" indent="-342900" algn="just" fontAlgn="base">
              <a:lnSpc>
                <a:spcPct val="109000"/>
              </a:lnSpc>
              <a:spcAft>
                <a:spcPts val="40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косой размер (от подбородка до затылочного бугра) – 13.5 см. </a:t>
            </a: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Малый косой размер (от </a:t>
            </a:r>
            <a:r>
              <a:rPr lang="ru-RU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подзатылочной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ямки до переднего угла большого родничка) – 9.5 см. </a:t>
            </a: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косой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подзатылочной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ямки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волосистой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лба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10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Вертикальный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середины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большого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родничка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подъязычной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9.5-10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поперечный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наибольшее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теменными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буграми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9.5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Малый поперечный размер (расстояние между наиболее отдаленными точками венечного шва) – 8 см. </a:t>
            </a:r>
          </a:p>
        </p:txBody>
      </p:sp>
    </p:spTree>
    <p:extLst>
      <p:ext uri="{BB962C8B-B14F-4D97-AF65-F5344CB8AC3E}">
        <p14:creationId xmlns:p14="http://schemas.microsoft.com/office/powerpoint/2010/main" val="198321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5BC8CF1-79E8-6A73-3F19-F39A8176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764704"/>
            <a:ext cx="7884368" cy="59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38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0CB401-20EF-E439-C05C-9F8BC41CE351}"/>
              </a:ext>
            </a:extLst>
          </p:cNvPr>
          <p:cNvSpPr txBox="1"/>
          <p:nvPr/>
        </p:nvSpPr>
        <p:spPr>
          <a:xfrm>
            <a:off x="239929" y="1196752"/>
            <a:ext cx="866414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5940" algn="just">
              <a:spcAft>
                <a:spcPts val="34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туловища плода: </a:t>
            </a:r>
          </a:p>
          <a:p>
            <a:pPr marR="535940" algn="just">
              <a:spcAft>
                <a:spcPts val="30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1. Размер плечиков (поперечник плечевого пояса) – 12см, окружность плечевого пояса – 35 см. </a:t>
            </a:r>
          </a:p>
          <a:p>
            <a:pPr marR="535940" algn="just">
              <a:spcAft>
                <a:spcPts val="7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2. Поперечный размер ягодиц – 9-9.5см, окружность по этому размеру – 27-28 см.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A1A38B2-2094-7480-1BFC-519573CC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5" y="3212976"/>
            <a:ext cx="5004048" cy="35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4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FBECD-3C50-B9A0-8F8F-22166A26CB77}"/>
              </a:ext>
            </a:extLst>
          </p:cNvPr>
          <p:cNvSpPr txBox="1"/>
          <p:nvPr/>
        </p:nvSpPr>
        <p:spPr>
          <a:xfrm>
            <a:off x="251520" y="764704"/>
            <a:ext cx="8229600" cy="442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145" marR="38735" algn="just">
              <a:lnSpc>
                <a:spcPct val="109000"/>
              </a:lnSpc>
              <a:spcAft>
                <a:spcPts val="1020"/>
              </a:spcAft>
            </a:pP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 зрелости (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доношенности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новорожденного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 тела составляет &gt; 2500 г, длина (рост) &gt; 45 см; </a:t>
            </a:r>
            <a:endParaRPr lang="ru-RU" sz="18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грудь выпуклая, пупочное кольцо находится на середине между лобком и мечевидным отростком; </a:t>
            </a: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кожа бледно-розового цвета, подкожная клетчатка развита достаточно, </a:t>
            </a: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коже имеются только остатки сыровидной смазки, </a:t>
            </a: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пушковые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волосы почти отсутствуют, </a:t>
            </a: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длина волос на головке достигает 2 см, </a:t>
            </a: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ногти на ногах и руках доходят до кончиков пальцев;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хрящи ушных раковин и носа упругие; </a:t>
            </a:r>
            <a:endParaRPr lang="ru-RU" sz="18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25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мальчиков яички опущены в мошонку, у девочек малые половые губы прикрыты большими; </a:t>
            </a:r>
            <a:endParaRPr lang="ru-RU" sz="18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735" lvl="0" indent="-342900" algn="just" fontAlgn="base">
              <a:lnSpc>
                <a:spcPct val="109000"/>
              </a:lnSpc>
              <a:spcAft>
                <a:spcPts val="104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ru-RU" sz="18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новорожденный производит активные движения, громко кричит, глаза открыты, при прикладывании к груди активно сосет. </a:t>
            </a:r>
            <a:endParaRPr lang="ru-RU" sz="18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D233E15-7417-3A3D-EACA-8752F862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51515"/>
            <a:ext cx="4034036" cy="1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1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33709-9225-3FBF-DA38-4961439A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30424"/>
            <a:ext cx="4797152" cy="479715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BE8720E-6986-F4BB-1407-DFDBC02C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5624"/>
            <a:ext cx="3276600" cy="158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ВОПРОС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BF4B558A-1A29-D412-D861-14AD99C16029}"/>
              </a:ext>
            </a:extLst>
          </p:cNvPr>
          <p:cNvSpPr txBox="1">
            <a:spLocks/>
          </p:cNvSpPr>
          <p:nvPr/>
        </p:nvSpPr>
        <p:spPr>
          <a:xfrm>
            <a:off x="430554" y="3848284"/>
            <a:ext cx="4059833" cy="1944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индекс Соловьева?</a:t>
            </a:r>
          </a:p>
        </p:txBody>
      </p:sp>
    </p:spTree>
    <p:extLst>
      <p:ext uri="{BB962C8B-B14F-4D97-AF65-F5344CB8AC3E}">
        <p14:creationId xmlns:p14="http://schemas.microsoft.com/office/powerpoint/2010/main" val="39544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069828A5-B0A4-89EB-4F54-CA730058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7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Материнская смертность – </a:t>
            </a:r>
            <a:r>
              <a:rPr lang="ru-RU" sz="2200" dirty="0"/>
              <a:t>важнейший показатель.</a:t>
            </a:r>
          </a:p>
          <a:p>
            <a:pPr marL="0" indent="0">
              <a:buNone/>
            </a:pPr>
            <a:r>
              <a:rPr lang="ru-RU" sz="2200" dirty="0"/>
              <a:t>ВОЗ – смерть женщины во время беременности и в течение 42 дней после родов, не связанных с несчастными случаями.</a:t>
            </a:r>
          </a:p>
          <a:p>
            <a:pPr marL="0" indent="0">
              <a:buNone/>
            </a:pPr>
            <a:r>
              <a:rPr lang="ru-RU" sz="2200" dirty="0"/>
              <a:t>В абсолютных числах на 100 000 родов живыми новорожденными.</a:t>
            </a:r>
          </a:p>
          <a:p>
            <a:pPr marL="0" indent="0">
              <a:buNone/>
            </a:pPr>
            <a:endParaRPr lang="ru-RU" sz="22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200" dirty="0"/>
              <a:t>Непосредственно связанные с акушерскими причинами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200" dirty="0"/>
              <a:t>Косвенно связанные (причины усилены беременностью)</a:t>
            </a:r>
          </a:p>
          <a:p>
            <a:pPr marL="0" indent="0">
              <a:buClrTx/>
              <a:buNone/>
            </a:pPr>
            <a:r>
              <a:rPr lang="en-US" sz="2200" dirty="0"/>
              <a:t>3.     </a:t>
            </a:r>
            <a:r>
              <a:rPr lang="ru-RU" sz="2200" dirty="0"/>
              <a:t>Случайные</a:t>
            </a:r>
          </a:p>
          <a:p>
            <a:pPr marL="0" indent="0">
              <a:buClrTx/>
              <a:buNone/>
            </a:pPr>
            <a:r>
              <a:rPr lang="ru-RU" sz="2200" dirty="0"/>
              <a:t>Развитые страны - показатель ниже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marL="0" indent="0">
              <a:buClrTx/>
              <a:buNone/>
            </a:pPr>
            <a:r>
              <a:rPr lang="ru-RU" sz="2200" dirty="0"/>
              <a:t>Развивающиеся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dirty="0"/>
              <a:t>достигает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</a:t>
            </a:r>
          </a:p>
          <a:p>
            <a:pPr marL="0" indent="0">
              <a:buClrTx/>
              <a:buNone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Tx/>
              <a:buNone/>
            </a:pPr>
            <a:r>
              <a:rPr lang="ru-RU" sz="2200" dirty="0"/>
              <a:t>Материнская смертность в России 33-34 на 100 </a:t>
            </a:r>
            <a:r>
              <a:rPr lang="ru-RU" sz="2200" dirty="0" err="1"/>
              <a:t>тыс</a:t>
            </a:r>
            <a:r>
              <a:rPr lang="ru-RU" sz="2200" dirty="0"/>
              <a:t> .</a:t>
            </a:r>
          </a:p>
          <a:p>
            <a:pPr marL="0" indent="0">
              <a:buClrTx/>
              <a:buNone/>
            </a:pPr>
            <a:r>
              <a:rPr lang="ru-RU" sz="2200" dirty="0"/>
              <a:t>Северная Америка – 12</a:t>
            </a:r>
          </a:p>
          <a:p>
            <a:pPr marL="0" indent="0">
              <a:buClrTx/>
              <a:buNone/>
            </a:pPr>
            <a:r>
              <a:rPr lang="ru-RU" sz="2200" dirty="0"/>
              <a:t>Европа – 23</a:t>
            </a:r>
          </a:p>
          <a:p>
            <a:pPr marL="0" indent="0">
              <a:buClrTx/>
              <a:buNone/>
            </a:pPr>
            <a:r>
              <a:rPr lang="ru-RU" sz="2200" dirty="0"/>
              <a:t>Африка - 630</a:t>
            </a:r>
          </a:p>
          <a:p>
            <a:pPr marL="0" indent="0">
              <a:buClrTx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624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Структура материнской смертности (МС)</a:t>
            </a:r>
            <a:br>
              <a:rPr lang="ru-RU" sz="3600" dirty="0"/>
            </a:br>
            <a:r>
              <a:rPr lang="ru-RU" sz="3600" dirty="0"/>
              <a:t>(Россия 2022г)</a:t>
            </a:r>
            <a:br>
              <a:rPr lang="ru-RU" sz="3600" dirty="0"/>
            </a:br>
            <a:r>
              <a:rPr lang="ru-RU" sz="1800" dirty="0"/>
              <a:t>В структуре МС только в 30% случаев имеет место лишь одна причина смерти женщины, а в 70% - сочетание нескольких причин</a:t>
            </a:r>
            <a:r>
              <a:rPr lang="ru-RU" sz="22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53" y="2564904"/>
            <a:ext cx="59806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6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Причины материнской смертности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своевременно не выявляется генитальная патология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лечение осложнений беременности не проводится или  проводится не должным образом и есть осложнения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нет своевременного разрешения</a:t>
            </a:r>
          </a:p>
          <a:p>
            <a:pPr algn="just"/>
            <a:r>
              <a:rPr lang="ru-RU" sz="2000" dirty="0"/>
              <a:t>кровотечения, </a:t>
            </a:r>
            <a:r>
              <a:rPr lang="ru-RU" sz="2000" dirty="0" err="1"/>
              <a:t>невосполненные</a:t>
            </a:r>
            <a:r>
              <a:rPr lang="ru-RU" sz="2000" dirty="0"/>
              <a:t> по темпу, по объему, запоздалые мероприятия по остановке кровотечения.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90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Профилактика 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/>
              <a:t>Дородовая диагностика  ЭГП, лечение и профилактика тяжелых осложнений при беременности.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err="1"/>
              <a:t>Этапность</a:t>
            </a:r>
            <a:r>
              <a:rPr lang="ru-RU" sz="2000" dirty="0"/>
              <a:t> оказания медицинской помощи.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/>
              <a:t>Обеспечение  </a:t>
            </a:r>
            <a:r>
              <a:rPr lang="ru-RU" sz="2000" dirty="0" err="1"/>
              <a:t>родоразрешения</a:t>
            </a:r>
            <a:r>
              <a:rPr lang="ru-RU" sz="2000" dirty="0"/>
              <a:t> беременных с высоким риском МС в родовспомогательных учреждениях высокого уровня.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/>
              <a:t>Использование научных достижений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err="1"/>
              <a:t>Предгравидарная</a:t>
            </a:r>
            <a:r>
              <a:rPr lang="ru-RU" sz="2000" dirty="0"/>
              <a:t> подготовка с выделением группы риска</a:t>
            </a:r>
          </a:p>
          <a:p>
            <a:pPr marL="0" indent="0">
              <a:buClrTx/>
              <a:buNone/>
            </a:pPr>
            <a:endParaRPr lang="ru-RU" sz="2000" dirty="0"/>
          </a:p>
          <a:p>
            <a:pPr marL="0" indent="0">
              <a:buClrTx/>
              <a:buNone/>
            </a:pPr>
            <a:endParaRPr lang="ru-RU" sz="2000" dirty="0"/>
          </a:p>
          <a:p>
            <a:pPr marL="0" indent="0">
              <a:buClrTx/>
              <a:buNone/>
            </a:pPr>
            <a:r>
              <a:rPr lang="ru-RU" sz="2000" dirty="0"/>
              <a:t>Снижение МС возможно: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2000" dirty="0"/>
              <a:t>Высокая квалификация врачей акушеров-гинекологов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2000" dirty="0"/>
              <a:t>Хорошая материальная база акушерских стационаров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ru-RU" sz="2000" dirty="0"/>
              <a:t>Улучшение условий жизни и здоровья беременных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553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1862</TotalTime>
  <Words>4936</Words>
  <Application>Microsoft Office PowerPoint</Application>
  <PresentationFormat>Экран (4:3)</PresentationFormat>
  <Paragraphs>482</Paragraphs>
  <Slides>59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Constantia</vt:lpstr>
      <vt:lpstr>Courier New</vt:lpstr>
      <vt:lpstr>Times New Roman</vt:lpstr>
      <vt:lpstr>Wingdings 2</vt:lpstr>
      <vt:lpstr>Поток</vt:lpstr>
      <vt:lpstr> Структура  акушерско-гинекологической помощи. Женский таз и головка плода, как объекты родов. Менструальный цикл. Нарушения менструального цикла.  </vt:lpstr>
      <vt:lpstr>Структура акушерско-гинекологической помощи. Женский таз и головка плода, как объекты родов. </vt:lpstr>
      <vt:lpstr>Акушерство – самая древняя отрасль медицины. </vt:lpstr>
      <vt:lpstr>Презентация PowerPoint</vt:lpstr>
      <vt:lpstr>Система организации акушерско-гинекологической помощи</vt:lpstr>
      <vt:lpstr>Презентация PowerPoint</vt:lpstr>
      <vt:lpstr>Структура материнской смертности (МС) (Россия 2022г) В структуре МС только в 30% случаев имеет место лишь одна причина смерти женщины, а в 70% - сочетание нескольких причин.</vt:lpstr>
      <vt:lpstr>Причины материнской смертности</vt:lpstr>
      <vt:lpstr>Профилактика МС</vt:lpstr>
      <vt:lpstr>Профилактика перинатальной и младенческой заболеваемости и смертности.</vt:lpstr>
      <vt:lpstr>Презентация PowerPoint</vt:lpstr>
      <vt:lpstr>Презентация PowerPoint</vt:lpstr>
      <vt:lpstr>Структура родовспоможения</vt:lpstr>
      <vt:lpstr>Женская консультация</vt:lpstr>
      <vt:lpstr>Женская консультация</vt:lpstr>
      <vt:lpstr>Структура ЖК</vt:lpstr>
      <vt:lpstr>Показатели деятельности ЖК</vt:lpstr>
      <vt:lpstr>Формы учета в женской консультации</vt:lpstr>
      <vt:lpstr> Организация акушерско-гинекологической помощи женщинам сельской местности</vt:lpstr>
      <vt:lpstr>ФАП</vt:lpstr>
      <vt:lpstr>Родильный дом</vt:lpstr>
      <vt:lpstr>Функции род.дома</vt:lpstr>
      <vt:lpstr>Презентация PowerPoint</vt:lpstr>
      <vt:lpstr>Акушерский стационар состоит из:</vt:lpstr>
      <vt:lpstr>Показатели работы акушерского стационара</vt:lpstr>
      <vt:lpstr>Формы учета в родильном стационаре</vt:lpstr>
      <vt:lpstr>Гинекологический стационар</vt:lpstr>
      <vt:lpstr>Гинекологический стационар имеет:</vt:lpstr>
      <vt:lpstr>Презентация PowerPoint</vt:lpstr>
      <vt:lpstr>ПЕРИНАТАЛЬНЫЙ ЦЕНТР</vt:lpstr>
      <vt:lpstr>ПЕРИНАТАЛЬНЫЙ ЦЕНТР</vt:lpstr>
      <vt:lpstr>ПЕРИНАТАЛЬНЫЙ ЦЕНТР</vt:lpstr>
      <vt:lpstr>ПЕРИНАТАЛЬНЫЙ ЦЕНТР</vt:lpstr>
      <vt:lpstr>Роль медицинской сестры в охране здоровья женщины</vt:lpstr>
      <vt:lpstr>Роль медсестры</vt:lpstr>
      <vt:lpstr>Женский таз и головка плода, как объекты родов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ПЛОД КАК ОБЪЕКТ РОДОВ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акушерства и гинекологии</dc:title>
  <dc:creator>Администратор</dc:creator>
  <cp:lastModifiedBy>Marina</cp:lastModifiedBy>
  <cp:revision>126</cp:revision>
  <dcterms:created xsi:type="dcterms:W3CDTF">2013-09-06T05:50:23Z</dcterms:created>
  <dcterms:modified xsi:type="dcterms:W3CDTF">2023-01-21T12:07:15Z</dcterms:modified>
</cp:coreProperties>
</file>