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87769-D1CE-4CA3-AB59-3728A8D685D3}" type="datetimeFigureOut">
              <a:rPr lang="ru-RU" smtClean="0"/>
              <a:t>27.10.2023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C58B7-CE38-4235-9F72-A770FB311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Искусство публичного выступления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i="1" dirty="0" smtClean="0"/>
              <a:t>Истинное красноречие — это умение сказать все, что нужно, и не больше, чем нужно.</a:t>
            </a:r>
          </a:p>
          <a:p>
            <a:pPr algn="r"/>
            <a:r>
              <a:rPr lang="ru-RU" i="1" dirty="0" smtClean="0"/>
              <a:t> </a:t>
            </a:r>
            <a:r>
              <a:rPr lang="ru-RU" b="1" i="1" dirty="0" smtClean="0"/>
              <a:t>Ф. Ларошфуко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5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8152"/>
          </a:xfrm>
        </p:spPr>
        <p:txBody>
          <a:bodyPr/>
          <a:lstStyle/>
          <a:p>
            <a:r>
              <a:rPr lang="ru-RU" dirty="0" smtClean="0"/>
              <a:t>Публичная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9611" y="1282262"/>
            <a:ext cx="9715001" cy="5327544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Публичная речь </a:t>
            </a:r>
            <a:r>
              <a:rPr lang="ru-RU" sz="3200" dirty="0" smtClean="0"/>
              <a:t>– это особая форма речевой деятельности в условиях непосредственного общения; речь, адресованная определенной аудитории; ораторская речь. </a:t>
            </a:r>
          </a:p>
          <a:p>
            <a:pPr algn="just"/>
            <a:r>
              <a:rPr lang="ru-RU" sz="3200" dirty="0" smtClean="0"/>
              <a:t>Публичная речь произносится с целью информирования слушателей и оказания на них желаемого воздействия (убеждение, внушение, воодушевление, призыв к действию и т. д.).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компоненты публичного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2674" y="1789611"/>
            <a:ext cx="9701938" cy="4873947"/>
          </a:xfrm>
        </p:spPr>
        <p:txBody>
          <a:bodyPr>
            <a:noAutofit/>
          </a:bodyPr>
          <a:lstStyle/>
          <a:p>
            <a:r>
              <a:rPr lang="ru-RU" sz="2800" dirty="0" smtClean="0"/>
              <a:t>Языковые средства</a:t>
            </a:r>
          </a:p>
          <a:p>
            <a:r>
              <a:rPr lang="ru-RU" sz="2800" dirty="0" smtClean="0"/>
              <a:t>Интонация</a:t>
            </a:r>
          </a:p>
          <a:p>
            <a:r>
              <a:rPr lang="ru-RU" sz="2800" dirty="0" smtClean="0"/>
              <a:t>Громкость голоса</a:t>
            </a:r>
          </a:p>
          <a:p>
            <a:r>
              <a:rPr lang="ru-RU" sz="2800" dirty="0" smtClean="0"/>
              <a:t>Тембр</a:t>
            </a:r>
          </a:p>
          <a:p>
            <a:r>
              <a:rPr lang="ru-RU" sz="2800" dirty="0" smtClean="0"/>
              <a:t>Особенности произношения звуков</a:t>
            </a:r>
          </a:p>
          <a:p>
            <a:r>
              <a:rPr lang="ru-RU" sz="2800" dirty="0" smtClean="0"/>
              <a:t>Темп речи</a:t>
            </a:r>
          </a:p>
          <a:p>
            <a:r>
              <a:rPr lang="ru-RU" sz="2800" dirty="0" smtClean="0"/>
              <a:t>Жесты</a:t>
            </a:r>
          </a:p>
          <a:p>
            <a:r>
              <a:rPr lang="ru-RU" sz="2800" dirty="0" smtClean="0"/>
              <a:t>Движения</a:t>
            </a:r>
          </a:p>
          <a:p>
            <a:r>
              <a:rPr lang="ru-RU" sz="2800" dirty="0" smtClean="0"/>
              <a:t>Мимика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745"/>
          </a:xfrm>
        </p:spPr>
        <p:txBody>
          <a:bodyPr/>
          <a:lstStyle/>
          <a:p>
            <a:r>
              <a:rPr lang="ru-RU" dirty="0" smtClean="0"/>
              <a:t>Ораторская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2674" y="1397875"/>
            <a:ext cx="9701938" cy="5172741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Ораторская речь </a:t>
            </a:r>
            <a:r>
              <a:rPr lang="ru-RU" sz="2800" dirty="0" smtClean="0"/>
              <a:t>– это сложное соединение разных функционально-смысловых типов речи: </a:t>
            </a:r>
            <a:r>
              <a:rPr lang="ru-RU" sz="2800" dirty="0" smtClean="0"/>
              <a:t>повествования </a:t>
            </a:r>
            <a:r>
              <a:rPr lang="ru-RU" sz="2800" dirty="0" smtClean="0"/>
              <a:t>(связный рассказ о каких-нибудь событиях, явлениях, действиях, развивающихся во временной последовательности), описания (вербальное изображение объекта посредством перечисления его основных признаков), рассуждения (умозаключение, ряд мнений, изложенных в логически последовательной форме, разъясняющих, подтверждающих или опровергающих какое-либо положение).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1724"/>
          </a:xfrm>
        </p:spPr>
        <p:txBody>
          <a:bodyPr/>
          <a:lstStyle/>
          <a:p>
            <a:r>
              <a:rPr lang="ru-RU" dirty="0" smtClean="0"/>
              <a:t>Требования к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9611" y="1397875"/>
            <a:ext cx="9715001" cy="5133553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— тема должна соответствовать знаниям и интересам оратора; </a:t>
            </a:r>
          </a:p>
          <a:p>
            <a:pPr algn="just"/>
            <a:r>
              <a:rPr lang="ru-RU" sz="3200" dirty="0" smtClean="0"/>
              <a:t>— тема должна быть адекватной обстоятельствам, в которых будет произнесена речь; </a:t>
            </a:r>
          </a:p>
          <a:p>
            <a:pPr algn="just"/>
            <a:r>
              <a:rPr lang="ru-RU" sz="3200" dirty="0" smtClean="0"/>
              <a:t>— тема должна отвечать интересам аудитории, т. е. оратор должен учитывать, перед кем придется выступать.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0193"/>
          </a:xfrm>
        </p:spPr>
        <p:txBody>
          <a:bodyPr/>
          <a:lstStyle/>
          <a:p>
            <a:r>
              <a:rPr lang="ru-RU" dirty="0" smtClean="0"/>
              <a:t>Подготовка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15737" y="1334813"/>
            <a:ext cx="9688875" cy="5418683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1. Важна </a:t>
            </a:r>
            <a:r>
              <a:rPr lang="ru-RU" sz="2600" b="1" dirty="0" smtClean="0"/>
              <a:t>целевая установка речи</a:t>
            </a:r>
            <a:r>
              <a:rPr lang="ru-RU" sz="2600" dirty="0" smtClean="0"/>
              <a:t>. Оратор должен четко представлять, для чего, с какой целью он будет произносить речь, какой реакции слушателей собирается добиться. </a:t>
            </a:r>
          </a:p>
          <a:p>
            <a:pPr algn="just"/>
            <a:r>
              <a:rPr lang="ru-RU" sz="2600" dirty="0" smtClean="0"/>
              <a:t>2. Важен </a:t>
            </a:r>
            <a:r>
              <a:rPr lang="ru-RU" sz="2600" b="1" dirty="0" smtClean="0"/>
              <a:t>подбор материала по выбранной теме</a:t>
            </a:r>
            <a:r>
              <a:rPr lang="ru-RU" sz="2600" dirty="0" smtClean="0"/>
              <a:t>. Он должен быть интересен и полезен аудитории. </a:t>
            </a:r>
          </a:p>
          <a:p>
            <a:pPr algn="just"/>
            <a:r>
              <a:rPr lang="ru-RU" sz="2600" dirty="0" smtClean="0"/>
              <a:t>3. Лучше использовать не один, а </a:t>
            </a:r>
            <a:r>
              <a:rPr lang="ru-RU" sz="2600" b="1" dirty="0" smtClean="0"/>
              <a:t>несколько источников</a:t>
            </a:r>
            <a:r>
              <a:rPr lang="ru-RU" sz="2600" dirty="0" smtClean="0"/>
              <a:t>.</a:t>
            </a:r>
          </a:p>
          <a:p>
            <a:pPr algn="just"/>
            <a:r>
              <a:rPr lang="ru-RU" sz="2600" dirty="0" smtClean="0"/>
              <a:t>4. Необходимо </a:t>
            </a:r>
            <a:r>
              <a:rPr lang="ru-RU" sz="2600" b="1" dirty="0" smtClean="0"/>
              <a:t>определить собственное отношение к предмету речи</a:t>
            </a:r>
            <a:r>
              <a:rPr lang="ru-RU" sz="2600" dirty="0" smtClean="0"/>
              <a:t>, сформулировать свои мысли по тому или иному вопросу, проанализировать выдвигаемые идеи с позиции будущей аудитории.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7642"/>
          </a:xfrm>
        </p:spPr>
        <p:txBody>
          <a:bodyPr/>
          <a:lstStyle/>
          <a:p>
            <a:r>
              <a:rPr lang="ru-RU" dirty="0" smtClean="0"/>
              <a:t>Принципы композиции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9611" y="1345324"/>
            <a:ext cx="9715001" cy="5303670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Принцип последовательности </a:t>
            </a:r>
            <a:r>
              <a:rPr lang="ru-RU" sz="2800" dirty="0" smtClean="0"/>
              <a:t>— каждая высказанная мысль должна вытекать из предшествующей или быть с ней соотносима. </a:t>
            </a:r>
          </a:p>
          <a:p>
            <a:pPr algn="just"/>
            <a:r>
              <a:rPr lang="ru-RU" sz="2800" b="1" dirty="0" smtClean="0"/>
              <a:t>Принцип органического единства </a:t>
            </a:r>
            <a:r>
              <a:rPr lang="ru-RU" sz="2800" dirty="0" smtClean="0"/>
              <a:t>— распределение материала и организация его в речи должны вытекать из коммуникативных намерений оратора и характера материала. </a:t>
            </a:r>
          </a:p>
          <a:p>
            <a:pPr algn="just"/>
            <a:r>
              <a:rPr lang="ru-RU" sz="2800" b="1" dirty="0" smtClean="0"/>
              <a:t>Принцип экономии </a:t>
            </a:r>
            <a:r>
              <a:rPr lang="ru-RU" sz="2800" dirty="0" smtClean="0"/>
              <a:t>— достижение коммуникативной цели наиболее простым, рациональным способом, с минимальной затратой усилий, времени, речевых средств.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3256"/>
          </a:xfrm>
        </p:spPr>
        <p:txBody>
          <a:bodyPr/>
          <a:lstStyle/>
          <a:p>
            <a:r>
              <a:rPr lang="ru-RU" dirty="0" smtClean="0"/>
              <a:t>Задачи вступления и заключения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67989" y="1303283"/>
            <a:ext cx="9636623" cy="5411026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/>
              <a:t>Задача вступления </a:t>
            </a:r>
            <a:r>
              <a:rPr lang="ru-RU" sz="2800" dirty="0" smtClean="0"/>
              <a:t>— установить контакт с аудиторией, подготовить слушателей к восприятию темы. Чтобы завоевать внимание аудитории, вовлечь слушателей в активную работу, особое внимание следует уделить первым фразам, так называемому зачину. </a:t>
            </a:r>
          </a:p>
          <a:p>
            <a:pPr algn="just"/>
            <a:r>
              <a:rPr lang="ru-RU" sz="2800" dirty="0" smtClean="0"/>
              <a:t>Продумывая заключение, особенно тщательно надо поработать над последними его словами, т. е. концовкой выступления. Если первые слова оратора должны привлечь внимание слушателей, то </a:t>
            </a:r>
            <a:r>
              <a:rPr lang="ru-RU" sz="2800" b="1" dirty="0" smtClean="0"/>
              <a:t>последние призваны усилить эффект выступления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9173"/>
          </a:xfrm>
        </p:spPr>
        <p:txBody>
          <a:bodyPr/>
          <a:lstStyle/>
          <a:p>
            <a:r>
              <a:rPr lang="ru-RU" dirty="0" smtClean="0"/>
              <a:t>Аргументация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177" y="1355833"/>
            <a:ext cx="9597435" cy="5358475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Логическая аргументация </a:t>
            </a:r>
            <a:r>
              <a:rPr lang="ru-RU" sz="3200" dirty="0" smtClean="0"/>
              <a:t>заключается в отыскании доводов (аргументов) для некоторого положения (тезиса), выражающего определенную точку зрения. </a:t>
            </a:r>
          </a:p>
          <a:p>
            <a:pPr algn="just"/>
            <a:r>
              <a:rPr lang="ru-RU" sz="3200" b="1" dirty="0" smtClean="0"/>
              <a:t>Коммуникативная аргументация </a:t>
            </a:r>
            <a:r>
              <a:rPr lang="ru-RU" sz="3200" dirty="0" smtClean="0"/>
              <a:t>— процесс передачи и истолкования информации, зафиксированной в тезисе </a:t>
            </a:r>
            <a:r>
              <a:rPr lang="ru-RU" sz="3200" dirty="0" err="1" smtClean="0"/>
              <a:t>аргументатора</a:t>
            </a:r>
            <a:r>
              <a:rPr lang="ru-RU" sz="3200" dirty="0" smtClean="0"/>
              <a:t>, оказания </a:t>
            </a:r>
            <a:r>
              <a:rPr lang="ru-RU" sz="3200" smtClean="0"/>
              <a:t>убеждающего воздействия.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437</TotalTime>
  <Words>464</Words>
  <Application>Microsoft Office PowerPoint</Application>
  <PresentationFormat>Широкоэкранный</PresentationFormat>
  <Paragraphs>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Легкий дым</vt:lpstr>
      <vt:lpstr>Искусство публичного выступления</vt:lpstr>
      <vt:lpstr>Публичная речь</vt:lpstr>
      <vt:lpstr>Основные компоненты публичного выступления</vt:lpstr>
      <vt:lpstr>Ораторская речь</vt:lpstr>
      <vt:lpstr>Требования к теме</vt:lpstr>
      <vt:lpstr>Подготовка выступления</vt:lpstr>
      <vt:lpstr>Принципы композиции речи</vt:lpstr>
      <vt:lpstr>Задачи вступления и заключения</vt:lpstr>
      <vt:lpstr>Аргументация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русского литературного языка</dc:title>
  <dc:creator>Белозор Анастасия Сергеевна</dc:creator>
  <cp:lastModifiedBy>Белозор Анастасия Сергеевна</cp:lastModifiedBy>
  <cp:revision>31</cp:revision>
  <dcterms:created xsi:type="dcterms:W3CDTF">2020-02-11T07:42:53Z</dcterms:created>
  <dcterms:modified xsi:type="dcterms:W3CDTF">2023-10-27T04:10:39Z</dcterms:modified>
</cp:coreProperties>
</file>