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59" r:id="rId6"/>
    <p:sldId id="269" r:id="rId7"/>
    <p:sldId id="263" r:id="rId8"/>
    <p:sldId id="267" r:id="rId9"/>
    <p:sldId id="260" r:id="rId10"/>
    <p:sldId id="268" r:id="rId11"/>
    <p:sldId id="261" r:id="rId12"/>
    <p:sldId id="272" r:id="rId13"/>
    <p:sldId id="271" r:id="rId14"/>
    <p:sldId id="264" r:id="rId15"/>
    <p:sldId id="270" r:id="rId16"/>
    <p:sldId id="265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27A7-A2E5-4174-A4DC-8A0C81382DEF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964A9-7F18-418F-B260-17CC4E10A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4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3AAC9-7144-22C0-1EC1-91D7583A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3DEF1E-FDAE-E3B9-587E-417F6C3FB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74D7B-3080-5908-3574-59430CA2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2EB9A-16B5-F65D-AFD5-AE5C487E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7547B-F3C9-1F13-29F0-0BE10265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0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99FAB-6E05-715D-0BD4-0A386F45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8D38A6-CA43-EAEB-7C52-47D7491BC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9B73E-8F83-6EB4-B794-BF28A266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3C274-AF49-4CAA-CDC3-FC7A7B65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DE1C4-BD76-597E-722A-94127E97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A3904F-894A-5D90-CAEA-2E9FEDBA1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68B419-08E6-AB26-A18F-4E209AB1B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C71F4-589E-FD07-F9D4-C64CBFD6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5C153-DBB2-93DC-C7E3-8C7DE473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ECD95-341B-6D6F-B71F-D15E277D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6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66B65-4B68-2E18-7D2A-FF203F0D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AC6E0-0E7C-A319-F61A-E4CEEBF0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851D4-05A0-39A8-3D85-B93E0390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EAFBF-B7A4-6834-CC43-A3EA4C2A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8F230-F82C-E625-0BA2-C3A27EEB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0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29114-648C-279B-AA84-5DC485B4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FDD1B-2845-74F3-1718-00314DE0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2CD3A-9D42-64E0-DD4A-4999913D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B7B0B-02E9-A16A-B079-E978556E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CDA8A-CF37-A2FE-7779-9DA81D63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1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4B50-9A3E-5ED1-BDA6-2B1BDB99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DE8A5-6546-C6F8-661A-C77F51B4E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DA65A-C8F8-1D84-815F-7360B547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F9EF6A-0D43-F789-05CE-DD7A70F3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ACC73-74E8-CE98-4AD4-77419090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77C356-6B41-0F59-9E9A-861BC80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DBF51-913F-45FE-70DD-C0F2EA6B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CA49D-E0EF-19D7-C7A4-69E2E5B8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0C104-500A-A797-8B6C-A441E9653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20D266-B859-A5AA-4404-C2804D3BE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B0DC4F-D185-1FF7-1651-DA8F03AB7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1A4805-F08E-9D75-2691-1F707CC7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1C772E-631D-0800-D962-B12E8706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47E34A-D494-5A64-A169-3B803072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2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05F5F-3CC7-F3D2-5C24-380D4402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1138C-9670-9A9D-A420-F788E413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0819A-BD7E-B735-4742-D077D171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FC435E-0604-8D2F-7397-1643C0F6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1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3580DC-3795-C892-D5AE-0EA10B14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98D37-2063-58F6-5735-4DD9736B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41FC3D-8118-40D5-F8CE-F3AA830D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2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9A08B-EABD-474E-FB3B-0A7717ED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9BBE1-208B-4CC2-8F51-62414C0BD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809118-CE79-7453-0C13-B8BC5E6C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3BA97-78D8-3523-A5AA-63C362B2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FCC686-AF24-C14C-98C5-249CE407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85FFE-87FC-6DEF-602E-6ACC4C87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0DA08-AE50-7070-6CBF-786BFAB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633833-3C67-44D2-BF10-E81752C63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71D547-3773-A495-A9DB-B6353D40D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97584-D516-B269-3372-F3C92D60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8BC82A-ED69-7E0E-74CB-1493B5ED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3CA079-664E-65F0-0CA3-FCCBE73D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1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8DE04-68C0-4C5D-466C-61DDFD83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36A4DB-5D8D-1F9E-6723-DA37A511C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8BB31-6ABD-6FEF-2D9F-5FF464770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DB74-C221-4C5D-9F78-DD5D9E142C78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3283-21F4-EF16-2EDF-1AAA09140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6AB14-BEAD-6BEC-8FC4-CAA675C0A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0557-ED67-433C-8E06-341D660D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6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4CA3F-6EAA-E279-4D1E-70F50A577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381"/>
            <a:ext cx="9144000" cy="3297238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практики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Организация рабочего места по приему рецептов и отпуску  готовых лекарственных препаратов.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Организация деятельности аптеки и ее структурных подразделений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Фармация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C4862-D8D4-DB0B-D7BF-271F59839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754563"/>
            <a:ext cx="9144000" cy="1655762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Конаныхина А.В.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Тельных М.А.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EC625-EC3C-FD3B-479D-6F995CB9200C}"/>
              </a:ext>
            </a:extLst>
          </p:cNvPr>
          <p:cNvSpPr txBox="1"/>
          <p:nvPr/>
        </p:nvSpPr>
        <p:spPr>
          <a:xfrm>
            <a:off x="2076450" y="0"/>
            <a:ext cx="80391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 «Красноярский государственный медицинский университет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C02F7-8493-C0F5-196D-8DD1397599AC}"/>
              </a:ext>
            </a:extLst>
          </p:cNvPr>
          <p:cNvSpPr txBox="1"/>
          <p:nvPr/>
        </p:nvSpPr>
        <p:spPr>
          <a:xfrm>
            <a:off x="3048000" y="6410325"/>
            <a:ext cx="6143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2022</a:t>
            </a:r>
          </a:p>
        </p:txBody>
      </p:sp>
    </p:spTree>
    <p:extLst>
      <p:ext uri="{BB962C8B-B14F-4D97-AF65-F5344CB8AC3E}">
        <p14:creationId xmlns:p14="http://schemas.microsoft.com/office/powerpoint/2010/main" val="60937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288DF1-A283-4ACA-AE10-01979558D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15" y="1844675"/>
            <a:ext cx="6618010" cy="36181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D47B0-958D-B0A5-D288-D5A8FCD5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07" y="1844675"/>
            <a:ext cx="6535478" cy="4352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7021E-EDD9-190C-2746-85C1AA610CF8}"/>
              </a:ext>
            </a:extLst>
          </p:cNvPr>
          <p:cNvSpPr txBox="1"/>
          <p:nvPr/>
        </p:nvSpPr>
        <p:spPr>
          <a:xfrm>
            <a:off x="4059484" y="5469137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65464-CB0F-FA8B-2009-A92F8E99AA0A}"/>
              </a:ext>
            </a:extLst>
          </p:cNvPr>
          <p:cNvSpPr txBox="1"/>
          <p:nvPr/>
        </p:nvSpPr>
        <p:spPr>
          <a:xfrm>
            <a:off x="10594962" y="619759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</a:t>
            </a:r>
          </a:p>
        </p:txBody>
      </p:sp>
    </p:spTree>
    <p:extLst>
      <p:ext uri="{BB962C8B-B14F-4D97-AF65-F5344CB8AC3E}">
        <p14:creationId xmlns:p14="http://schemas.microsoft.com/office/powerpoint/2010/main" val="308582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65BF3-C9F8-09D9-95DA-A4B78817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приема рецептов и отпуска ЛС из аптечных организаций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64E07-8974-5327-65EB-65A4048230DF}"/>
              </a:ext>
            </a:extLst>
          </p:cNvPr>
          <p:cNvSpPr txBox="1"/>
          <p:nvPr/>
        </p:nvSpPr>
        <p:spPr>
          <a:xfrm>
            <a:off x="8639177" y="1140415"/>
            <a:ext cx="305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Согласовать с врачом или вернуть рецепт больному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486D9-2E05-7F67-15E3-4081AD31F7AF}"/>
              </a:ext>
            </a:extLst>
          </p:cNvPr>
          <p:cNvSpPr txBox="1"/>
          <p:nvPr/>
        </p:nvSpPr>
        <p:spPr>
          <a:xfrm>
            <a:off x="33339" y="1134795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формы рецептурного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лекарственной прописи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371DE-18AA-D7B2-03BC-540A30EB0CCA}"/>
              </a:ext>
            </a:extLst>
          </p:cNvPr>
          <p:cNvSpPr txBox="1"/>
          <p:nvPr/>
        </p:nvSpPr>
        <p:spPr>
          <a:xfrm>
            <a:off x="-33336" y="1925335"/>
            <a:ext cx="36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обязательных реквизитов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51E0D-F721-4ABB-F2A1-468B81F42F89}"/>
              </a:ext>
            </a:extLst>
          </p:cNvPr>
          <p:cNvSpPr txBox="1"/>
          <p:nvPr/>
        </p:nvSpPr>
        <p:spPr>
          <a:xfrm>
            <a:off x="0" y="2458387"/>
            <a:ext cx="401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дополнительных реквизитов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C2553-FFC8-3DC4-9768-85BD7D86FF46}"/>
              </a:ext>
            </a:extLst>
          </p:cNvPr>
          <p:cNvSpPr txBox="1"/>
          <p:nvPr/>
        </p:nvSpPr>
        <p:spPr>
          <a:xfrm>
            <a:off x="0" y="2967344"/>
            <a:ext cx="49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Правомочие лица, выписавшего рецепт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9D64F-4286-5238-E597-1A151C1CDFF1}"/>
              </a:ext>
            </a:extLst>
          </p:cNvPr>
          <p:cNvSpPr txBox="1"/>
          <p:nvPr/>
        </p:nvSpPr>
        <p:spPr>
          <a:xfrm>
            <a:off x="0" y="3521325"/>
            <a:ext cx="676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оформления прописи и способа применения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48E91C-ABE7-9464-3610-A4EECA0A55AB}"/>
              </a:ext>
            </a:extLst>
          </p:cNvPr>
          <p:cNvSpPr txBox="1"/>
          <p:nvPr/>
        </p:nvSpPr>
        <p:spPr>
          <a:xfrm>
            <a:off x="7145" y="4073930"/>
            <a:ext cx="452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ингредиентов в рецепте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E254C-D1F5-7387-1BF4-1F4B505C2A57}"/>
              </a:ext>
            </a:extLst>
          </p:cNvPr>
          <p:cNvSpPr txBox="1"/>
          <p:nvPr/>
        </p:nvSpPr>
        <p:spPr>
          <a:xfrm>
            <a:off x="0" y="4574153"/>
            <a:ext cx="425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ВРД  и ВСД ядовитых, СД, списков А и 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85BDA-BDA8-6D69-04B3-21E8FD5840B3}"/>
              </a:ext>
            </a:extLst>
          </p:cNvPr>
          <p:cNvSpPr txBox="1"/>
          <p:nvPr/>
        </p:nvSpPr>
        <p:spPr>
          <a:xfrm>
            <a:off x="0" y="5094419"/>
            <a:ext cx="573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отпуска ЛС, для которых они установлены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7570-ABFF-10CA-336F-DBE7E22C257B}"/>
              </a:ext>
            </a:extLst>
          </p:cNvPr>
          <p:cNvSpPr txBox="1"/>
          <p:nvPr/>
        </p:nvSpPr>
        <p:spPr>
          <a:xfrm>
            <a:off x="0" y="5546649"/>
            <a:ext cx="343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рецепта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FE570-C7E1-9E49-FC75-D31653EC2D8C}"/>
              </a:ext>
            </a:extLst>
          </p:cNvPr>
          <p:cNvSpPr txBox="1"/>
          <p:nvPr/>
        </p:nvSpPr>
        <p:spPr>
          <a:xfrm>
            <a:off x="-2382" y="6099266"/>
            <a:ext cx="269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Таксировка рецепта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216EA-4C70-E2BE-16B3-558B586088AB}"/>
              </a:ext>
            </a:extLst>
          </p:cNvPr>
          <p:cNvSpPr txBox="1"/>
          <p:nvPr/>
        </p:nvSpPr>
        <p:spPr>
          <a:xfrm>
            <a:off x="-2382" y="6523788"/>
            <a:ext cx="24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рецепта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D2E019-EBFC-9CF1-CA26-1CC9C876DC50}"/>
              </a:ext>
            </a:extLst>
          </p:cNvPr>
          <p:cNvSpPr txBox="1"/>
          <p:nvPr/>
        </p:nvSpPr>
        <p:spPr>
          <a:xfrm>
            <a:off x="8643939" y="2065280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 рецепт в журнале выписанных рецептов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67692B-9F66-9421-ECB5-6CF2E26AFF18}"/>
              </a:ext>
            </a:extLst>
          </p:cNvPr>
          <p:cNvSpPr txBox="1"/>
          <p:nvPr/>
        </p:nvSpPr>
        <p:spPr>
          <a:xfrm>
            <a:off x="8648697" y="2787287"/>
            <a:ext cx="310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 уничтожение рецептов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177F4-3577-D6B0-C469-6F5D1736AA4E}"/>
              </a:ext>
            </a:extLst>
          </p:cNvPr>
          <p:cNvSpPr txBox="1"/>
          <p:nvPr/>
        </p:nvSpPr>
        <p:spPr>
          <a:xfrm>
            <a:off x="8653463" y="3701058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ЛП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DC3D5-B1A0-B559-D2CC-0707FFBF4040}"/>
              </a:ext>
            </a:extLst>
          </p:cNvPr>
          <p:cNvSpPr txBox="1"/>
          <p:nvPr/>
        </p:nvSpPr>
        <p:spPr>
          <a:xfrm>
            <a:off x="8648697" y="4412946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рецепта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FBD876-12B3-CE4E-3F98-FB3924443D67}"/>
              </a:ext>
            </a:extLst>
          </p:cNvPr>
          <p:cNvSpPr txBox="1"/>
          <p:nvPr/>
        </p:nvSpPr>
        <p:spPr>
          <a:xfrm>
            <a:off x="8648698" y="503038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квитанции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0F73A-CCD3-F207-BA32-8311F38FD789}"/>
              </a:ext>
            </a:extLst>
          </p:cNvPr>
          <p:cNvSpPr txBox="1"/>
          <p:nvPr/>
        </p:nvSpPr>
        <p:spPr>
          <a:xfrm>
            <a:off x="8648699" y="5938091"/>
            <a:ext cx="248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сигнатуры (при необходимости)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3132A79-E743-1D7D-004A-BD0F660B8B22}"/>
              </a:ext>
            </a:extLst>
          </p:cNvPr>
          <p:cNvCxnSpPr/>
          <p:nvPr/>
        </p:nvCxnSpPr>
        <p:spPr>
          <a:xfrm>
            <a:off x="4014789" y="1487373"/>
            <a:ext cx="27527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BE48C12-83EA-4E22-26ED-D8CDBFE93B5B}"/>
              </a:ext>
            </a:extLst>
          </p:cNvPr>
          <p:cNvCxnSpPr/>
          <p:nvPr/>
        </p:nvCxnSpPr>
        <p:spPr>
          <a:xfrm>
            <a:off x="4152900" y="2148163"/>
            <a:ext cx="26146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7C50838-EB44-9B3E-BC41-D1DB22887591}"/>
              </a:ext>
            </a:extLst>
          </p:cNvPr>
          <p:cNvCxnSpPr/>
          <p:nvPr/>
        </p:nvCxnSpPr>
        <p:spPr>
          <a:xfrm>
            <a:off x="1571625" y="1810539"/>
            <a:ext cx="0" cy="23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20E58E-BB02-9AE9-B7D5-7E29C2EF7D91}"/>
              </a:ext>
            </a:extLst>
          </p:cNvPr>
          <p:cNvCxnSpPr/>
          <p:nvPr/>
        </p:nvCxnSpPr>
        <p:spPr>
          <a:xfrm>
            <a:off x="1571625" y="2332829"/>
            <a:ext cx="0" cy="22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D5DDB8D-4A93-FC0C-AF4F-167872E342CE}"/>
              </a:ext>
            </a:extLst>
          </p:cNvPr>
          <p:cNvCxnSpPr>
            <a:cxnSpLocks/>
          </p:cNvCxnSpPr>
          <p:nvPr/>
        </p:nvCxnSpPr>
        <p:spPr>
          <a:xfrm>
            <a:off x="1571625" y="2827719"/>
            <a:ext cx="0" cy="22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9452573-B3C7-FC27-1A10-9A00943155D8}"/>
              </a:ext>
            </a:extLst>
          </p:cNvPr>
          <p:cNvCxnSpPr/>
          <p:nvPr/>
        </p:nvCxnSpPr>
        <p:spPr>
          <a:xfrm>
            <a:off x="1571625" y="3347779"/>
            <a:ext cx="0" cy="25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CDA2586-1CBE-A340-2983-3218794451BA}"/>
              </a:ext>
            </a:extLst>
          </p:cNvPr>
          <p:cNvCxnSpPr>
            <a:cxnSpLocks/>
          </p:cNvCxnSpPr>
          <p:nvPr/>
        </p:nvCxnSpPr>
        <p:spPr>
          <a:xfrm>
            <a:off x="1571625" y="3827929"/>
            <a:ext cx="0" cy="321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36D69F48-A48E-DD89-17A2-44E5832BA8AE}"/>
              </a:ext>
            </a:extLst>
          </p:cNvPr>
          <p:cNvCxnSpPr/>
          <p:nvPr/>
        </p:nvCxnSpPr>
        <p:spPr>
          <a:xfrm>
            <a:off x="1571625" y="4412946"/>
            <a:ext cx="0" cy="28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4F14389A-C198-5698-6778-E1B4E5666445}"/>
              </a:ext>
            </a:extLst>
          </p:cNvPr>
          <p:cNvCxnSpPr>
            <a:cxnSpLocks/>
          </p:cNvCxnSpPr>
          <p:nvPr/>
        </p:nvCxnSpPr>
        <p:spPr>
          <a:xfrm>
            <a:off x="1571625" y="4884564"/>
            <a:ext cx="0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7E15FAA9-AE4E-A56A-F94C-955C2713A4C0}"/>
              </a:ext>
            </a:extLst>
          </p:cNvPr>
          <p:cNvCxnSpPr/>
          <p:nvPr/>
        </p:nvCxnSpPr>
        <p:spPr>
          <a:xfrm>
            <a:off x="1571625" y="5401303"/>
            <a:ext cx="0" cy="24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7CD980A2-4CC0-9D55-4672-1D83CEED5A53}"/>
              </a:ext>
            </a:extLst>
          </p:cNvPr>
          <p:cNvCxnSpPr/>
          <p:nvPr/>
        </p:nvCxnSpPr>
        <p:spPr>
          <a:xfrm>
            <a:off x="1571625" y="5915981"/>
            <a:ext cx="0" cy="26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60D21B8C-D034-9D04-9E70-8991E0D9ED30}"/>
              </a:ext>
            </a:extLst>
          </p:cNvPr>
          <p:cNvCxnSpPr/>
          <p:nvPr/>
        </p:nvCxnSpPr>
        <p:spPr>
          <a:xfrm>
            <a:off x="1571625" y="6467205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F64B4310-AD47-1FEB-0B3D-35624870B8DB}"/>
              </a:ext>
            </a:extLst>
          </p:cNvPr>
          <p:cNvCxnSpPr>
            <a:cxnSpLocks/>
          </p:cNvCxnSpPr>
          <p:nvPr/>
        </p:nvCxnSpPr>
        <p:spPr>
          <a:xfrm flipV="1">
            <a:off x="2271714" y="6399756"/>
            <a:ext cx="6234111" cy="252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D7E3394D-565F-564A-5E2E-2DF7887B1457}"/>
              </a:ext>
            </a:extLst>
          </p:cNvPr>
          <p:cNvCxnSpPr/>
          <p:nvPr/>
        </p:nvCxnSpPr>
        <p:spPr>
          <a:xfrm>
            <a:off x="4152900" y="2643053"/>
            <a:ext cx="26146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C30F18B-F375-E28D-3B42-B793753D7780}"/>
              </a:ext>
            </a:extLst>
          </p:cNvPr>
          <p:cNvCxnSpPr/>
          <p:nvPr/>
        </p:nvCxnSpPr>
        <p:spPr>
          <a:xfrm>
            <a:off x="4352925" y="3152010"/>
            <a:ext cx="2414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14FEA7A2-1EAD-4964-9707-C9BFDFBE55B4}"/>
              </a:ext>
            </a:extLst>
          </p:cNvPr>
          <p:cNvCxnSpPr>
            <a:endCxn id="10" idx="3"/>
          </p:cNvCxnSpPr>
          <p:nvPr/>
        </p:nvCxnSpPr>
        <p:spPr>
          <a:xfrm>
            <a:off x="6019800" y="3705991"/>
            <a:ext cx="747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4CC2C66-7EDC-F3D3-821D-84BF1D92EA6F}"/>
              </a:ext>
            </a:extLst>
          </p:cNvPr>
          <p:cNvCxnSpPr/>
          <p:nvPr/>
        </p:nvCxnSpPr>
        <p:spPr>
          <a:xfrm>
            <a:off x="5172075" y="5279085"/>
            <a:ext cx="1595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8D5C1E7A-BC48-231A-8A49-167BB3A17804}"/>
              </a:ext>
            </a:extLst>
          </p:cNvPr>
          <p:cNvCxnSpPr/>
          <p:nvPr/>
        </p:nvCxnSpPr>
        <p:spPr>
          <a:xfrm>
            <a:off x="4252913" y="4258596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89CAFB52-4265-A4E9-80D7-C92C6A462831}"/>
              </a:ext>
            </a:extLst>
          </p:cNvPr>
          <p:cNvCxnSpPr/>
          <p:nvPr/>
        </p:nvCxnSpPr>
        <p:spPr>
          <a:xfrm>
            <a:off x="4536283" y="4758819"/>
            <a:ext cx="2231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5E55F51E-A67B-D364-E128-480A33BB8854}"/>
              </a:ext>
            </a:extLst>
          </p:cNvPr>
          <p:cNvCxnSpPr/>
          <p:nvPr/>
        </p:nvCxnSpPr>
        <p:spPr>
          <a:xfrm>
            <a:off x="6767513" y="1487373"/>
            <a:ext cx="0" cy="3791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Стрелка: вправо 75">
            <a:extLst>
              <a:ext uri="{FF2B5EF4-FFF2-40B4-BE49-F238E27FC236}">
                <a16:creationId xmlns:a16="http://schemas.microsoft.com/office/drawing/2014/main" id="{4573F1E5-FFDB-A385-74C9-FF4F9E9BFA3C}"/>
              </a:ext>
            </a:extLst>
          </p:cNvPr>
          <p:cNvSpPr/>
          <p:nvPr/>
        </p:nvSpPr>
        <p:spPr>
          <a:xfrm>
            <a:off x="6767513" y="2148163"/>
            <a:ext cx="1571626" cy="4136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C0CFC44E-1401-5379-F292-D64FF03A82CB}"/>
              </a:ext>
            </a:extLst>
          </p:cNvPr>
          <p:cNvCxnSpPr/>
          <p:nvPr/>
        </p:nvCxnSpPr>
        <p:spPr>
          <a:xfrm>
            <a:off x="10077450" y="1781126"/>
            <a:ext cx="0" cy="3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B1561C0F-AE28-797A-6D02-F34350B73A8D}"/>
              </a:ext>
            </a:extLst>
          </p:cNvPr>
          <p:cNvCxnSpPr/>
          <p:nvPr/>
        </p:nvCxnSpPr>
        <p:spPr>
          <a:xfrm flipV="1">
            <a:off x="9505950" y="5642089"/>
            <a:ext cx="0" cy="29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EBA76D92-B395-F0BA-C3F7-0AAB29A1FA00}"/>
              </a:ext>
            </a:extLst>
          </p:cNvPr>
          <p:cNvCxnSpPr/>
          <p:nvPr/>
        </p:nvCxnSpPr>
        <p:spPr>
          <a:xfrm flipV="1">
            <a:off x="9505948" y="4758819"/>
            <a:ext cx="0" cy="28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F26826F6-05EE-76DF-0D75-E5151B5320C1}"/>
              </a:ext>
            </a:extLst>
          </p:cNvPr>
          <p:cNvCxnSpPr>
            <a:cxnSpLocks/>
          </p:cNvCxnSpPr>
          <p:nvPr/>
        </p:nvCxnSpPr>
        <p:spPr>
          <a:xfrm flipV="1">
            <a:off x="9505948" y="4070390"/>
            <a:ext cx="0" cy="42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55A26894-B369-C422-828A-37FC528E437E}"/>
              </a:ext>
            </a:extLst>
          </p:cNvPr>
          <p:cNvCxnSpPr/>
          <p:nvPr/>
        </p:nvCxnSpPr>
        <p:spPr>
          <a:xfrm flipV="1">
            <a:off x="9505948" y="3383229"/>
            <a:ext cx="0" cy="31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2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C7FC9-16C7-B21E-0584-1715C8DA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9" y="1385172"/>
            <a:ext cx="5320156" cy="408765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CC7515-5007-6C6D-42A0-9465E647C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5500" r="1000" b="67167"/>
          <a:stretch/>
        </p:blipFill>
        <p:spPr>
          <a:xfrm>
            <a:off x="6344092" y="397684"/>
            <a:ext cx="4391025" cy="255364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A4DCBA-1266-5CCB-BC59-0C4FE46F4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61" b="1945"/>
          <a:stretch/>
        </p:blipFill>
        <p:spPr>
          <a:xfrm>
            <a:off x="6096000" y="3138267"/>
            <a:ext cx="4887210" cy="3324321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E1DF4-4825-CA08-2C86-2D4B1042A098}"/>
              </a:ext>
            </a:extLst>
          </p:cNvPr>
          <p:cNvSpPr txBox="1"/>
          <p:nvPr/>
        </p:nvSpPr>
        <p:spPr>
          <a:xfrm>
            <a:off x="4357952" y="5472825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66661-39A4-A456-8825-A745147570E8}"/>
              </a:ext>
            </a:extLst>
          </p:cNvPr>
          <p:cNvSpPr txBox="1"/>
          <p:nvPr/>
        </p:nvSpPr>
        <p:spPr>
          <a:xfrm>
            <a:off x="9501894" y="2821102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3C0B9-A906-2CB0-D066-5132E57FBE2B}"/>
              </a:ext>
            </a:extLst>
          </p:cNvPr>
          <p:cNvSpPr txBox="1"/>
          <p:nvPr/>
        </p:nvSpPr>
        <p:spPr>
          <a:xfrm>
            <a:off x="9749987" y="631624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9.</a:t>
            </a:r>
          </a:p>
        </p:txBody>
      </p:sp>
    </p:spTree>
    <p:extLst>
      <p:ext uri="{BB962C8B-B14F-4D97-AF65-F5344CB8AC3E}">
        <p14:creationId xmlns:p14="http://schemas.microsoft.com/office/powerpoint/2010/main" val="294690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9A3A54-68C8-AAB5-D6B5-70D00EBE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1668" r="900" b="3889"/>
          <a:stretch/>
        </p:blipFill>
        <p:spPr>
          <a:xfrm>
            <a:off x="1726406" y="742737"/>
            <a:ext cx="8739188" cy="5372525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94FED7-A8B9-3A15-2891-2DF05263D439}"/>
              </a:ext>
            </a:extLst>
          </p:cNvPr>
          <p:cNvSpPr txBox="1"/>
          <p:nvPr/>
        </p:nvSpPr>
        <p:spPr>
          <a:xfrm>
            <a:off x="9137986" y="6115262"/>
            <a:ext cx="13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10.</a:t>
            </a:r>
          </a:p>
        </p:txBody>
      </p:sp>
    </p:spTree>
    <p:extLst>
      <p:ext uri="{BB962C8B-B14F-4D97-AF65-F5344CB8AC3E}">
        <p14:creationId xmlns:p14="http://schemas.microsoft.com/office/powerpoint/2010/main" val="333647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62006-97C3-3D58-0C96-DB643BA6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для индивидуального изготовления ЛС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C07FE-1BEC-25BA-5600-6EE33A1A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пометкой «Немедленно»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обслуживаются в срок, не превышающий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рабочий день.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пометкой «Срочно»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(Cito)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обслуживаются в срок, не превышающий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рабочих дней.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на ЛС, входящие в минимальный ассортимент ЛС обслуживаются в срок, не превышающий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рабочих дней.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на ЛС, назначаемые по решению врачебной комиссии медицинских организаций, обслуживаются в срок, не превышающий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пятнадцати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19169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5EF014-D668-1671-798B-EC59ECF9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30695" r="9440" b="18333"/>
          <a:stretch/>
        </p:blipFill>
        <p:spPr>
          <a:xfrm>
            <a:off x="695324" y="457199"/>
            <a:ext cx="4181475" cy="56419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DBB42A-10A6-81C6-6A1D-8851CFB622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31528" r="11256" b="23333"/>
          <a:stretch/>
        </p:blipFill>
        <p:spPr>
          <a:xfrm>
            <a:off x="6096000" y="457198"/>
            <a:ext cx="4687137" cy="56419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FA56F4-2A2D-7B7A-A176-1DB4BEA89F83}"/>
              </a:ext>
            </a:extLst>
          </p:cNvPr>
          <p:cNvSpPr txBox="1"/>
          <p:nvPr/>
        </p:nvSpPr>
        <p:spPr>
          <a:xfrm>
            <a:off x="3549191" y="6099115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52DB5-D8F0-C7BB-C5D4-9D47AD2A0379}"/>
              </a:ext>
            </a:extLst>
          </p:cNvPr>
          <p:cNvSpPr txBox="1"/>
          <p:nvPr/>
        </p:nvSpPr>
        <p:spPr>
          <a:xfrm>
            <a:off x="9434498" y="6031470"/>
            <a:ext cx="13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</a:t>
            </a:r>
          </a:p>
        </p:txBody>
      </p:sp>
    </p:spTree>
    <p:extLst>
      <p:ext uri="{BB962C8B-B14F-4D97-AF65-F5344CB8AC3E}">
        <p14:creationId xmlns:p14="http://schemas.microsoft.com/office/powerpoint/2010/main" val="413986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DE85C-610E-420B-FE9A-9165DBE7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случаи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B72CB-8FC0-E88C-5466-48FAA624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ядовитых, наркотических веществ и этилового спирта подчеркивают в рецепте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карандашом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целью привлечения внимания.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доза прописанного врачом лекарственного средства, стоящего на ПКУ, превышает высший однократный прием и рецепт не оформлен соответствующим образом, то провизор обязан отпустить это лекарственное средство в половине той дозы, которая установлена как высшая разовая доза (ВРД).</a:t>
            </a:r>
          </a:p>
        </p:txBody>
      </p:sp>
    </p:spTree>
    <p:extLst>
      <p:ext uri="{BB962C8B-B14F-4D97-AF65-F5344CB8AC3E}">
        <p14:creationId xmlns:p14="http://schemas.microsoft.com/office/powerpoint/2010/main" val="381428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B5DB0-A3B0-0990-3F4B-19EAF3D9F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73" r="20867" b="10401"/>
          <a:stretch/>
        </p:blipFill>
        <p:spPr>
          <a:xfrm>
            <a:off x="3946071" y="236875"/>
            <a:ext cx="3978729" cy="590745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90F34-37D0-F7A0-6032-8E46C826D1D8}"/>
              </a:ext>
            </a:extLst>
          </p:cNvPr>
          <p:cNvSpPr txBox="1"/>
          <p:nvPr/>
        </p:nvSpPr>
        <p:spPr>
          <a:xfrm>
            <a:off x="6576161" y="6144327"/>
            <a:ext cx="13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</a:t>
            </a:r>
          </a:p>
        </p:txBody>
      </p:sp>
    </p:spTree>
    <p:extLst>
      <p:ext uri="{BB962C8B-B14F-4D97-AF65-F5344CB8AC3E}">
        <p14:creationId xmlns:p14="http://schemas.microsoft.com/office/powerpoint/2010/main" val="375045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41287-17F1-3BBA-69BE-51A7754C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714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C7D79-35AD-EEA6-3C5A-3894C71E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A9F7B-0427-FB21-1E4E-FBD16968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нормативная документация на рабочем месте.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по приему рецептов и отпуску лекарств.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рецептов и отпуска лекарств.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приема рецептов и отпуска ЛС из аптечных организаций.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для индивидуального изготовления ЛС.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случаи.</a:t>
            </a:r>
          </a:p>
        </p:txBody>
      </p:sp>
    </p:spTree>
    <p:extLst>
      <p:ext uri="{BB962C8B-B14F-4D97-AF65-F5344CB8AC3E}">
        <p14:creationId xmlns:p14="http://schemas.microsoft.com/office/powerpoint/2010/main" val="181667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8A2DF-7A1C-E75F-5E76-9ABE1E33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898AC-D3DE-DFA5-8C25-1EE481044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аптечной организации –обеспечение населения лекарственными средствами , а значит , производственной функцией любой аптеки является: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рецептов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лекарств по рецептам врачей;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внутриаптечный контроль их качества;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отпуск ЛС из аптечных организаций.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приема рецептов и отпуска готовых лекарственных средств (ГЛС) в аптеках создается отдел готовых форм (ОГФ).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43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Объект 28">
            <a:extLst>
              <a:ext uri="{FF2B5EF4-FFF2-40B4-BE49-F238E27FC236}">
                <a16:creationId xmlns:a16="http://schemas.microsoft.com/office/drawing/2014/main" id="{FE51DF3A-A53B-6E21-EF16-39C030CAC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1" y="921543"/>
            <a:ext cx="10889038" cy="5014913"/>
          </a:xfrm>
          <a:effectLst>
            <a:softEdge rad="6350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30D0C3B-10F0-3111-6BFC-D9F5533FF234}"/>
              </a:ext>
            </a:extLst>
          </p:cNvPr>
          <p:cNvSpPr txBox="1"/>
          <p:nvPr/>
        </p:nvSpPr>
        <p:spPr>
          <a:xfrm>
            <a:off x="10329931" y="593645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</a:t>
            </a:r>
          </a:p>
        </p:txBody>
      </p:sp>
    </p:spTree>
    <p:extLst>
      <p:ext uri="{BB962C8B-B14F-4D97-AF65-F5344CB8AC3E}">
        <p14:creationId xmlns:p14="http://schemas.microsoft.com/office/powerpoint/2010/main" val="243445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C89F9-A9D8-5223-9F68-8446468D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нормативная документация на рабочем месте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CA30C-5A33-FFE2-5A00-2591DA31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и отпуске лекарственных средств аптечный работник должен руководствоваться рядом документов: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 РФ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лекарственных средствах»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наркотических средствах и психотропных веществах»,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прав потребителей» и т.д.;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перечнем наркотических средств, психотропных веществ и их прекурсоров, подлежащих контролю в Российской Федерации;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списками Постоянного комитета по контролю наркотиков (ПККН);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перечнем лекарственных средств списков А и Б;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действующими приказами, нормативными документами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и других ведомств;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этическим кодексом фармацевта.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9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C51023-C740-0629-18BD-F3BB366DD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223" y="536159"/>
            <a:ext cx="8641553" cy="5785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0F467-DFCC-8D0C-B018-326E56CDA13D}"/>
              </a:ext>
            </a:extLst>
          </p:cNvPr>
          <p:cNvSpPr txBox="1"/>
          <p:nvPr/>
        </p:nvSpPr>
        <p:spPr>
          <a:xfrm>
            <a:off x="9206188" y="6321841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</a:t>
            </a:r>
          </a:p>
        </p:txBody>
      </p:sp>
    </p:spTree>
    <p:extLst>
      <p:ext uri="{BB962C8B-B14F-4D97-AF65-F5344CB8AC3E}">
        <p14:creationId xmlns:p14="http://schemas.microsoft.com/office/powerpoint/2010/main" val="37549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6C415-8315-D829-6413-238AD65E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по приему рецептов и отпуску лекарств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159DD-C7D3-6275-A1C9-A4D7F7640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организуется в торговом зале аптеки. Площади отдела, имеющееся оборудование и оснащение соответствуют действующим строительным нормам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нормам технического и хозяйственного оснащения. Оборудование и оснащение рабочих мест в аптеке зависит от объема работы аптеки. Рабочее место по приему рецептов и отпуску лекарств обычно изолировано от посетителей, хотя современное оборудование не всегда предусматривает такую изоляцию.</a:t>
            </a:r>
          </a:p>
        </p:txBody>
      </p:sp>
    </p:spTree>
    <p:extLst>
      <p:ext uri="{BB962C8B-B14F-4D97-AF65-F5344CB8AC3E}">
        <p14:creationId xmlns:p14="http://schemas.microsoft.com/office/powerpoint/2010/main" val="286191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B3466C-9A62-04CF-E392-3DEFE9E93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933" y="412874"/>
            <a:ext cx="2771117" cy="60322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844DB-0A7E-1B99-D270-4C65DA396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20" y="409453"/>
            <a:ext cx="4526755" cy="60356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DF4715-16E5-2BE9-E0B1-B5C768A2AE10}"/>
              </a:ext>
            </a:extLst>
          </p:cNvPr>
          <p:cNvSpPr txBox="1"/>
          <p:nvPr/>
        </p:nvSpPr>
        <p:spPr>
          <a:xfrm>
            <a:off x="2618462" y="644512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DF26-34A1-4F40-F9D5-7051F8E39127}"/>
              </a:ext>
            </a:extLst>
          </p:cNvPr>
          <p:cNvSpPr txBox="1"/>
          <p:nvPr/>
        </p:nvSpPr>
        <p:spPr>
          <a:xfrm>
            <a:off x="9539552" y="644512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</a:t>
            </a:r>
          </a:p>
        </p:txBody>
      </p:sp>
    </p:spTree>
    <p:extLst>
      <p:ext uri="{BB962C8B-B14F-4D97-AF65-F5344CB8AC3E}">
        <p14:creationId xmlns:p14="http://schemas.microsoft.com/office/powerpoint/2010/main" val="385921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75F46-316F-BE28-42D9-FE331CF4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рецептов и отпуска лекарств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683D1-F6A6-63DD-DD96-839F5C3E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лекарственные средства, за исключением поименованных в Перечне лекарственных средств, отпускаемых без рецепта врача, утвержденном Минздравом России, должны отпускаться только по рецептам установленных форм. Лекарственные средств выписываются при наличии соответствующих показаний гражданам, которые обратились за медицинской помощью и в случае необходимости лечения после выписки из стационара. Запрещается выписывать рецепты на лекарственные средства: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разрешенные к медицинскому применению Минздравом России и не зарегистрированные в РФ;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используемые только в ЛПУ (эфир наркозный, хлорэтил,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сомбревин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отсутствии медицинских показаний.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2778522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444</TotalTime>
  <Words>741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Защита практики Тема: Организация рабочего места по приему рецептов и отпуску  готовых лекарственных препаратов. Дисциплина: Организация деятельности аптеки и ее структурных подразделений  33.02.01 Фармация  </vt:lpstr>
      <vt:lpstr>Содержание</vt:lpstr>
      <vt:lpstr>Введение</vt:lpstr>
      <vt:lpstr>Презентация PowerPoint</vt:lpstr>
      <vt:lpstr>Действующая нормативная документация на рабочем месте </vt:lpstr>
      <vt:lpstr>Презентация PowerPoint</vt:lpstr>
      <vt:lpstr>Организация рабочего места по приему рецептов и отпуску лекарств</vt:lpstr>
      <vt:lpstr>Презентация PowerPoint</vt:lpstr>
      <vt:lpstr>Порядок приема рецептов и отпуска лекарств</vt:lpstr>
      <vt:lpstr>Презентация PowerPoint</vt:lpstr>
      <vt:lpstr>Алгоритм приема рецептов и отпуска ЛС из аптечных организаций</vt:lpstr>
      <vt:lpstr>Презентация PowerPoint</vt:lpstr>
      <vt:lpstr>Презентация PowerPoint</vt:lpstr>
      <vt:lpstr>Рецепты для индивидуального изготовления ЛС</vt:lpstr>
      <vt:lpstr>Презентация PowerPoint</vt:lpstr>
      <vt:lpstr>Особые случаи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практики Тема: Организация рабочего места по приему рецептов и отпуску  готовых лекарственных препаратов. Дисциплина: Организация деятельности аптеки и ее структурных подразделений  33.02.01 Фармация</dc:title>
  <dc:creator>Алина Конаныхина</dc:creator>
  <cp:lastModifiedBy>Алина Конаныхина</cp:lastModifiedBy>
  <cp:revision>10</cp:revision>
  <dcterms:created xsi:type="dcterms:W3CDTF">2022-07-06T07:55:04Z</dcterms:created>
  <dcterms:modified xsi:type="dcterms:W3CDTF">2022-07-06T15:19:36Z</dcterms:modified>
</cp:coreProperties>
</file>