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308" r:id="rId4"/>
    <p:sldId id="283" r:id="rId5"/>
    <p:sldId id="284" r:id="rId6"/>
    <p:sldId id="285" r:id="rId7"/>
    <p:sldId id="286" r:id="rId8"/>
    <p:sldId id="281" r:id="rId9"/>
    <p:sldId id="354" r:id="rId10"/>
    <p:sldId id="353" r:id="rId11"/>
    <p:sldId id="309" r:id="rId12"/>
    <p:sldId id="340" r:id="rId13"/>
    <p:sldId id="310" r:id="rId14"/>
    <p:sldId id="311" r:id="rId15"/>
    <p:sldId id="288" r:id="rId16"/>
    <p:sldId id="287" r:id="rId17"/>
    <p:sldId id="289" r:id="rId18"/>
    <p:sldId id="290" r:id="rId19"/>
    <p:sldId id="312" r:id="rId20"/>
    <p:sldId id="319" r:id="rId21"/>
    <p:sldId id="325" r:id="rId22"/>
    <p:sldId id="292" r:id="rId23"/>
    <p:sldId id="294" r:id="rId24"/>
    <p:sldId id="341" r:id="rId25"/>
    <p:sldId id="337" r:id="rId26"/>
    <p:sldId id="342" r:id="rId27"/>
    <p:sldId id="338" r:id="rId28"/>
    <p:sldId id="343" r:id="rId29"/>
    <p:sldId id="345" r:id="rId30"/>
    <p:sldId id="346" r:id="rId31"/>
    <p:sldId id="347" r:id="rId32"/>
    <p:sldId id="358" r:id="rId33"/>
    <p:sldId id="348" r:id="rId34"/>
    <p:sldId id="357" r:id="rId35"/>
    <p:sldId id="349" r:id="rId36"/>
    <p:sldId id="351" r:id="rId37"/>
    <p:sldId id="350" r:id="rId38"/>
    <p:sldId id="355" r:id="rId39"/>
    <p:sldId id="352" r:id="rId40"/>
    <p:sldId id="314" r:id="rId41"/>
    <p:sldId id="315" r:id="rId42"/>
    <p:sldId id="316" r:id="rId43"/>
    <p:sldId id="320" r:id="rId44"/>
    <p:sldId id="321" r:id="rId45"/>
    <p:sldId id="322" r:id="rId46"/>
    <p:sldId id="359" r:id="rId47"/>
    <p:sldId id="32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0" autoAdjust="0"/>
    <p:restoredTop sz="94660"/>
  </p:normalViewPr>
  <p:slideViewPr>
    <p:cSldViewPr>
      <p:cViewPr varScale="1">
        <p:scale>
          <a:sx n="81" d="100"/>
          <a:sy n="81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8A47-FA83-4565-B785-3604C263E694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B7D9-A867-4BEB-AF46-87387F77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8A47-FA83-4565-B785-3604C263E694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B7D9-A867-4BEB-AF46-87387F77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8A47-FA83-4565-B785-3604C263E694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B7D9-A867-4BEB-AF46-87387F77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8A47-FA83-4565-B785-3604C263E694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B7D9-A867-4BEB-AF46-87387F77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8A47-FA83-4565-B785-3604C263E694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B7D9-A867-4BEB-AF46-87387F77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8A47-FA83-4565-B785-3604C263E694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B7D9-A867-4BEB-AF46-87387F77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8A47-FA83-4565-B785-3604C263E694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B7D9-A867-4BEB-AF46-87387F77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8A47-FA83-4565-B785-3604C263E694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B7D9-A867-4BEB-AF46-87387F77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8A47-FA83-4565-B785-3604C263E694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B7D9-A867-4BEB-AF46-87387F77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8A47-FA83-4565-B785-3604C263E694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B7D9-A867-4BEB-AF46-87387F77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8A47-FA83-4565-B785-3604C263E694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B7D9-A867-4BEB-AF46-87387F77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68A47-FA83-4565-B785-3604C263E694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1B7D9-A867-4BEB-AF46-87387F77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 основы питания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A9BB9-0A70-4B26-B25B-49A1A31A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A4F6F7-9790-491C-93ED-B525CBC8E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Питание основанное на научном подходе – </a:t>
            </a:r>
            <a:r>
              <a:rPr lang="bg-BG" altLang="ru-RU" b="1" dirty="0">
                <a:latin typeface="Times New Roman" pitchFamily="18" charset="0"/>
                <a:cs typeface="Times New Roman" pitchFamily="18" charset="0"/>
              </a:rPr>
              <a:t>концепция рационального питания</a:t>
            </a:r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, разработал русский ученый </a:t>
            </a:r>
            <a:r>
              <a:rPr lang="bg-BG" altLang="ru-RU" b="1" dirty="0">
                <a:latin typeface="Times New Roman" pitchFamily="18" charset="0"/>
                <a:cs typeface="Times New Roman" pitchFamily="18" charset="0"/>
              </a:rPr>
              <a:t>Алексей Алексеевич Покровский</a:t>
            </a:r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 (1964 г)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61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7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85802-0EE4-4460-90CE-0D9F89E0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рационального питания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27072-DE31-4294-B693-B26B72DB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 = Адекватное питание + Сбалансированное питание + Режим питания.</a:t>
            </a:r>
          </a:p>
          <a:p>
            <a:pPr marL="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 =АП +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СбП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РежП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428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endParaRPr lang="bg-BG" altLang="ru-RU" b="1" dirty="0"/>
          </a:p>
          <a:p>
            <a:pPr marL="0" indent="0">
              <a:buNone/>
            </a:pPr>
            <a:r>
              <a:rPr lang="bg-BG" altLang="ru-RU" sz="3600" b="1" dirty="0"/>
              <a:t>                                      1</a:t>
            </a:r>
          </a:p>
          <a:p>
            <a:pPr marL="0" indent="0" algn="ctr">
              <a:buNone/>
            </a:pPr>
            <a:r>
              <a:rPr lang="bg-BG" altLang="ru-RU" sz="3600" b="1" dirty="0"/>
              <a:t>ПРИНЦИП ЭНЕРГЕТИЧЕСКОЙ АДЕКВАТНОСТИ </a:t>
            </a:r>
            <a:br>
              <a:rPr lang="bg-BG" altLang="ru-RU" sz="3600" b="1" dirty="0"/>
            </a:br>
            <a:r>
              <a:rPr lang="bg-BG" altLang="ru-RU" sz="3600" b="1" dirty="0"/>
              <a:t>(ПРИНЦИП ИЗОКАЛОРИЙНОСТИ)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47974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altLang="ru-RU" b="1" dirty="0">
                <a:latin typeface="Times New Roman" pitchFamily="18" charset="0"/>
                <a:cs typeface="Times New Roman" pitchFamily="18" charset="0"/>
              </a:rPr>
              <a:t>Адекватное питание – </a:t>
            </a:r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питание, когда суточные энергопотребности соответствуют суточным энерготратам, другими словами, в питании должно быть соответствие между калорийностью рациона человека и его суточным энерготратам.</a:t>
            </a:r>
            <a:endParaRPr lang="bg-BG" altLang="ru-RU" sz="2800" dirty="0"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42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населения по адекватности питания: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подростки;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работающее население;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пожилые люди.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Взрослое население по интенсивности труда  делится на 5 групп, а детское население- на 8 возрастных групп.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 , отдельно вычисляются энергетические траты мужчин и женщин в возрасте 18-40 и 40-60 лет.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группу выделены мужчины и женщины пожилого возраста.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altLang="ru-RU" sz="2200" b="1" dirty="0">
                <a:latin typeface="Times New Roman" pitchFamily="18" charset="0"/>
              </a:rPr>
              <a:t>Профессиональные группы взрослого населения в зависимости от интенсивности труда (величины энерготрат) : </a:t>
            </a:r>
            <a:r>
              <a:rPr lang="bg-BG" altLang="ru-RU" sz="2200" b="1" u="sng" dirty="0">
                <a:latin typeface="Times New Roman" pitchFamily="18" charset="0"/>
              </a:rPr>
              <a:t>мужчины</a:t>
            </a:r>
            <a:r>
              <a:rPr lang="bg-BG" altLang="ru-RU" sz="2200" b="1" dirty="0">
                <a:latin typeface="Times New Roman" pitchFamily="18" charset="0"/>
              </a:rPr>
              <a:t> – 5 групп; </a:t>
            </a:r>
            <a:r>
              <a:rPr lang="bg-BG" altLang="ru-RU" sz="2200" b="1" u="sng" dirty="0">
                <a:latin typeface="Times New Roman" pitchFamily="18" charset="0"/>
              </a:rPr>
              <a:t>женщины</a:t>
            </a:r>
            <a:r>
              <a:rPr lang="bg-BG" altLang="ru-RU" sz="2200" b="1" dirty="0">
                <a:latin typeface="Times New Roman" pitchFamily="18" charset="0"/>
              </a:rPr>
              <a:t> – 4 группы.</a:t>
            </a:r>
            <a:br>
              <a:rPr lang="bg-BG" altLang="ru-RU" b="1" dirty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62500" lnSpcReduction="20000"/>
          </a:bodyPr>
          <a:lstStyle/>
          <a:p>
            <a:pPr indent="531813" algn="just">
              <a:buNone/>
            </a:pPr>
            <a:r>
              <a:rPr lang="bg-BG" altLang="ru-RU" b="1" dirty="0">
                <a:latin typeface="Times New Roman" pitchFamily="18" charset="0"/>
              </a:rPr>
              <a:t>I группа </a:t>
            </a:r>
            <a:r>
              <a:rPr lang="bg-BG" altLang="ru-RU" dirty="0">
                <a:latin typeface="Times New Roman" pitchFamily="18" charset="0"/>
              </a:rPr>
              <a:t>(</a:t>
            </a:r>
            <a:r>
              <a:rPr lang="bg-BG" altLang="ru-RU" b="1" dirty="0">
                <a:latin typeface="Times New Roman" pitchFamily="18" charset="0"/>
              </a:rPr>
              <a:t>очень низкая</a:t>
            </a:r>
            <a:r>
              <a:rPr lang="bg-BG" altLang="ru-RU" dirty="0">
                <a:latin typeface="Times New Roman" pitchFamily="18" charset="0"/>
              </a:rPr>
              <a:t> </a:t>
            </a:r>
            <a:r>
              <a:rPr lang="bg-BG" altLang="ru-RU" b="1" dirty="0">
                <a:latin typeface="Times New Roman" pitchFamily="18" charset="0"/>
              </a:rPr>
              <a:t>физическая активность; мужчины и женщины</a:t>
            </a:r>
            <a:r>
              <a:rPr lang="bg-BG" altLang="ru-RU" dirty="0">
                <a:latin typeface="Times New Roman" pitchFamily="18" charset="0"/>
              </a:rPr>
              <a:t>) – работники преимущественно умственного труда, коэффициент физической активности – </a:t>
            </a:r>
            <a:r>
              <a:rPr lang="bg-BG" altLang="ru-RU" b="1" dirty="0">
                <a:latin typeface="Times New Roman" pitchFamily="18" charset="0"/>
              </a:rPr>
              <a:t>1,4</a:t>
            </a:r>
            <a:r>
              <a:rPr lang="bg-BG" altLang="ru-RU" dirty="0">
                <a:latin typeface="Times New Roman" pitchFamily="18" charset="0"/>
              </a:rPr>
              <a:t> </a:t>
            </a:r>
            <a:r>
              <a:rPr lang="bg-BG" altLang="ru-RU" i="1" dirty="0">
                <a:latin typeface="Times New Roman" pitchFamily="18" charset="0"/>
              </a:rPr>
              <a:t>(государственные служащие административных органов и учреждений, научные работники, преподаватели вузов, колледжей, учителя средних школ, студенты, специалисты-медики, психологи, диспетчеры, операторы в т.ч. техники по обслуживанию ЭВМ и компьютерного обеспечения, программисты, работники финансово-экономической, юридической и административно-хозяйственной служб, работники конструкторских бюро и отделов, рекламно-информационных служб, архитекторы и инженеры по промышленному и гражданскому строительству, налоговые служащие, работники музеев, архивов, библиотекари, специалисты службы страхования, дилеры, брокеры, агенты по продаже и закупкам, служащие по социальному и пенсионному обеспечению, патентоведы, дизайнеры, работники бюро путешествий, справочных служб и других родственных видов деятельности).</a:t>
            </a:r>
            <a:endParaRPr lang="bg-BG" altLang="ru-RU" dirty="0"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bg-BG" altLang="ru-RU" b="1" dirty="0">
                <a:latin typeface="Times New Roman" pitchFamily="18" charset="0"/>
              </a:rPr>
              <a:t>II группа</a:t>
            </a:r>
            <a:r>
              <a:rPr lang="bg-BG" altLang="ru-RU" dirty="0">
                <a:latin typeface="Times New Roman" pitchFamily="18" charset="0"/>
              </a:rPr>
              <a:t> (</a:t>
            </a:r>
            <a:r>
              <a:rPr lang="bg-BG" altLang="ru-RU" b="1" dirty="0">
                <a:latin typeface="Times New Roman" pitchFamily="18" charset="0"/>
              </a:rPr>
              <a:t>низкая</a:t>
            </a:r>
            <a:r>
              <a:rPr lang="bg-BG" altLang="ru-RU" dirty="0">
                <a:latin typeface="Times New Roman" pitchFamily="18" charset="0"/>
              </a:rPr>
              <a:t> </a:t>
            </a:r>
            <a:r>
              <a:rPr lang="bg-BG" altLang="ru-RU" b="1" dirty="0">
                <a:latin typeface="Times New Roman" pitchFamily="18" charset="0"/>
              </a:rPr>
              <a:t>физическая активность; мужчины и женщины)</a:t>
            </a:r>
            <a:r>
              <a:rPr lang="bg-BG" altLang="ru-RU" dirty="0">
                <a:latin typeface="Times New Roman" pitchFamily="18" charset="0"/>
              </a:rPr>
              <a:t> – работники занятые легким трудом, коэффициент физической активности – </a:t>
            </a:r>
            <a:r>
              <a:rPr lang="bg-BG" altLang="ru-RU" b="1" dirty="0">
                <a:latin typeface="Times New Roman" pitchFamily="18" charset="0"/>
              </a:rPr>
              <a:t>1,6</a:t>
            </a:r>
            <a:r>
              <a:rPr lang="bg-BG" altLang="ru-RU" dirty="0">
                <a:latin typeface="Times New Roman" pitchFamily="18" charset="0"/>
              </a:rPr>
              <a:t> </a:t>
            </a:r>
            <a:r>
              <a:rPr lang="bg-BG" altLang="ru-RU" i="1" dirty="0">
                <a:latin typeface="Times New Roman" pitchFamily="18" charset="0"/>
              </a:rPr>
              <a:t>(водители городского транспорта, рабочие пищевой, текстильной, швейной, радиоэлектронной промышленности, операторы конвейеров, весовщицы, упаковщицы, машинисты железнодорожного транспорта, участковые врачи, хирурги, медсестры, продавцы, работники предприятий общественного питания, парикмахеры, работники жилищно-эксплуатационной службы, реставраторы художественных изделий, гиды, фотографы, техники и операторы радио и телевещания, таможенные инспектора, работники милиции и патрульной службы и других родственных видов деятельности).</a:t>
            </a:r>
          </a:p>
          <a:p>
            <a:pPr algn="just"/>
            <a:endParaRPr lang="bg-BG" altLang="ru-RU" sz="1100" dirty="0">
              <a:latin typeface="Times New Roman" pitchFamily="18" charset="0"/>
            </a:endParaRPr>
          </a:p>
          <a:p>
            <a:pPr algn="just"/>
            <a:r>
              <a:rPr lang="bg-BG" altLang="ru-RU" b="1" dirty="0">
                <a:latin typeface="Times New Roman" pitchFamily="18" charset="0"/>
              </a:rPr>
              <a:t>III группа</a:t>
            </a:r>
            <a:r>
              <a:rPr lang="bg-BG" altLang="ru-RU" dirty="0">
                <a:latin typeface="Times New Roman" pitchFamily="18" charset="0"/>
              </a:rPr>
              <a:t> (</a:t>
            </a:r>
            <a:r>
              <a:rPr lang="bg-BG" altLang="ru-RU" b="1" dirty="0">
                <a:latin typeface="Times New Roman" pitchFamily="18" charset="0"/>
              </a:rPr>
              <a:t>средняя физическая активность; мужчины и женщины)</a:t>
            </a:r>
            <a:r>
              <a:rPr lang="bg-BG" altLang="ru-RU" dirty="0">
                <a:latin typeface="Times New Roman" pitchFamily="18" charset="0"/>
              </a:rPr>
              <a:t> – работники средней тяжести труда, коэффициент физической активности – </a:t>
            </a:r>
            <a:r>
              <a:rPr lang="bg-BG" altLang="ru-RU" b="1" dirty="0">
                <a:latin typeface="Times New Roman" pitchFamily="18" charset="0"/>
              </a:rPr>
              <a:t>1,9</a:t>
            </a:r>
            <a:r>
              <a:rPr lang="bg-BG" altLang="ru-RU" dirty="0">
                <a:latin typeface="Times New Roman" pitchFamily="18" charset="0"/>
              </a:rPr>
              <a:t> </a:t>
            </a:r>
            <a:r>
              <a:rPr lang="bg-BG" altLang="ru-RU" i="1" dirty="0">
                <a:latin typeface="Times New Roman" pitchFamily="18" charset="0"/>
              </a:rPr>
              <a:t>(слесари, наладчики, станочники, буровики, водители электрокаров, экскаваторов, бульдозеров и другой тяжелой техники, работники тепличных хозяйств, растениеводы, садовники, работники рыбного хозяйства и других родственных видов деятельности)</a:t>
            </a:r>
            <a:r>
              <a:rPr lang="bg-BG" altLang="ru-RU" dirty="0">
                <a:latin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bg-BG" altLang="ru-RU" b="1" dirty="0">
                <a:latin typeface="Times New Roman" pitchFamily="18" charset="0"/>
              </a:rPr>
              <a:t>IV группа (высокая физическая активность; мужчины и женщины)</a:t>
            </a:r>
            <a:r>
              <a:rPr lang="bg-BG" altLang="ru-RU" dirty="0">
                <a:latin typeface="Times New Roman" pitchFamily="18" charset="0"/>
              </a:rPr>
              <a:t> – работники тяжелого физического труда, коэффициент физической активности - </a:t>
            </a:r>
            <a:r>
              <a:rPr lang="bg-BG" altLang="ru-RU" b="1" dirty="0">
                <a:latin typeface="Times New Roman" pitchFamily="18" charset="0"/>
              </a:rPr>
              <a:t>2,2</a:t>
            </a:r>
            <a:r>
              <a:rPr lang="bg-BG" altLang="ru-RU" dirty="0">
                <a:latin typeface="Times New Roman" pitchFamily="18" charset="0"/>
              </a:rPr>
              <a:t> </a:t>
            </a:r>
            <a:r>
              <a:rPr lang="bg-BG" altLang="ru-RU" i="1" dirty="0">
                <a:latin typeface="Times New Roman" pitchFamily="18" charset="0"/>
              </a:rPr>
              <a:t>(строительные рабочие, грузчики, рабочие по обслуживанию железнодорожных путей и ремонту автомобильных дорог, работники лесного, охотничьего и сельского хозяйства, деревообработчики, физкультурники, металлурги доменщики-литейщики и другие родственные виды деятельности)</a:t>
            </a:r>
            <a:r>
              <a:rPr lang="bg-BG" altLang="ru-RU" dirty="0">
                <a:latin typeface="Times New Roman" pitchFamily="18" charset="0"/>
              </a:rPr>
              <a:t>.</a:t>
            </a:r>
          </a:p>
          <a:p>
            <a:pPr algn="just"/>
            <a:endParaRPr lang="bg-BG" altLang="ru-RU" b="1" dirty="0">
              <a:latin typeface="Times New Roman" pitchFamily="18" charset="0"/>
            </a:endParaRPr>
          </a:p>
          <a:p>
            <a:pPr algn="just"/>
            <a:r>
              <a:rPr lang="bg-BG" altLang="ru-RU" b="1" dirty="0">
                <a:latin typeface="Times New Roman" pitchFamily="18" charset="0"/>
              </a:rPr>
              <a:t>V группа (очень высокая физическая активность; мужчины)</a:t>
            </a:r>
            <a:r>
              <a:rPr lang="bg-BG" altLang="ru-RU" dirty="0">
                <a:latin typeface="Times New Roman" pitchFamily="18" charset="0"/>
              </a:rPr>
              <a:t> – работники особо тяжелого физического труда, коэффициент физической активности - </a:t>
            </a:r>
            <a:r>
              <a:rPr lang="bg-BG" altLang="ru-RU" b="1" dirty="0">
                <a:latin typeface="Times New Roman" pitchFamily="18" charset="0"/>
              </a:rPr>
              <a:t>2,5</a:t>
            </a:r>
            <a:r>
              <a:rPr lang="bg-BG" altLang="ru-RU" dirty="0">
                <a:latin typeface="Times New Roman" pitchFamily="18" charset="0"/>
              </a:rPr>
              <a:t> </a:t>
            </a:r>
            <a:r>
              <a:rPr lang="bg-BG" altLang="ru-RU" i="1" dirty="0">
                <a:latin typeface="Times New Roman" pitchFamily="18" charset="0"/>
              </a:rPr>
              <a:t>(спортсмены высокой квалификации в тренировочный период, механизаторы и работники сельского хозяйства в посевной и уборочный период, шахтеры и проходчики, горнорабочие, вальщики леса, бетонщики, каменщики, грузчики немеханизированного труда, оленеводы и другие родственные виды деятельности)</a:t>
            </a:r>
            <a:r>
              <a:rPr lang="bg-BG" altLang="ru-RU" dirty="0">
                <a:latin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bg-BG" altLang="ru-RU" b="1" dirty="0">
                <a:solidFill>
                  <a:srgbClr val="FF0000"/>
                </a:solidFill>
                <a:latin typeface="Times New Roman" pitchFamily="18" charset="0"/>
              </a:rPr>
              <a:t>Этой группы нет у женщин, т.к. запрещено законодательством РФ.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endParaRPr lang="bg-BG" altLang="ru-RU" b="1" dirty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bg-BG" altLang="ru-RU" sz="3600" b="1" dirty="0">
                <a:latin typeface="Times New Roman" pitchFamily="18" charset="0"/>
              </a:rPr>
              <a:t>2. </a:t>
            </a:r>
          </a:p>
          <a:p>
            <a:pPr marL="0" indent="0" algn="ctr">
              <a:buNone/>
            </a:pPr>
            <a:r>
              <a:rPr lang="bg-BG" altLang="ru-RU" sz="3600" b="1" dirty="0">
                <a:latin typeface="Times New Roman" pitchFamily="18" charset="0"/>
              </a:rPr>
              <a:t>ПРИНЦИП СБАЛАНСИРОВАННОСТИ</a:t>
            </a:r>
          </a:p>
          <a:p>
            <a:pPr marL="0" indent="0" algn="ctr">
              <a:buNone/>
            </a:pPr>
            <a:r>
              <a:rPr lang="bg-BG" altLang="ru-RU" sz="3600" b="1" dirty="0">
                <a:latin typeface="Times New Roman" pitchFamily="18" charset="0"/>
              </a:rPr>
              <a:t>ОСНОВНЫХ ПИТАТЕЛЬНЫХ ВЕЩЕСТВ</a:t>
            </a:r>
            <a:endParaRPr lang="bg-BG" alt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1440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8740A7-5F4C-443B-9136-CE3736788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План лекции:</a:t>
            </a:r>
          </a:p>
          <a:p>
            <a:pPr marL="0" indent="0">
              <a:buNone/>
            </a:pPr>
            <a:r>
              <a:rPr lang="ru-RU" dirty="0"/>
              <a:t>1.Основные принципы здорового питания.</a:t>
            </a:r>
          </a:p>
          <a:p>
            <a:pPr marL="0" indent="0">
              <a:buNone/>
            </a:pPr>
            <a:r>
              <a:rPr lang="ru-RU" dirty="0"/>
              <a:t>2. Значение основных пищевых  веществ в обеспечении жизнедеятельности человека. Белки, жиры, углеводы.</a:t>
            </a:r>
          </a:p>
        </p:txBody>
      </p:sp>
    </p:spTree>
    <p:extLst>
      <p:ext uri="{BB962C8B-B14F-4D97-AF65-F5344CB8AC3E}">
        <p14:creationId xmlns:p14="http://schemas.microsoft.com/office/powerpoint/2010/main" val="338687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Сбалансированное питание </a:t>
            </a:r>
            <a:r>
              <a:rPr lang="ru-RU" sz="2800" dirty="0"/>
              <a:t>– это питание сбалансированное по макро- и микронутриентам в количественном и качественном отношении.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41682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503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9" t="17585" r="20652" b="7625"/>
          <a:stretch/>
        </p:blipFill>
        <p:spPr bwMode="auto">
          <a:xfrm>
            <a:off x="179512" y="116632"/>
            <a:ext cx="896448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727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Белки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pPr marL="56515" marR="197485" indent="0" algn="just">
              <a:lnSpc>
                <a:spcPct val="112000"/>
              </a:lnSpc>
              <a:spcAft>
                <a:spcPts val="65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Белки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высокомолекулярные азотсодержащие биополимеры, состоящие из L-аминокислот. </a:t>
            </a:r>
          </a:p>
          <a:p>
            <a:pPr marL="56515" marR="197485" indent="0" algn="just">
              <a:lnSpc>
                <a:spcPct val="112000"/>
              </a:lnSpc>
              <a:spcAft>
                <a:spcPts val="65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Выполняют:</a:t>
            </a:r>
          </a:p>
          <a:p>
            <a:pPr marL="342265" marR="197485" indent="-285750" algn="just">
              <a:lnSpc>
                <a:spcPct val="112000"/>
              </a:lnSpc>
              <a:spcAft>
                <a:spcPts val="65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пластическую, </a:t>
            </a:r>
          </a:p>
          <a:p>
            <a:pPr marL="342265" marR="197485" indent="-285750" algn="just">
              <a:lnSpc>
                <a:spcPct val="112000"/>
              </a:lnSpc>
              <a:spcAft>
                <a:spcPts val="65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энергетическую, </a:t>
            </a:r>
          </a:p>
          <a:p>
            <a:pPr marL="342265" marR="197485" indent="-285750" algn="just">
              <a:lnSpc>
                <a:spcPct val="112000"/>
              </a:lnSpc>
              <a:spcAft>
                <a:spcPts val="65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каталитическую, </a:t>
            </a:r>
          </a:p>
          <a:p>
            <a:pPr marL="342265" marR="197485" indent="-285750" algn="just">
              <a:lnSpc>
                <a:spcPct val="112000"/>
              </a:lnSpc>
              <a:spcAft>
                <a:spcPts val="65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гормональную, </a:t>
            </a:r>
          </a:p>
          <a:p>
            <a:pPr marL="342265" marR="197485" indent="-285750" algn="just">
              <a:lnSpc>
                <a:spcPct val="112000"/>
              </a:lnSpc>
              <a:spcAft>
                <a:spcPts val="65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регуляторную, </a:t>
            </a:r>
          </a:p>
          <a:p>
            <a:pPr marL="342265" marR="197485" indent="-285750" algn="just">
              <a:lnSpc>
                <a:spcPct val="112000"/>
              </a:lnSpc>
              <a:spcAft>
                <a:spcPts val="65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защитную, </a:t>
            </a:r>
          </a:p>
          <a:p>
            <a:pPr marL="342265" marR="197485" indent="-285750" algn="just">
              <a:lnSpc>
                <a:spcPct val="112000"/>
              </a:lnSpc>
              <a:spcAft>
                <a:spcPts val="65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транспортную, </a:t>
            </a:r>
          </a:p>
          <a:p>
            <a:pPr marL="342265" marR="197485" indent="-285750" algn="just">
              <a:lnSpc>
                <a:spcPct val="112000"/>
              </a:lnSpc>
              <a:spcAft>
                <a:spcPts val="65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энергетическую и другие функции. </a:t>
            </a:r>
          </a:p>
          <a:p>
            <a:pPr marL="56515" marR="197485" indent="0" algn="just">
              <a:lnSpc>
                <a:spcPct val="112000"/>
              </a:lnSpc>
              <a:spcAft>
                <a:spcPts val="65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Потребность в белке – эволюционно сложившаяся доминанта в питании человека, обусловленная необходимостью обеспечивать оптимальный физиологический уровень поступления незаменимых аминокислот. </a:t>
            </a:r>
          </a:p>
          <a:p>
            <a:pPr marL="56515" marR="197485" indent="0" algn="just">
              <a:lnSpc>
                <a:spcPct val="112000"/>
              </a:lnSpc>
              <a:spcAft>
                <a:spcPts val="65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положительном азотистом балансе в периоды роста и развития организма, а также при интенсивных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репаративных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процессах потребность в белке на единицу массы тела выше, чем у взрослого здорового человека. 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10000"/>
          </a:bodyPr>
          <a:lstStyle/>
          <a:p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Усвояемость белка –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показатель, характеризующий долю абсорбированного в организме азота от общего количества, потребленного с пищей. </a:t>
            </a:r>
          </a:p>
          <a:p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Биологическая ценность –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 качества белка, характеризующий степень задержки азота и эффективность его утилизации для растущего организма или для поддержания азотистого равновесия у взрослых. </a:t>
            </a:r>
          </a:p>
          <a:p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белка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определяется наличием в нем полного набора незаменимых аминокислот в определенном соотношении как между собой, так и с заменимыми аминокислотами. </a:t>
            </a:r>
          </a:p>
          <a:p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г белка при окислении в организме дает 4 ккал.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32878E-B171-43B6-B239-8AA3822EC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15" marR="8255" indent="449580" algn="just">
              <a:lnSpc>
                <a:spcPct val="112000"/>
              </a:lnSpc>
              <a:spcAft>
                <a:spcPts val="65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Физиологическая потребность в белке для взрослого населения – от 65 до 117 г/сутки для мужчин, и от 58 до 87 г/сутки для женщин. </a:t>
            </a:r>
          </a:p>
          <a:p>
            <a:pPr marL="56515" marR="8255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Физиологические потребности в белке детей до 1 года – 2,2-2,9 г/кг массы тела, детей старше 1 года от 36 до 87 г/ сутки.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526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Белок животного происхождения. </a:t>
            </a:r>
            <a:r>
              <a:rPr lang="ru-RU" dirty="0"/>
              <a:t>Источниками полноценного белка, содержащего полный набор незаменимых аминокислот в количестве достаточном для биосинтеза белка в организме человека, являются продукты животного происхождения (молоко, молочные продукты, яйца, мясо и мясопродукты, рыба, морепродукты). </a:t>
            </a:r>
          </a:p>
          <a:p>
            <a:r>
              <a:rPr lang="ru-RU" dirty="0"/>
              <a:t>Белки животного происхождения</a:t>
            </a:r>
            <a:br>
              <a:rPr lang="ru-RU" dirty="0"/>
            </a:br>
            <a:r>
              <a:rPr lang="ru-RU" dirty="0"/>
              <a:t>усваиваются организмом на 93-96 %.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951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EAFEA9-4280-4455-A817-5B50BA3DA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15" marR="8255" indent="449580" algn="just">
              <a:lnSpc>
                <a:spcPct val="112000"/>
              </a:lnSpc>
              <a:spcAft>
                <a:spcPts val="65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взрослых рекомендуемая в суточном рационе доля белков животного происхождения от общего количества белков – 50 %. </a:t>
            </a:r>
          </a:p>
          <a:p>
            <a:pPr marL="56515" marR="8255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детей рекомендуемая в суточном рационе доля белков животного происхождения от общего количества белков – 60 %.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590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Белок растительного происхождения.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белках растительного происхождения (злаковые, овощи, фрукты) имеется дефицит незаменимых аминокислот.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составе бобовых содержатся ингибиторы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протеиназ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 снижает усвоение белка из них.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касается изолятов и концентратов белков из бобовых, то их аминокислотный состав и усвоение близки к таковым у белка животного происхождения. 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Белок из продуктов растительного происхождения усваивается организмом на 62-80 %.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Белок из высших грибов усваивается на уровне 20-40 %. </a:t>
            </a:r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559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D591B-E091-46A2-9BC8-8D4C9058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707E2-A986-461A-9657-FF22544C1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56515" marR="194310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Жиры (липиды)–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сложные эфиры глицерина и высших жирных карбоновых кислот, являются важнейшими источниками энергии. До 95 % всех липидов – простые нейтральные липиды (глицериды). </a:t>
            </a:r>
          </a:p>
          <a:p>
            <a:pPr marL="56515" marR="194310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Жиры (липиды), поступающие с пищей – являются концентрированным источником энергии (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г жира при окислении в организме дает 9 ккал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marL="56515" marR="194310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Жиры растительного и животного происхождения имеют различный состав жирных кислот, определяющий их физические свойства и физиолого-биохимические эффекты. Жирные кислоты подразделяются на два основных класса – насыщенные и ненасыщенные. </a:t>
            </a:r>
          </a:p>
          <a:p>
            <a:pPr marL="56515" marR="8255" indent="449580" algn="just">
              <a:lnSpc>
                <a:spcPct val="112000"/>
              </a:lnSpc>
              <a:spcAft>
                <a:spcPts val="6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Физиологическая потребность в жирах – от 70 до 154 г/сутки для мужчин и от 60 до 102 г/сутки для женщин. </a:t>
            </a:r>
          </a:p>
          <a:p>
            <a:pPr marL="56515" marR="8255" indent="449580" algn="just">
              <a:lnSpc>
                <a:spcPct val="112000"/>
              </a:lnSpc>
              <a:spcAft>
                <a:spcPts val="6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Физиологическая потребность в жирах – для детей до года 6-6,5 г/кг массы тела, для детей старше года – от 40 до 97 г/сутки.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732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BE577B-D44C-4CA7-8E6F-D4971C7C8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pPr marL="56515" marR="199390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Насыщенные жирные кислоты.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Насыщенность жира определяется количеством атомов водорода, которое содержит каждая жирная кислота.</a:t>
            </a:r>
          </a:p>
          <a:p>
            <a:pPr marL="56515" marR="199390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Животные жиры могут содержать насыщенные жирные кислоты с длиной цепи до двадцати и более атомов углерода, они имеют твердую консистенцию и высокую температуру плавления. </a:t>
            </a:r>
          </a:p>
          <a:p>
            <a:pPr marL="56515" marR="199390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таким животным жирам относятся бараний, говяжий, свиной и ряд других. Высокое потребление насыщенных жирных кислот является важнейшим фактором риска развития диабета, ожирения, сердечно-сосудистых и других заболеваний. </a:t>
            </a:r>
          </a:p>
          <a:p>
            <a:pPr marL="56515" marR="8255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Потребление насыщенных жирных кислот для взрослых и детей должно составлять не более 10 % от калорийности суточного рациона.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77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just"/>
            <a:r>
              <a:rPr lang="bg-BG" altLang="ru-RU" b="1" dirty="0">
                <a:latin typeface="Times New Roman" pitchFamily="18" charset="0"/>
                <a:cs typeface="Times New Roman" pitchFamily="18" charset="0"/>
              </a:rPr>
              <a:t>Питание – </a:t>
            </a:r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важнейшая физиологическая потребность. </a:t>
            </a:r>
            <a:endParaRPr lang="bg-BG" altLang="ru-RU" sz="2800" dirty="0">
              <a:latin typeface="Times New Roman" pitchFamily="18" charset="0"/>
            </a:endParaRPr>
          </a:p>
          <a:p>
            <a:pPr algn="just"/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Все вещества поступают с пищей. Пища является единственным источником энергии, т.о. жизнь без обмена веществ и энергии невозможна.</a:t>
            </a:r>
            <a:endParaRPr lang="bg-BG" altLang="ru-RU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45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2D9022-02C9-4AB0-9CCB-8D57ED74C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85000" lnSpcReduction="20000"/>
          </a:bodyPr>
          <a:lstStyle/>
          <a:p>
            <a:pPr marL="56515" marR="200025" indent="0" algn="just">
              <a:lnSpc>
                <a:spcPct val="112000"/>
              </a:lnSpc>
              <a:spcAft>
                <a:spcPts val="65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Мононенасыщенные жирные кислоты. </a:t>
            </a:r>
          </a:p>
          <a:p>
            <a:pPr marL="56515" marR="200025" indent="0" algn="just">
              <a:lnSpc>
                <a:spcPct val="112000"/>
              </a:lnSpc>
              <a:spcAft>
                <a:spcPts val="65"/>
              </a:spcAft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мононенасыщенным жирным кислотам относятся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миристолеиновая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пальмитолеиновая кислоты (жиры рыб и морских млекопитающих), олеиновая (оливковое,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сафлоровое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кунжутное, рапсовое масла). </a:t>
            </a:r>
          </a:p>
          <a:p>
            <a:pPr marL="56515" marR="200025" indent="0" algn="just">
              <a:lnSpc>
                <a:spcPct val="112000"/>
              </a:lnSpc>
              <a:spcAft>
                <a:spcPts val="65"/>
              </a:spcAft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Мононенасыщенные жирные кислоты помимо их поступления с пищей в организме синтезируются из насыщенных жирных кислот и  частично из углеводов. </a:t>
            </a:r>
          </a:p>
          <a:p>
            <a:pPr marL="56515" marR="8255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Физиологическая потребность в мононенасыщенных жирных кислотах для взрослых должно составлять 10 % от калорийности суточного рациона.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83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AED5ED-0FDD-4449-A82B-11994DB61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77500" lnSpcReduction="20000"/>
          </a:bodyPr>
          <a:lstStyle/>
          <a:p>
            <a:pPr marL="56515" marR="200025" indent="0" algn="just">
              <a:lnSpc>
                <a:spcPct val="112000"/>
              </a:lnSpc>
              <a:spcAft>
                <a:spcPts val="65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Полиненасыщенные жирные кислоты.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Жирные кислоты с двумя и более двойными связями между углеродными атомами называются полиненасыщенными (ПНЖК). </a:t>
            </a:r>
          </a:p>
          <a:p>
            <a:pPr marL="56515" marR="200025" indent="0" algn="just">
              <a:lnSpc>
                <a:spcPct val="112000"/>
              </a:lnSpc>
              <a:spcAft>
                <a:spcPts val="65"/>
              </a:spcAft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Особое значение  для организма человека имеют такие ПНЖК как линолевая, линоленовая, являющиеся структурными элементами клеточных  мембран и обеспечивающие нормальное развитие и адаптацию организма человека к неблагоприятным факторам окружающей среды. ПНЖК являются предшественниками образующихся из них биорегуляторов –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эйкозаноидов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56515" marR="8255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Физиологическая потребность в ПНЖК – для взрослых 6-10 % от калорийности суточного рациона. </a:t>
            </a:r>
          </a:p>
          <a:p>
            <a:pPr marL="56515" marR="8255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Физиологическая потребность в ПНЖК – для детей 5-14 % от калорийности суточного рациона.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420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5B88B-B9F8-41EC-9EB2-E5589186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жиров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75F9FD-6DD1-4D19-BC06-366FDC563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жира производится с учетом пола и возраста, характера трудовой деятельности, национальных и климатических особенностей.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северной у климатической зоне потребность в жире -38-40% от общей энергетической ценности рациона, в средней зоне-33%, в южной зоне-27-28%.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765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49C1A-893C-4E13-8659-B7EA63CC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Углеводы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F7058-EAF1-4E72-B599-C3E84D2E2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30626"/>
          </a:xfrm>
        </p:spPr>
        <p:txBody>
          <a:bodyPr>
            <a:normAutofit/>
          </a:bodyPr>
          <a:lstStyle/>
          <a:p>
            <a:pPr marL="56515" marR="197485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Углеводы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полиатомные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альдегидо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кетоспирты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простые (моносахариды и дисахариды), сложные (олигосахариды, полисахариды), являются основными источниками энергии для человека. Некоторые углеводы, в частности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аминосахара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входят в состав гликопротеидов. Углеводы пищи представлены преимущественно полисахаридами (крахмал), и в меньшей степени моно-,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 олигосахаридами. </a:t>
            </a:r>
          </a:p>
          <a:p>
            <a:pPr marL="56515" marR="197485" indent="0" algn="ctr">
              <a:lnSpc>
                <a:spcPct val="112000"/>
              </a:lnSpc>
              <a:spcAft>
                <a:spcPts val="65"/>
              </a:spcAft>
              <a:buNone/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г углеводов при окислении в организме дает 4 ккал. </a:t>
            </a:r>
          </a:p>
          <a:p>
            <a:pPr marL="56515" marR="200660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Физиологическая потребность в усвояемых углеводах для взрослого человека составляет 50-60 % от энергетической суточной потребности (от 257 до 586 г/сутки). </a:t>
            </a:r>
          </a:p>
          <a:p>
            <a:pPr marL="56515" marR="8255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Физиологическая потребность в углеводах – для детей до года 13 г/кг массы тела, для детей старше года – от 170 до 420 г/сутки.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342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16BA34-FD0D-4D7D-AC05-153E9B13E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marL="56515" marR="200660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Физиологическая потребность в усвояемых углеводах для взрослого человека составляет 50-60 % от энергетической суточной потребности (от 257 до 586 г/сутки). </a:t>
            </a:r>
          </a:p>
          <a:p>
            <a:pPr marL="56515" marR="8255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Физиологическая потребность в углеводах – для детей до года 13 г/кг массы тела, для детей старше года – от 170 до 420 г/сутки. </a:t>
            </a:r>
          </a:p>
          <a:p>
            <a:pPr marL="56515" marR="8255" indent="0" algn="just">
              <a:lnSpc>
                <a:spcPct val="112000"/>
              </a:lnSpc>
              <a:spcAft>
                <a:spcPts val="65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Избыток углеводов широко распространенное явление. Это один из основных факторов формирования избыточной массы тела.</a:t>
            </a:r>
            <a:endParaRPr lang="ru-RU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6515" marR="8255" indent="457835" algn="just">
              <a:lnSpc>
                <a:spcPct val="112000"/>
              </a:lnSpc>
              <a:spcAft>
                <a:spcPts val="65"/>
              </a:spcAft>
            </a:pPr>
            <a:endParaRPr lang="ru-RU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640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6E1B5D-C211-40AC-A59B-80F55A135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/>
          </a:bodyPr>
          <a:lstStyle/>
          <a:p>
            <a:pPr marL="56515" marR="200025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Моно- и олигосахариды.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моносахаридам относятся глюкоза, фруктоза и галактоза. </a:t>
            </a:r>
          </a:p>
          <a:p>
            <a:pPr marL="56515" marR="200025" indent="0" algn="just">
              <a:lnSpc>
                <a:spcPct val="112000"/>
              </a:lnSpc>
              <a:spcAft>
                <a:spcPts val="65"/>
              </a:spcAft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Олигосахариды – углеводы, молекулы которых содержат от 2 до 10 остатков моносахаридов. Основными представителями олигосахаридов в питании человека являются сахароза и лактоза.</a:t>
            </a:r>
          </a:p>
          <a:p>
            <a:pPr marL="56515" marR="200025" indent="0" algn="just">
              <a:lnSpc>
                <a:spcPct val="112000"/>
              </a:lnSpc>
              <a:spcAft>
                <a:spcPts val="65"/>
              </a:spcAft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Потребление добавленного сахара не должно превышать 10 % от калорийности суточного рациона.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983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4A3F5B-B333-441C-AAE7-15C1AECA0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marL="56515" marR="198120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Полисахариды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(высокомолекулярные соединения, образуются из большого числа мономеров глюкозы и других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моносахаров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подразделяются на: </a:t>
            </a:r>
          </a:p>
          <a:p>
            <a:pPr marL="56515" marR="198120" indent="0" algn="just">
              <a:lnSpc>
                <a:spcPct val="112000"/>
              </a:lnSpc>
              <a:spcAft>
                <a:spcPts val="65"/>
              </a:spcAft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крахмальные полисахариды (крахмал и гликоген) </a:t>
            </a:r>
          </a:p>
          <a:p>
            <a:pPr marL="56515" marR="198120" indent="0" algn="just">
              <a:lnSpc>
                <a:spcPct val="112000"/>
              </a:lnSpc>
              <a:spcAft>
                <a:spcPts val="65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неусвояемые полисахариды – пищевые волокна (клетчатка, гемицеллюлоза, пектины).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111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800F85-A1EF-43A2-BA91-BCF7551D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Пищевые волокна.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группу пищевых волокон входят полисахариды, в основном растительные, перевариваются в толстом кишечнике в незначительной степени и существенно влияют на процессы переваривания, усвоения,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микробиоциноз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эвакуацию пищи,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выведению холестерина. </a:t>
            </a:r>
          </a:p>
          <a:p>
            <a:pPr marL="0" indent="0"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связывают, уменьшают всасывание и выводят из кишечника токсические элементы (тяжелые металлы: свинец, ртуть, кобальт, никель, кадмий, марганец, стронций) и органические чужеродные вещества, обладающие канцерогенными свойствами.</a:t>
            </a:r>
          </a:p>
          <a:p>
            <a:pPr marL="0" indent="0"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Пища, богатая пищевыми волокнами, как правило, мало калорийна, содержит мало жира.</a:t>
            </a:r>
          </a:p>
          <a:p>
            <a:pPr marL="56515" marR="198755" indent="457835" algn="just">
              <a:lnSpc>
                <a:spcPct val="112000"/>
              </a:lnSpc>
              <a:spcAft>
                <a:spcPts val="65"/>
              </a:spcAft>
            </a:pPr>
            <a:endParaRPr lang="ru-RU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6515" marR="8255" indent="457835" algn="just">
              <a:lnSpc>
                <a:spcPct val="112000"/>
              </a:lnSpc>
              <a:spcAft>
                <a:spcPts val="65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Физиологическая потребность в пищевых волокнах для взрослого человека составляет 20 г/сутки, для детей 15-20г/сутки.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136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8F79C-52C0-4030-8985-54D14649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углеводов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1E1C5C-A8F7-47B0-9A01-0E4DCDCC2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 60% углеводов поступает зерновыми продуктами,14-26% с сахаром и кондитерскими изделиями, до10% - с клубнями и корнеплодами,5-7%- овощами и фруктами.</a:t>
            </a:r>
          </a:p>
        </p:txBody>
      </p:sp>
    </p:spTree>
    <p:extLst>
      <p:ext uri="{BB962C8B-B14F-4D97-AF65-F5344CB8AC3E}">
        <p14:creationId xmlns:p14="http://schemas.microsoft.com/office/powerpoint/2010/main" val="1393311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EE6F03-2D23-44DF-BF6A-AA189C432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оптимального функционирования организма необходимо соблюдение пропорционального поступления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макронутриентов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среднем физиологически оптимальное соотношение белков, жиров и углеводов в рационе питания здорового человека 1:1:4. 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больших физических нагрузках (5 группа интенсивности труда) это соотношение изменяется за счет увеличения углеводов как источников энергии (1:1:5).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 работников умственного труда (1 группа интенсивности труда) уменьшается доля жиров и углеводов (1 : 0,8 : 3).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7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22D10-35AC-4BD4-BC10-0B7CD00E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Энергетические затраты человека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D5C34-CFB6-4EBD-891B-2E9686446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Энергетические затраты человека складываются из: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расхода энергии на основной обмен;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прием пищи;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мышечную деятельность.</a:t>
            </a:r>
          </a:p>
          <a:p>
            <a:pPr marL="0" indent="0">
              <a:buNone/>
            </a:pPr>
            <a:r>
              <a:rPr lang="ru-RU" sz="24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обмен (ОО)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энергия, которая затрачивается на работу внутренних органов жизнеобеспечивающих систем организма. Величина ОО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опреляется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состоянии мышечного и нервного покоя, лежа в удобном положении при комфортной температуре(20⁰С,)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натощах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(последний прием пищи за 14-16 ч).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ОО не является величиной постоянной для данного организма, а  изменяется в зависимости от многих внешних и внутренних факторов.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8116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endParaRPr lang="bg-BG" altLang="ru-RU" b="1" dirty="0">
              <a:latin typeface="Times New Roman" pitchFamily="18" charset="0"/>
            </a:endParaRPr>
          </a:p>
          <a:p>
            <a:pPr marL="0" indent="0" algn="ctr">
              <a:buNone/>
            </a:pPr>
            <a:endParaRPr lang="bg-BG" altLang="ru-RU" b="1" dirty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bg-BG" altLang="ru-RU" sz="3600" b="1" dirty="0">
                <a:latin typeface="Times New Roman" pitchFamily="18" charset="0"/>
              </a:rPr>
              <a:t>3.</a:t>
            </a:r>
          </a:p>
          <a:p>
            <a:pPr marL="0" indent="0" algn="ctr">
              <a:buNone/>
            </a:pPr>
            <a:r>
              <a:rPr lang="bg-BG" altLang="ru-RU" sz="3600" b="1" dirty="0">
                <a:latin typeface="Times New Roman" pitchFamily="18" charset="0"/>
              </a:rPr>
              <a:t>ПРИНЦИП СОБЛЮДЕНИЯ РЕЖИМА ПИТАНИЯ</a:t>
            </a:r>
            <a:endParaRPr lang="bg-BG" alt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30238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65973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bg-BG" altLang="ru-RU" b="1" u="sng" dirty="0">
                <a:latin typeface="Times New Roman" pitchFamily="18" charset="0"/>
                <a:cs typeface="Times New Roman" pitchFamily="18" charset="0"/>
              </a:rPr>
              <a:t>1. Кратность приемов пищи</a:t>
            </a:r>
            <a:r>
              <a:rPr lang="bg-BG" alt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altLang="ru-RU" sz="2800" dirty="0">
                <a:latin typeface="Times New Roman" pitchFamily="18" charset="0"/>
                <a:cs typeface="Times New Roman" pitchFamily="18" charset="0"/>
              </a:rPr>
              <a:t>очень важный принцип</a:t>
            </a:r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)</a:t>
            </a:r>
            <a:endParaRPr lang="bg-BG" altLang="ru-RU" dirty="0"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- для здоровых людей, оптимально 4-х разовое питание</a:t>
            </a:r>
            <a:endParaRPr lang="bg-BG" altLang="ru-RU" dirty="0"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- 3-х разовое считается допустимым, на короткое время</a:t>
            </a:r>
            <a:endParaRPr lang="bg-BG" altLang="ru-RU" dirty="0"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- 1-2-х разовое питание, недопустимое</a:t>
            </a:r>
            <a:endParaRPr lang="bg-BG" altLang="ru-RU" dirty="0">
              <a:latin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может быть 5-6 кратное питание, дробное – для больных</a:t>
            </a:r>
          </a:p>
          <a:p>
            <a:pPr marL="0" indent="0" algn="just">
              <a:buNone/>
            </a:pPr>
            <a:endParaRPr lang="bg-BG" altLang="ru-RU" dirty="0"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bg-BG" altLang="ru-RU" b="1" u="sng" dirty="0">
                <a:latin typeface="Times New Roman" pitchFamily="18" charset="0"/>
                <a:cs typeface="Times New Roman" pitchFamily="18" charset="0"/>
              </a:rPr>
              <a:t>2. Часы приема пищи</a:t>
            </a:r>
            <a:r>
              <a:rPr lang="bg-BG" alt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(должны быть установлены и должны соблюдаться)</a:t>
            </a:r>
            <a:endParaRPr lang="bg-BG" altLang="ru-RU" dirty="0">
              <a:latin typeface="Times New Roman" pitchFamily="18" charset="0"/>
            </a:endParaRPr>
          </a:p>
          <a:p>
            <a:pPr algn="just"/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Биологические часы: условный рефлекс на время (± 30</a:t>
            </a:r>
            <a:r>
              <a:rPr lang="bg-BG" altLang="ru-RU" baseline="30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), в основе лежит чувство голода.</a:t>
            </a:r>
            <a:endParaRPr lang="bg-BG" altLang="ru-RU" dirty="0">
              <a:latin typeface="Times New Roman" pitchFamily="18" charset="0"/>
            </a:endParaRPr>
          </a:p>
          <a:p>
            <a:pPr algn="just"/>
            <a:r>
              <a:rPr lang="bg-BG" altLang="ru-RU" u="sng" dirty="0">
                <a:latin typeface="Times New Roman" pitchFamily="18" charset="0"/>
                <a:cs typeface="Times New Roman" pitchFamily="18" charset="0"/>
              </a:rPr>
              <a:t>Чувство голода </a:t>
            </a:r>
            <a:r>
              <a:rPr lang="bg-BG" alt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неприятное ощущение, желание съесть хоть что-нибудь, всё остальное аппетит.</a:t>
            </a:r>
            <a:endParaRPr lang="bg-BG" altLang="ru-RU" dirty="0">
              <a:latin typeface="Times New Roman" pitchFamily="18" charset="0"/>
            </a:endParaRPr>
          </a:p>
          <a:p>
            <a:pPr algn="just"/>
            <a:r>
              <a:rPr lang="bg-BG" altLang="ru-RU" u="sng" dirty="0">
                <a:latin typeface="Times New Roman" pitchFamily="18" charset="0"/>
                <a:cs typeface="Times New Roman" pitchFamily="18" charset="0"/>
              </a:rPr>
              <a:t>Аппетит</a:t>
            </a:r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 – избирательное принятие пищи.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39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g-BG" altLang="ru-RU" b="1" u="sng" dirty="0">
                <a:latin typeface="Times New Roman" pitchFamily="18" charset="0"/>
                <a:cs typeface="Times New Roman" pitchFamily="18" charset="0"/>
              </a:rPr>
              <a:t>3. Интервалы между приемами пищи</a:t>
            </a:r>
            <a:endParaRPr lang="bg-BG" altLang="ru-RU" u="sng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В N 3,5 – 4,0 часа. </a:t>
            </a:r>
            <a:endParaRPr lang="bg-BG" altLang="ru-RU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bg-BG" altLang="ru-RU" dirty="0">
                <a:latin typeface="Times New Roman" pitchFamily="18" charset="0"/>
                <a:cs typeface="Times New Roman" pitchFamily="18" charset="0"/>
              </a:rPr>
              <a:t>При 3-х разовом питании: 5-6 часов.</a:t>
            </a:r>
          </a:p>
          <a:p>
            <a:pPr marL="0" indent="0" algn="just">
              <a:buNone/>
            </a:pPr>
            <a:r>
              <a:rPr lang="bg-BG" alt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Перерыв на ночь (время между ужином и завтраком)</a:t>
            </a:r>
            <a:endParaRPr lang="bg-BG" altLang="ru-RU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bg-BG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менее 8-10 часов  </a:t>
            </a:r>
            <a:endParaRPr lang="bg-BG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bg-BG" alt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Длительность приема пищи</a:t>
            </a:r>
            <a:endParaRPr lang="bg-BG" altLang="ru-RU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bg-BG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Завтрак ужин не менее 15</a:t>
            </a:r>
            <a:r>
              <a:rPr lang="bg-BG" altLang="ru-RU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bg-BG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bg-BG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Обед         не менее 30</a:t>
            </a:r>
            <a:r>
              <a:rPr lang="bg-BG" altLang="ru-RU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bg-BG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bg-BG" alt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Контроль жевательных движений </a:t>
            </a:r>
            <a:endParaRPr lang="bg-BG" altLang="ru-RU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bg-BG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Норма 20 (нужно вырабатывать навык)</a:t>
            </a:r>
          </a:p>
          <a:p>
            <a:pPr algn="just"/>
            <a:endParaRPr lang="bg-BG" alt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bg-BG" altLang="ru-RU" b="1" u="sng" dirty="0">
                <a:latin typeface="Times New Roman" pitchFamily="18" charset="0"/>
              </a:rPr>
              <a:t>ПРАВИЛА ОЦЕНКИ ПИТАНИЯ</a:t>
            </a:r>
          </a:p>
          <a:p>
            <a:pPr algn="just">
              <a:buFont typeface="Times New Roman" pitchFamily="18" charset="0"/>
              <a:buChar char="•"/>
            </a:pPr>
            <a:r>
              <a:rPr lang="bg-BG" altLang="ru-RU" dirty="0">
                <a:latin typeface="Times New Roman" pitchFamily="18" charset="0"/>
              </a:rPr>
              <a:t>При рациональном приеме пищи – max-обед, а не ужин.    </a:t>
            </a:r>
            <a:r>
              <a:rPr lang="bg-BG" altLang="ru-RU" i="1" dirty="0">
                <a:latin typeface="Times New Roman" pitchFamily="18" charset="0"/>
              </a:rPr>
              <a:t>Основное нарушение.</a:t>
            </a:r>
          </a:p>
          <a:p>
            <a:pPr algn="just">
              <a:buFont typeface="Times New Roman" pitchFamily="18" charset="0"/>
              <a:buChar char="•"/>
            </a:pPr>
            <a:r>
              <a:rPr lang="bg-BG" altLang="ru-RU" dirty="0">
                <a:latin typeface="Times New Roman" pitchFamily="18" charset="0"/>
              </a:rPr>
              <a:t>При рациональном режиме питания сумма завтрак+обед д.б. ≥ сумме полдник+ужин</a:t>
            </a:r>
            <a:endParaRPr lang="bg-BG" altLang="ru-RU" sz="2800" dirty="0"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49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6291" r="6213" b="5261"/>
          <a:stretch/>
        </p:blipFill>
        <p:spPr bwMode="auto">
          <a:xfrm>
            <a:off x="251520" y="188640"/>
            <a:ext cx="878497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396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ctr">
              <a:buNone/>
            </a:pPr>
            <a:endParaRPr lang="bg-BG" altLang="ru-RU" b="1" dirty="0">
              <a:latin typeface="Times New Roman" pitchFamily="18" charset="0"/>
            </a:endParaRPr>
          </a:p>
          <a:p>
            <a:pPr marL="0" indent="0" algn="ctr">
              <a:buNone/>
            </a:pPr>
            <a:endParaRPr lang="bg-BG" altLang="ru-RU" b="1" dirty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bg-BG" altLang="ru-RU" sz="3600" b="1" dirty="0">
                <a:latin typeface="Times New Roman" pitchFamily="18" charset="0"/>
              </a:rPr>
              <a:t>4.  </a:t>
            </a:r>
          </a:p>
          <a:p>
            <a:pPr marL="0" indent="0" algn="ctr">
              <a:buNone/>
            </a:pPr>
            <a:r>
              <a:rPr lang="bg-BG" altLang="ru-RU" sz="3600" b="1" dirty="0">
                <a:latin typeface="Times New Roman" pitchFamily="18" charset="0"/>
              </a:rPr>
              <a:t>ПРИНЦИП СОЗДАНИЕ БЛАГОПРИЯТНЫХ УСЛОВИЙ ДЛЯ ПРИЕМА ПИЩИ</a:t>
            </a:r>
            <a:endParaRPr lang="bg-BG" alt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36105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17118" r="5551" b="6227"/>
          <a:stretch/>
        </p:blipFill>
        <p:spPr bwMode="auto">
          <a:xfrm>
            <a:off x="179512" y="116632"/>
            <a:ext cx="8856984" cy="627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654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DEE84C-8B31-4AB6-8D68-129219B29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онтрольный вопрос: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Какое питание считается рациональным и сбалансированным?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Отвечаем письменно и отправляем в СДО.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733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altLang="ru-RU" sz="7200" b="1" dirty="0">
                <a:solidFill>
                  <a:srgbClr val="92D050"/>
                </a:solidFill>
                <a:latin typeface="Calibri" pitchFamily="34" charset="0"/>
              </a:rPr>
              <a:t>СПАСИБО </a:t>
            </a:r>
          </a:p>
          <a:p>
            <a:pPr marL="0" indent="0" algn="ctr">
              <a:buNone/>
            </a:pPr>
            <a:r>
              <a:rPr lang="bg-BG" altLang="ru-RU" sz="7200" b="1" dirty="0">
                <a:solidFill>
                  <a:srgbClr val="92D050"/>
                </a:solidFill>
                <a:latin typeface="Calibri" pitchFamily="34" charset="0"/>
              </a:rPr>
              <a:t>ЗА ВНИМАНИЕ!</a:t>
            </a:r>
            <a:endParaRPr lang="bg-BG" altLang="ru-RU" sz="7200" dirty="0">
              <a:solidFill>
                <a:srgbClr val="92D050"/>
              </a:solidFill>
              <a:latin typeface="Calibri" pitchFamily="34" charset="0"/>
            </a:endParaRPr>
          </a:p>
          <a:p>
            <a:endParaRPr lang="ru-RU" sz="7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9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величине основного обмена сказывается: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Состояние ЦНС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2.Инденсивность деятельности  эндокринных и ферментативных систем.</a:t>
            </a:r>
          </a:p>
          <a:p>
            <a:pPr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заболевании щитовидной  железы  происходит повышение основного обмена, а при  гипофизе – понижение  ОО.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 величину  ОО оказывает влияние пол и возраст.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женщин ОО  на 5-10% ниже, чем у мужчин.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ОО выше, чем у взрослых.         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Пожилом возрасте и в старости ОО понижается.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4.На ОО влияют и климатические условия.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пищи(специфически-динамическое  действие пищевых веществ )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влиянием приема пищи расход энергии повышается, что связано  с усилением окислительных процессов, необходимых для переваривания пищевых веществ в организме. Расход энергии при приеме пищи сопровождается повышением основного обмена.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смешанном питании ОО  повышается  на 10 -15% в сутки.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вещества обладают  разной способностью  повышать ОО: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белки-на 30-40%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жиры-на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4-14%;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углеводы-на 4-7%.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Энергетические  затраты, связанные с мышечной деятельностью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7638"/>
            <a:ext cx="8889547" cy="49531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определяющим при установлении величин энергетических затрат различных групп.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Энерготраты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 выше, чем интенсивнее физическая нагрузка.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Умственный  или автоматизированный труд сопровождается незначительной затратой энергии.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энергетические затраты на выполнение работы по профессии, домашнего труда , активного отдыха, самообслуживания, спортивную деятельность и т.д.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суточные затраты энергии человека в среднем составляют 2700-4500ккал и более.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E0A56-9731-4A19-BB8F-3C5A699D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F9C6AB-5F1E-4B2D-B5B5-A9327F33BE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23750" r="21875" b="9686"/>
          <a:stretch>
            <a:fillRect/>
          </a:stretch>
        </p:blipFill>
        <p:spPr bwMode="auto">
          <a:xfrm>
            <a:off x="107504" y="188640"/>
            <a:ext cx="8712968" cy="59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9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5B273A-DE70-4DFA-86DA-FCB00D62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>
            <a:normAutofit fontScale="55000" lnSpcReduction="20000"/>
          </a:bodyPr>
          <a:lstStyle/>
          <a:p>
            <a:pPr indent="449263" algn="just">
              <a:buNone/>
            </a:pPr>
            <a:r>
              <a:rPr lang="bg-BG" altLang="ru-RU" sz="3200" dirty="0">
                <a:latin typeface="Times New Roman" pitchFamily="18" charset="0"/>
                <a:cs typeface="Times New Roman" pitchFamily="18" charset="0"/>
              </a:rPr>
              <a:t>Основным нормативным документом, регламентирующим рациональное</a:t>
            </a:r>
            <a:r>
              <a:rPr lang="bg-BG" alt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ru-RU" sz="3200" dirty="0">
                <a:latin typeface="Times New Roman" pitchFamily="18" charset="0"/>
                <a:cs typeface="Times New Roman" pitchFamily="18" charset="0"/>
              </a:rPr>
              <a:t>питание в нашей стране являются </a:t>
            </a:r>
            <a:r>
              <a:rPr lang="bg-BG" altLang="ru-RU" sz="3200" b="1" dirty="0">
                <a:latin typeface="Times New Roman" pitchFamily="18" charset="0"/>
                <a:cs typeface="Times New Roman" pitchFamily="18" charset="0"/>
              </a:rPr>
              <a:t>Методические рекомендации МР 2.3.1.2432-08 «Нормы физиологических потребностей в энергии и пищевых веществах для различных групп населения Российской Федерации»</a:t>
            </a:r>
            <a:r>
              <a:rPr lang="bg-BG" altLang="ru-RU" sz="3200" dirty="0">
                <a:latin typeface="Times New Roman" pitchFamily="18" charset="0"/>
                <a:cs typeface="Times New Roman" pitchFamily="18" charset="0"/>
              </a:rPr>
              <a:t>, разработанные НИИ питания РАМН в 2008 г. (руководитель работ - Тутельян В.А., директор института, академик РАМН).«Нормы физиологических потребностей в энергии и пищевых веществах»:</a:t>
            </a:r>
          </a:p>
          <a:p>
            <a:pPr indent="449263" algn="just">
              <a:buFontTx/>
              <a:buChar char="-"/>
            </a:pPr>
            <a:r>
              <a:rPr lang="bg-BG" altLang="ru-RU" sz="3200" dirty="0">
                <a:latin typeface="Times New Roman" pitchFamily="18" charset="0"/>
                <a:cs typeface="Times New Roman" pitchFamily="18" charset="0"/>
              </a:rPr>
              <a:t>усредненная величина необходимого поступления пищевых и биологически активных веществ, обеспечивающая оптимальную реализацию физиолого-биохимических процессов, закрепленных в генотипе человека.;</a:t>
            </a:r>
          </a:p>
          <a:p>
            <a:pPr indent="449263" algn="just">
              <a:buFontTx/>
              <a:buChar char="-"/>
            </a:pPr>
            <a:r>
              <a:rPr lang="bg-BG" altLang="ru-RU" sz="3200" dirty="0">
                <a:latin typeface="Times New Roman" pitchFamily="18" charset="0"/>
                <a:cs typeface="Times New Roman" pitchFamily="18" charset="0"/>
              </a:rPr>
              <a:t>являются государственным нормативным документом, определяющим величины физиологически обоснованных современной наукой о питании норм потребления незаменимых (эссенциальных) пищевых веществ и источников энергии, адекватные уровни потребления микронутриентов и биологически активных веществ с установленным физиологическим действием.;</a:t>
            </a:r>
          </a:p>
          <a:p>
            <a:pPr indent="449263" algn="just">
              <a:buFontTx/>
              <a:buChar char="-"/>
            </a:pPr>
            <a:r>
              <a:rPr lang="bg-BG" altLang="ru-RU" sz="3200" dirty="0">
                <a:latin typeface="Times New Roman" pitchFamily="18" charset="0"/>
                <a:cs typeface="Times New Roman" pitchFamily="18" charset="0"/>
              </a:rPr>
              <a:t>являются научной базой при обеспечения продовольственной безопасности страны; </a:t>
            </a:r>
          </a:p>
          <a:p>
            <a:pPr indent="449263" algn="just">
              <a:buFontTx/>
              <a:buChar char="-"/>
            </a:pPr>
            <a:r>
              <a:rPr lang="bg-BG" altLang="ru-RU" sz="3200" dirty="0">
                <a:latin typeface="Times New Roman" pitchFamily="18" charset="0"/>
                <a:cs typeface="Times New Roman" pitchFamily="18" charset="0"/>
              </a:rPr>
              <a:t>являются научной базой для планирования питания в организованных коллективах и лечебно-профилактических учреждениях; </a:t>
            </a:r>
          </a:p>
          <a:p>
            <a:pPr indent="449263" algn="just">
              <a:buFontTx/>
              <a:buChar char="-"/>
            </a:pPr>
            <a:r>
              <a:rPr lang="bg-BG" altLang="ru-RU" sz="3200" dirty="0">
                <a:latin typeface="Times New Roman" pitchFamily="18" charset="0"/>
                <a:cs typeface="Times New Roman" pitchFamily="18" charset="0"/>
              </a:rPr>
              <a:t>используются при разработке рекомендаций по питанию для различных групп населения и мер социальной защиты; </a:t>
            </a:r>
          </a:p>
          <a:p>
            <a:pPr indent="449263" algn="just">
              <a:buFontTx/>
              <a:buChar char="-"/>
            </a:pPr>
            <a:r>
              <a:rPr lang="bg-BG" altLang="ru-RU" sz="3200" dirty="0">
                <a:latin typeface="Times New Roman" pitchFamily="18" charset="0"/>
                <a:cs typeface="Times New Roman" pitchFamily="18" charset="0"/>
              </a:rPr>
              <a:t>служат критерием оценки фактического питания на индивидуальном и популяционном уровнях.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904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2745</Words>
  <Application>Microsoft Office PowerPoint</Application>
  <PresentationFormat>Экран (4:3)</PresentationFormat>
  <Paragraphs>205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Тема Office</vt:lpstr>
      <vt:lpstr>Физиологические основы питания</vt:lpstr>
      <vt:lpstr>Презентация PowerPoint</vt:lpstr>
      <vt:lpstr>Презентация PowerPoint</vt:lpstr>
      <vt:lpstr> Энергетические затраты человека </vt:lpstr>
      <vt:lpstr>Презентация PowerPoint</vt:lpstr>
      <vt:lpstr>Прием пищи(специфически-динамическое  действие пищевых веществ )</vt:lpstr>
      <vt:lpstr>Энергетические  затраты, связанные с мышечной деятельностью</vt:lpstr>
      <vt:lpstr>Презентация PowerPoint</vt:lpstr>
      <vt:lpstr>Презентация PowerPoint</vt:lpstr>
      <vt:lpstr> Рациональное питание</vt:lpstr>
      <vt:lpstr>Презентация PowerPoint</vt:lpstr>
      <vt:lpstr>Формула рационального питания</vt:lpstr>
      <vt:lpstr>Презентация PowerPoint</vt:lpstr>
      <vt:lpstr>Презентация PowerPoint</vt:lpstr>
      <vt:lpstr>Презентация PowerPoint</vt:lpstr>
      <vt:lpstr>Профессиональные группы взрослого населения в зависимости от интенсивности труда (величины энерготрат) : мужчины – 5 групп; женщины – 4 группы. </vt:lpstr>
      <vt:lpstr>Презентация PowerPoint</vt:lpstr>
      <vt:lpstr>Презентация PowerPoint</vt:lpstr>
      <vt:lpstr>Презентация PowerPoint</vt:lpstr>
      <vt:lpstr>Сбалансированное питание – это питание сбалансированное по макро- и микронутриентам в количественном и качественном отношении.</vt:lpstr>
      <vt:lpstr>Презентация PowerPoint</vt:lpstr>
      <vt:lpstr>Белки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Жиры</vt:lpstr>
      <vt:lpstr>Презентация PowerPoint</vt:lpstr>
      <vt:lpstr>Презентация PowerPoint</vt:lpstr>
      <vt:lpstr>Презентация PowerPoint</vt:lpstr>
      <vt:lpstr>Нормирование жиров</vt:lpstr>
      <vt:lpstr>Углеводы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углеводов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Физиологические основы питания</dc:title>
  <dc:creator>gudenok</dc:creator>
  <cp:lastModifiedBy>пользователь пользователь</cp:lastModifiedBy>
  <cp:revision>91</cp:revision>
  <dcterms:created xsi:type="dcterms:W3CDTF">2019-09-05T09:13:46Z</dcterms:created>
  <dcterms:modified xsi:type="dcterms:W3CDTF">2020-09-02T02:31:50Z</dcterms:modified>
</cp:coreProperties>
</file>