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Нормы русского литературного языка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Когда чувство нормы воспитано у человека, тогда-то он начинает чувствовать всю прелесть обоснованных отступлений от нее…</a:t>
            </a:r>
          </a:p>
          <a:p>
            <a:pPr algn="r"/>
            <a:r>
              <a:rPr lang="ru-RU" dirty="0"/>
              <a:t>Л.В. Щерба</a:t>
            </a:r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Языковая норма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63700"/>
            <a:ext cx="8915400" cy="46863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Языковая норма </a:t>
            </a:r>
            <a:r>
              <a:rPr lang="ru-RU" sz="2400" dirty="0"/>
              <a:t>(норма литературная) — это правила использования речевых средств в определенный период развития литературного языка, т. е. правила произношения, словоупотребления, использования традиционно сложившихся грамматических, стилистических и других языковых средств, принятых в общественно-языковой практике. </a:t>
            </a:r>
          </a:p>
          <a:p>
            <a:pPr algn="just"/>
            <a:r>
              <a:rPr lang="ru-RU" sz="2400" dirty="0"/>
              <a:t>Это единообразное, образцовое, общепризнанное употребление элементов языка (слов, словосочетаний, предложений).</a:t>
            </a:r>
          </a:p>
        </p:txBody>
      </p:sp>
    </p:spTree>
    <p:extLst>
      <p:ext uri="{BB962C8B-B14F-4D97-AF65-F5344CB8AC3E}">
        <p14:creationId xmlns:p14="http://schemas.microsoft.com/office/powerpoint/2010/main" val="389875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39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36700"/>
            <a:ext cx="8915400" cy="4775200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Языковые нормы не придуманы учеными, они отражают определенный этап в развитии литературного языка всего народа. Нормы языка нельзя ввести или отменить указом, их невозможно реформировать административным путем.</a:t>
            </a:r>
          </a:p>
          <a:p>
            <a:pPr algn="just"/>
            <a:r>
              <a:rPr lang="ru-RU" sz="2800" dirty="0"/>
              <a:t>Деятельность ученых-языковедов, изучающих нормы языка, заключается в другом – они выявляют, описывают и кодифицируют языковые нормы, а также разъясняют и пропагандируют их.</a:t>
            </a:r>
          </a:p>
        </p:txBody>
      </p:sp>
    </p:spTree>
    <p:extLst>
      <p:ext uri="{BB962C8B-B14F-4D97-AF65-F5344CB8AC3E}">
        <p14:creationId xmlns:p14="http://schemas.microsoft.com/office/powerpoint/2010/main" val="16622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источники языковых норм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51000"/>
            <a:ext cx="8915400" cy="4260222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Произведения писателей-классиков;</a:t>
            </a:r>
          </a:p>
          <a:p>
            <a:pPr algn="just"/>
            <a:r>
              <a:rPr lang="ru-RU" sz="2800" dirty="0"/>
              <a:t>Произведения современных писателей, продолжающих классические традиции;</a:t>
            </a:r>
          </a:p>
          <a:p>
            <a:pPr algn="just"/>
            <a:r>
              <a:rPr lang="ru-RU" sz="2800" dirty="0"/>
              <a:t>Публикации средств массовой информации;</a:t>
            </a:r>
          </a:p>
          <a:p>
            <a:pPr algn="just"/>
            <a:r>
              <a:rPr lang="ru-RU" sz="2800" dirty="0"/>
              <a:t>Общепринятое современное употребление;</a:t>
            </a:r>
          </a:p>
          <a:p>
            <a:pPr algn="just"/>
            <a:r>
              <a:rPr lang="ru-RU" sz="2800" dirty="0"/>
              <a:t>Данные лингвистических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55001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Характерные черты языковых норм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0" y="1651000"/>
            <a:ext cx="9601200" cy="4260222"/>
          </a:xfrm>
        </p:spPr>
        <p:txBody>
          <a:bodyPr>
            <a:normAutofit/>
          </a:bodyPr>
          <a:lstStyle/>
          <a:p>
            <a:r>
              <a:rPr lang="ru-RU" sz="2800" dirty="0"/>
              <a:t>Относительная устойчивость;</a:t>
            </a:r>
          </a:p>
          <a:p>
            <a:r>
              <a:rPr lang="ru-RU" sz="2800" dirty="0"/>
              <a:t>Распространенность;</a:t>
            </a:r>
          </a:p>
          <a:p>
            <a:r>
              <a:rPr lang="ru-RU" sz="2800" dirty="0"/>
              <a:t>Общеупотребительность;</a:t>
            </a:r>
          </a:p>
          <a:p>
            <a:r>
              <a:rPr lang="ru-RU" sz="2800" dirty="0"/>
              <a:t>Общеобязательность;</a:t>
            </a:r>
          </a:p>
          <a:p>
            <a:r>
              <a:rPr lang="ru-RU" sz="2800" dirty="0"/>
              <a:t>Соответствие употреблению, обычаю и возможностям языковой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404621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r>
              <a:rPr lang="ru-RU" dirty="0"/>
              <a:t>Назначение норм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51000"/>
            <a:ext cx="8915400" cy="4787900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Нормы помогают литературному языку сохранять свою целостность и общепонятность.</a:t>
            </a:r>
          </a:p>
          <a:p>
            <a:pPr algn="just"/>
            <a:r>
              <a:rPr lang="ru-RU" sz="2800" dirty="0"/>
              <a:t>Они защищают литературный язык от потока диалектной речи, социальных и профессиональных жаргонов, просторечий.</a:t>
            </a:r>
          </a:p>
          <a:p>
            <a:pPr algn="just"/>
            <a:r>
              <a:rPr lang="ru-RU" sz="2800" dirty="0"/>
              <a:t>Речевая норма – это совокупность наиболее устойчивых традиционных реализаций языковой системы, отобранных и закрепленных в процессе общественной коммуникации.</a:t>
            </a:r>
          </a:p>
        </p:txBody>
      </p:sp>
    </p:spTree>
    <p:extLst>
      <p:ext uri="{BB962C8B-B14F-4D97-AF65-F5344CB8AC3E}">
        <p14:creationId xmlns:p14="http://schemas.microsoft.com/office/powerpoint/2010/main" val="47209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7790"/>
          </a:xfrm>
        </p:spPr>
        <p:txBody>
          <a:bodyPr>
            <a:normAutofit fontScale="90000"/>
          </a:bodyPr>
          <a:lstStyle/>
          <a:p>
            <a:r>
              <a:rPr lang="ru-RU" dirty="0"/>
              <a:t>Изменение норм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46200"/>
            <a:ext cx="8915400" cy="4565022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1935-1940: закусочная, игрушечный, булочная, будничный, нарочно, порядочно, сливочный, яблочный, яичница произносились со звуками </a:t>
            </a:r>
            <a:r>
              <a:rPr lang="en-US" sz="2800" dirty="0"/>
              <a:t>[</a:t>
            </a:r>
            <a:r>
              <a:rPr lang="ru-RU" sz="2800" dirty="0" err="1"/>
              <a:t>шн</a:t>
            </a:r>
            <a:r>
              <a:rPr lang="en-US" sz="2800" dirty="0"/>
              <a:t>]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/>
              <a:t>В 1983: </a:t>
            </a:r>
            <a:r>
              <a:rPr lang="en-US" sz="2800" dirty="0"/>
              <a:t>[</a:t>
            </a:r>
            <a:r>
              <a:rPr lang="ru-RU" sz="2800" dirty="0" err="1"/>
              <a:t>шн</a:t>
            </a:r>
            <a:r>
              <a:rPr lang="en-US" sz="2800" dirty="0"/>
              <a:t>]</a:t>
            </a:r>
            <a:r>
              <a:rPr lang="ru-RU" sz="2800" dirty="0"/>
              <a:t> сохраняется в словах нарочно, яичница. В словах булочная, порядочно – и </a:t>
            </a:r>
            <a:r>
              <a:rPr lang="en-US" sz="2800" dirty="0"/>
              <a:t>[</a:t>
            </a:r>
            <a:r>
              <a:rPr lang="ru-RU" sz="2800" dirty="0" err="1"/>
              <a:t>шн</a:t>
            </a:r>
            <a:r>
              <a:rPr lang="en-US" sz="2800" dirty="0"/>
              <a:t>]</a:t>
            </a:r>
            <a:r>
              <a:rPr lang="ru-RU" sz="2800" dirty="0"/>
              <a:t>, и </a:t>
            </a:r>
            <a:r>
              <a:rPr lang="en-US" sz="2800" dirty="0"/>
              <a:t>[</a:t>
            </a:r>
            <a:r>
              <a:rPr lang="ru-RU" sz="2800" dirty="0" err="1"/>
              <a:t>чн</a:t>
            </a:r>
            <a:r>
              <a:rPr lang="en-US" sz="2800" dirty="0"/>
              <a:t>]</a:t>
            </a:r>
            <a:r>
              <a:rPr lang="ru-RU" sz="2800" dirty="0"/>
              <a:t>. В словах будничный, яблочный - </a:t>
            </a:r>
            <a:r>
              <a:rPr lang="en-US" sz="2800" dirty="0"/>
              <a:t>[</a:t>
            </a:r>
            <a:r>
              <a:rPr lang="ru-RU" sz="2800" dirty="0" err="1"/>
              <a:t>чн</a:t>
            </a:r>
            <a:r>
              <a:rPr lang="en-US" sz="2800" dirty="0"/>
              <a:t>]</a:t>
            </a:r>
            <a:r>
              <a:rPr lang="ru-RU" sz="2800" dirty="0"/>
              <a:t> и в редких случаях - </a:t>
            </a:r>
            <a:r>
              <a:rPr lang="en-US" sz="2800" dirty="0"/>
              <a:t>[</a:t>
            </a:r>
            <a:r>
              <a:rPr lang="ru-RU" sz="2800" dirty="0" err="1"/>
              <a:t>шн</a:t>
            </a:r>
            <a:r>
              <a:rPr lang="en-US" sz="2800" dirty="0"/>
              <a:t>]</a:t>
            </a:r>
            <a:r>
              <a:rPr lang="ru-RU" sz="2800" dirty="0"/>
              <a:t>. В словах сливочный, закусочная, игрушечный – только </a:t>
            </a:r>
            <a:r>
              <a:rPr lang="en-US" sz="2800" dirty="0"/>
              <a:t>[</a:t>
            </a:r>
            <a:r>
              <a:rPr lang="ru-RU" sz="2800" dirty="0" err="1"/>
              <a:t>чн</a:t>
            </a:r>
            <a:r>
              <a:rPr lang="en-US" sz="2800" dirty="0"/>
              <a:t>]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00200"/>
            <a:ext cx="8915400" cy="4311022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Может сохраняться старая норма.</a:t>
            </a:r>
          </a:p>
          <a:p>
            <a:pPr algn="just"/>
            <a:r>
              <a:rPr lang="ru-RU" sz="2800" dirty="0"/>
              <a:t>Может быть конкуренция двух вариантов, при которой словари рекомендуют старую норму.</a:t>
            </a:r>
          </a:p>
          <a:p>
            <a:pPr algn="just"/>
            <a:r>
              <a:rPr lang="ru-RU" sz="2800" dirty="0"/>
              <a:t>Может быть конкуренция двух вариантов, при которой словари рекомендуют новую норму.</a:t>
            </a:r>
          </a:p>
          <a:p>
            <a:pPr algn="just"/>
            <a:r>
              <a:rPr lang="ru-RU" sz="2800" dirty="0"/>
              <a:t>Может утверждаться новый вариант нормы в качестве единственно нормативного.</a:t>
            </a:r>
          </a:p>
        </p:txBody>
      </p:sp>
    </p:spTree>
    <p:extLst>
      <p:ext uri="{BB962C8B-B14F-4D97-AF65-F5344CB8AC3E}">
        <p14:creationId xmlns:p14="http://schemas.microsoft.com/office/powerpoint/2010/main" val="428506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18890"/>
          </a:xfrm>
        </p:spPr>
        <p:txBody>
          <a:bodyPr>
            <a:normAutofit fontScale="90000"/>
          </a:bodyPr>
          <a:lstStyle/>
          <a:p>
            <a:r>
              <a:rPr lang="ru-RU" dirty="0"/>
              <a:t>Типы норм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1371600"/>
            <a:ext cx="4313864" cy="2768600"/>
          </a:xfrm>
        </p:spPr>
        <p:txBody>
          <a:bodyPr>
            <a:normAutofit/>
          </a:bodyPr>
          <a:lstStyle/>
          <a:p>
            <a:r>
              <a:rPr lang="ru-RU" sz="2800" dirty="0"/>
              <a:t>Нормы письменной речи:</a:t>
            </a:r>
          </a:p>
          <a:p>
            <a:pPr lvl="1"/>
            <a:r>
              <a:rPr lang="ru-RU" sz="2400" dirty="0"/>
              <a:t>Нормы орфографии;</a:t>
            </a:r>
          </a:p>
          <a:p>
            <a:pPr lvl="1"/>
            <a:r>
              <a:rPr lang="ru-RU" sz="2400" dirty="0"/>
              <a:t>Нормы пунктуации.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1371600"/>
            <a:ext cx="4313864" cy="2768600"/>
          </a:xfrm>
        </p:spPr>
        <p:txBody>
          <a:bodyPr>
            <a:normAutofit/>
          </a:bodyPr>
          <a:lstStyle/>
          <a:p>
            <a:r>
              <a:rPr lang="ru-RU" sz="2400" dirty="0"/>
              <a:t>Нормы устной речи:</a:t>
            </a:r>
          </a:p>
          <a:p>
            <a:pPr lvl="1"/>
            <a:r>
              <a:rPr lang="ru-RU" sz="2000" dirty="0"/>
              <a:t>Орфоэпические нормы (нормы произношения);</a:t>
            </a:r>
          </a:p>
          <a:p>
            <a:pPr lvl="1"/>
            <a:r>
              <a:rPr lang="ru-RU" sz="2000" dirty="0"/>
              <a:t>Акцентологические нормы (нормы ударения);</a:t>
            </a:r>
          </a:p>
          <a:p>
            <a:pPr lvl="1"/>
            <a:r>
              <a:rPr lang="ru-RU" sz="2000" dirty="0"/>
              <a:t>Интонационные нормы.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708400" y="4013200"/>
            <a:ext cx="6311900" cy="284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Нормы устной и письменной речи:</a:t>
            </a:r>
            <a:endParaRPr lang="ru-RU" sz="2400" dirty="0"/>
          </a:p>
          <a:p>
            <a:pPr lvl="1"/>
            <a:r>
              <a:rPr lang="ru-RU" sz="2400" dirty="0"/>
              <a:t>Лексические нормы;</a:t>
            </a:r>
          </a:p>
          <a:p>
            <a:pPr lvl="1"/>
            <a:r>
              <a:rPr lang="ru-RU" sz="2400" dirty="0"/>
              <a:t>Грамматические нормы (морфологические и синтаксические);</a:t>
            </a:r>
          </a:p>
          <a:p>
            <a:pPr lvl="1"/>
            <a:r>
              <a:rPr lang="ru-RU" sz="2400" dirty="0"/>
              <a:t>Стилистические нормы.</a:t>
            </a:r>
          </a:p>
        </p:txBody>
      </p:sp>
    </p:spTree>
    <p:extLst>
      <p:ext uri="{BB962C8B-B14F-4D97-AF65-F5344CB8AC3E}">
        <p14:creationId xmlns:p14="http://schemas.microsoft.com/office/powerpoint/2010/main" val="137721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425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Нормы русского литературного языка</vt:lpstr>
      <vt:lpstr>Языковая норма</vt:lpstr>
      <vt:lpstr>Презентация PowerPoint</vt:lpstr>
      <vt:lpstr>Основные источники языковых норм</vt:lpstr>
      <vt:lpstr>Характерные черты языковых норм</vt:lpstr>
      <vt:lpstr>Назначение норм</vt:lpstr>
      <vt:lpstr>Изменение норм</vt:lpstr>
      <vt:lpstr>Презентация PowerPoint</vt:lpstr>
      <vt:lpstr>Типы норм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Anastasiia Belozor</cp:lastModifiedBy>
  <cp:revision>5</cp:revision>
  <dcterms:created xsi:type="dcterms:W3CDTF">2020-02-11T07:42:53Z</dcterms:created>
  <dcterms:modified xsi:type="dcterms:W3CDTF">2022-09-11T10:34:17Z</dcterms:modified>
</cp:coreProperties>
</file>