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2" autoAdjust="0"/>
    <p:restoredTop sz="94660"/>
  </p:normalViewPr>
  <p:slideViewPr>
    <p:cSldViewPr snapToGrid="0">
      <p:cViewPr varScale="1">
        <p:scale>
          <a:sx n="116" d="100"/>
          <a:sy n="116" d="100"/>
        </p:scale>
        <p:origin x="336"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8C0632-730F-4B5C-AD64-CADBD676E20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DB0322D9-1E24-40E8-8871-2DAEA6696F4B}">
      <dgm:prSet/>
      <dgm:spPr/>
      <dgm:t>
        <a:bodyPr/>
        <a:lstStyle/>
        <a:p>
          <a:r>
            <a:rPr lang="ru-RU" smtClean="0">
              <a:latin typeface="Times New Roman" panose="02020603050405020304" pitchFamily="18" charset="0"/>
              <a:cs typeface="Times New Roman" panose="02020603050405020304" pitchFamily="18" charset="0"/>
            </a:rPr>
            <a:t>2) замещением эрозии плоского эпителия воспалительного или травматического происхождения однослойным цилиндрическим эпителием, происходящим из цервикального канала (второстепенный путь развития эктопии).</a:t>
          </a:r>
          <a:endParaRPr lang="ru-RU" dirty="0">
            <a:latin typeface="Times New Roman" panose="02020603050405020304" pitchFamily="18" charset="0"/>
            <a:cs typeface="Times New Roman" panose="02020603050405020304" pitchFamily="18" charset="0"/>
          </a:endParaRPr>
        </a:p>
      </dgm:t>
    </dgm:pt>
    <dgm:pt modelId="{5EF7D4FA-C0E8-40A3-B341-862B60C4B8F1}" type="parTrans" cxnId="{523B6711-8747-40CF-A2A4-D842E6E63DF1}">
      <dgm:prSet/>
      <dgm:spPr/>
      <dgm:t>
        <a:bodyPr/>
        <a:lstStyle/>
        <a:p>
          <a:endParaRPr lang="ru-RU"/>
        </a:p>
      </dgm:t>
    </dgm:pt>
    <dgm:pt modelId="{7743CAEF-D502-46D1-B0D4-2D2D111AA0C8}" type="sibTrans" cxnId="{523B6711-8747-40CF-A2A4-D842E6E63DF1}">
      <dgm:prSet/>
      <dgm:spPr/>
      <dgm:t>
        <a:bodyPr/>
        <a:lstStyle/>
        <a:p>
          <a:endParaRPr lang="ru-RU"/>
        </a:p>
      </dgm:t>
    </dgm:pt>
    <dgm:pt modelId="{54E8CF1E-025C-4B54-B8BB-88F26A8EC869}">
      <dgm:prSet/>
      <dgm:spPr/>
      <dgm:t>
        <a:bodyPr/>
        <a:lstStyle/>
        <a:p>
          <a:r>
            <a:rPr lang="ru-RU" smtClean="0">
              <a:latin typeface="Times New Roman" panose="02020603050405020304" pitchFamily="18" charset="0"/>
              <a:cs typeface="Times New Roman" panose="02020603050405020304" pitchFamily="18" charset="0"/>
            </a:rPr>
            <a:t>1) образованием из резервных клеток на поверхности шейки матки не плоского, а цилиндрического эпителия (основной путь развития эктопии);</a:t>
          </a:r>
          <a:br>
            <a:rPr lang="ru-RU" smtClean="0">
              <a:latin typeface="Times New Roman" panose="02020603050405020304" pitchFamily="18" charset="0"/>
              <a:cs typeface="Times New Roman" panose="02020603050405020304" pitchFamily="18" charset="0"/>
            </a:rPr>
          </a:br>
          <a:endParaRPr lang="ru-RU"/>
        </a:p>
      </dgm:t>
    </dgm:pt>
    <dgm:pt modelId="{F54DB3BE-5AFB-49F8-BD42-333FCB24E61E}" type="sibTrans" cxnId="{2CF92DD6-4E8E-41D1-8B4F-89BB589A86C4}">
      <dgm:prSet/>
      <dgm:spPr/>
      <dgm:t>
        <a:bodyPr/>
        <a:lstStyle/>
        <a:p>
          <a:endParaRPr lang="ru-RU"/>
        </a:p>
      </dgm:t>
    </dgm:pt>
    <dgm:pt modelId="{7CC9BBBD-6125-41FA-895E-54699FDDBFAB}" type="parTrans" cxnId="{2CF92DD6-4E8E-41D1-8B4F-89BB589A86C4}">
      <dgm:prSet/>
      <dgm:spPr/>
      <dgm:t>
        <a:bodyPr/>
        <a:lstStyle/>
        <a:p>
          <a:endParaRPr lang="ru-RU"/>
        </a:p>
      </dgm:t>
    </dgm:pt>
    <dgm:pt modelId="{FDC25617-78E1-49F0-91FE-B23307F617DA}" type="pres">
      <dgm:prSet presAssocID="{738C0632-730F-4B5C-AD64-CADBD676E206}" presName="linear" presStyleCnt="0">
        <dgm:presLayoutVars>
          <dgm:animLvl val="lvl"/>
          <dgm:resizeHandles val="exact"/>
        </dgm:presLayoutVars>
      </dgm:prSet>
      <dgm:spPr/>
      <dgm:t>
        <a:bodyPr/>
        <a:lstStyle/>
        <a:p>
          <a:endParaRPr lang="ru-RU"/>
        </a:p>
      </dgm:t>
    </dgm:pt>
    <dgm:pt modelId="{5097A60B-4464-492B-8723-925B23EC3285}" type="pres">
      <dgm:prSet presAssocID="{54E8CF1E-025C-4B54-B8BB-88F26A8EC869}" presName="parentText" presStyleLbl="node1" presStyleIdx="0" presStyleCnt="2">
        <dgm:presLayoutVars>
          <dgm:chMax val="0"/>
          <dgm:bulletEnabled val="1"/>
        </dgm:presLayoutVars>
      </dgm:prSet>
      <dgm:spPr/>
      <dgm:t>
        <a:bodyPr/>
        <a:lstStyle/>
        <a:p>
          <a:endParaRPr lang="ru-RU"/>
        </a:p>
      </dgm:t>
    </dgm:pt>
    <dgm:pt modelId="{2620ACA0-E739-4267-88D1-8EF7570F5028}" type="pres">
      <dgm:prSet presAssocID="{F54DB3BE-5AFB-49F8-BD42-333FCB24E61E}" presName="spacer" presStyleCnt="0"/>
      <dgm:spPr/>
    </dgm:pt>
    <dgm:pt modelId="{2CB4FB32-4D1D-4CB2-9E70-1D9E595067CD}" type="pres">
      <dgm:prSet presAssocID="{DB0322D9-1E24-40E8-8871-2DAEA6696F4B}" presName="parentText" presStyleLbl="node1" presStyleIdx="1" presStyleCnt="2">
        <dgm:presLayoutVars>
          <dgm:chMax val="0"/>
          <dgm:bulletEnabled val="1"/>
        </dgm:presLayoutVars>
      </dgm:prSet>
      <dgm:spPr/>
      <dgm:t>
        <a:bodyPr/>
        <a:lstStyle/>
        <a:p>
          <a:endParaRPr lang="ru-RU"/>
        </a:p>
      </dgm:t>
    </dgm:pt>
  </dgm:ptLst>
  <dgm:cxnLst>
    <dgm:cxn modelId="{4B8A8A07-D6F6-445C-BCEF-8BFBC1F0BD6B}" type="presOf" srcId="{54E8CF1E-025C-4B54-B8BB-88F26A8EC869}" destId="{5097A60B-4464-492B-8723-925B23EC3285}" srcOrd="0" destOrd="0" presId="urn:microsoft.com/office/officeart/2005/8/layout/vList2"/>
    <dgm:cxn modelId="{91995D9A-9366-40BE-B969-1DF92541431E}" type="presOf" srcId="{738C0632-730F-4B5C-AD64-CADBD676E206}" destId="{FDC25617-78E1-49F0-91FE-B23307F617DA}" srcOrd="0" destOrd="0" presId="urn:microsoft.com/office/officeart/2005/8/layout/vList2"/>
    <dgm:cxn modelId="{C3F12C8B-BFFF-4E41-B667-72FB1353B8DE}" type="presOf" srcId="{DB0322D9-1E24-40E8-8871-2DAEA6696F4B}" destId="{2CB4FB32-4D1D-4CB2-9E70-1D9E595067CD}" srcOrd="0" destOrd="0" presId="urn:microsoft.com/office/officeart/2005/8/layout/vList2"/>
    <dgm:cxn modelId="{2CF92DD6-4E8E-41D1-8B4F-89BB589A86C4}" srcId="{738C0632-730F-4B5C-AD64-CADBD676E206}" destId="{54E8CF1E-025C-4B54-B8BB-88F26A8EC869}" srcOrd="0" destOrd="0" parTransId="{7CC9BBBD-6125-41FA-895E-54699FDDBFAB}" sibTransId="{F54DB3BE-5AFB-49F8-BD42-333FCB24E61E}"/>
    <dgm:cxn modelId="{523B6711-8747-40CF-A2A4-D842E6E63DF1}" srcId="{738C0632-730F-4B5C-AD64-CADBD676E206}" destId="{DB0322D9-1E24-40E8-8871-2DAEA6696F4B}" srcOrd="1" destOrd="0" parTransId="{5EF7D4FA-C0E8-40A3-B341-862B60C4B8F1}" sibTransId="{7743CAEF-D502-46D1-B0D4-2D2D111AA0C8}"/>
    <dgm:cxn modelId="{F337DECD-ECDA-49DF-8348-EB0FC5F409BD}" type="presParOf" srcId="{FDC25617-78E1-49F0-91FE-B23307F617DA}" destId="{5097A60B-4464-492B-8723-925B23EC3285}" srcOrd="0" destOrd="0" presId="urn:microsoft.com/office/officeart/2005/8/layout/vList2"/>
    <dgm:cxn modelId="{40F38E37-35CA-44FC-AD73-A716E78E651F}" type="presParOf" srcId="{FDC25617-78E1-49F0-91FE-B23307F617DA}" destId="{2620ACA0-E739-4267-88D1-8EF7570F5028}" srcOrd="1" destOrd="0" presId="urn:microsoft.com/office/officeart/2005/8/layout/vList2"/>
    <dgm:cxn modelId="{C0A45EE6-00C9-4EA8-B4D4-52D536868880}" type="presParOf" srcId="{FDC25617-78E1-49F0-91FE-B23307F617DA}" destId="{2CB4FB32-4D1D-4CB2-9E70-1D9E595067CD}"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97A60B-4464-492B-8723-925B23EC3285}">
      <dsp:nvSpPr>
        <dsp:cNvPr id="0" name=""/>
        <dsp:cNvSpPr/>
      </dsp:nvSpPr>
      <dsp:spPr>
        <a:xfrm>
          <a:off x="0" y="16713"/>
          <a:ext cx="11046941" cy="26465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ru-RU" sz="3200" kern="1200" smtClean="0">
              <a:latin typeface="Times New Roman" panose="02020603050405020304" pitchFamily="18" charset="0"/>
              <a:cs typeface="Times New Roman" panose="02020603050405020304" pitchFamily="18" charset="0"/>
            </a:rPr>
            <a:t>1) образованием из резервных клеток на поверхности шейки матки не плоского, а цилиндрического эпителия (основной путь развития эктопии);</a:t>
          </a:r>
          <a:br>
            <a:rPr lang="ru-RU" sz="3200" kern="1200" smtClean="0">
              <a:latin typeface="Times New Roman" panose="02020603050405020304" pitchFamily="18" charset="0"/>
              <a:cs typeface="Times New Roman" panose="02020603050405020304" pitchFamily="18" charset="0"/>
            </a:rPr>
          </a:br>
          <a:endParaRPr lang="ru-RU" sz="3200" kern="1200"/>
        </a:p>
      </dsp:txBody>
      <dsp:txXfrm>
        <a:off x="129193" y="145906"/>
        <a:ext cx="10788555" cy="2388154"/>
      </dsp:txXfrm>
    </dsp:sp>
    <dsp:sp modelId="{2CB4FB32-4D1D-4CB2-9E70-1D9E595067CD}">
      <dsp:nvSpPr>
        <dsp:cNvPr id="0" name=""/>
        <dsp:cNvSpPr/>
      </dsp:nvSpPr>
      <dsp:spPr>
        <a:xfrm>
          <a:off x="0" y="2755413"/>
          <a:ext cx="11046941" cy="26465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ru-RU" sz="3200" kern="1200" smtClean="0">
              <a:latin typeface="Times New Roman" panose="02020603050405020304" pitchFamily="18" charset="0"/>
              <a:cs typeface="Times New Roman" panose="02020603050405020304" pitchFamily="18" charset="0"/>
            </a:rPr>
            <a:t>2) замещением эрозии плоского эпителия воспалительного или травматического происхождения однослойным цилиндрическим эпителием, происходящим из цервикального канала (второстепенный путь развития эктопии).</a:t>
          </a:r>
          <a:endParaRPr lang="ru-RU" sz="3200" kern="1200" dirty="0">
            <a:latin typeface="Times New Roman" panose="02020603050405020304" pitchFamily="18" charset="0"/>
            <a:cs typeface="Times New Roman" panose="02020603050405020304" pitchFamily="18" charset="0"/>
          </a:endParaRPr>
        </a:p>
      </dsp:txBody>
      <dsp:txXfrm>
        <a:off x="129193" y="2884606"/>
        <a:ext cx="10788555" cy="238815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4C34559-57EC-43F4-B5FC-62E2CC94EBAA}" type="datetimeFigureOut">
              <a:rPr lang="ru-RU" smtClean="0"/>
              <a:t>27.01.2021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F265F14-7CBC-4B79-9F29-0C7DEDAFCB15}" type="slidenum">
              <a:rPr lang="ru-RU" smtClean="0"/>
              <a:t>‹#›</a:t>
            </a:fld>
            <a:endParaRPr lang="ru-RU"/>
          </a:p>
        </p:txBody>
      </p:sp>
    </p:spTree>
    <p:extLst>
      <p:ext uri="{BB962C8B-B14F-4D97-AF65-F5344CB8AC3E}">
        <p14:creationId xmlns:p14="http://schemas.microsoft.com/office/powerpoint/2010/main" val="2153488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4C34559-57EC-43F4-B5FC-62E2CC94EBAA}" type="datetimeFigureOut">
              <a:rPr lang="ru-RU" smtClean="0"/>
              <a:t>27.01.2021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F265F14-7CBC-4B79-9F29-0C7DEDAFCB15}" type="slidenum">
              <a:rPr lang="ru-RU" smtClean="0"/>
              <a:t>‹#›</a:t>
            </a:fld>
            <a:endParaRPr lang="ru-RU"/>
          </a:p>
        </p:txBody>
      </p:sp>
    </p:spTree>
    <p:extLst>
      <p:ext uri="{BB962C8B-B14F-4D97-AF65-F5344CB8AC3E}">
        <p14:creationId xmlns:p14="http://schemas.microsoft.com/office/powerpoint/2010/main" val="3347793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4C34559-57EC-43F4-B5FC-62E2CC94EBAA}" type="datetimeFigureOut">
              <a:rPr lang="ru-RU" smtClean="0"/>
              <a:t>27.01.2021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F265F14-7CBC-4B79-9F29-0C7DEDAFCB15}" type="slidenum">
              <a:rPr lang="ru-RU" smtClean="0"/>
              <a:t>‹#›</a:t>
            </a:fld>
            <a:endParaRPr lang="ru-RU"/>
          </a:p>
        </p:txBody>
      </p:sp>
    </p:spTree>
    <p:extLst>
      <p:ext uri="{BB962C8B-B14F-4D97-AF65-F5344CB8AC3E}">
        <p14:creationId xmlns:p14="http://schemas.microsoft.com/office/powerpoint/2010/main" val="707079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4C34559-57EC-43F4-B5FC-62E2CC94EBAA}" type="datetimeFigureOut">
              <a:rPr lang="ru-RU" smtClean="0"/>
              <a:t>27.01.2021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F265F14-7CBC-4B79-9F29-0C7DEDAFCB15}" type="slidenum">
              <a:rPr lang="ru-RU" smtClean="0"/>
              <a:t>‹#›</a:t>
            </a:fld>
            <a:endParaRPr lang="ru-RU"/>
          </a:p>
        </p:txBody>
      </p:sp>
    </p:spTree>
    <p:extLst>
      <p:ext uri="{BB962C8B-B14F-4D97-AF65-F5344CB8AC3E}">
        <p14:creationId xmlns:p14="http://schemas.microsoft.com/office/powerpoint/2010/main" val="3179213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4C34559-57EC-43F4-B5FC-62E2CC94EBAA}" type="datetimeFigureOut">
              <a:rPr lang="ru-RU" smtClean="0"/>
              <a:t>27.01.2021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F265F14-7CBC-4B79-9F29-0C7DEDAFCB15}" type="slidenum">
              <a:rPr lang="ru-RU" smtClean="0"/>
              <a:t>‹#›</a:t>
            </a:fld>
            <a:endParaRPr lang="ru-RU"/>
          </a:p>
        </p:txBody>
      </p:sp>
    </p:spTree>
    <p:extLst>
      <p:ext uri="{BB962C8B-B14F-4D97-AF65-F5344CB8AC3E}">
        <p14:creationId xmlns:p14="http://schemas.microsoft.com/office/powerpoint/2010/main" val="1807054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4C34559-57EC-43F4-B5FC-62E2CC94EBAA}" type="datetimeFigureOut">
              <a:rPr lang="ru-RU" smtClean="0"/>
              <a:t>27.01.2021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F265F14-7CBC-4B79-9F29-0C7DEDAFCB15}" type="slidenum">
              <a:rPr lang="ru-RU" smtClean="0"/>
              <a:t>‹#›</a:t>
            </a:fld>
            <a:endParaRPr lang="ru-RU"/>
          </a:p>
        </p:txBody>
      </p:sp>
    </p:spTree>
    <p:extLst>
      <p:ext uri="{BB962C8B-B14F-4D97-AF65-F5344CB8AC3E}">
        <p14:creationId xmlns:p14="http://schemas.microsoft.com/office/powerpoint/2010/main" val="2748099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4C34559-57EC-43F4-B5FC-62E2CC94EBAA}" type="datetimeFigureOut">
              <a:rPr lang="ru-RU" smtClean="0"/>
              <a:t>27.01.2021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F265F14-7CBC-4B79-9F29-0C7DEDAFCB15}" type="slidenum">
              <a:rPr lang="ru-RU" smtClean="0"/>
              <a:t>‹#›</a:t>
            </a:fld>
            <a:endParaRPr lang="ru-RU"/>
          </a:p>
        </p:txBody>
      </p:sp>
    </p:spTree>
    <p:extLst>
      <p:ext uri="{BB962C8B-B14F-4D97-AF65-F5344CB8AC3E}">
        <p14:creationId xmlns:p14="http://schemas.microsoft.com/office/powerpoint/2010/main" val="528840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4C34559-57EC-43F4-B5FC-62E2CC94EBAA}" type="datetimeFigureOut">
              <a:rPr lang="ru-RU" smtClean="0"/>
              <a:t>27.01.2021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F265F14-7CBC-4B79-9F29-0C7DEDAFCB15}" type="slidenum">
              <a:rPr lang="ru-RU" smtClean="0"/>
              <a:t>‹#›</a:t>
            </a:fld>
            <a:endParaRPr lang="ru-RU"/>
          </a:p>
        </p:txBody>
      </p:sp>
    </p:spTree>
    <p:extLst>
      <p:ext uri="{BB962C8B-B14F-4D97-AF65-F5344CB8AC3E}">
        <p14:creationId xmlns:p14="http://schemas.microsoft.com/office/powerpoint/2010/main" val="468767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4C34559-57EC-43F4-B5FC-62E2CC94EBAA}" type="datetimeFigureOut">
              <a:rPr lang="ru-RU" smtClean="0"/>
              <a:t>27.01.2021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F265F14-7CBC-4B79-9F29-0C7DEDAFCB15}" type="slidenum">
              <a:rPr lang="ru-RU" smtClean="0"/>
              <a:t>‹#›</a:t>
            </a:fld>
            <a:endParaRPr lang="ru-RU"/>
          </a:p>
        </p:txBody>
      </p:sp>
    </p:spTree>
    <p:extLst>
      <p:ext uri="{BB962C8B-B14F-4D97-AF65-F5344CB8AC3E}">
        <p14:creationId xmlns:p14="http://schemas.microsoft.com/office/powerpoint/2010/main" val="654775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84C34559-57EC-43F4-B5FC-62E2CC94EBAA}" type="datetimeFigureOut">
              <a:rPr lang="ru-RU" smtClean="0"/>
              <a:t>27.01.2021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F265F14-7CBC-4B79-9F29-0C7DEDAFCB15}" type="slidenum">
              <a:rPr lang="ru-RU" smtClean="0"/>
              <a:t>‹#›</a:t>
            </a:fld>
            <a:endParaRPr lang="ru-RU"/>
          </a:p>
        </p:txBody>
      </p:sp>
    </p:spTree>
    <p:extLst>
      <p:ext uri="{BB962C8B-B14F-4D97-AF65-F5344CB8AC3E}">
        <p14:creationId xmlns:p14="http://schemas.microsoft.com/office/powerpoint/2010/main" val="3545411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84C34559-57EC-43F4-B5FC-62E2CC94EBAA}" type="datetimeFigureOut">
              <a:rPr lang="ru-RU" smtClean="0"/>
              <a:t>27.01.2021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F265F14-7CBC-4B79-9F29-0C7DEDAFCB15}" type="slidenum">
              <a:rPr lang="ru-RU" smtClean="0"/>
              <a:t>‹#›</a:t>
            </a:fld>
            <a:endParaRPr lang="ru-RU"/>
          </a:p>
        </p:txBody>
      </p:sp>
    </p:spTree>
    <p:extLst>
      <p:ext uri="{BB962C8B-B14F-4D97-AF65-F5344CB8AC3E}">
        <p14:creationId xmlns:p14="http://schemas.microsoft.com/office/powerpoint/2010/main" val="1275600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C34559-57EC-43F4-B5FC-62E2CC94EBAA}" type="datetimeFigureOut">
              <a:rPr lang="ru-RU" smtClean="0"/>
              <a:t>27.01.2021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265F14-7CBC-4B79-9F29-0C7DEDAFCB15}" type="slidenum">
              <a:rPr lang="ru-RU" smtClean="0"/>
              <a:t>‹#›</a:t>
            </a:fld>
            <a:endParaRPr lang="ru-RU"/>
          </a:p>
        </p:txBody>
      </p:sp>
    </p:spTree>
    <p:extLst>
      <p:ext uri="{BB962C8B-B14F-4D97-AF65-F5344CB8AC3E}">
        <p14:creationId xmlns:p14="http://schemas.microsoft.com/office/powerpoint/2010/main" val="16394531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1208945"/>
          </a:xfrm>
        </p:spPr>
        <p:txBody>
          <a:bodyPr>
            <a:normAutofit/>
          </a:bodyPr>
          <a:lstStyle/>
          <a:p>
            <a:r>
              <a:rPr lang="ru-RU" sz="4400" dirty="0" smtClean="0">
                <a:latin typeface="Times New Roman" panose="02020603050405020304" pitchFamily="18" charset="0"/>
                <a:cs typeface="Times New Roman" panose="02020603050405020304" pitchFamily="18" charset="0"/>
              </a:rPr>
              <a:t>Лекция №4</a:t>
            </a:r>
            <a:endParaRPr lang="ru-RU" sz="44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normAutofit/>
          </a:bodyPr>
          <a:lstStyle/>
          <a:p>
            <a:r>
              <a:rPr lang="ru-RU" sz="3600" b="1" dirty="0">
                <a:latin typeface="Times New Roman" panose="02020603050405020304" pitchFamily="18" charset="0"/>
                <a:cs typeface="Times New Roman" panose="02020603050405020304" pitchFamily="18" charset="0"/>
              </a:rPr>
              <a:t>ЦИТОЛОГИЧЕСКАЯ ДИАГНОСТИКА ФОНОВЫХ ПРОЦЕССОВ</a:t>
            </a:r>
          </a:p>
        </p:txBody>
      </p:sp>
    </p:spTree>
    <p:extLst>
      <p:ext uri="{BB962C8B-B14F-4D97-AF65-F5344CB8AC3E}">
        <p14:creationId xmlns:p14="http://schemas.microsoft.com/office/powerpoint/2010/main" val="39137061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94270" y="111211"/>
            <a:ext cx="10859530" cy="6065752"/>
          </a:xfrm>
        </p:spPr>
        <p:txBody>
          <a:bodyPr>
            <a:normAutofit/>
          </a:bodyPr>
          <a:lstStyle/>
          <a:p>
            <a:pPr marL="0" indent="0" algn="just">
              <a:buNone/>
            </a:pPr>
            <a:r>
              <a:rPr lang="ru-RU" dirty="0">
                <a:latin typeface="Times New Roman" panose="02020603050405020304" pitchFamily="18" charset="0"/>
                <a:cs typeface="Times New Roman" panose="02020603050405020304" pitchFamily="18" charset="0"/>
              </a:rPr>
              <a:t>Для доброкачественных поражений характерна </a:t>
            </a:r>
            <a:r>
              <a:rPr lang="ru-RU" dirty="0" err="1">
                <a:latin typeface="Times New Roman" panose="02020603050405020304" pitchFamily="18" charset="0"/>
                <a:cs typeface="Times New Roman" panose="02020603050405020304" pitchFamily="18" charset="0"/>
              </a:rPr>
              <a:t>эписомальная</a:t>
            </a:r>
            <a:r>
              <a:rPr lang="ru-RU" dirty="0">
                <a:latin typeface="Times New Roman" panose="02020603050405020304" pitchFamily="18" charset="0"/>
                <a:cs typeface="Times New Roman" panose="02020603050405020304" pitchFamily="18" charset="0"/>
              </a:rPr>
              <a:t> форма, для карцином — интеграция в геном раковой клетки. </a:t>
            </a:r>
            <a:endParaRPr lang="ru-RU" dirty="0" smtClean="0">
              <a:latin typeface="Times New Roman" panose="02020603050405020304" pitchFamily="18" charset="0"/>
              <a:cs typeface="Times New Roman" panose="02020603050405020304" pitchFamily="18" charset="0"/>
            </a:endParaRPr>
          </a:p>
          <a:p>
            <a:pPr marL="0" indent="0" algn="just">
              <a:buNone/>
            </a:pPr>
            <a:r>
              <a:rPr lang="ru-RU" dirty="0" err="1" smtClean="0">
                <a:latin typeface="Times New Roman" panose="02020603050405020304" pitchFamily="18" charset="0"/>
                <a:cs typeface="Times New Roman" panose="02020603050405020304" pitchFamily="18" charset="0"/>
              </a:rPr>
              <a:t>Эписомальная</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фаза нужна для репликации вируса и сборки вириона</a:t>
            </a:r>
            <a:r>
              <a:rPr lang="ru-RU" dirty="0" smtClean="0">
                <a:latin typeface="Times New Roman" panose="02020603050405020304" pitchFamily="18" charset="0"/>
                <a:cs typeface="Times New Roman" panose="02020603050405020304" pitchFamily="18" charset="0"/>
              </a:rPr>
              <a:t>.</a:t>
            </a:r>
          </a:p>
          <a:p>
            <a:pPr marL="0" indent="0" algn="just">
              <a:buNone/>
            </a:pP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Эта фаза </a:t>
            </a:r>
            <a:r>
              <a:rPr lang="ru-RU" dirty="0" err="1">
                <a:latin typeface="Times New Roman" panose="02020603050405020304" pitchFamily="18" charset="0"/>
                <a:cs typeface="Times New Roman" panose="02020603050405020304" pitchFamily="18" charset="0"/>
              </a:rPr>
              <a:t>гистологически</a:t>
            </a:r>
            <a:r>
              <a:rPr lang="ru-RU" dirty="0">
                <a:latin typeface="Times New Roman" panose="02020603050405020304" pitchFamily="18" charset="0"/>
                <a:cs typeface="Times New Roman" panose="02020603050405020304" pitchFamily="18" charset="0"/>
              </a:rPr>
              <a:t> характеризуется как цервикальная </a:t>
            </a:r>
            <a:r>
              <a:rPr lang="ru-RU" dirty="0" err="1">
                <a:latin typeface="Times New Roman" panose="02020603050405020304" pitchFamily="18" charset="0"/>
                <a:cs typeface="Times New Roman" panose="02020603050405020304" pitchFamily="18" charset="0"/>
              </a:rPr>
              <a:t>интраэпителиальная</a:t>
            </a:r>
            <a:r>
              <a:rPr lang="ru-RU" dirty="0">
                <a:latin typeface="Times New Roman" panose="02020603050405020304" pitchFamily="18" charset="0"/>
                <a:cs typeface="Times New Roman" panose="02020603050405020304" pitchFamily="18" charset="0"/>
              </a:rPr>
              <a:t> неоплазия легкой степени (CIN-1). </a:t>
            </a:r>
            <a:endParaRPr lang="ru-RU" dirty="0" smtClean="0">
              <a:latin typeface="Times New Roman" panose="02020603050405020304" pitchFamily="18" charset="0"/>
              <a:cs typeface="Times New Roman" panose="02020603050405020304" pitchFamily="18" charset="0"/>
            </a:endParaRPr>
          </a:p>
          <a:p>
            <a:pPr marL="0" indent="0" algn="just">
              <a:buNone/>
            </a:pPr>
            <a:r>
              <a:rPr lang="ru-RU" dirty="0" smtClean="0">
                <a:latin typeface="Times New Roman" panose="02020603050405020304" pitchFamily="18" charset="0"/>
                <a:cs typeface="Times New Roman" panose="02020603050405020304" pitchFamily="18" charset="0"/>
              </a:rPr>
              <a:t>Появление </a:t>
            </a:r>
            <a:r>
              <a:rPr lang="ru-RU" dirty="0" err="1">
                <a:latin typeface="Times New Roman" panose="02020603050405020304" pitchFamily="18" charset="0"/>
                <a:cs typeface="Times New Roman" panose="02020603050405020304" pitchFamily="18" charset="0"/>
              </a:rPr>
              <a:t>анэуплоидии</a:t>
            </a:r>
            <a:r>
              <a:rPr lang="ru-RU" dirty="0">
                <a:latin typeface="Times New Roman" panose="02020603050405020304" pitchFamily="18" charset="0"/>
                <a:cs typeface="Times New Roman" panose="02020603050405020304" pitchFamily="18" charset="0"/>
              </a:rPr>
              <a:t>, клеточной </a:t>
            </a:r>
            <a:r>
              <a:rPr lang="ru-RU" dirty="0" err="1">
                <a:latin typeface="Times New Roman" panose="02020603050405020304" pitchFamily="18" charset="0"/>
                <a:cs typeface="Times New Roman" panose="02020603050405020304" pitchFamily="18" charset="0"/>
              </a:rPr>
              <a:t>атипии</a:t>
            </a:r>
            <a:r>
              <a:rPr lang="ru-RU" dirty="0">
                <a:latin typeface="Times New Roman" panose="02020603050405020304" pitchFamily="18" charset="0"/>
                <a:cs typeface="Times New Roman" panose="02020603050405020304" pitchFamily="18" charset="0"/>
              </a:rPr>
              <a:t>, цитологической активности соответствуют средней и тяжелой степени цервикальной </a:t>
            </a:r>
            <a:r>
              <a:rPr lang="ru-RU" dirty="0" err="1">
                <a:latin typeface="Times New Roman" panose="02020603050405020304" pitchFamily="18" charset="0"/>
                <a:cs typeface="Times New Roman" panose="02020603050405020304" pitchFamily="18" charset="0"/>
              </a:rPr>
              <a:t>интраэпителиальной</a:t>
            </a:r>
            <a:r>
              <a:rPr lang="ru-RU" dirty="0">
                <a:latin typeface="Times New Roman" panose="02020603050405020304" pitchFamily="18" charset="0"/>
                <a:cs typeface="Times New Roman" panose="02020603050405020304" pitchFamily="18" charset="0"/>
              </a:rPr>
              <a:t> неоплазии (CIN-2 и CIN-3).</a:t>
            </a:r>
          </a:p>
          <a:p>
            <a:pPr marL="0" indent="0" algn="just">
              <a:buNone/>
            </a:pPr>
            <a:r>
              <a:rPr lang="ru-RU" dirty="0">
                <a:latin typeface="Times New Roman" panose="02020603050405020304" pitchFamily="18" charset="0"/>
                <a:cs typeface="Times New Roman" panose="02020603050405020304" pitchFamily="18" charset="0"/>
              </a:rPr>
              <a:t>Совокупность ВИЧ-инфекции и ВПЧ увеличивает риск малигнизации. </a:t>
            </a:r>
            <a:endParaRPr lang="ru-RU" dirty="0" smtClean="0">
              <a:latin typeface="Times New Roman" panose="02020603050405020304" pitchFamily="18" charset="0"/>
              <a:cs typeface="Times New Roman" panose="02020603050405020304" pitchFamily="18" charset="0"/>
            </a:endParaRPr>
          </a:p>
          <a:p>
            <a:pPr marL="0" indent="0" algn="just">
              <a:buNone/>
            </a:pPr>
            <a:r>
              <a:rPr lang="ru-RU" dirty="0" smtClean="0">
                <a:latin typeface="Times New Roman" panose="02020603050405020304" pitchFamily="18" charset="0"/>
                <a:cs typeface="Times New Roman" panose="02020603050405020304" pitchFamily="18" charset="0"/>
              </a:rPr>
              <a:t>Кроме </a:t>
            </a:r>
            <a:r>
              <a:rPr lang="ru-RU" dirty="0">
                <a:latin typeface="Times New Roman" panose="02020603050405020304" pitchFamily="18" charset="0"/>
                <a:cs typeface="Times New Roman" panose="02020603050405020304" pitchFamily="18" charset="0"/>
              </a:rPr>
              <a:t>того, возникновению дисплазии шейки матки могут способствовать синергизм вируса простого герпеса, хламидий и ЦМВ.</a:t>
            </a: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5495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1341" y="185351"/>
            <a:ext cx="10822459" cy="5991612"/>
          </a:xfrm>
        </p:spPr>
        <p:txBody>
          <a:bodyPr>
            <a:normAutofit fontScale="92500" lnSpcReduction="10000"/>
          </a:bodyPr>
          <a:lstStyle/>
          <a:p>
            <a:pPr marL="0" indent="0" algn="just">
              <a:buNone/>
            </a:pPr>
            <a:r>
              <a:rPr lang="ru-RU" dirty="0"/>
              <a:t>2. </a:t>
            </a:r>
            <a:r>
              <a:rPr lang="ru-RU" i="1" dirty="0"/>
              <a:t>Травматические повреждения шейки матки</a:t>
            </a:r>
            <a:r>
              <a:rPr lang="ru-RU" dirty="0"/>
              <a:t>, возникшие после родов или абортов (предрасполагающим фактором является нарушение трофики и иннервации тканей), а также барьерные средства контрацепции и влагалищные тампоны типа «Тампакс</a:t>
            </a:r>
            <a:r>
              <a:rPr lang="ru-RU" dirty="0" smtClean="0"/>
              <a:t>».</a:t>
            </a:r>
          </a:p>
          <a:p>
            <a:pPr marL="0" indent="0" algn="just">
              <a:buNone/>
            </a:pPr>
            <a:r>
              <a:rPr lang="ru-RU" dirty="0"/>
              <a:t/>
            </a:r>
            <a:br>
              <a:rPr lang="ru-RU" dirty="0"/>
            </a:br>
            <a:r>
              <a:rPr lang="ru-RU" dirty="0"/>
              <a:t>3. </a:t>
            </a:r>
            <a:r>
              <a:rPr lang="ru-RU" i="1" dirty="0"/>
              <a:t>Гормональные нарушения</a:t>
            </a:r>
            <a:r>
              <a:rPr lang="ru-RU" dirty="0"/>
              <a:t> (повышение гонадотропной функции, сдвиги в метаболизме эстрогенов с преобладанием </a:t>
            </a:r>
            <a:r>
              <a:rPr lang="ru-RU" dirty="0" err="1"/>
              <a:t>эстрадиола</a:t>
            </a:r>
            <a:r>
              <a:rPr lang="ru-RU" dirty="0"/>
              <a:t>, увеличение </a:t>
            </a:r>
            <a:r>
              <a:rPr lang="ru-RU" dirty="0" err="1"/>
              <a:t>оксигенированных</a:t>
            </a:r>
            <a:r>
              <a:rPr lang="ru-RU" dirty="0"/>
              <a:t> форм 17-кетостероидов</a:t>
            </a:r>
            <a:r>
              <a:rPr lang="ru-RU" dirty="0" smtClean="0"/>
              <a:t>).</a:t>
            </a:r>
          </a:p>
          <a:p>
            <a:pPr marL="0" indent="0" algn="just">
              <a:buNone/>
            </a:pPr>
            <a:r>
              <a:rPr lang="ru-RU" dirty="0"/>
              <a:t/>
            </a:r>
            <a:br>
              <a:rPr lang="ru-RU" dirty="0"/>
            </a:br>
            <a:r>
              <a:rPr lang="ru-RU" dirty="0"/>
              <a:t>4. </a:t>
            </a:r>
            <a:r>
              <a:rPr lang="ru-RU" i="1" dirty="0"/>
              <a:t>Иммунные нарушения</a:t>
            </a:r>
            <a:r>
              <a:rPr lang="ru-RU" dirty="0"/>
              <a:t> (увеличение уровня цитотоксических Т-лимфоцитов, уменьшение количества клеток </a:t>
            </a:r>
            <a:r>
              <a:rPr lang="ru-RU" dirty="0" err="1"/>
              <a:t>Лангерганса</a:t>
            </a:r>
            <a:r>
              <a:rPr lang="ru-RU" dirty="0"/>
              <a:t> в шейке матки. Степень дисплазии пропорциональна уровню </a:t>
            </a:r>
            <a:r>
              <a:rPr lang="ru-RU" dirty="0" err="1"/>
              <a:t>иммуносупрессии</a:t>
            </a:r>
            <a:r>
              <a:rPr lang="ru-RU" dirty="0" smtClean="0"/>
              <a:t>).</a:t>
            </a:r>
          </a:p>
          <a:p>
            <a:pPr marL="0" indent="0" algn="just">
              <a:buNone/>
            </a:pPr>
            <a:r>
              <a:rPr lang="ru-RU" dirty="0"/>
              <a:t/>
            </a:r>
            <a:br>
              <a:rPr lang="ru-RU" dirty="0"/>
            </a:br>
            <a:r>
              <a:rPr lang="ru-RU" dirty="0"/>
              <a:t>5. </a:t>
            </a:r>
            <a:r>
              <a:rPr lang="ru-RU" i="1" dirty="0"/>
              <a:t>Сексуальная активность</a:t>
            </a:r>
            <a:r>
              <a:rPr lang="ru-RU" dirty="0"/>
              <a:t> (раннее начало половой жизни и большое число половых партнеров).</a:t>
            </a:r>
            <a:br>
              <a:rPr lang="ru-RU" dirty="0"/>
            </a:br>
            <a:endParaRPr lang="ru-RU" dirty="0"/>
          </a:p>
        </p:txBody>
      </p:sp>
    </p:spTree>
    <p:extLst>
      <p:ext uri="{BB962C8B-B14F-4D97-AF65-F5344CB8AC3E}">
        <p14:creationId xmlns:p14="http://schemas.microsoft.com/office/powerpoint/2010/main" val="471003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33632" y="135924"/>
            <a:ext cx="11020168" cy="6041039"/>
          </a:xfrm>
        </p:spPr>
        <p:txBody>
          <a:bodyPr/>
          <a:lstStyle/>
          <a:p>
            <a:pPr marL="0" indent="0">
              <a:buNone/>
            </a:pPr>
            <a:r>
              <a:rPr lang="ru-RU" dirty="0">
                <a:latin typeface="Times New Roman" panose="02020603050405020304" pitchFamily="18" charset="0"/>
                <a:cs typeface="Times New Roman" panose="02020603050405020304" pitchFamily="18" charset="0"/>
              </a:rPr>
              <a:t>6. </a:t>
            </a:r>
            <a:r>
              <a:rPr lang="ru-RU" i="1" dirty="0" err="1">
                <a:latin typeface="Times New Roman" panose="02020603050405020304" pitchFamily="18" charset="0"/>
                <a:cs typeface="Times New Roman" panose="02020603050405020304" pitchFamily="18" charset="0"/>
              </a:rPr>
              <a:t>Инволютивные</a:t>
            </a:r>
            <a:r>
              <a:rPr lang="ru-RU" i="1" dirty="0">
                <a:latin typeface="Times New Roman" panose="02020603050405020304" pitchFamily="18" charset="0"/>
                <a:cs typeface="Times New Roman" panose="02020603050405020304" pitchFamily="18" charset="0"/>
              </a:rPr>
              <a:t> (возрастные) изменения половых органов</a:t>
            </a:r>
            <a:r>
              <a:rPr lang="ru-RU" dirty="0">
                <a:latin typeface="Times New Roman" panose="02020603050405020304" pitchFamily="18" charset="0"/>
                <a:cs typeface="Times New Roman" panose="02020603050405020304" pitchFamily="18" charset="0"/>
              </a:rPr>
              <a:t>, а также снижение резистентности организма, особенности метаболизма и гормональные нарушения</a:t>
            </a:r>
            <a:r>
              <a:rPr lang="ru-RU" dirty="0" smtClean="0">
                <a:latin typeface="Times New Roman" panose="02020603050405020304" pitchFamily="18" charset="0"/>
                <a:cs typeface="Times New Roman" panose="02020603050405020304" pitchFamily="18" charset="0"/>
              </a:rPr>
              <a:t>.</a:t>
            </a:r>
          </a:p>
          <a:p>
            <a:pPr marL="0" indent="0">
              <a:buNone/>
            </a:pP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7. </a:t>
            </a:r>
            <a:r>
              <a:rPr lang="ru-RU" i="1" dirty="0">
                <a:latin typeface="Times New Roman" panose="02020603050405020304" pitchFamily="18" charset="0"/>
                <a:cs typeface="Times New Roman" panose="02020603050405020304" pitchFamily="18" charset="0"/>
              </a:rPr>
              <a:t>Использование КОК</a:t>
            </a:r>
            <a:r>
              <a:rPr lang="ru-RU" dirty="0">
                <a:latin typeface="Times New Roman" panose="02020603050405020304" pitchFamily="18" charset="0"/>
                <a:cs typeface="Times New Roman" panose="02020603050405020304" pitchFamily="18" charset="0"/>
              </a:rPr>
              <a:t> с повышенным содержанием гестагенов</a:t>
            </a:r>
            <a:r>
              <a:rPr lang="ru-RU" dirty="0" smtClean="0">
                <a:latin typeface="Times New Roman" panose="02020603050405020304" pitchFamily="18" charset="0"/>
                <a:cs typeface="Times New Roman" panose="02020603050405020304" pitchFamily="18" charset="0"/>
              </a:rPr>
              <a:t>.</a:t>
            </a:r>
          </a:p>
          <a:p>
            <a:pPr marL="0" indent="0">
              <a:buNone/>
            </a:pP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8. </a:t>
            </a:r>
            <a:r>
              <a:rPr lang="ru-RU" i="1" dirty="0">
                <a:latin typeface="Times New Roman" panose="02020603050405020304" pitchFamily="18" charset="0"/>
                <a:cs typeface="Times New Roman" panose="02020603050405020304" pitchFamily="18" charset="0"/>
              </a:rPr>
              <a:t>Курение</a:t>
            </a:r>
            <a:r>
              <a:rPr lang="ru-RU" dirty="0">
                <a:latin typeface="Times New Roman" panose="02020603050405020304" pitchFamily="18" charset="0"/>
                <a:cs typeface="Times New Roman" panose="02020603050405020304" pitchFamily="18" charset="0"/>
              </a:rPr>
              <a:t> (риск заболевания повышается с увеличением количества сигарет в день и продолжительностью курения</a:t>
            </a:r>
            <a:r>
              <a:rPr lang="ru-RU" dirty="0" smtClean="0">
                <a:latin typeface="Times New Roman" panose="02020603050405020304" pitchFamily="18" charset="0"/>
                <a:cs typeface="Times New Roman" panose="02020603050405020304" pitchFamily="18" charset="0"/>
              </a:rPr>
              <a:t>).</a:t>
            </a:r>
          </a:p>
          <a:p>
            <a:pPr marL="0" indent="0">
              <a:buNone/>
            </a:pP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9. </a:t>
            </a:r>
            <a:r>
              <a:rPr lang="ru-RU" i="1" dirty="0">
                <a:latin typeface="Times New Roman" panose="02020603050405020304" pitchFamily="18" charset="0"/>
                <a:cs typeface="Times New Roman" panose="02020603050405020304" pitchFamily="18" charset="0"/>
              </a:rPr>
              <a:t>Наследственный фактор</a:t>
            </a:r>
            <a:r>
              <a:rPr lang="ru-RU" dirty="0">
                <a:latin typeface="Times New Roman" panose="02020603050405020304" pitchFamily="18" charset="0"/>
                <a:cs typeface="Times New Roman" panose="02020603050405020304" pitchFamily="18" charset="0"/>
              </a:rPr>
              <a:t>: риск возникновения рака шейки матки у женщин с отягощенным семейным анамнезом</a:t>
            </a:r>
            <a:r>
              <a:rPr lang="ru-RU" dirty="0" smtClean="0">
                <a:latin typeface="Times New Roman" panose="02020603050405020304" pitchFamily="18" charset="0"/>
                <a:cs typeface="Times New Roman" panose="02020603050405020304" pitchFamily="18" charset="0"/>
              </a:rPr>
              <a:t>.</a:t>
            </a:r>
          </a:p>
          <a:p>
            <a:pPr marL="0" indent="0">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88300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fontAlgn="base"/>
            <a:r>
              <a:rPr lang="en-US" b="1" i="1" dirty="0"/>
              <a:t>I</a:t>
            </a:r>
            <a:r>
              <a:rPr lang="ru-RU" b="1" i="1" dirty="0"/>
              <a:t>. </a:t>
            </a:r>
            <a:r>
              <a:rPr lang="ru-RU" sz="3600" b="1" i="1" dirty="0">
                <a:latin typeface="Times New Roman" panose="02020603050405020304" pitchFamily="18" charset="0"/>
                <a:cs typeface="Times New Roman" panose="02020603050405020304" pitchFamily="18" charset="0"/>
              </a:rPr>
              <a:t>Фоновые процессы</a:t>
            </a:r>
          </a:p>
        </p:txBody>
      </p:sp>
      <p:sp>
        <p:nvSpPr>
          <p:cNvPr id="3" name="Объект 2"/>
          <p:cNvSpPr>
            <a:spLocks noGrp="1"/>
          </p:cNvSpPr>
          <p:nvPr>
            <p:ph idx="1"/>
          </p:nvPr>
        </p:nvSpPr>
        <p:spPr>
          <a:xfrm>
            <a:off x="838199" y="1825624"/>
            <a:ext cx="10740081" cy="4772883"/>
          </a:xfrm>
        </p:spPr>
        <p:txBody>
          <a:bodyPr/>
          <a:lstStyle/>
          <a:p>
            <a:pPr algn="just"/>
            <a:r>
              <a:rPr lang="ru-RU" b="1" dirty="0" smtClean="0">
                <a:latin typeface="Times New Roman" panose="02020603050405020304" pitchFamily="18" charset="0"/>
                <a:cs typeface="Times New Roman" panose="02020603050405020304" pitchFamily="18" charset="0"/>
              </a:rPr>
              <a:t>Эрозия </a:t>
            </a:r>
            <a:r>
              <a:rPr lang="ru-RU" dirty="0">
                <a:latin typeface="Times New Roman" panose="02020603050405020304" pitchFamily="18" charset="0"/>
                <a:cs typeface="Times New Roman" panose="02020603050405020304" pitchFamily="18" charset="0"/>
              </a:rPr>
              <a:t>— патологический процесс на влагалищной части шейки матки, характеризующийся в начальной стадии дистрофией и десквамацией плоского многослойного эпителия (изъязвления, эрозия) с последующим развитием на </a:t>
            </a:r>
            <a:r>
              <a:rPr lang="ru-RU" dirty="0" err="1">
                <a:latin typeface="Times New Roman" panose="02020603050405020304" pitchFamily="18" charset="0"/>
                <a:cs typeface="Times New Roman" panose="02020603050405020304" pitchFamily="18" charset="0"/>
              </a:rPr>
              <a:t>эрозированной</a:t>
            </a:r>
            <a:r>
              <a:rPr lang="ru-RU" dirty="0">
                <a:latin typeface="Times New Roman" panose="02020603050405020304" pitchFamily="18" charset="0"/>
                <a:cs typeface="Times New Roman" panose="02020603050405020304" pitchFamily="18" charset="0"/>
              </a:rPr>
              <a:t> поверхности цилиндрического эпителия.</a:t>
            </a:r>
          </a:p>
          <a:p>
            <a:pPr algn="just"/>
            <a:r>
              <a:rPr lang="ru-RU" dirty="0">
                <a:latin typeface="Times New Roman" panose="02020603050405020304" pitchFamily="18" charset="0"/>
                <a:cs typeface="Times New Roman" panose="02020603050405020304" pitchFamily="18" charset="0"/>
              </a:rPr>
              <a:t>Выделяют истинную эрозию и псевдоэрозию.</a:t>
            </a:r>
          </a:p>
          <a:p>
            <a:pPr algn="just"/>
            <a:r>
              <a:rPr lang="ru-RU" i="1" dirty="0">
                <a:latin typeface="Times New Roman" panose="02020603050405020304" pitchFamily="18" charset="0"/>
                <a:cs typeface="Times New Roman" panose="02020603050405020304" pitchFamily="18" charset="0"/>
              </a:rPr>
              <a:t>Истинная эрозия шейки матки</a:t>
            </a:r>
            <a:r>
              <a:rPr lang="ru-RU" dirty="0">
                <a:latin typeface="Times New Roman" panose="02020603050405020304" pitchFamily="18" charset="0"/>
                <a:cs typeface="Times New Roman" panose="02020603050405020304" pitchFamily="18" charset="0"/>
              </a:rPr>
              <a:t> — повреждение и десквамация многослойного плоского эпителия влагалищной части шейки матки вокруг наружного зева.</a:t>
            </a:r>
          </a:p>
          <a:p>
            <a:endParaRPr lang="ru-RU" dirty="0"/>
          </a:p>
        </p:txBody>
      </p:sp>
    </p:spTree>
    <p:extLst>
      <p:ext uri="{BB962C8B-B14F-4D97-AF65-F5344CB8AC3E}">
        <p14:creationId xmlns:p14="http://schemas.microsoft.com/office/powerpoint/2010/main" val="28146572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
            <a:ext cx="10515600" cy="951470"/>
          </a:xfrm>
        </p:spPr>
        <p:txBody>
          <a:bodyPr>
            <a:normAutofit fontScale="90000"/>
          </a:bodyPr>
          <a:lstStyle/>
          <a:p>
            <a:pPr algn="ctr"/>
            <a:r>
              <a:rPr lang="ru-RU" dirty="0"/>
              <a:t> </a:t>
            </a:r>
            <a:r>
              <a:rPr lang="ru-RU" sz="3600" dirty="0">
                <a:latin typeface="Times New Roman" panose="02020603050405020304" pitchFamily="18" charset="0"/>
                <a:cs typeface="Times New Roman" panose="02020603050405020304" pitchFamily="18" charset="0"/>
              </a:rPr>
              <a:t>виды истинной эрозии:</a:t>
            </a:r>
            <a:r>
              <a:rPr lang="ru-RU" dirty="0"/>
              <a:t/>
            </a:r>
            <a:br>
              <a:rPr lang="ru-RU" dirty="0"/>
            </a:br>
            <a:endParaRPr lang="ru-RU" dirty="0"/>
          </a:p>
        </p:txBody>
      </p:sp>
      <p:sp>
        <p:nvSpPr>
          <p:cNvPr id="3" name="Объект 2"/>
          <p:cNvSpPr>
            <a:spLocks noGrp="1"/>
          </p:cNvSpPr>
          <p:nvPr>
            <p:ph idx="1"/>
          </p:nvPr>
        </p:nvSpPr>
        <p:spPr>
          <a:xfrm>
            <a:off x="838200" y="741404"/>
            <a:ext cx="10888362" cy="6116595"/>
          </a:xfrm>
        </p:spPr>
        <p:txBody>
          <a:bodyPr>
            <a:normAutofit fontScale="92500" lnSpcReduction="10000"/>
          </a:bodyPr>
          <a:lstStyle/>
          <a:p>
            <a:pPr marL="514350" indent="-514350" algn="just">
              <a:buAutoNum type="arabicPeriod"/>
            </a:pPr>
            <a:r>
              <a:rPr lang="ru-RU" dirty="0" smtClean="0">
                <a:latin typeface="Times New Roman" panose="02020603050405020304" pitchFamily="18" charset="0"/>
                <a:cs typeface="Times New Roman" panose="02020603050405020304" pitchFamily="18" charset="0"/>
              </a:rPr>
              <a:t>Воспалительная </a:t>
            </a:r>
            <a:r>
              <a:rPr lang="ru-RU" dirty="0">
                <a:latin typeface="Times New Roman" panose="02020603050405020304" pitchFamily="18" charset="0"/>
                <a:cs typeface="Times New Roman" panose="02020603050405020304" pitchFamily="18" charset="0"/>
              </a:rPr>
              <a:t>(в результате мацерации и отторжения эпителия), чаще в репродуктивном возрасте</a:t>
            </a:r>
            <a:r>
              <a:rPr lang="ru-RU" dirty="0" smtClean="0">
                <a:latin typeface="Times New Roman" panose="02020603050405020304" pitchFamily="18" charset="0"/>
                <a:cs typeface="Times New Roman" panose="02020603050405020304" pitchFamily="18" charset="0"/>
              </a:rPr>
              <a:t>.</a:t>
            </a:r>
          </a:p>
          <a:p>
            <a:pPr marL="0" indent="0" algn="just">
              <a:buNone/>
            </a:pP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2. Травматическая (</a:t>
            </a:r>
            <a:r>
              <a:rPr lang="ru-RU" dirty="0" err="1">
                <a:latin typeface="Times New Roman" panose="02020603050405020304" pitchFamily="18" charset="0"/>
                <a:cs typeface="Times New Roman" panose="02020603050405020304" pitchFamily="18" charset="0"/>
              </a:rPr>
              <a:t>травмирование</a:t>
            </a:r>
            <a:r>
              <a:rPr lang="ru-RU" dirty="0">
                <a:latin typeface="Times New Roman" panose="02020603050405020304" pitchFamily="18" charset="0"/>
                <a:cs typeface="Times New Roman" panose="02020603050405020304" pitchFamily="18" charset="0"/>
              </a:rPr>
              <a:t>, например, влагалищными зеркалами), чаще в постменопаузальном возрасте</a:t>
            </a:r>
            <a:r>
              <a:rPr lang="ru-RU" dirty="0" smtClean="0">
                <a:latin typeface="Times New Roman" panose="02020603050405020304" pitchFamily="18" charset="0"/>
                <a:cs typeface="Times New Roman" panose="02020603050405020304" pitchFamily="18" charset="0"/>
              </a:rPr>
              <a:t>.</a:t>
            </a:r>
          </a:p>
          <a:p>
            <a:pPr marL="0" indent="0" algn="just">
              <a:buNone/>
            </a:pP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3. </a:t>
            </a:r>
            <a:r>
              <a:rPr lang="ru-RU" dirty="0" err="1">
                <a:latin typeface="Times New Roman" panose="02020603050405020304" pitchFamily="18" charset="0"/>
                <a:cs typeface="Times New Roman" panose="02020603050405020304" pitchFamily="18" charset="0"/>
              </a:rPr>
              <a:t>Постожоговая</a:t>
            </a:r>
            <a:r>
              <a:rPr lang="ru-RU" dirty="0">
                <a:latin typeface="Times New Roman" panose="02020603050405020304" pitchFamily="18" charset="0"/>
                <a:cs typeface="Times New Roman" panose="02020603050405020304" pitchFamily="18" charset="0"/>
              </a:rPr>
              <a:t> (после отторжения струпа в результате </a:t>
            </a:r>
            <a:r>
              <a:rPr lang="ru-RU" dirty="0" err="1">
                <a:latin typeface="Times New Roman" panose="02020603050405020304" pitchFamily="18" charset="0"/>
                <a:cs typeface="Times New Roman" panose="02020603050405020304" pitchFamily="18" charset="0"/>
              </a:rPr>
              <a:t>химио</a:t>
            </a:r>
            <a:r>
              <a:rPr lang="ru-RU" dirty="0">
                <a:latin typeface="Times New Roman" panose="02020603050405020304" pitchFamily="18" charset="0"/>
                <a:cs typeface="Times New Roman" panose="02020603050405020304" pitchFamily="18" charset="0"/>
              </a:rPr>
              <a:t>-, электро- или </a:t>
            </a:r>
            <a:r>
              <a:rPr lang="ru-RU" dirty="0" err="1">
                <a:latin typeface="Times New Roman" panose="02020603050405020304" pitchFamily="18" charset="0"/>
                <a:cs typeface="Times New Roman" panose="02020603050405020304" pitchFamily="18" charset="0"/>
              </a:rPr>
              <a:t>криовоздействия</a:t>
            </a:r>
            <a:r>
              <a:rPr lang="ru-RU" dirty="0">
                <a:latin typeface="Times New Roman" panose="02020603050405020304" pitchFamily="18" charset="0"/>
                <a:cs typeface="Times New Roman" panose="02020603050405020304" pitchFamily="18" charset="0"/>
              </a:rPr>
              <a:t>), чаще в репродуктивном возрасте</a:t>
            </a:r>
            <a:r>
              <a:rPr lang="ru-RU" dirty="0" smtClean="0">
                <a:latin typeface="Times New Roman" panose="02020603050405020304" pitchFamily="18" charset="0"/>
                <a:cs typeface="Times New Roman" panose="02020603050405020304" pitchFamily="18" charset="0"/>
              </a:rPr>
              <a:t>.</a:t>
            </a:r>
          </a:p>
          <a:p>
            <a:pPr marL="0" indent="0" algn="just">
              <a:buNone/>
            </a:pP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4. Трофическая (при выпадении матки, после лучевой терапии), чаще в постменопаузальном возрасте</a:t>
            </a:r>
            <a:r>
              <a:rPr lang="ru-RU" dirty="0" smtClean="0">
                <a:latin typeface="Times New Roman" panose="02020603050405020304" pitchFamily="18" charset="0"/>
                <a:cs typeface="Times New Roman" panose="02020603050405020304" pitchFamily="18" charset="0"/>
              </a:rPr>
              <a:t>.</a:t>
            </a:r>
          </a:p>
          <a:p>
            <a:pPr marL="0" indent="0" algn="just">
              <a:buNone/>
            </a:pP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5. Раковая (при распаде раковой опухоли ШМ), чаще в постменопаузальном возрасте</a:t>
            </a:r>
            <a:r>
              <a:rPr lang="ru-RU" dirty="0" smtClean="0">
                <a:latin typeface="Times New Roman" panose="02020603050405020304" pitchFamily="18" charset="0"/>
                <a:cs typeface="Times New Roman" panose="02020603050405020304" pitchFamily="18" charset="0"/>
              </a:rPr>
              <a:t>.</a:t>
            </a:r>
          </a:p>
          <a:p>
            <a:pPr marL="0" indent="0" algn="just">
              <a:buNone/>
            </a:pP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6. Сифилитическая — чаще в репродуктивном возрасте</a:t>
            </a:r>
          </a:p>
        </p:txBody>
      </p:sp>
    </p:spTree>
    <p:extLst>
      <p:ext uri="{BB962C8B-B14F-4D97-AF65-F5344CB8AC3E}">
        <p14:creationId xmlns:p14="http://schemas.microsoft.com/office/powerpoint/2010/main" val="1828136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9557" y="123568"/>
            <a:ext cx="10884243" cy="6053395"/>
          </a:xfrm>
        </p:spPr>
        <p:txBody>
          <a:bodyPr>
            <a:normAutofit fontScale="92500"/>
          </a:bodyPr>
          <a:lstStyle/>
          <a:p>
            <a:pPr marL="0" indent="0" algn="just">
              <a:buNone/>
            </a:pPr>
            <a:r>
              <a:rPr lang="ru-RU" dirty="0">
                <a:latin typeface="Times New Roman" panose="02020603050405020304" pitchFamily="18" charset="0"/>
                <a:cs typeface="Times New Roman" panose="02020603050405020304" pitchFamily="18" charset="0"/>
              </a:rPr>
              <a:t>При осмотре в зеркалах невооруженным глазом эрозия имеет ярко-красную окраску, легко кровоточит. Кроме сифилитической, трофической и раковой эрозии все остальные виды быстро подвергаются </a:t>
            </a:r>
            <a:r>
              <a:rPr lang="ru-RU" dirty="0" err="1">
                <a:latin typeface="Times New Roman" panose="02020603050405020304" pitchFamily="18" charset="0"/>
                <a:cs typeface="Times New Roman" panose="02020603050405020304" pitchFamily="18" charset="0"/>
              </a:rPr>
              <a:t>эпидермизации</a:t>
            </a:r>
            <a:r>
              <a:rPr lang="ru-RU" dirty="0">
                <a:latin typeface="Times New Roman" panose="02020603050405020304" pitchFamily="18" charset="0"/>
                <a:cs typeface="Times New Roman" panose="02020603050405020304" pitchFamily="18" charset="0"/>
              </a:rPr>
              <a:t> и через 1—2 недели покрываются многослойным плоским эпителием.</a:t>
            </a:r>
          </a:p>
          <a:p>
            <a:pPr marL="0" indent="0" algn="just">
              <a:buNone/>
            </a:pPr>
            <a:r>
              <a:rPr lang="ru-RU" dirty="0">
                <a:latin typeface="Times New Roman" panose="02020603050405020304" pitchFamily="18" charset="0"/>
                <a:cs typeface="Times New Roman" panose="02020603050405020304" pitchFamily="18" charset="0"/>
              </a:rPr>
              <a:t>При </a:t>
            </a:r>
            <a:r>
              <a:rPr lang="ru-RU" dirty="0" err="1">
                <a:latin typeface="Times New Roman" panose="02020603050405020304" pitchFamily="18" charset="0"/>
                <a:cs typeface="Times New Roman" panose="02020603050405020304" pitchFamily="18" charset="0"/>
              </a:rPr>
              <a:t>кольпоскопии</a:t>
            </a:r>
            <a:r>
              <a:rPr lang="ru-RU" dirty="0">
                <a:latin typeface="Times New Roman" panose="02020603050405020304" pitchFamily="18" charset="0"/>
                <a:cs typeface="Times New Roman" panose="02020603050405020304" pitchFamily="18" charset="0"/>
              </a:rPr>
              <a:t> истинная эрозия определяется как дефект эпителия с обнаженной </a:t>
            </a:r>
            <a:r>
              <a:rPr lang="ru-RU" dirty="0" err="1">
                <a:latin typeface="Times New Roman" panose="02020603050405020304" pitchFamily="18" charset="0"/>
                <a:cs typeface="Times New Roman" panose="02020603050405020304" pitchFamily="18" charset="0"/>
              </a:rPr>
              <a:t>подэпителиальной</a:t>
            </a:r>
            <a:r>
              <a:rPr lang="ru-RU" dirty="0">
                <a:latin typeface="Times New Roman" panose="02020603050405020304" pitchFamily="18" charset="0"/>
                <a:cs typeface="Times New Roman" panose="02020603050405020304" pitchFamily="18" charset="0"/>
              </a:rPr>
              <a:t> стромой, при этом дно ниже уровня многослойного плоского эпителия, края четкие. После применения 3 % раствора уксусной кислоты дно истинной эрозии бледнеет, при использовании раствора </a:t>
            </a:r>
            <a:r>
              <a:rPr lang="ru-RU" dirty="0" err="1">
                <a:latin typeface="Times New Roman" panose="02020603050405020304" pitchFamily="18" charset="0"/>
                <a:cs typeface="Times New Roman" panose="02020603050405020304" pitchFamily="18" charset="0"/>
              </a:rPr>
              <a:t>Люголя</a:t>
            </a:r>
            <a:r>
              <a:rPr lang="ru-RU" dirty="0">
                <a:latin typeface="Times New Roman" panose="02020603050405020304" pitchFamily="18" charset="0"/>
                <a:cs typeface="Times New Roman" panose="02020603050405020304" pitchFamily="18" charset="0"/>
              </a:rPr>
              <a:t> дно окраску не воспринимает, окрашивается только окружающий многослойный плоский эпителий. При гистологическом исследовании выявляется отсутствие эпителиального покрова на границе с истинным многослойным плоским эпителием. На поверхности этого патологического участка видны отложения фибрина и кровь. В </a:t>
            </a:r>
            <a:r>
              <a:rPr lang="ru-RU" dirty="0" err="1">
                <a:latin typeface="Times New Roman" panose="02020603050405020304" pitchFamily="18" charset="0"/>
                <a:cs typeface="Times New Roman" panose="02020603050405020304" pitchFamily="18" charset="0"/>
              </a:rPr>
              <a:t>подэптелиальной</a:t>
            </a:r>
            <a:r>
              <a:rPr lang="ru-RU" dirty="0">
                <a:latin typeface="Times New Roman" panose="02020603050405020304" pitchFamily="18" charset="0"/>
                <a:cs typeface="Times New Roman" panose="02020603050405020304" pitchFamily="18" charset="0"/>
              </a:rPr>
              <a:t> соединительной ткани выражены воспалительный процесс, лейкоцитарная инфильтрация, выявляются расширенные капилляры, кровоизлияния, отек ткани.</a:t>
            </a: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86164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44843" y="160638"/>
            <a:ext cx="10908957" cy="6016325"/>
          </a:xfrm>
        </p:spPr>
        <p:txBody>
          <a:bodyPr/>
          <a:lstStyle/>
          <a:p>
            <a:pPr algn="just"/>
            <a:r>
              <a:rPr lang="ru-RU" dirty="0">
                <a:latin typeface="Times New Roman" panose="02020603050405020304" pitchFamily="18" charset="0"/>
                <a:cs typeface="Times New Roman" panose="02020603050405020304" pitchFamily="18" charset="0"/>
              </a:rPr>
              <a:t>Истинная эрозия относится к непродолжительным процессам: существует не более 1—2 недель, и переходит в псевдоэрозию.</a:t>
            </a:r>
          </a:p>
          <a:p>
            <a:pPr algn="just"/>
            <a:r>
              <a:rPr lang="ru-RU" i="1" dirty="0">
                <a:latin typeface="Times New Roman" panose="02020603050405020304" pitchFamily="18" charset="0"/>
                <a:cs typeface="Times New Roman" panose="02020603050405020304" pitchFamily="18" charset="0"/>
              </a:rPr>
              <a:t>Псевдоэрозия (</a:t>
            </a:r>
            <a:r>
              <a:rPr lang="ru-RU" i="1" dirty="0" err="1">
                <a:latin typeface="Times New Roman" panose="02020603050405020304" pitchFamily="18" charset="0"/>
                <a:cs typeface="Times New Roman" panose="02020603050405020304" pitchFamily="18" charset="0"/>
              </a:rPr>
              <a:t>эндоцервикоз</a:t>
            </a:r>
            <a:r>
              <a:rPr lang="ru-RU" i="1" dirty="0">
                <a:latin typeface="Times New Roman" panose="02020603050405020304" pitchFamily="18" charset="0"/>
                <a:cs typeface="Times New Roman" panose="02020603050405020304" pitchFamily="18" charset="0"/>
              </a:rPr>
              <a:t>) шейки матки</a:t>
            </a:r>
            <a:r>
              <a:rPr lang="ru-RU" dirty="0">
                <a:latin typeface="Times New Roman" panose="02020603050405020304" pitchFamily="18" charset="0"/>
                <a:cs typeface="Times New Roman" panose="02020603050405020304" pitchFamily="18" charset="0"/>
              </a:rPr>
              <a:t> — замещение многослойного плоского, эпителия цилиндрическим кнаружи от переходной между ними зоны при различных предшествующих патологических процессах. При отсутствии последних данное явление называется эктопией.</a:t>
            </a:r>
          </a:p>
          <a:p>
            <a:endParaRPr lang="ru-RU" dirty="0"/>
          </a:p>
        </p:txBody>
      </p:sp>
    </p:spTree>
    <p:extLst>
      <p:ext uri="{BB962C8B-B14F-4D97-AF65-F5344CB8AC3E}">
        <p14:creationId xmlns:p14="http://schemas.microsoft.com/office/powerpoint/2010/main" val="228443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413351"/>
          </a:xfrm>
        </p:spPr>
        <p:txBody>
          <a:bodyPr>
            <a:normAutofit fontScale="90000"/>
          </a:bodyPr>
          <a:lstStyle/>
          <a:p>
            <a:pPr algn="ctr"/>
            <a:r>
              <a:rPr lang="ru-RU" sz="3600" dirty="0">
                <a:latin typeface="Times New Roman" panose="02020603050405020304" pitchFamily="18" charset="0"/>
                <a:cs typeface="Times New Roman" panose="02020603050405020304" pitchFamily="18" charset="0"/>
              </a:rPr>
              <a:t>Виды псевдоэрозий:</a:t>
            </a:r>
            <a:r>
              <a:rPr lang="ru-RU" dirty="0"/>
              <a:t/>
            </a:r>
            <a:br>
              <a:rPr lang="ru-RU" dirty="0"/>
            </a:br>
            <a:endParaRPr lang="ru-RU" dirty="0"/>
          </a:p>
        </p:txBody>
      </p:sp>
      <p:sp>
        <p:nvSpPr>
          <p:cNvPr id="3" name="Объект 2"/>
          <p:cNvSpPr>
            <a:spLocks noGrp="1"/>
          </p:cNvSpPr>
          <p:nvPr>
            <p:ph idx="1"/>
          </p:nvPr>
        </p:nvSpPr>
        <p:spPr>
          <a:xfrm>
            <a:off x="172995" y="617838"/>
            <a:ext cx="11590637" cy="5559125"/>
          </a:xfrm>
        </p:spPr>
        <p:txBody>
          <a:bodyPr>
            <a:noAutofit/>
          </a:bodyPr>
          <a:lstStyle/>
          <a:p>
            <a:pPr marL="0" indent="0">
              <a:buNone/>
            </a:pPr>
            <a:r>
              <a:rPr lang="ru-RU" dirty="0" smtClean="0">
                <a:latin typeface="Times New Roman" panose="02020603050405020304" pitchFamily="18" charset="0"/>
                <a:cs typeface="Times New Roman" panose="02020603050405020304" pitchFamily="18" charset="0"/>
              </a:rPr>
              <a:t>1</a:t>
            </a:r>
            <a:r>
              <a:rPr lang="ru-RU" dirty="0">
                <a:latin typeface="Times New Roman" panose="02020603050405020304" pitchFamily="18" charset="0"/>
                <a:cs typeface="Times New Roman" panose="02020603050405020304" pitchFamily="18" charset="0"/>
              </a:rPr>
              <a:t>. Прогрессирующая — образование железистых структур на поверхности и в глубине шейки матки. Шейка увеличивается за счет разрастания цилиндрического эпителия и желез слизистых оболочек цервикального канала, а также в результате </a:t>
            </a:r>
            <a:r>
              <a:rPr lang="ru-RU" dirty="0" err="1">
                <a:latin typeface="Times New Roman" panose="02020603050405020304" pitchFamily="18" charset="0"/>
                <a:cs typeface="Times New Roman" panose="02020603050405020304" pitchFamily="18" charset="0"/>
              </a:rPr>
              <a:t>резервно</a:t>
            </a:r>
            <a:r>
              <a:rPr lang="ru-RU" dirty="0">
                <a:latin typeface="Times New Roman" panose="02020603050405020304" pitchFamily="18" charset="0"/>
                <a:cs typeface="Times New Roman" panose="02020603050405020304" pitchFamily="18" charset="0"/>
              </a:rPr>
              <a:t>-клеточной гиперплазии. Процесс характеризуется образованием кист в железах псевдоэрозии, изменения шейки матки проявляются увеличением размеров, </a:t>
            </a:r>
            <a:r>
              <a:rPr lang="ru-RU" dirty="0" err="1">
                <a:latin typeface="Times New Roman" panose="02020603050405020304" pitchFamily="18" charset="0"/>
                <a:cs typeface="Times New Roman" panose="02020603050405020304" pitchFamily="18" charset="0"/>
              </a:rPr>
              <a:t>лимфоцитарной</a:t>
            </a:r>
            <a:r>
              <a:rPr lang="ru-RU" dirty="0">
                <a:latin typeface="Times New Roman" panose="02020603050405020304" pitchFamily="18" charset="0"/>
                <a:cs typeface="Times New Roman" panose="02020603050405020304" pitchFamily="18" charset="0"/>
              </a:rPr>
              <a:t> инфильтрацией, разрастанием соединительной ткани.</a:t>
            </a:r>
          </a:p>
          <a:p>
            <a:pPr marL="0" indent="0">
              <a:buNone/>
            </a:pPr>
            <a:r>
              <a:rPr lang="ru-RU" dirty="0">
                <a:latin typeface="Times New Roman" panose="02020603050405020304" pitchFamily="18" charset="0"/>
                <a:cs typeface="Times New Roman" panose="02020603050405020304" pitchFamily="18" charset="0"/>
              </a:rPr>
              <a:t>2. Стационарная — вторая фаза псевдоэрозии, во время которой часть </a:t>
            </a:r>
            <a:r>
              <a:rPr lang="ru-RU" dirty="0" err="1">
                <a:latin typeface="Times New Roman" panose="02020603050405020304" pitchFamily="18" charset="0"/>
                <a:cs typeface="Times New Roman" panose="02020603050405020304" pitchFamily="18" charset="0"/>
              </a:rPr>
              <a:t>эрозированных</a:t>
            </a:r>
            <a:r>
              <a:rPr lang="ru-RU" dirty="0">
                <a:latin typeface="Times New Roman" panose="02020603050405020304" pitchFamily="18" charset="0"/>
                <a:cs typeface="Times New Roman" panose="02020603050405020304" pitchFamily="18" charset="0"/>
              </a:rPr>
              <a:t> желез остается под нарастающим многослойным плоским эпителием и превращается в </a:t>
            </a:r>
            <a:r>
              <a:rPr lang="ru-RU" dirty="0" err="1">
                <a:latin typeface="Times New Roman" panose="02020603050405020304" pitchFamily="18" charset="0"/>
                <a:cs typeface="Times New Roman" panose="02020603050405020304" pitchFamily="18" charset="0"/>
              </a:rPr>
              <a:t>ретенционные</a:t>
            </a:r>
            <a:r>
              <a:rPr lang="ru-RU" dirty="0">
                <a:latin typeface="Times New Roman" panose="02020603050405020304" pitchFamily="18" charset="0"/>
                <a:cs typeface="Times New Roman" panose="02020603050405020304" pitchFamily="18" charset="0"/>
              </a:rPr>
              <a:t> кисты (</a:t>
            </a:r>
            <a:r>
              <a:rPr lang="ru-RU" dirty="0" err="1">
                <a:latin typeface="Times New Roman" panose="02020603050405020304" pitchFamily="18" charset="0"/>
                <a:cs typeface="Times New Roman" panose="02020603050405020304" pitchFamily="18" charset="0"/>
              </a:rPr>
              <a:t>наботовы</a:t>
            </a:r>
            <a:r>
              <a:rPr lang="ru-RU" dirty="0">
                <a:latin typeface="Times New Roman" panose="02020603050405020304" pitchFamily="18" charset="0"/>
                <a:cs typeface="Times New Roman" panose="02020603050405020304" pitchFamily="18" charset="0"/>
              </a:rPr>
              <a:t> кисты), которые бывают единичные или множественные, диаметр их 3—5 мм.</a:t>
            </a:r>
          </a:p>
          <a:p>
            <a:pPr marL="0" indent="0">
              <a:buNone/>
            </a:pPr>
            <a:r>
              <a:rPr lang="ru-RU" dirty="0">
                <a:latin typeface="Times New Roman" panose="02020603050405020304" pitchFamily="18" charset="0"/>
                <a:cs typeface="Times New Roman" panose="02020603050405020304" pitchFamily="18" charset="0"/>
              </a:rPr>
              <a:t>3. Заживающая (</a:t>
            </a:r>
            <a:r>
              <a:rPr lang="ru-RU" dirty="0" err="1">
                <a:latin typeface="Times New Roman" panose="02020603050405020304" pitchFamily="18" charset="0"/>
                <a:cs typeface="Times New Roman" panose="02020603050405020304" pitchFamily="18" charset="0"/>
              </a:rPr>
              <a:t>эпидермизирующая</a:t>
            </a:r>
            <a:r>
              <a:rPr lang="ru-RU" dirty="0">
                <a:latin typeface="Times New Roman" panose="02020603050405020304" pitchFamily="18" charset="0"/>
                <a:cs typeface="Times New Roman" panose="02020603050405020304" pitchFamily="18" charset="0"/>
              </a:rPr>
              <a:t>) — после лечения воспалительных процессов, устранения гормональных нарушений. Процесс заживления происходит в обратном порядке: цилиндрический эпителий вытесняется многослойным плоским, образующимся из резервных клеток. </a:t>
            </a:r>
          </a:p>
        </p:txBody>
      </p:sp>
    </p:spTree>
    <p:extLst>
      <p:ext uri="{BB962C8B-B14F-4D97-AF65-F5344CB8AC3E}">
        <p14:creationId xmlns:p14="http://schemas.microsoft.com/office/powerpoint/2010/main" val="35906081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9557" y="123568"/>
            <a:ext cx="10884243" cy="6053395"/>
          </a:xfrm>
        </p:spPr>
        <p:txBody>
          <a:bodyPr>
            <a:normAutofit lnSpcReduction="10000"/>
          </a:bodyPr>
          <a:lstStyle/>
          <a:p>
            <a:r>
              <a:rPr lang="ru-RU" dirty="0">
                <a:latin typeface="Times New Roman" panose="02020603050405020304" pitchFamily="18" charset="0"/>
                <a:cs typeface="Times New Roman" panose="02020603050405020304" pitchFamily="18" charset="0"/>
              </a:rPr>
              <a:t>Цилиндрический эпителий псевдоэрозии подвергается дистрофии с последующей десквамацией. </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Псевдоэрозия </a:t>
            </a:r>
            <a:r>
              <a:rPr lang="ru-RU" dirty="0">
                <a:latin typeface="Times New Roman" panose="02020603050405020304" pitchFamily="18" charset="0"/>
                <a:cs typeface="Times New Roman" panose="02020603050405020304" pitchFamily="18" charset="0"/>
              </a:rPr>
              <a:t>исчезает при полном отторжении цилиндрического эпителия с образованием железистых структур. </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Но </a:t>
            </a:r>
            <a:r>
              <a:rPr lang="ru-RU" dirty="0">
                <a:latin typeface="Times New Roman" panose="02020603050405020304" pitchFamily="18" charset="0"/>
                <a:cs typeface="Times New Roman" panose="02020603050405020304" pitchFamily="18" charset="0"/>
              </a:rPr>
              <a:t>часто кистозные образования остаются. </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Кисты </a:t>
            </a:r>
            <a:r>
              <a:rPr lang="ru-RU" dirty="0">
                <a:latin typeface="Times New Roman" panose="02020603050405020304" pitchFamily="18" charset="0"/>
                <a:cs typeface="Times New Roman" panose="02020603050405020304" pitchFamily="18" charset="0"/>
              </a:rPr>
              <a:t>бывают различных размеров: от 2—3 мм до 1 -2 см, за счет этого деформируется и увеличивается шейка матки. </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При </a:t>
            </a:r>
            <a:r>
              <a:rPr lang="ru-RU" dirty="0">
                <a:latin typeface="Times New Roman" panose="02020603050405020304" pitchFamily="18" charset="0"/>
                <a:cs typeface="Times New Roman" panose="02020603050405020304" pitchFamily="18" charset="0"/>
              </a:rPr>
              <a:t>замещении плоского эпителия цилиндрическим наблюдаются явления непрямой метаплазии (дифференцировки) резервных клеток в клетки многослойного плоского эпителия</a:t>
            </a:r>
            <a:r>
              <a:rPr lang="ru-RU" dirty="0" smtClean="0">
                <a:latin typeface="Times New Roman" panose="02020603050405020304" pitchFamily="18" charset="0"/>
                <a:cs typeface="Times New Roman" panose="02020603050405020304" pitchFamily="18" charset="0"/>
              </a:rPr>
              <a:t>.</a:t>
            </a:r>
          </a:p>
          <a:p>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При этом происходит ороговение зрелого </a:t>
            </a:r>
            <a:r>
              <a:rPr lang="ru-RU" dirty="0" err="1">
                <a:latin typeface="Times New Roman" panose="02020603050405020304" pitchFamily="18" charset="0"/>
                <a:cs typeface="Times New Roman" panose="02020603050405020304" pitchFamily="18" charset="0"/>
              </a:rPr>
              <a:t>метапластического</a:t>
            </a:r>
            <a:r>
              <a:rPr lang="ru-RU" dirty="0">
                <a:latin typeface="Times New Roman" panose="02020603050405020304" pitchFamily="18" charset="0"/>
                <a:cs typeface="Times New Roman" panose="02020603050405020304" pitchFamily="18" charset="0"/>
              </a:rPr>
              <a:t> эпителия в форме кератоза (полное ороговение клеток, без ядер с образованием </a:t>
            </a:r>
            <a:r>
              <a:rPr lang="ru-RU" dirty="0" err="1">
                <a:latin typeface="Times New Roman" panose="02020603050405020304" pitchFamily="18" charset="0"/>
                <a:cs typeface="Times New Roman" panose="02020603050405020304" pitchFamily="18" charset="0"/>
              </a:rPr>
              <a:t>кератогиалинового</a:t>
            </a:r>
            <a:r>
              <a:rPr lang="ru-RU" dirty="0">
                <a:latin typeface="Times New Roman" panose="02020603050405020304" pitchFamily="18" charset="0"/>
                <a:cs typeface="Times New Roman" panose="02020603050405020304" pitchFamily="18" charset="0"/>
              </a:rPr>
              <a:t> слоя), </a:t>
            </a:r>
            <a:r>
              <a:rPr lang="ru-RU" dirty="0" err="1">
                <a:latin typeface="Times New Roman" panose="02020603050405020304" pitchFamily="18" charset="0"/>
                <a:cs typeface="Times New Roman" panose="02020603050405020304" pitchFamily="18" charset="0"/>
              </a:rPr>
              <a:t>паракератоза</a:t>
            </a:r>
            <a:r>
              <a:rPr lang="ru-RU" dirty="0">
                <a:latin typeface="Times New Roman" panose="02020603050405020304" pitchFamily="18" charset="0"/>
                <a:cs typeface="Times New Roman" panose="02020603050405020304" pitchFamily="18" charset="0"/>
              </a:rPr>
              <a:t> (неполное ороговение клеток без </a:t>
            </a:r>
            <a:r>
              <a:rPr lang="ru-RU" dirty="0" err="1">
                <a:latin typeface="Times New Roman" panose="02020603050405020304" pitchFamily="18" charset="0"/>
                <a:cs typeface="Times New Roman" panose="02020603050405020304" pitchFamily="18" charset="0"/>
              </a:rPr>
              <a:t>кератогиалинового</a:t>
            </a:r>
            <a:r>
              <a:rPr lang="ru-RU" dirty="0">
                <a:latin typeface="Times New Roman" panose="02020603050405020304" pitchFamily="18" charset="0"/>
                <a:cs typeface="Times New Roman" panose="02020603050405020304" pitchFamily="18" charset="0"/>
              </a:rPr>
              <a:t> слоя, но с ядрами), гиперкератоза (чрезмерное ороговение эпителия).</a:t>
            </a:r>
          </a:p>
          <a:p>
            <a:endParaRPr lang="ru-RU" dirty="0"/>
          </a:p>
        </p:txBody>
      </p:sp>
    </p:spTree>
    <p:extLst>
      <p:ext uri="{BB962C8B-B14F-4D97-AF65-F5344CB8AC3E}">
        <p14:creationId xmlns:p14="http://schemas.microsoft.com/office/powerpoint/2010/main" val="27723972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68411" y="123568"/>
            <a:ext cx="10785389" cy="6376086"/>
          </a:xfrm>
        </p:spPr>
        <p:txBody>
          <a:bodyPr>
            <a:normAutofit fontScale="85000" lnSpcReduction="20000"/>
          </a:bodyPr>
          <a:lstStyle/>
          <a:p>
            <a:pPr marL="0" indent="0">
              <a:buNone/>
            </a:pPr>
            <a:r>
              <a:rPr lang="ru-RU" b="1" dirty="0">
                <a:latin typeface="Times New Roman" panose="02020603050405020304" pitchFamily="18" charset="0"/>
                <a:cs typeface="Times New Roman" panose="02020603050405020304" pitchFamily="18" charset="0"/>
              </a:rPr>
              <a:t>Полипы шейки матки</a:t>
            </a:r>
            <a:endParaRPr lang="ru-RU" dirty="0">
              <a:latin typeface="Times New Roman" panose="02020603050405020304" pitchFamily="18" charset="0"/>
              <a:cs typeface="Times New Roman" panose="02020603050405020304" pitchFamily="18" charset="0"/>
            </a:endParaRPr>
          </a:p>
          <a:p>
            <a:pPr marL="0" indent="0">
              <a:buNone/>
            </a:pP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это разрастание слизистой оболочки канала шейки матки в виде ножки с соединительнотканным стержнем, покрытым многослойным плоским или цилиндрическим эпителием с железистыми структурами в толще.</a:t>
            </a:r>
          </a:p>
          <a:p>
            <a:pPr marL="0" indent="0">
              <a:buNone/>
            </a:pPr>
            <a:r>
              <a:rPr lang="ru-RU" u="sng" dirty="0">
                <a:latin typeface="Times New Roman" panose="02020603050405020304" pitchFamily="18" charset="0"/>
                <a:cs typeface="Times New Roman" panose="02020603050405020304" pitchFamily="18" charset="0"/>
              </a:rPr>
              <a:t>Виды полипов</a:t>
            </a:r>
            <a:r>
              <a:rPr lang="ru-RU" dirty="0">
                <a:latin typeface="Times New Roman" panose="02020603050405020304" pitchFamily="18" charset="0"/>
                <a:cs typeface="Times New Roman" panose="02020603050405020304" pitchFamily="18" charset="0"/>
              </a:rPr>
              <a:t>:</a:t>
            </a:r>
          </a:p>
          <a:p>
            <a:pPr marL="0" indent="0">
              <a:buNone/>
            </a:pPr>
            <a:r>
              <a:rPr lang="ru-RU" dirty="0">
                <a:latin typeface="Times New Roman" panose="02020603050405020304" pitchFamily="18" charset="0"/>
                <a:cs typeface="Times New Roman" panose="02020603050405020304" pitchFamily="18" charset="0"/>
              </a:rPr>
              <a:t>1. Простые полипы — железистые или железисто-фиброзные образования без пролиферативных изменений.</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2. </a:t>
            </a:r>
            <a:r>
              <a:rPr lang="ru-RU" dirty="0" err="1">
                <a:latin typeface="Times New Roman" panose="02020603050405020304" pitchFamily="18" charset="0"/>
                <a:cs typeface="Times New Roman" panose="02020603050405020304" pitchFamily="18" charset="0"/>
              </a:rPr>
              <a:t>Аденоматозные</a:t>
            </a:r>
            <a:r>
              <a:rPr lang="ru-RU" dirty="0">
                <a:latin typeface="Times New Roman" panose="02020603050405020304" pitchFamily="18" charset="0"/>
                <a:cs typeface="Times New Roman" panose="02020603050405020304" pitchFamily="18" charset="0"/>
              </a:rPr>
              <a:t> полипы — </a:t>
            </a:r>
            <a:r>
              <a:rPr lang="ru-RU" dirty="0" err="1">
                <a:latin typeface="Times New Roman" panose="02020603050405020304" pitchFamily="18" charset="0"/>
                <a:cs typeface="Times New Roman" panose="02020603050405020304" pitchFamily="18" charset="0"/>
              </a:rPr>
              <a:t>железитые</a:t>
            </a:r>
            <a:r>
              <a:rPr lang="ru-RU" dirty="0">
                <a:latin typeface="Times New Roman" panose="02020603050405020304" pitchFamily="18" charset="0"/>
                <a:cs typeface="Times New Roman" panose="02020603050405020304" pitchFamily="18" charset="0"/>
              </a:rPr>
              <a:t> структуры с пролиферативной активностью, имеющие очаговый или диффузный характер.</a:t>
            </a:r>
          </a:p>
          <a:p>
            <a:pPr marL="0" indent="0">
              <a:buNone/>
            </a:pPr>
            <a:r>
              <a:rPr lang="ru-RU" u="sng" dirty="0">
                <a:latin typeface="Times New Roman" panose="02020603050405020304" pitchFamily="18" charset="0"/>
                <a:cs typeface="Times New Roman" panose="02020603050405020304" pitchFamily="18" charset="0"/>
              </a:rPr>
              <a:t>Микроскопия полипов</a:t>
            </a:r>
            <a:r>
              <a:rPr lang="ru-RU" dirty="0">
                <a:latin typeface="Times New Roman" panose="02020603050405020304" pitchFamily="18" charset="0"/>
                <a:cs typeface="Times New Roman" panose="02020603050405020304" pitchFamily="18" charset="0"/>
              </a:rPr>
              <a:t>: структуры небольших размеров (от 2 до 40 мм в диаметре), овальной или округлой формы, с гладкой поверхностью, свисающих во влагалище на тонком основании. Полипы имеют темно-розовый оттенок, мягкой или плотной консистенции (в зависимости от содержания фиброзной ткани). Поверхность полипов может быть покрыта многослойным или цилиндрическим эпителием. В первом случае полип имеет гладкую поверхность с открытыми протоками желез и древовидно ветвящимися сосудами, во втором — сосочковую поверхность.</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При пролиферации наблюдается усиленный рост полипа, а при </a:t>
            </a:r>
            <a:r>
              <a:rPr lang="ru-RU" dirty="0" err="1">
                <a:latin typeface="Times New Roman" panose="02020603050405020304" pitchFamily="18" charset="0"/>
                <a:cs typeface="Times New Roman" panose="02020603050405020304" pitchFamily="18" charset="0"/>
              </a:rPr>
              <a:t>эпидермизации</a:t>
            </a:r>
            <a:r>
              <a:rPr lang="ru-RU" dirty="0">
                <a:latin typeface="Times New Roman" panose="02020603050405020304" pitchFamily="18" charset="0"/>
                <a:cs typeface="Times New Roman" panose="02020603050405020304" pitchFamily="18" charset="0"/>
              </a:rPr>
              <a:t> — перекрытие железистых структур многослойным плоским эпителием и остановка роста. Полипы с дисплазией относятся к предраковым состояниям.</a:t>
            </a: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4003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600" b="1" dirty="0">
                <a:latin typeface="Times New Roman" panose="02020603050405020304" pitchFamily="18" charset="0"/>
                <a:cs typeface="Times New Roman" panose="02020603050405020304" pitchFamily="18" charset="0"/>
              </a:rPr>
              <a:t>План лекции</a:t>
            </a:r>
            <a:r>
              <a:rPr lang="ru-RU" dirty="0"/>
              <a:t/>
            </a:r>
            <a:br>
              <a:rPr lang="ru-RU" dirty="0"/>
            </a:br>
            <a:endParaRPr lang="ru-RU" dirty="0"/>
          </a:p>
        </p:txBody>
      </p:sp>
      <p:sp>
        <p:nvSpPr>
          <p:cNvPr id="3" name="Объект 2"/>
          <p:cNvSpPr>
            <a:spLocks noGrp="1"/>
          </p:cNvSpPr>
          <p:nvPr>
            <p:ph idx="1"/>
          </p:nvPr>
        </p:nvSpPr>
        <p:spPr/>
        <p:txBody>
          <a:bodyPr>
            <a:normAutofit/>
          </a:bodyPr>
          <a:lstStyle/>
          <a:p>
            <a:endParaRPr lang="ru-RU" dirty="0"/>
          </a:p>
          <a:p>
            <a:pPr lvl="0"/>
            <a:r>
              <a:rPr lang="ru-RU" dirty="0" smtClean="0">
                <a:latin typeface="Times New Roman" panose="02020603050405020304" pitchFamily="18" charset="0"/>
                <a:cs typeface="Times New Roman" panose="02020603050405020304" pitchFamily="18" charset="0"/>
              </a:rPr>
              <a:t>Понятие </a:t>
            </a:r>
            <a:r>
              <a:rPr lang="ru-RU" dirty="0">
                <a:latin typeface="Times New Roman" panose="02020603050405020304" pitchFamily="18" charset="0"/>
                <a:cs typeface="Times New Roman" panose="02020603050405020304" pitchFamily="18" charset="0"/>
              </a:rPr>
              <a:t>« Фоновыми  заболевания»</a:t>
            </a:r>
          </a:p>
          <a:p>
            <a:pPr lvl="0" fontAlgn="base"/>
            <a:r>
              <a:rPr lang="ru-RU" dirty="0" err="1">
                <a:latin typeface="Times New Roman" panose="02020603050405020304" pitchFamily="18" charset="0"/>
                <a:cs typeface="Times New Roman" panose="02020603050405020304" pitchFamily="18" charset="0"/>
              </a:rPr>
              <a:t>Этиопатогенез</a:t>
            </a:r>
            <a:r>
              <a:rPr lang="ru-RU" dirty="0">
                <a:latin typeface="Times New Roman" panose="02020603050405020304" pitchFamily="18" charset="0"/>
                <a:cs typeface="Times New Roman" panose="02020603050405020304" pitchFamily="18" charset="0"/>
              </a:rPr>
              <a:t> заболеваний шейки матки</a:t>
            </a:r>
          </a:p>
          <a:p>
            <a:pPr lvl="0" fontAlgn="base"/>
            <a:r>
              <a:rPr lang="ru-RU" dirty="0" err="1">
                <a:latin typeface="Times New Roman" panose="02020603050405020304" pitchFamily="18" charset="0"/>
                <a:cs typeface="Times New Roman" panose="02020603050405020304" pitchFamily="18" charset="0"/>
              </a:rPr>
              <a:t>Эндоцервикоз</a:t>
            </a:r>
            <a:endParaRPr lang="ru-RU" dirty="0">
              <a:latin typeface="Times New Roman" panose="02020603050405020304" pitchFamily="18" charset="0"/>
              <a:cs typeface="Times New Roman" panose="02020603050405020304" pitchFamily="18" charset="0"/>
            </a:endParaRPr>
          </a:p>
          <a:p>
            <a:pPr lvl="0" fontAlgn="base"/>
            <a:r>
              <a:rPr lang="ru-RU" dirty="0">
                <a:latin typeface="Times New Roman" panose="02020603050405020304" pitchFamily="18" charset="0"/>
                <a:cs typeface="Times New Roman" panose="02020603050405020304" pitchFamily="18" charset="0"/>
              </a:rPr>
              <a:t>Лейкоплакия</a:t>
            </a:r>
          </a:p>
          <a:p>
            <a:pPr lvl="0" fontAlgn="base"/>
            <a:r>
              <a:rPr lang="ru-RU" dirty="0">
                <a:latin typeface="Times New Roman" panose="02020603050405020304" pitchFamily="18" charset="0"/>
                <a:cs typeface="Times New Roman" panose="02020603050405020304" pitchFamily="18" charset="0"/>
              </a:rPr>
              <a:t>Дисплазии</a:t>
            </a:r>
          </a:p>
          <a:p>
            <a:pPr lvl="0" fontAlgn="base"/>
            <a:r>
              <a:rPr lang="ru-RU" dirty="0">
                <a:latin typeface="Times New Roman" panose="02020603050405020304" pitchFamily="18" charset="0"/>
                <a:cs typeface="Times New Roman" panose="02020603050405020304" pitchFamily="18" charset="0"/>
              </a:rPr>
              <a:t>Формы заключений цитологических мазков</a:t>
            </a:r>
          </a:p>
          <a:p>
            <a:endParaRPr lang="ru-RU" dirty="0"/>
          </a:p>
          <a:p>
            <a:endParaRPr lang="ru-RU" dirty="0"/>
          </a:p>
        </p:txBody>
      </p:sp>
    </p:spTree>
    <p:extLst>
      <p:ext uri="{BB962C8B-B14F-4D97-AF65-F5344CB8AC3E}">
        <p14:creationId xmlns:p14="http://schemas.microsoft.com/office/powerpoint/2010/main" val="38307489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35923"/>
            <a:ext cx="10515600" cy="679620"/>
          </a:xfrm>
        </p:spPr>
        <p:txBody>
          <a:bodyPr>
            <a:normAutofit/>
          </a:bodyPr>
          <a:lstStyle/>
          <a:p>
            <a:pPr algn="ctr"/>
            <a:r>
              <a:rPr lang="ru-RU" sz="3600" dirty="0">
                <a:latin typeface="Times New Roman" panose="02020603050405020304" pitchFamily="18" charset="0"/>
                <a:cs typeface="Times New Roman" panose="02020603050405020304" pitchFamily="18" charset="0"/>
              </a:rPr>
              <a:t>Клиническая картина:</a:t>
            </a:r>
          </a:p>
        </p:txBody>
      </p:sp>
      <p:sp>
        <p:nvSpPr>
          <p:cNvPr id="3" name="Объект 2"/>
          <p:cNvSpPr>
            <a:spLocks noGrp="1"/>
          </p:cNvSpPr>
          <p:nvPr>
            <p:ph idx="1"/>
          </p:nvPr>
        </p:nvSpPr>
        <p:spPr>
          <a:xfrm>
            <a:off x="642551" y="642551"/>
            <a:ext cx="10711249" cy="5534412"/>
          </a:xfrm>
        </p:spPr>
        <p:txBody>
          <a:bodyPr/>
          <a:lstStyle/>
          <a:p>
            <a:pPr marL="0" indent="0" algn="just">
              <a:buNone/>
            </a:pPr>
            <a:r>
              <a:rPr lang="ru-RU" dirty="0" smtClean="0">
                <a:latin typeface="Times New Roman" panose="02020603050405020304" pitchFamily="18" charset="0"/>
                <a:cs typeface="Times New Roman" panose="02020603050405020304" pitchFamily="18" charset="0"/>
              </a:rPr>
              <a:t>Возникновение </a:t>
            </a:r>
            <a:r>
              <a:rPr lang="ru-RU" dirty="0">
                <a:latin typeface="Times New Roman" panose="02020603050405020304" pitchFamily="18" charset="0"/>
                <a:cs typeface="Times New Roman" panose="02020603050405020304" pitchFamily="18" charset="0"/>
              </a:rPr>
              <a:t>жалоб и объективные признаки патологического процесса зависят от сопутствующих заболеваний половых органов. </a:t>
            </a:r>
            <a:endParaRPr lang="ru-RU" dirty="0" smtClean="0">
              <a:latin typeface="Times New Roman" panose="02020603050405020304" pitchFamily="18" charset="0"/>
              <a:cs typeface="Times New Roman" panose="02020603050405020304" pitchFamily="18" charset="0"/>
            </a:endParaRPr>
          </a:p>
          <a:p>
            <a:pPr marL="0" indent="0" algn="just">
              <a:buNone/>
            </a:pPr>
            <a:r>
              <a:rPr lang="ru-RU" dirty="0" smtClean="0">
                <a:latin typeface="Times New Roman" panose="02020603050405020304" pitchFamily="18" charset="0"/>
                <a:cs typeface="Times New Roman" panose="02020603050405020304" pitchFamily="18" charset="0"/>
              </a:rPr>
              <a:t>В </a:t>
            </a:r>
            <a:r>
              <a:rPr lang="ru-RU" dirty="0">
                <a:latin typeface="Times New Roman" panose="02020603050405020304" pitchFamily="18" charset="0"/>
                <a:cs typeface="Times New Roman" panose="02020603050405020304" pitchFamily="18" charset="0"/>
              </a:rPr>
              <a:t>полипах </a:t>
            </a:r>
            <a:r>
              <a:rPr lang="ru-RU" dirty="0" err="1">
                <a:latin typeface="Times New Roman" panose="02020603050405020304" pitchFamily="18" charset="0"/>
                <a:cs typeface="Times New Roman" panose="02020603050405020304" pitchFamily="18" charset="0"/>
              </a:rPr>
              <a:t>эндоцервикса</a:t>
            </a:r>
            <a:r>
              <a:rPr lang="ru-RU" dirty="0">
                <a:latin typeface="Times New Roman" panose="02020603050405020304" pitchFamily="18" charset="0"/>
                <a:cs typeface="Times New Roman" panose="02020603050405020304" pitchFamily="18" charset="0"/>
              </a:rPr>
              <a:t> часто возникает плоскоклеточная метаплазия (непрямая метаплазия резервных клеток цилиндрического эпителия</a:t>
            </a:r>
            <a:r>
              <a:rPr lang="ru-RU" dirty="0" smtClean="0">
                <a:latin typeface="Times New Roman" panose="02020603050405020304" pitchFamily="18" charset="0"/>
                <a:cs typeface="Times New Roman" panose="02020603050405020304" pitchFamily="18" charset="0"/>
              </a:rPr>
              <a:t>).</a:t>
            </a:r>
          </a:p>
          <a:p>
            <a:pPr marL="0" indent="0" algn="just">
              <a:buNone/>
            </a:pP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К вторичным изменениям относятся расстройства кровообращения (без воспалительной реакции), сопровождающиеся отёком стромы и застойными явлениями в сосудах</a:t>
            </a:r>
            <a:r>
              <a:rPr lang="ru-RU" dirty="0" smtClean="0">
                <a:latin typeface="Times New Roman" panose="02020603050405020304" pitchFamily="18" charset="0"/>
                <a:cs typeface="Times New Roman" panose="02020603050405020304" pitchFamily="18" charset="0"/>
              </a:rPr>
              <a:t>.</a:t>
            </a:r>
          </a:p>
          <a:p>
            <a:pPr marL="0" indent="0" algn="just">
              <a:buNone/>
            </a:pP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При наличии вторичных изменений могут быть сукровичные выделения.</a:t>
            </a:r>
          </a:p>
          <a:p>
            <a:endParaRPr lang="ru-RU" dirty="0"/>
          </a:p>
        </p:txBody>
      </p:sp>
    </p:spTree>
    <p:extLst>
      <p:ext uri="{BB962C8B-B14F-4D97-AF65-F5344CB8AC3E}">
        <p14:creationId xmlns:p14="http://schemas.microsoft.com/office/powerpoint/2010/main" val="3006322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
            <a:ext cx="10515600" cy="790831"/>
          </a:xfrm>
        </p:spPr>
        <p:txBody>
          <a:bodyPr>
            <a:normAutofit fontScale="90000"/>
          </a:bodyPr>
          <a:lstStyle/>
          <a:p>
            <a:pPr algn="ctr"/>
            <a:r>
              <a:rPr lang="ru-RU" sz="3200" b="1" dirty="0">
                <a:latin typeface="Times New Roman" panose="02020603050405020304" pitchFamily="18" charset="0"/>
                <a:cs typeface="Times New Roman" panose="02020603050405020304" pitchFamily="18" charset="0"/>
              </a:rPr>
              <a:t>Доброкачественная зона </a:t>
            </a:r>
            <a:r>
              <a:rPr lang="ru-RU" sz="3200" b="1" dirty="0" err="1">
                <a:latin typeface="Times New Roman" panose="02020603050405020304" pitchFamily="18" charset="0"/>
                <a:cs typeface="Times New Roman" panose="02020603050405020304" pitchFamily="18" charset="0"/>
              </a:rPr>
              <a:t>трансформаци</a:t>
            </a:r>
            <a:r>
              <a:rPr lang="ru-RU" sz="3200" b="1" dirty="0">
                <a:latin typeface="Times New Roman" panose="02020603050405020304" pitchFamily="18" charset="0"/>
                <a:cs typeface="Times New Roman" panose="02020603050405020304" pitchFamily="18" charset="0"/>
              </a:rPr>
              <a:t> </a:t>
            </a:r>
            <a:r>
              <a:rPr lang="ru-RU" sz="3200" b="1" dirty="0" smtClean="0">
                <a:latin typeface="Times New Roman" panose="02020603050405020304" pitchFamily="18" charset="0"/>
                <a:cs typeface="Times New Roman" panose="02020603050405020304" pitchFamily="18" charset="0"/>
              </a:rPr>
              <a:t/>
            </a:r>
            <a:br>
              <a:rPr lang="ru-RU" sz="3200" b="1" dirty="0" smtClean="0">
                <a:latin typeface="Times New Roman" panose="02020603050405020304" pitchFamily="18" charset="0"/>
                <a:cs typeface="Times New Roman" panose="02020603050405020304" pitchFamily="18" charset="0"/>
              </a:rPr>
            </a:br>
            <a:r>
              <a:rPr lang="ru-RU" sz="3200" b="1" dirty="0" smtClean="0">
                <a:latin typeface="Times New Roman" panose="02020603050405020304" pitchFamily="18" charset="0"/>
                <a:cs typeface="Times New Roman" panose="02020603050405020304" pitchFamily="18" charset="0"/>
              </a:rPr>
              <a:t>(</a:t>
            </a:r>
            <a:r>
              <a:rPr lang="ru-RU" sz="3200" b="1" dirty="0">
                <a:latin typeface="Times New Roman" panose="02020603050405020304" pitchFamily="18" charset="0"/>
                <a:cs typeface="Times New Roman" panose="02020603050405020304" pitchFamily="18" charset="0"/>
              </a:rPr>
              <a:t>зона доброкачественной метаплазии) </a:t>
            </a:r>
          </a:p>
        </p:txBody>
      </p:sp>
      <p:sp>
        <p:nvSpPr>
          <p:cNvPr id="3" name="Объект 2"/>
          <p:cNvSpPr>
            <a:spLocks noGrp="1"/>
          </p:cNvSpPr>
          <p:nvPr>
            <p:ph idx="1"/>
          </p:nvPr>
        </p:nvSpPr>
        <p:spPr>
          <a:xfrm>
            <a:off x="395416" y="790832"/>
            <a:ext cx="10958384" cy="5386131"/>
          </a:xfrm>
        </p:spPr>
        <p:txBody>
          <a:bodyPr>
            <a:normAutofit/>
          </a:bodyPr>
          <a:lstStyle/>
          <a:p>
            <a:pPr marL="0" indent="0" algn="just">
              <a:buNone/>
            </a:pP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превращение призматического эпителия (ПЭ) в многослойный сквамозный (плоский) эпителий (МСЭ).</a:t>
            </a:r>
          </a:p>
          <a:p>
            <a:pPr marL="0" indent="0" algn="just">
              <a:buNone/>
            </a:pPr>
            <a:r>
              <a:rPr lang="ru-RU" dirty="0">
                <a:latin typeface="Times New Roman" panose="02020603050405020304" pitchFamily="18" charset="0"/>
                <a:cs typeface="Times New Roman" panose="02020603050405020304" pitchFamily="18" charset="0"/>
              </a:rPr>
              <a:t>Зона трансформации образуется на месте бывшей эктопии ПЭ в результате процессов регенерации и </a:t>
            </a:r>
            <a:r>
              <a:rPr lang="ru-RU" dirty="0" err="1">
                <a:latin typeface="Times New Roman" panose="02020603050405020304" pitchFamily="18" charset="0"/>
                <a:cs typeface="Times New Roman" panose="02020603050405020304" pitchFamily="18" charset="0"/>
              </a:rPr>
              <a:t>эпидермизации</a:t>
            </a:r>
            <a:r>
              <a:rPr lang="ru-RU" dirty="0">
                <a:latin typeface="Times New Roman" panose="02020603050405020304" pitchFamily="18" charset="0"/>
                <a:cs typeface="Times New Roman" panose="02020603050405020304" pitchFamily="18" charset="0"/>
              </a:rPr>
              <a:t>. Процесс регенерации </a:t>
            </a:r>
            <a:r>
              <a:rPr lang="ru-RU" dirty="0" err="1">
                <a:latin typeface="Times New Roman" panose="02020603050405020304" pitchFamily="18" charset="0"/>
                <a:cs typeface="Times New Roman" panose="02020603050405020304" pitchFamily="18" charset="0"/>
              </a:rPr>
              <a:t>проиходит</a:t>
            </a:r>
            <a:r>
              <a:rPr lang="ru-RU" dirty="0">
                <a:latin typeface="Times New Roman" panose="02020603050405020304" pitchFamily="18" charset="0"/>
                <a:cs typeface="Times New Roman" panose="02020603050405020304" pitchFamily="18" charset="0"/>
              </a:rPr>
              <a:t> только после разрушения эктопии в пределах нормального плоского эпителия. Чаще замещение ПЭ осуществляется путем </a:t>
            </a:r>
            <a:r>
              <a:rPr lang="ru-RU" dirty="0" err="1">
                <a:latin typeface="Times New Roman" panose="02020603050405020304" pitchFamily="18" charset="0"/>
                <a:cs typeface="Times New Roman" panose="02020603050405020304" pitchFamily="18" charset="0"/>
              </a:rPr>
              <a:t>эпидермизации</a:t>
            </a:r>
            <a:r>
              <a:rPr lang="ru-RU" dirty="0">
                <a:latin typeface="Times New Roman" panose="02020603050405020304" pitchFamily="18" charset="0"/>
                <a:cs typeface="Times New Roman" panose="02020603050405020304" pitchFamily="18" charset="0"/>
              </a:rPr>
              <a:t>. При этом многослойный плоский эпителий образуется из резервных клеток, расположенных между базальной мембраной и ПЭ эктопии. Под действием кислой среды во влагалище резервные клетки </a:t>
            </a:r>
            <a:r>
              <a:rPr lang="ru-RU" dirty="0" err="1">
                <a:latin typeface="Times New Roman" panose="02020603050405020304" pitchFamily="18" charset="0"/>
                <a:cs typeface="Times New Roman" panose="02020603050405020304" pitchFamily="18" charset="0"/>
              </a:rPr>
              <a:t>превращатся</a:t>
            </a:r>
            <a:r>
              <a:rPr lang="ru-RU" dirty="0">
                <a:latin typeface="Times New Roman" panose="02020603050405020304" pitchFamily="18" charset="0"/>
                <a:cs typeface="Times New Roman" panose="02020603050405020304" pitchFamily="18" charset="0"/>
              </a:rPr>
              <a:t> в незрелый, а в дальнейшем — в функционально полноценный многослойный плоский эпителий.</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65938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86345"/>
          </a:xfrm>
        </p:spPr>
        <p:txBody>
          <a:bodyPr>
            <a:normAutofit fontScale="90000"/>
          </a:bodyPr>
          <a:lstStyle/>
          <a:p>
            <a:pPr algn="ctr"/>
            <a:r>
              <a:rPr lang="ru-RU" sz="3600" b="1" dirty="0">
                <a:latin typeface="Times New Roman" panose="02020603050405020304" pitchFamily="18" charset="0"/>
                <a:cs typeface="Times New Roman" panose="02020603050405020304" pitchFamily="18" charset="0"/>
              </a:rPr>
              <a:t>Незаконченная зона трансформации</a:t>
            </a:r>
            <a:r>
              <a:rPr lang="ru-RU" sz="3600" b="1" i="1" dirty="0">
                <a:latin typeface="Times New Roman" panose="02020603050405020304" pitchFamily="18" charset="0"/>
                <a:cs typeface="Times New Roman" panose="02020603050405020304" pitchFamily="18" charset="0"/>
              </a:rPr>
              <a:t>.</a:t>
            </a:r>
            <a:r>
              <a:rPr lang="ru-RU" dirty="0"/>
              <a:t/>
            </a:r>
            <a:br>
              <a:rPr lang="ru-RU" dirty="0"/>
            </a:br>
            <a:endParaRPr lang="ru-RU" dirty="0"/>
          </a:p>
        </p:txBody>
      </p:sp>
      <p:sp>
        <p:nvSpPr>
          <p:cNvPr id="3" name="Объект 2"/>
          <p:cNvSpPr>
            <a:spLocks noGrp="1"/>
          </p:cNvSpPr>
          <p:nvPr>
            <p:ph idx="1"/>
          </p:nvPr>
        </p:nvSpPr>
        <p:spPr>
          <a:xfrm>
            <a:off x="741405" y="691978"/>
            <a:ext cx="10612395" cy="5484985"/>
          </a:xfrm>
        </p:spPr>
        <p:txBody>
          <a:bodyPr>
            <a:normAutofit lnSpcReduction="10000"/>
          </a:bodyPr>
          <a:lstStyle/>
          <a:p>
            <a:pPr algn="just"/>
            <a:r>
              <a:rPr lang="ru-RU" dirty="0" smtClean="0">
                <a:latin typeface="Times New Roman" panose="02020603050405020304" pitchFamily="18" charset="0"/>
                <a:cs typeface="Times New Roman" panose="02020603050405020304" pitchFamily="18" charset="0"/>
              </a:rPr>
              <a:t>При </a:t>
            </a:r>
            <a:r>
              <a:rPr lang="ru-RU" dirty="0">
                <a:latin typeface="Times New Roman" panose="02020603050405020304" pitchFamily="18" charset="0"/>
                <a:cs typeface="Times New Roman" panose="02020603050405020304" pitchFamily="18" charset="0"/>
              </a:rPr>
              <a:t>расширенной </a:t>
            </a:r>
            <a:r>
              <a:rPr lang="ru-RU" dirty="0" err="1">
                <a:latin typeface="Times New Roman" panose="02020603050405020304" pitchFamily="18" charset="0"/>
                <a:cs typeface="Times New Roman" panose="02020603050405020304" pitchFamily="18" charset="0"/>
              </a:rPr>
              <a:t>кольпоцервикоскопии</a:t>
            </a:r>
            <a:r>
              <a:rPr lang="ru-RU" dirty="0">
                <a:latin typeface="Times New Roman" panose="02020603050405020304" pitchFamily="18" charset="0"/>
                <a:cs typeface="Times New Roman" panose="02020603050405020304" pitchFamily="18" charset="0"/>
              </a:rPr>
              <a:t> обнаруживаются белые или бело-розовые пятна с гладким рельефом ( клетки ПЭ в процессе метаплазии приобретают строение клеток МСЭ, сохраняя </a:t>
            </a:r>
            <a:r>
              <a:rPr lang="ru-RU" dirty="0" err="1">
                <a:latin typeface="Times New Roman" panose="02020603050405020304" pitchFamily="18" charset="0"/>
                <a:cs typeface="Times New Roman" panose="02020603050405020304" pitchFamily="18" charset="0"/>
              </a:rPr>
              <a:t>слизепродуцирующую</a:t>
            </a:r>
            <a:r>
              <a:rPr lang="ru-RU" dirty="0">
                <a:latin typeface="Times New Roman" panose="02020603050405020304" pitchFamily="18" charset="0"/>
                <a:cs typeface="Times New Roman" panose="02020603050405020304" pitchFamily="18" charset="0"/>
              </a:rPr>
              <a:t> функцию). Локализация пятен различная — по центру или по периферии эктопии, т.е. на границе ее с МСЭ. Очаги </a:t>
            </a:r>
            <a:r>
              <a:rPr lang="ru-RU" dirty="0" err="1">
                <a:latin typeface="Times New Roman" panose="02020603050405020304" pitchFamily="18" charset="0"/>
                <a:cs typeface="Times New Roman" panose="02020603050405020304" pitchFamily="18" charset="0"/>
              </a:rPr>
              <a:t>метаплазированного</a:t>
            </a:r>
            <a:r>
              <a:rPr lang="ru-RU" dirty="0">
                <a:latin typeface="Times New Roman" panose="02020603050405020304" pitchFamily="18" charset="0"/>
                <a:cs typeface="Times New Roman" panose="02020603050405020304" pitchFamily="18" charset="0"/>
              </a:rPr>
              <a:t> эпителия могут приобретать форму полосок, «языков», «материков». В зоне очагов </a:t>
            </a:r>
            <a:r>
              <a:rPr lang="ru-RU" dirty="0" err="1">
                <a:latin typeface="Times New Roman" panose="02020603050405020304" pitchFamily="18" charset="0"/>
                <a:cs typeface="Times New Roman" panose="02020603050405020304" pitchFamily="18" charset="0"/>
              </a:rPr>
              <a:t>метаплазированного</a:t>
            </a:r>
            <a:r>
              <a:rPr lang="ru-RU" dirty="0">
                <a:latin typeface="Times New Roman" panose="02020603050405020304" pitchFamily="18" charset="0"/>
                <a:cs typeface="Times New Roman" panose="02020603050405020304" pitchFamily="18" charset="0"/>
              </a:rPr>
              <a:t> эпителия часто сохраняются выводные протоки функционирующих желез. Могут наблюдаться древовидно ветвящиеся кровеносные сосуды. По мере прогрессирования метаплазии уменьшаются участки эктопии ПЭ, на шейке матки определяется сплошная зона МСЭ. При смазывании раствором </a:t>
            </a:r>
            <a:r>
              <a:rPr lang="ru-RU" dirty="0" err="1">
                <a:latin typeface="Times New Roman" panose="02020603050405020304" pitchFamily="18" charset="0"/>
                <a:cs typeface="Times New Roman" panose="02020603050405020304" pitchFamily="18" charset="0"/>
              </a:rPr>
              <a:t>Люголя</a:t>
            </a:r>
            <a:r>
              <a:rPr lang="en-US"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незаконченная зона трансформации слабо и неравномерно окрашивается («мраморный рисунок»).</a:t>
            </a:r>
          </a:p>
          <a:p>
            <a:endParaRPr lang="ru-RU" dirty="0"/>
          </a:p>
        </p:txBody>
      </p:sp>
    </p:spTree>
    <p:extLst>
      <p:ext uri="{BB962C8B-B14F-4D97-AF65-F5344CB8AC3E}">
        <p14:creationId xmlns:p14="http://schemas.microsoft.com/office/powerpoint/2010/main" val="8203025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
            <a:ext cx="10515600" cy="605480"/>
          </a:xfrm>
        </p:spPr>
        <p:txBody>
          <a:bodyPr>
            <a:normAutofit/>
          </a:bodyPr>
          <a:lstStyle/>
          <a:p>
            <a:pPr algn="ctr"/>
            <a:r>
              <a:rPr lang="ru-RU" sz="3600" b="1" dirty="0">
                <a:latin typeface="Times New Roman" panose="02020603050405020304" pitchFamily="18" charset="0"/>
                <a:cs typeface="Times New Roman" panose="02020603050405020304" pitchFamily="18" charset="0"/>
              </a:rPr>
              <a:t>Законченная зона трансформации </a:t>
            </a:r>
          </a:p>
        </p:txBody>
      </p:sp>
      <p:sp>
        <p:nvSpPr>
          <p:cNvPr id="3" name="Объект 2"/>
          <p:cNvSpPr>
            <a:spLocks noGrp="1"/>
          </p:cNvSpPr>
          <p:nvPr>
            <p:ph idx="1"/>
          </p:nvPr>
        </p:nvSpPr>
        <p:spPr>
          <a:xfrm>
            <a:off x="531341" y="605481"/>
            <a:ext cx="10822459" cy="5571482"/>
          </a:xfrm>
        </p:spPr>
        <p:txBody>
          <a:bodyPr>
            <a:normAutofit lnSpcReduction="10000"/>
          </a:bodyPr>
          <a:lstStyle/>
          <a:p>
            <a:pPr marL="0" indent="0" algn="just">
              <a:buNone/>
            </a:pPr>
            <a:r>
              <a:rPr lang="ru-RU" dirty="0" smtClean="0"/>
              <a:t>— </a:t>
            </a:r>
            <a:r>
              <a:rPr lang="ru-RU" dirty="0">
                <a:latin typeface="Times New Roman" panose="02020603050405020304" pitchFamily="18" charset="0"/>
                <a:cs typeface="Times New Roman" panose="02020603050405020304" pitchFamily="18" charset="0"/>
              </a:rPr>
              <a:t>это слизистая оболочка шейки матки, покрытая МСЭ и единичными или множественными </a:t>
            </a:r>
            <a:r>
              <a:rPr lang="ru-RU" dirty="0" err="1">
                <a:latin typeface="Times New Roman" panose="02020603050405020304" pitchFamily="18" charset="0"/>
                <a:cs typeface="Times New Roman" panose="02020603050405020304" pitchFamily="18" charset="0"/>
              </a:rPr>
              <a:t>ретенционными</a:t>
            </a:r>
            <a:r>
              <a:rPr lang="ru-RU" dirty="0">
                <a:latin typeface="Times New Roman" panose="02020603050405020304" pitchFamily="18" charset="0"/>
                <a:cs typeface="Times New Roman" panose="02020603050405020304" pitchFamily="18" charset="0"/>
              </a:rPr>
              <a:t> кистами. </a:t>
            </a:r>
            <a:endParaRPr lang="ru-RU" dirty="0" smtClean="0">
              <a:latin typeface="Times New Roman" panose="02020603050405020304" pitchFamily="18" charset="0"/>
              <a:cs typeface="Times New Roman" panose="02020603050405020304" pitchFamily="18" charset="0"/>
            </a:endParaRPr>
          </a:p>
          <a:p>
            <a:pPr marL="0" indent="0" algn="just">
              <a:buNone/>
            </a:pPr>
            <a:r>
              <a:rPr lang="ru-RU" dirty="0" smtClean="0">
                <a:latin typeface="Times New Roman" panose="02020603050405020304" pitchFamily="18" charset="0"/>
                <a:cs typeface="Times New Roman" panose="02020603050405020304" pitchFamily="18" charset="0"/>
              </a:rPr>
              <a:t>МСЭ </a:t>
            </a:r>
            <a:r>
              <a:rPr lang="ru-RU" dirty="0">
                <a:latin typeface="Times New Roman" panose="02020603050405020304" pitchFamily="18" charset="0"/>
                <a:cs typeface="Times New Roman" panose="02020603050405020304" pitchFamily="18" charset="0"/>
              </a:rPr>
              <a:t>преграждает выход секрету железы и создает напряжение в кисте, в результате поверхностная стенка приподнята над окружающим железу эпителием. </a:t>
            </a:r>
            <a:endParaRPr lang="ru-RU" dirty="0" smtClean="0">
              <a:latin typeface="Times New Roman" panose="02020603050405020304" pitchFamily="18" charset="0"/>
              <a:cs typeface="Times New Roman" panose="02020603050405020304" pitchFamily="18" charset="0"/>
            </a:endParaRPr>
          </a:p>
          <a:p>
            <a:pPr marL="0" indent="0" algn="just">
              <a:buNone/>
            </a:pPr>
            <a:r>
              <a:rPr lang="ru-RU" dirty="0" smtClean="0">
                <a:latin typeface="Times New Roman" panose="02020603050405020304" pitchFamily="18" charset="0"/>
                <a:cs typeface="Times New Roman" panose="02020603050405020304" pitchFamily="18" charset="0"/>
              </a:rPr>
              <a:t>Цвет </a:t>
            </a:r>
            <a:r>
              <a:rPr lang="ru-RU" dirty="0" err="1">
                <a:latin typeface="Times New Roman" panose="02020603050405020304" pitchFamily="18" charset="0"/>
                <a:cs typeface="Times New Roman" panose="02020603050405020304" pitchFamily="18" charset="0"/>
              </a:rPr>
              <a:t>ретенционных</a:t>
            </a:r>
            <a:r>
              <a:rPr lang="ru-RU" dirty="0">
                <a:latin typeface="Times New Roman" panose="02020603050405020304" pitchFamily="18" charset="0"/>
                <a:cs typeface="Times New Roman" panose="02020603050405020304" pitchFamily="18" charset="0"/>
              </a:rPr>
              <a:t> кист зависит от характера их содержимого — от голубого до желто-зеленого. </a:t>
            </a:r>
            <a:endParaRPr lang="ru-RU" dirty="0" smtClean="0">
              <a:latin typeface="Times New Roman" panose="02020603050405020304" pitchFamily="18" charset="0"/>
              <a:cs typeface="Times New Roman" panose="02020603050405020304" pitchFamily="18" charset="0"/>
            </a:endParaRPr>
          </a:p>
          <a:p>
            <a:pPr marL="0" indent="0" algn="just">
              <a:buNone/>
            </a:pPr>
            <a:r>
              <a:rPr lang="ru-RU" dirty="0" err="1" smtClean="0">
                <a:latin typeface="Times New Roman" panose="02020603050405020304" pitchFamily="18" charset="0"/>
                <a:cs typeface="Times New Roman" panose="02020603050405020304" pitchFamily="18" charset="0"/>
              </a:rPr>
              <a:t>Кольпоцервикоскопическая</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картина до и после воздействия уксусной кислоты не изменяется, так как в покровном эпителии нет </a:t>
            </a:r>
            <a:r>
              <a:rPr lang="ru-RU" dirty="0" err="1">
                <a:latin typeface="Times New Roman" panose="02020603050405020304" pitchFamily="18" charset="0"/>
                <a:cs typeface="Times New Roman" panose="02020603050405020304" pitchFamily="18" charset="0"/>
              </a:rPr>
              <a:t>слизепродуцирующих</a:t>
            </a:r>
            <a:r>
              <a:rPr lang="ru-RU" dirty="0">
                <a:latin typeface="Times New Roman" panose="02020603050405020304" pitchFamily="18" charset="0"/>
                <a:cs typeface="Times New Roman" panose="02020603050405020304" pitchFamily="18" charset="0"/>
              </a:rPr>
              <a:t> клеток, а сосуды </a:t>
            </a:r>
            <a:r>
              <a:rPr lang="ru-RU" dirty="0" err="1">
                <a:latin typeface="Times New Roman" panose="02020603050405020304" pitchFamily="18" charset="0"/>
                <a:cs typeface="Times New Roman" panose="02020603050405020304" pitchFamily="18" charset="0"/>
              </a:rPr>
              <a:t>ретенционных</a:t>
            </a:r>
            <a:r>
              <a:rPr lang="ru-RU" dirty="0">
                <a:latin typeface="Times New Roman" panose="02020603050405020304" pitchFamily="18" charset="0"/>
                <a:cs typeface="Times New Roman" panose="02020603050405020304" pitchFamily="18" charset="0"/>
              </a:rPr>
              <a:t> кист не содержат мышечного слоя, поэтому не реагируют на кислоту. Эпителий при пробе Шиллера окрашивается более равномерно, чем при незаконченной зоне </a:t>
            </a:r>
            <a:r>
              <a:rPr lang="ru-RU" dirty="0" err="1">
                <a:latin typeface="Times New Roman" panose="02020603050405020304" pitchFamily="18" charset="0"/>
                <a:cs typeface="Times New Roman" panose="02020603050405020304" pitchFamily="18" charset="0"/>
              </a:rPr>
              <a:t>трансформаци</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marL="0" indent="0" algn="just">
              <a:buNone/>
            </a:pPr>
            <a:r>
              <a:rPr lang="ru-RU" dirty="0" smtClean="0">
                <a:latin typeface="Times New Roman" panose="02020603050405020304" pitchFamily="18" charset="0"/>
                <a:cs typeface="Times New Roman" panose="02020603050405020304" pitchFamily="18" charset="0"/>
              </a:rPr>
              <a:t>Незаконченная </a:t>
            </a:r>
            <a:r>
              <a:rPr lang="ru-RU" dirty="0">
                <a:latin typeface="Times New Roman" panose="02020603050405020304" pitchFamily="18" charset="0"/>
                <a:cs typeface="Times New Roman" panose="02020603050405020304" pitchFamily="18" charset="0"/>
              </a:rPr>
              <a:t>и законченная зоны трансформации могут сочетаться.</a:t>
            </a:r>
          </a:p>
          <a:p>
            <a:pPr algn="just"/>
            <a:endParaRPr lang="ru-RU" dirty="0"/>
          </a:p>
        </p:txBody>
      </p:sp>
    </p:spTree>
    <p:extLst>
      <p:ext uri="{BB962C8B-B14F-4D97-AF65-F5344CB8AC3E}">
        <p14:creationId xmlns:p14="http://schemas.microsoft.com/office/powerpoint/2010/main" val="33273434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85350"/>
            <a:ext cx="10515600" cy="815546"/>
          </a:xfrm>
        </p:spPr>
        <p:txBody>
          <a:bodyPr>
            <a:normAutofit fontScale="90000"/>
          </a:bodyPr>
          <a:lstStyle/>
          <a:p>
            <a:pPr algn="ctr"/>
            <a:r>
              <a:rPr lang="ru-RU" sz="3600" b="1" dirty="0">
                <a:latin typeface="Times New Roman" panose="02020603050405020304" pitchFamily="18" charset="0"/>
                <a:cs typeface="Times New Roman" panose="02020603050405020304" pitchFamily="18" charset="0"/>
              </a:rPr>
              <a:t>Папиллома</a:t>
            </a:r>
            <a:r>
              <a:rPr lang="ru-RU" dirty="0"/>
              <a:t/>
            </a:r>
            <a:br>
              <a:rPr lang="ru-RU" dirty="0"/>
            </a:br>
            <a:endParaRPr lang="ru-RU" dirty="0"/>
          </a:p>
        </p:txBody>
      </p:sp>
      <p:sp>
        <p:nvSpPr>
          <p:cNvPr id="3" name="Объект 2"/>
          <p:cNvSpPr>
            <a:spLocks noGrp="1"/>
          </p:cNvSpPr>
          <p:nvPr>
            <p:ph idx="1"/>
          </p:nvPr>
        </p:nvSpPr>
        <p:spPr>
          <a:xfrm>
            <a:off x="407773" y="420129"/>
            <a:ext cx="11442357" cy="6215449"/>
          </a:xfrm>
        </p:spPr>
        <p:txBody>
          <a:bodyPr>
            <a:normAutofit fontScale="92500" lnSpcReduction="10000"/>
          </a:bodyPr>
          <a:lstStyle/>
          <a:p>
            <a:pPr marL="0" indent="0">
              <a:buNone/>
            </a:pPr>
            <a:r>
              <a:rPr lang="ru-RU" dirty="0" smtClean="0">
                <a:latin typeface="Times New Roman" panose="02020603050405020304" pitchFamily="18" charset="0"/>
                <a:cs typeface="Times New Roman" panose="02020603050405020304" pitchFamily="18" charset="0"/>
              </a:rPr>
              <a:t>очаговое </a:t>
            </a:r>
            <a:r>
              <a:rPr lang="ru-RU" dirty="0">
                <a:latin typeface="Times New Roman" panose="02020603050405020304" pitchFamily="18" charset="0"/>
                <a:cs typeface="Times New Roman" panose="02020603050405020304" pitchFamily="18" charset="0"/>
              </a:rPr>
              <a:t>разрастание многослойного плоского эпителия с явлениями </a:t>
            </a:r>
            <a:r>
              <a:rPr lang="ru-RU" dirty="0" err="1">
                <a:latin typeface="Times New Roman" panose="02020603050405020304" pitchFamily="18" charset="0"/>
                <a:cs typeface="Times New Roman" panose="02020603050405020304" pitchFamily="18" charset="0"/>
              </a:rPr>
              <a:t>ороговевания</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marL="0" indent="0" algn="just">
              <a:buNone/>
            </a:pPr>
            <a:r>
              <a:rPr lang="ru-RU" dirty="0" smtClean="0">
                <a:latin typeface="Times New Roman" panose="02020603050405020304" pitchFamily="18" charset="0"/>
                <a:cs typeface="Times New Roman" panose="02020603050405020304" pitchFamily="18" charset="0"/>
              </a:rPr>
              <a:t>Сравнительно </a:t>
            </a:r>
            <a:r>
              <a:rPr lang="ru-RU" dirty="0">
                <a:latin typeface="Times New Roman" panose="02020603050405020304" pitchFamily="18" charset="0"/>
                <a:cs typeface="Times New Roman" panose="02020603050405020304" pitchFamily="18" charset="0"/>
              </a:rPr>
              <a:t>редкая форма поражения шейки матки</a:t>
            </a:r>
            <a:r>
              <a:rPr lang="ru-RU" dirty="0" smtClean="0">
                <a:latin typeface="Times New Roman" panose="02020603050405020304" pitchFamily="18" charset="0"/>
                <a:cs typeface="Times New Roman" panose="02020603050405020304" pitchFamily="18" charset="0"/>
              </a:rPr>
              <a:t>.</a:t>
            </a:r>
          </a:p>
          <a:p>
            <a:pPr marL="0" indent="0" algn="just">
              <a:buNone/>
            </a:pP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При осмотре с помощью зеркал на влагалищной части ее определяется </a:t>
            </a:r>
            <a:r>
              <a:rPr lang="ru-RU" dirty="0" err="1">
                <a:latin typeface="Times New Roman" panose="02020603050405020304" pitchFamily="18" charset="0"/>
                <a:cs typeface="Times New Roman" panose="02020603050405020304" pitchFamily="18" charset="0"/>
              </a:rPr>
              <a:t>папилломатозные</a:t>
            </a:r>
            <a:r>
              <a:rPr lang="ru-RU" dirty="0">
                <a:latin typeface="Times New Roman" panose="02020603050405020304" pitchFamily="18" charset="0"/>
                <a:cs typeface="Times New Roman" panose="02020603050405020304" pitchFamily="18" charset="0"/>
              </a:rPr>
              <a:t> разрастания в виде розеток, внешне сходные с </a:t>
            </a:r>
            <a:r>
              <a:rPr lang="ru-RU" dirty="0" err="1">
                <a:latin typeface="Times New Roman" panose="02020603050405020304" pitchFamily="18" charset="0"/>
                <a:cs typeface="Times New Roman" panose="02020603050405020304" pitchFamily="18" charset="0"/>
              </a:rPr>
              <a:t>экзофитной</a:t>
            </a:r>
            <a:r>
              <a:rPr lang="ru-RU" dirty="0">
                <a:latin typeface="Times New Roman" panose="02020603050405020304" pitchFamily="18" charset="0"/>
                <a:cs typeface="Times New Roman" panose="02020603050405020304" pitchFamily="18" charset="0"/>
              </a:rPr>
              <a:t> формой рака. </a:t>
            </a:r>
            <a:endParaRPr lang="ru-RU" dirty="0" smtClean="0">
              <a:latin typeface="Times New Roman" panose="02020603050405020304" pitchFamily="18" charset="0"/>
              <a:cs typeface="Times New Roman" panose="02020603050405020304" pitchFamily="18" charset="0"/>
            </a:endParaRPr>
          </a:p>
          <a:p>
            <a:pPr marL="0" indent="0" algn="just">
              <a:buNone/>
            </a:pPr>
            <a:r>
              <a:rPr lang="ru-RU" dirty="0" smtClean="0">
                <a:latin typeface="Times New Roman" panose="02020603050405020304" pitchFamily="18" charset="0"/>
                <a:cs typeface="Times New Roman" panose="02020603050405020304" pitchFamily="18" charset="0"/>
              </a:rPr>
              <a:t>Папиллома </a:t>
            </a:r>
            <a:r>
              <a:rPr lang="ru-RU" dirty="0">
                <a:latin typeface="Times New Roman" panose="02020603050405020304" pitchFamily="18" charset="0"/>
                <a:cs typeface="Times New Roman" panose="02020603050405020304" pitchFamily="18" charset="0"/>
              </a:rPr>
              <a:t>может быть розового или белесоватого цвета, четко отграничена от окружающей ткани.</a:t>
            </a:r>
          </a:p>
          <a:p>
            <a:pPr marL="0" indent="0" algn="just">
              <a:buNone/>
            </a:pPr>
            <a:r>
              <a:rPr lang="ru-RU" dirty="0">
                <a:latin typeface="Times New Roman" panose="02020603050405020304" pitchFamily="18" charset="0"/>
                <a:cs typeface="Times New Roman" panose="02020603050405020304" pitchFamily="18" charset="0"/>
              </a:rPr>
              <a:t>При </a:t>
            </a:r>
            <a:r>
              <a:rPr lang="ru-RU" dirty="0" err="1">
                <a:latin typeface="Times New Roman" panose="02020603050405020304" pitchFamily="18" charset="0"/>
                <a:cs typeface="Times New Roman" panose="02020603050405020304" pitchFamily="18" charset="0"/>
              </a:rPr>
              <a:t>кольпоскопической</a:t>
            </a:r>
            <a:r>
              <a:rPr lang="ru-RU" dirty="0">
                <a:latin typeface="Times New Roman" panose="02020603050405020304" pitchFamily="18" charset="0"/>
                <a:cs typeface="Times New Roman" panose="02020603050405020304" pitchFamily="18" charset="0"/>
              </a:rPr>
              <a:t> картине на ее поверхности определяется большое количество древовидно ветвящихся сосудов. </a:t>
            </a:r>
            <a:endParaRPr lang="ru-RU" dirty="0" smtClean="0">
              <a:latin typeface="Times New Roman" panose="02020603050405020304" pitchFamily="18" charset="0"/>
              <a:cs typeface="Times New Roman" panose="02020603050405020304" pitchFamily="18" charset="0"/>
            </a:endParaRPr>
          </a:p>
          <a:p>
            <a:pPr marL="0" indent="0" algn="just">
              <a:buNone/>
            </a:pPr>
            <a:r>
              <a:rPr lang="ru-RU" dirty="0" smtClean="0">
                <a:latin typeface="Times New Roman" panose="02020603050405020304" pitchFamily="18" charset="0"/>
                <a:cs typeface="Times New Roman" panose="02020603050405020304" pitchFamily="18" charset="0"/>
              </a:rPr>
              <a:t>При </a:t>
            </a:r>
            <a:r>
              <a:rPr lang="ru-RU" dirty="0">
                <a:latin typeface="Times New Roman" panose="02020603050405020304" pitchFamily="18" charset="0"/>
                <a:cs typeface="Times New Roman" panose="02020603050405020304" pitchFamily="18" charset="0"/>
              </a:rPr>
              <a:t>нанесении на папиллому 3 % раствора уксусной кислоты сосуды </a:t>
            </a:r>
            <a:r>
              <a:rPr lang="ru-RU" dirty="0" err="1">
                <a:latin typeface="Times New Roman" panose="02020603050405020304" pitchFamily="18" charset="0"/>
                <a:cs typeface="Times New Roman" panose="02020603050405020304" pitchFamily="18" charset="0"/>
              </a:rPr>
              <a:t>спазмируются</a:t>
            </a:r>
            <a:r>
              <a:rPr lang="ru-RU" dirty="0">
                <a:latin typeface="Times New Roman" panose="02020603050405020304" pitchFamily="18" charset="0"/>
                <a:cs typeface="Times New Roman" panose="02020603050405020304" pitchFamily="18" charset="0"/>
              </a:rPr>
              <a:t> и сосочки бледнеют. </a:t>
            </a:r>
            <a:endParaRPr lang="ru-RU" dirty="0" smtClean="0">
              <a:latin typeface="Times New Roman" panose="02020603050405020304" pitchFamily="18" charset="0"/>
              <a:cs typeface="Times New Roman" panose="02020603050405020304" pitchFamily="18" charset="0"/>
            </a:endParaRPr>
          </a:p>
          <a:p>
            <a:pPr marL="0" indent="0" algn="just">
              <a:buNone/>
            </a:pPr>
            <a:r>
              <a:rPr lang="ru-RU" dirty="0" smtClean="0">
                <a:latin typeface="Times New Roman" panose="02020603050405020304" pitchFamily="18" charset="0"/>
                <a:cs typeface="Times New Roman" panose="02020603050405020304" pitchFamily="18" charset="0"/>
              </a:rPr>
              <a:t>Раствором </a:t>
            </a:r>
            <a:r>
              <a:rPr lang="ru-RU" dirty="0" err="1">
                <a:latin typeface="Times New Roman" panose="02020603050405020304" pitchFamily="18" charset="0"/>
                <a:cs typeface="Times New Roman" panose="02020603050405020304" pitchFamily="18" charset="0"/>
              </a:rPr>
              <a:t>Люголя</a:t>
            </a:r>
            <a:r>
              <a:rPr lang="ru-RU" dirty="0">
                <a:latin typeface="Times New Roman" panose="02020603050405020304" pitchFamily="18" charset="0"/>
                <a:cs typeface="Times New Roman" panose="02020603050405020304" pitchFamily="18" charset="0"/>
              </a:rPr>
              <a:t> не окрашивается. </a:t>
            </a:r>
            <a:endParaRPr lang="ru-RU" dirty="0" smtClean="0">
              <a:latin typeface="Times New Roman" panose="02020603050405020304" pitchFamily="18" charset="0"/>
              <a:cs typeface="Times New Roman" panose="02020603050405020304" pitchFamily="18" charset="0"/>
            </a:endParaRPr>
          </a:p>
          <a:p>
            <a:pPr marL="0" indent="0" algn="just">
              <a:buNone/>
            </a:pPr>
            <a:r>
              <a:rPr lang="ru-RU" dirty="0" smtClean="0">
                <a:latin typeface="Times New Roman" panose="02020603050405020304" pitchFamily="18" charset="0"/>
                <a:cs typeface="Times New Roman" panose="02020603050405020304" pitchFamily="18" charset="0"/>
              </a:rPr>
              <a:t>Папилломы </a:t>
            </a:r>
            <a:r>
              <a:rPr lang="ru-RU" dirty="0">
                <a:latin typeface="Times New Roman" panose="02020603050405020304" pitchFamily="18" charset="0"/>
                <a:cs typeface="Times New Roman" panose="02020603050405020304" pitchFamily="18" charset="0"/>
              </a:rPr>
              <a:t>сравнительно часто подвергаются злокачественному превращению</a:t>
            </a:r>
            <a:r>
              <a:rPr lang="ru-RU" dirty="0" smtClean="0">
                <a:latin typeface="Times New Roman" panose="02020603050405020304" pitchFamily="18" charset="0"/>
                <a:cs typeface="Times New Roman" panose="02020603050405020304" pitchFamily="18" charset="0"/>
              </a:rPr>
              <a:t>.</a:t>
            </a:r>
          </a:p>
          <a:p>
            <a:pPr marL="0" indent="0" algn="just">
              <a:buNone/>
            </a:pP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Морфологическое исследование позволяет установить правильный диагноз.</a:t>
            </a:r>
          </a:p>
          <a:p>
            <a:pPr marL="0" indent="0" algn="just">
              <a:buNone/>
            </a:pPr>
            <a:endParaRPr lang="ru-RU" dirty="0"/>
          </a:p>
        </p:txBody>
      </p:sp>
    </p:spTree>
    <p:extLst>
      <p:ext uri="{BB962C8B-B14F-4D97-AF65-F5344CB8AC3E}">
        <p14:creationId xmlns:p14="http://schemas.microsoft.com/office/powerpoint/2010/main" val="6774023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475134"/>
          </a:xfrm>
        </p:spPr>
        <p:txBody>
          <a:bodyPr>
            <a:normAutofit fontScale="90000"/>
          </a:bodyPr>
          <a:lstStyle/>
          <a:p>
            <a:pPr algn="ctr"/>
            <a:r>
              <a:rPr lang="ru-RU" b="1" dirty="0">
                <a:latin typeface="Times New Roman" panose="02020603050405020304" pitchFamily="18" charset="0"/>
                <a:cs typeface="Times New Roman" panose="02020603050405020304" pitchFamily="18" charset="0"/>
              </a:rPr>
              <a:t>Эндометриоз шейки матки</a:t>
            </a:r>
            <a:r>
              <a:rPr lang="ru-RU" b="1" i="1"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07541" y="779419"/>
            <a:ext cx="10515600" cy="5349531"/>
          </a:xfrm>
        </p:spPr>
        <p:txBody>
          <a:bodyPr>
            <a:normAutofit/>
          </a:bodyPr>
          <a:lstStyle/>
          <a:p>
            <a:pPr algn="just"/>
            <a:r>
              <a:rPr lang="ru-RU" dirty="0" smtClean="0">
                <a:latin typeface="Times New Roman" panose="02020603050405020304" pitchFamily="18" charset="0"/>
                <a:cs typeface="Times New Roman" panose="02020603050405020304" pitchFamily="18" charset="0"/>
              </a:rPr>
              <a:t>В </a:t>
            </a:r>
            <a:r>
              <a:rPr lang="ru-RU" dirty="0">
                <a:latin typeface="Times New Roman" panose="02020603050405020304" pitchFamily="18" charset="0"/>
                <a:cs typeface="Times New Roman" panose="02020603050405020304" pitchFamily="18" charset="0"/>
              </a:rPr>
              <a:t>результате </a:t>
            </a:r>
            <a:r>
              <a:rPr lang="ru-RU" dirty="0" err="1">
                <a:latin typeface="Times New Roman" panose="02020603050405020304" pitchFamily="18" charset="0"/>
                <a:cs typeface="Times New Roman" panose="02020603050405020304" pitchFamily="18" charset="0"/>
              </a:rPr>
              <a:t>травматизации</a:t>
            </a:r>
            <a:r>
              <a:rPr lang="ru-RU" dirty="0">
                <a:latin typeface="Times New Roman" panose="02020603050405020304" pitchFamily="18" charset="0"/>
                <a:cs typeface="Times New Roman" panose="02020603050405020304" pitchFamily="18" charset="0"/>
              </a:rPr>
              <a:t> слизистой оболочки шейки матки во время обследования или лечения возникают условия для имплантации </a:t>
            </a:r>
            <a:r>
              <a:rPr lang="ru-RU" dirty="0" err="1">
                <a:latin typeface="Times New Roman" panose="02020603050405020304" pitchFamily="18" charset="0"/>
                <a:cs typeface="Times New Roman" panose="02020603050405020304" pitchFamily="18" charset="0"/>
              </a:rPr>
              <a:t>эндометриальных</a:t>
            </a:r>
            <a:r>
              <a:rPr lang="ru-RU" dirty="0">
                <a:latin typeface="Times New Roman" panose="02020603050405020304" pitchFamily="18" charset="0"/>
                <a:cs typeface="Times New Roman" panose="02020603050405020304" pitchFamily="18" charset="0"/>
              </a:rPr>
              <a:t> клеток. Они, размножаясь, образуют очаги субэпителиального </a:t>
            </a:r>
            <a:r>
              <a:rPr lang="ru-RU" dirty="0" err="1">
                <a:latin typeface="Times New Roman" panose="02020603050405020304" pitchFamily="18" charset="0"/>
                <a:cs typeface="Times New Roman" panose="02020603050405020304" pitchFamily="18" charset="0"/>
              </a:rPr>
              <a:t>эндометриоза</a:t>
            </a:r>
            <a:r>
              <a:rPr lang="ru-RU" dirty="0" smtClean="0">
                <a:latin typeface="Times New Roman" panose="02020603050405020304" pitchFamily="18" charset="0"/>
                <a:cs typeface="Times New Roman" panose="02020603050405020304" pitchFamily="18" charset="0"/>
              </a:rPr>
              <a:t>.</a:t>
            </a:r>
          </a:p>
          <a:p>
            <a:pPr algn="just"/>
            <a:endParaRPr lang="ru-RU" dirty="0">
              <a:latin typeface="Times New Roman" panose="02020603050405020304" pitchFamily="18" charset="0"/>
              <a:cs typeface="Times New Roman" panose="02020603050405020304" pitchFamily="18" charset="0"/>
            </a:endParaRPr>
          </a:p>
          <a:p>
            <a:pPr algn="just"/>
            <a:r>
              <a:rPr lang="ru-RU" dirty="0" err="1">
                <a:latin typeface="Times New Roman" panose="02020603050405020304" pitchFamily="18" charset="0"/>
                <a:cs typeface="Times New Roman" panose="02020603050405020304" pitchFamily="18" charset="0"/>
              </a:rPr>
              <a:t>Кольпоскопическая</a:t>
            </a:r>
            <a:r>
              <a:rPr lang="ru-RU" dirty="0">
                <a:latin typeface="Times New Roman" panose="02020603050405020304" pitchFamily="18" charset="0"/>
                <a:cs typeface="Times New Roman" panose="02020603050405020304" pitchFamily="18" charset="0"/>
              </a:rPr>
              <a:t> картина: темно-красные или синюшные, ограниченные, несколько возвышающиеся образования различной величины и формы. При гистологическом исследовании выявляются железистые структуры эндометрия, кровоизлияния и мелкоклеточная инфильтрация окружающей соединительной ткани.</a:t>
            </a:r>
          </a:p>
          <a:p>
            <a:endParaRPr lang="ru-RU" dirty="0"/>
          </a:p>
        </p:txBody>
      </p:sp>
    </p:spTree>
    <p:extLst>
      <p:ext uri="{BB962C8B-B14F-4D97-AF65-F5344CB8AC3E}">
        <p14:creationId xmlns:p14="http://schemas.microsoft.com/office/powerpoint/2010/main" val="2975089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7881" y="365125"/>
            <a:ext cx="10595919" cy="639891"/>
          </a:xfrm>
        </p:spPr>
        <p:txBody>
          <a:bodyPr>
            <a:normAutofit fontScale="90000"/>
          </a:bodyPr>
          <a:lstStyle/>
          <a:p>
            <a:pPr algn="ctr"/>
            <a:r>
              <a:rPr lang="ru-RU" b="1" dirty="0">
                <a:latin typeface="Times New Roman" panose="02020603050405020304" pitchFamily="18" charset="0"/>
                <a:cs typeface="Times New Roman" panose="02020603050405020304" pitchFamily="18" charset="0"/>
              </a:rPr>
              <a:t>Эродированный </a:t>
            </a:r>
            <a:r>
              <a:rPr lang="ru-RU" b="1" dirty="0" err="1">
                <a:latin typeface="Times New Roman" panose="02020603050405020304" pitchFamily="18" charset="0"/>
                <a:cs typeface="Times New Roman" panose="02020603050405020304" pitchFamily="18" charset="0"/>
              </a:rPr>
              <a:t>эктропион</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u-RU" dirty="0"/>
          </a:p>
        </p:txBody>
      </p:sp>
      <p:sp>
        <p:nvSpPr>
          <p:cNvPr id="3" name="Объект 2"/>
          <p:cNvSpPr>
            <a:spLocks noGrp="1"/>
          </p:cNvSpPr>
          <p:nvPr>
            <p:ph idx="1"/>
          </p:nvPr>
        </p:nvSpPr>
        <p:spPr>
          <a:xfrm>
            <a:off x="535459" y="807308"/>
            <a:ext cx="10818341" cy="5881816"/>
          </a:xfrm>
        </p:spPr>
        <p:txBody>
          <a:bodyPr>
            <a:normAutofit fontScale="92500" lnSpcReduction="20000"/>
          </a:bodyPr>
          <a:lstStyle/>
          <a:p>
            <a:pPr marL="0" indent="0">
              <a:buNone/>
            </a:pPr>
            <a:r>
              <a:rPr lang="ru-RU" dirty="0" smtClean="0">
                <a:latin typeface="Times New Roman" panose="02020603050405020304" pitchFamily="18" charset="0"/>
                <a:cs typeface="Times New Roman" panose="02020603050405020304" pitchFamily="18" charset="0"/>
              </a:rPr>
              <a:t>выворот </a:t>
            </a:r>
            <a:r>
              <a:rPr lang="ru-RU" dirty="0">
                <a:latin typeface="Times New Roman" panose="02020603050405020304" pitchFamily="18" charset="0"/>
                <a:cs typeface="Times New Roman" panose="02020603050405020304" pitchFamily="18" charset="0"/>
              </a:rPr>
              <a:t>слизистой оболочки шейки матки, характеризующийся наличием псевдоэрозии и рубцовой деформации шейки матки.</a:t>
            </a:r>
          </a:p>
          <a:p>
            <a:r>
              <a:rPr lang="ru-RU" dirty="0">
                <a:latin typeface="Times New Roman" panose="02020603050405020304" pitchFamily="18" charset="0"/>
                <a:cs typeface="Times New Roman" panose="02020603050405020304" pitchFamily="18" charset="0"/>
              </a:rPr>
              <a:t>Этиологическим фактором является расширение цервикального канала и </a:t>
            </a:r>
            <a:r>
              <a:rPr lang="ru-RU" dirty="0" err="1">
                <a:latin typeface="Times New Roman" panose="02020603050405020304" pitchFamily="18" charset="0"/>
                <a:cs typeface="Times New Roman" panose="02020603050405020304" pitchFamily="18" charset="0"/>
              </a:rPr>
              <a:t>травматизация</a:t>
            </a:r>
            <a:r>
              <a:rPr lang="ru-RU" dirty="0">
                <a:latin typeface="Times New Roman" panose="02020603050405020304" pitchFamily="18" charset="0"/>
                <a:cs typeface="Times New Roman" panose="02020603050405020304" pitchFamily="18" charset="0"/>
              </a:rPr>
              <a:t> шейки матки (после родов, абортов).</a:t>
            </a:r>
          </a:p>
          <a:p>
            <a:r>
              <a:rPr lang="ru-RU" dirty="0">
                <a:latin typeface="Times New Roman" panose="02020603050405020304" pitchFamily="18" charset="0"/>
                <a:cs typeface="Times New Roman" panose="02020603050405020304" pitchFamily="18" charset="0"/>
              </a:rPr>
              <a:t>Патогенез: при </a:t>
            </a:r>
            <a:r>
              <a:rPr lang="ru-RU" dirty="0" err="1">
                <a:latin typeface="Times New Roman" panose="02020603050405020304" pitchFamily="18" charset="0"/>
                <a:cs typeface="Times New Roman" panose="02020603050405020304" pitchFamily="18" charset="0"/>
              </a:rPr>
              <a:t>травматизации</a:t>
            </a:r>
            <a:r>
              <a:rPr lang="ru-RU" dirty="0">
                <a:latin typeface="Times New Roman" panose="02020603050405020304" pitchFamily="18" charset="0"/>
                <a:cs typeface="Times New Roman" panose="02020603050405020304" pitchFamily="18" charset="0"/>
              </a:rPr>
              <a:t> боковых стенок шейки матки повреждаются циркулярные мышцы, что приводит к выворачиванию стенок и обнажению слизистой оболочки цервикального канала, которая напоминает псевдоэрозию. </a:t>
            </a:r>
          </a:p>
          <a:p>
            <a:r>
              <a:rPr lang="ru-RU" dirty="0">
                <a:latin typeface="Times New Roman" panose="02020603050405020304" pitchFamily="18" charset="0"/>
                <a:cs typeface="Times New Roman" panose="02020603050405020304" pitchFamily="18" charset="0"/>
              </a:rPr>
              <a:t>При этом нарушается граница между многослойным плоским эпителием и цилиндрическим эпителием шейки матки. Происходит метаплазия (замещение) цилиндрического эпителия на стенках цервикального канала многослойным плоским.  Шейка матки гипертрофируется и подвергается железисто-кистозной дегенерации.</a:t>
            </a:r>
          </a:p>
          <a:p>
            <a:r>
              <a:rPr lang="ru-RU" dirty="0">
                <a:latin typeface="Times New Roman" panose="02020603050405020304" pitchFamily="18" charset="0"/>
                <a:cs typeface="Times New Roman" panose="02020603050405020304" pitchFamily="18" charset="0"/>
              </a:rPr>
              <a:t>Наряду с этими процессами происходит разрастание соединительной ткани и формирование рубцовой деформации шейки матки. Больные жалуются в основном на бели, боли в пояснице и в нижних отделах живота, нарушение менструальной функции в виде </a:t>
            </a:r>
            <a:r>
              <a:rPr lang="ru-RU" dirty="0" err="1">
                <a:latin typeface="Times New Roman" panose="02020603050405020304" pitchFamily="18" charset="0"/>
                <a:cs typeface="Times New Roman" panose="02020603050405020304" pitchFamily="18" charset="0"/>
              </a:rPr>
              <a:t>меноррагий</a:t>
            </a:r>
            <a:r>
              <a:rPr lang="ru-RU" dirty="0">
                <a:latin typeface="Times New Roman" panose="02020603050405020304" pitchFamily="18" charset="0"/>
                <a:cs typeface="Times New Roman" panose="02020603050405020304" pitchFamily="18" charset="0"/>
              </a:rPr>
              <a:t>, обусловленных сопутствующим, как правило, хроническим </a:t>
            </a:r>
            <a:r>
              <a:rPr lang="ru-RU" dirty="0" err="1">
                <a:latin typeface="Times New Roman" panose="02020603050405020304" pitchFamily="18" charset="0"/>
                <a:cs typeface="Times New Roman" panose="02020603050405020304" pitchFamily="18" charset="0"/>
              </a:rPr>
              <a:t>эндоцервицитом</a:t>
            </a:r>
            <a:r>
              <a:rPr lang="ru-RU" dirty="0">
                <a:latin typeface="Times New Roman" panose="02020603050405020304" pitchFamily="18" charset="0"/>
                <a:cs typeface="Times New Roman" panose="02020603050405020304" pitchFamily="18" charset="0"/>
              </a:rPr>
              <a:t> и </a:t>
            </a:r>
            <a:r>
              <a:rPr lang="ru-RU" dirty="0" err="1">
                <a:latin typeface="Times New Roman" panose="02020603050405020304" pitchFamily="18" charset="0"/>
                <a:cs typeface="Times New Roman" panose="02020603050405020304" pitchFamily="18" charset="0"/>
              </a:rPr>
              <a:t>эндомиометритом</a:t>
            </a:r>
            <a:r>
              <a:rPr lang="ru-RU" dirty="0">
                <a:latin typeface="Times New Roman" panose="02020603050405020304" pitchFamily="18" charset="0"/>
                <a:cs typeface="Times New Roman" panose="02020603050405020304" pitchFamily="18" charset="0"/>
              </a:rPr>
              <a:t>.</a:t>
            </a: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59749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r>
              <a:rPr lang="ru-RU" b="1" dirty="0"/>
              <a:t>Контрольные вопросы:</a:t>
            </a:r>
            <a:endParaRPr lang="ru-RU" dirty="0"/>
          </a:p>
          <a:p>
            <a:r>
              <a:rPr lang="ru-RU" b="1" dirty="0"/>
              <a:t> </a:t>
            </a:r>
            <a:endParaRPr lang="ru-RU" dirty="0"/>
          </a:p>
          <a:p>
            <a:pPr lvl="0"/>
            <a:r>
              <a:rPr lang="ru-RU" dirty="0"/>
              <a:t>Понятие « Фоновыми  заболевания»</a:t>
            </a:r>
          </a:p>
          <a:p>
            <a:pPr lvl="0" fontAlgn="base"/>
            <a:r>
              <a:rPr lang="ru-RU" dirty="0" err="1"/>
              <a:t>Этиопатогенез</a:t>
            </a:r>
            <a:r>
              <a:rPr lang="ru-RU" dirty="0"/>
              <a:t> заболеваний шейки матки</a:t>
            </a:r>
          </a:p>
          <a:p>
            <a:pPr lvl="0" fontAlgn="base"/>
            <a:r>
              <a:rPr lang="ru-RU" dirty="0" err="1"/>
              <a:t>Эндоцервикоз</a:t>
            </a:r>
            <a:endParaRPr lang="ru-RU" dirty="0"/>
          </a:p>
          <a:p>
            <a:pPr lvl="0" fontAlgn="base"/>
            <a:r>
              <a:rPr lang="ru-RU" dirty="0"/>
              <a:t>Лейкоплакия</a:t>
            </a:r>
          </a:p>
          <a:p>
            <a:pPr lvl="0" fontAlgn="base"/>
            <a:r>
              <a:rPr lang="ru-RU" dirty="0"/>
              <a:t>Дисплазии</a:t>
            </a:r>
          </a:p>
          <a:p>
            <a:pPr lvl="0" fontAlgn="base"/>
            <a:r>
              <a:rPr lang="ru-RU" dirty="0"/>
              <a:t>Формы заключений цитологических мазков</a:t>
            </a:r>
          </a:p>
          <a:p>
            <a:r>
              <a:rPr lang="ru-RU" dirty="0"/>
              <a:t> </a:t>
            </a:r>
          </a:p>
          <a:p>
            <a:r>
              <a:rPr lang="ru-RU" b="1" dirty="0"/>
              <a:t> </a:t>
            </a:r>
            <a:endParaRPr lang="ru-RU" dirty="0"/>
          </a:p>
          <a:p>
            <a:endParaRPr lang="ru-RU" dirty="0"/>
          </a:p>
        </p:txBody>
      </p:sp>
    </p:spTree>
    <p:extLst>
      <p:ext uri="{BB962C8B-B14F-4D97-AF65-F5344CB8AC3E}">
        <p14:creationId xmlns:p14="http://schemas.microsoft.com/office/powerpoint/2010/main" val="2564586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Домашнее задание</a:t>
            </a:r>
            <a:endParaRPr lang="ru-RU" dirty="0"/>
          </a:p>
        </p:txBody>
      </p:sp>
      <p:sp>
        <p:nvSpPr>
          <p:cNvPr id="3" name="Объект 2"/>
          <p:cNvSpPr>
            <a:spLocks noGrp="1"/>
          </p:cNvSpPr>
          <p:nvPr>
            <p:ph idx="1"/>
          </p:nvPr>
        </p:nvSpPr>
        <p:spPr/>
        <p:txBody>
          <a:bodyPr/>
          <a:lstStyle/>
          <a:p>
            <a:r>
              <a:rPr lang="ru-RU" dirty="0" smtClean="0"/>
              <a:t>Выучить лекцию № 4</a:t>
            </a:r>
            <a:endParaRPr lang="ru-RU" dirty="0"/>
          </a:p>
        </p:txBody>
      </p:sp>
    </p:spTree>
    <p:extLst>
      <p:ext uri="{BB962C8B-B14F-4D97-AF65-F5344CB8AC3E}">
        <p14:creationId xmlns:p14="http://schemas.microsoft.com/office/powerpoint/2010/main" val="40105960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latin typeface="Times New Roman" panose="02020603050405020304" pitchFamily="18" charset="0"/>
                <a:cs typeface="Times New Roman" panose="02020603050405020304" pitchFamily="18" charset="0"/>
              </a:rPr>
              <a:t>Спасибо за внимание</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endParaRPr lang="ru-RU" dirty="0"/>
          </a:p>
        </p:txBody>
      </p:sp>
    </p:spTree>
    <p:extLst>
      <p:ext uri="{BB962C8B-B14F-4D97-AF65-F5344CB8AC3E}">
        <p14:creationId xmlns:p14="http://schemas.microsoft.com/office/powerpoint/2010/main" val="1324247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370703" y="0"/>
            <a:ext cx="10983097" cy="6857999"/>
          </a:xfrm>
        </p:spPr>
        <p:txBody>
          <a:bodyPr>
            <a:normAutofit/>
          </a:bodyPr>
          <a:lstStyle/>
          <a:p>
            <a:r>
              <a:rPr lang="ru-RU" dirty="0"/>
              <a:t> </a:t>
            </a:r>
            <a:r>
              <a:rPr lang="ru-RU" dirty="0">
                <a:latin typeface="Times New Roman" panose="02020603050405020304" pitchFamily="18" charset="0"/>
                <a:cs typeface="Times New Roman" panose="02020603050405020304" pitchFamily="18" charset="0"/>
              </a:rPr>
              <a:t>Среди гинекологических заболеваний у женщин репродуктивного возраста патология шейки матки встречается в 10—15 % случаев</a:t>
            </a:r>
            <a:r>
              <a:rPr lang="ru-RU" dirty="0" smtClean="0">
                <a:latin typeface="Times New Roman" panose="02020603050405020304" pitchFamily="18" charset="0"/>
                <a:cs typeface="Times New Roman" panose="02020603050405020304" pitchFamily="18" charset="0"/>
              </a:rPr>
              <a:t>.</a:t>
            </a:r>
          </a:p>
          <a:p>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Рак шейки матки в настоящее время является самым часто встречающимся онкологическим заболеванием женских половых органов. </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составляет </a:t>
            </a:r>
            <a:r>
              <a:rPr lang="ru-RU" dirty="0">
                <a:latin typeface="Times New Roman" panose="02020603050405020304" pitchFamily="18" charset="0"/>
                <a:cs typeface="Times New Roman" panose="02020603050405020304" pitchFamily="18" charset="0"/>
              </a:rPr>
              <a:t>около 12 % от числа всех злокачественных опухолей, выявляемых у женщин.</a:t>
            </a:r>
          </a:p>
          <a:p>
            <a:r>
              <a:rPr lang="ru-RU" dirty="0">
                <a:latin typeface="Times New Roman" panose="02020603050405020304" pitchFamily="18" charset="0"/>
                <a:cs typeface="Times New Roman" panose="02020603050405020304" pitchFamily="18" charset="0"/>
              </a:rPr>
              <a:t>Отмечается определенная </a:t>
            </a:r>
            <a:r>
              <a:rPr lang="ru-RU" dirty="0" err="1">
                <a:latin typeface="Times New Roman" panose="02020603050405020304" pitchFamily="18" charset="0"/>
                <a:cs typeface="Times New Roman" panose="02020603050405020304" pitchFamily="18" charset="0"/>
              </a:rPr>
              <a:t>этапность</a:t>
            </a:r>
            <a:r>
              <a:rPr lang="ru-RU" dirty="0">
                <a:latin typeface="Times New Roman" panose="02020603050405020304" pitchFamily="18" charset="0"/>
                <a:cs typeface="Times New Roman" panose="02020603050405020304" pitchFamily="18" charset="0"/>
              </a:rPr>
              <a:t> и стадийность патологических процессов шейки матки в развитии канцерогенеза. </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Выделяют </a:t>
            </a:r>
            <a:r>
              <a:rPr lang="ru-RU" dirty="0">
                <a:latin typeface="Times New Roman" panose="02020603050405020304" pitchFamily="18" charset="0"/>
                <a:cs typeface="Times New Roman" panose="02020603050405020304" pitchFamily="18" charset="0"/>
              </a:rPr>
              <a:t>фоновые и предраковые заболевания, рак </a:t>
            </a:r>
            <a:r>
              <a:rPr lang="ru-RU" dirty="0" err="1">
                <a:latin typeface="Times New Roman" panose="02020603050405020304" pitchFamily="18" charset="0"/>
                <a:cs typeface="Times New Roman" panose="02020603050405020304" pitchFamily="18" charset="0"/>
              </a:rPr>
              <a:t>in</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situ</a:t>
            </a:r>
            <a:r>
              <a:rPr lang="ru-RU" dirty="0">
                <a:latin typeface="Times New Roman" panose="02020603050405020304" pitchFamily="18" charset="0"/>
                <a:cs typeface="Times New Roman" panose="02020603050405020304" pitchFamily="18" charset="0"/>
              </a:rPr>
              <a:t> и распространенный рак шейки матки</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8143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93124" y="333632"/>
            <a:ext cx="10760676" cy="5843331"/>
          </a:xfrm>
        </p:spPr>
        <p:txBody>
          <a:bodyPr>
            <a:normAutofit fontScale="92500" lnSpcReduction="10000"/>
          </a:bodyPr>
          <a:lstStyle/>
          <a:p>
            <a:pPr marL="0" indent="0">
              <a:buNone/>
            </a:pPr>
            <a:r>
              <a:rPr lang="ru-RU" b="1" dirty="0" smtClean="0">
                <a:latin typeface="Times New Roman" panose="02020603050405020304" pitchFamily="18" charset="0"/>
                <a:cs typeface="Times New Roman" panose="02020603050405020304" pitchFamily="18" charset="0"/>
              </a:rPr>
              <a:t>Фоновыми</a:t>
            </a:r>
            <a:r>
              <a:rPr lang="ru-RU" dirty="0" smtClean="0">
                <a:latin typeface="Times New Roman" panose="02020603050405020304" pitchFamily="18" charset="0"/>
                <a:cs typeface="Times New Roman" panose="02020603050405020304" pitchFamily="18" charset="0"/>
              </a:rPr>
              <a:t> называются заболевания и изменения влагалищной части шейки матки, при которых сохраняется </a:t>
            </a:r>
            <a:r>
              <a:rPr lang="ru-RU" dirty="0" err="1" smtClean="0">
                <a:latin typeface="Times New Roman" panose="02020603050405020304" pitchFamily="18" charset="0"/>
                <a:cs typeface="Times New Roman" panose="02020603050405020304" pitchFamily="18" charset="0"/>
              </a:rPr>
              <a:t>нормоплазия</a:t>
            </a:r>
            <a:r>
              <a:rPr lang="ru-RU" dirty="0" smtClean="0">
                <a:latin typeface="Times New Roman" panose="02020603050405020304" pitchFamily="18" charset="0"/>
                <a:cs typeface="Times New Roman" panose="02020603050405020304" pitchFamily="18" charset="0"/>
              </a:rPr>
              <a:t> эпителия, т.е. происходит правильное митотическое деление эпителиальных клеток, их дифференцировка, созревание, эксфолиация. К этим заболеваниям относятся: псевдоэрозия, </a:t>
            </a:r>
            <a:r>
              <a:rPr lang="ru-RU" dirty="0" err="1" smtClean="0">
                <a:latin typeface="Times New Roman" panose="02020603050405020304" pitchFamily="18" charset="0"/>
                <a:cs typeface="Times New Roman" panose="02020603050405020304" pitchFamily="18" charset="0"/>
              </a:rPr>
              <a:t>эктропион</a:t>
            </a:r>
            <a:r>
              <a:rPr lang="ru-RU" dirty="0" smtClean="0">
                <a:latin typeface="Times New Roman" panose="02020603050405020304" pitchFamily="18" charset="0"/>
                <a:cs typeface="Times New Roman" panose="02020603050405020304" pitchFamily="18" charset="0"/>
              </a:rPr>
              <a:t>, полип, </a:t>
            </a:r>
            <a:r>
              <a:rPr lang="ru-RU" dirty="0" err="1" smtClean="0">
                <a:latin typeface="Times New Roman" panose="02020603050405020304" pitchFamily="18" charset="0"/>
                <a:cs typeface="Times New Roman" panose="02020603050405020304" pitchFamily="18" charset="0"/>
              </a:rPr>
              <a:t>эндометриоз</a:t>
            </a:r>
            <a:r>
              <a:rPr lang="ru-RU" dirty="0" smtClean="0">
                <a:latin typeface="Times New Roman" panose="02020603050405020304" pitchFamily="18" charset="0"/>
                <a:cs typeface="Times New Roman" panose="02020603050405020304" pitchFamily="18" charset="0"/>
              </a:rPr>
              <a:t>, лейкоплакия, </a:t>
            </a:r>
            <a:r>
              <a:rPr lang="ru-RU" dirty="0" err="1" smtClean="0">
                <a:latin typeface="Times New Roman" panose="02020603050405020304" pitchFamily="18" charset="0"/>
                <a:cs typeface="Times New Roman" panose="02020603050405020304" pitchFamily="18" charset="0"/>
              </a:rPr>
              <a:t>эритроплакия</a:t>
            </a:r>
            <a:r>
              <a:rPr lang="ru-RU" dirty="0" smtClean="0">
                <a:latin typeface="Times New Roman" panose="02020603050405020304" pitchFamily="18" charset="0"/>
                <a:cs typeface="Times New Roman" panose="02020603050405020304" pitchFamily="18" charset="0"/>
              </a:rPr>
              <a:t>, папиллома, цервициты, истинная эрозия.</a:t>
            </a:r>
          </a:p>
          <a:p>
            <a:pPr marL="0" indent="0">
              <a:buNone/>
            </a:pPr>
            <a:r>
              <a:rPr lang="ru-RU" dirty="0" smtClean="0">
                <a:latin typeface="Times New Roman" panose="02020603050405020304" pitchFamily="18" charset="0"/>
                <a:cs typeface="Times New Roman" panose="02020603050405020304" pitchFamily="18" charset="0"/>
              </a:rPr>
              <a:t>К </a:t>
            </a:r>
            <a:r>
              <a:rPr lang="ru-RU" b="1" dirty="0" smtClean="0">
                <a:latin typeface="Times New Roman" panose="02020603050405020304" pitchFamily="18" charset="0"/>
                <a:cs typeface="Times New Roman" panose="02020603050405020304" pitchFamily="18" charset="0"/>
              </a:rPr>
              <a:t>предраковым состояниям шейки матки</a:t>
            </a:r>
            <a:r>
              <a:rPr lang="ru-RU" dirty="0" smtClean="0">
                <a:latin typeface="Times New Roman" panose="02020603050405020304" pitchFamily="18" charset="0"/>
                <a:cs typeface="Times New Roman" panose="02020603050405020304" pitchFamily="18" charset="0"/>
              </a:rPr>
              <a:t> относят дисплазию эпителия — патологические процессы, при которых отмечается гиперплазия, пролиферация, нарушение дифференцировки, созревания и отторжения эпителиальных клеток.</a:t>
            </a:r>
          </a:p>
          <a:p>
            <a:pPr marL="0" indent="0" fontAlgn="base">
              <a:buNone/>
            </a:pPr>
            <a:r>
              <a:rPr lang="ru-RU" b="1" dirty="0" err="1" smtClean="0">
                <a:latin typeface="Times New Roman" panose="02020603050405020304" pitchFamily="18" charset="0"/>
                <a:cs typeface="Times New Roman" panose="02020603050405020304" pitchFamily="18" charset="0"/>
              </a:rPr>
              <a:t>Этиопатогенез</a:t>
            </a:r>
            <a:r>
              <a:rPr lang="ru-RU" b="1" dirty="0" smtClean="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заболеваний шейки матки</a:t>
            </a:r>
            <a:endParaRPr lang="ru-RU" dirty="0">
              <a:latin typeface="Times New Roman" panose="02020603050405020304" pitchFamily="18" charset="0"/>
              <a:cs typeface="Times New Roman" panose="02020603050405020304" pitchFamily="18" charset="0"/>
            </a:endParaRPr>
          </a:p>
          <a:p>
            <a:pPr marL="0" indent="0">
              <a:buNone/>
            </a:pPr>
            <a:r>
              <a:rPr lang="ru-RU" dirty="0" err="1">
                <a:latin typeface="Times New Roman" panose="02020603050405020304" pitchFamily="18" charset="0"/>
                <a:cs typeface="Times New Roman" panose="02020603050405020304" pitchFamily="18" charset="0"/>
              </a:rPr>
              <a:t>Предрак</a:t>
            </a:r>
            <a:r>
              <a:rPr lang="ru-RU" dirty="0">
                <a:latin typeface="Times New Roman" panose="02020603050405020304" pitchFamily="18" charset="0"/>
                <a:cs typeface="Times New Roman" panose="02020603050405020304" pitchFamily="18" charset="0"/>
              </a:rPr>
              <a:t>, а в последующем и рак шейки матки формируются на фоне доброкачественных нарушений многослойного плоского эпителия (эктопия, метаплазия). Это становится возможным благодаря </a:t>
            </a:r>
            <a:r>
              <a:rPr lang="ru-RU" dirty="0" err="1">
                <a:latin typeface="Times New Roman" panose="02020603050405020304" pitchFamily="18" charset="0"/>
                <a:cs typeface="Times New Roman" panose="02020603050405020304" pitchFamily="18" charset="0"/>
              </a:rPr>
              <a:t>бипотентным</a:t>
            </a:r>
            <a:r>
              <a:rPr lang="ru-RU" dirty="0">
                <a:latin typeface="Times New Roman" panose="02020603050405020304" pitchFamily="18" charset="0"/>
                <a:cs typeface="Times New Roman" panose="02020603050405020304" pitchFamily="18" charset="0"/>
              </a:rPr>
              <a:t> свойствам резервных клеток, которые могут превращаться как в плоский, так и в призматический эпителий.</a:t>
            </a: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1390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0"/>
            <a:ext cx="10515600" cy="746983"/>
          </a:xfrm>
        </p:spPr>
        <p:txBody>
          <a:bodyPr>
            <a:normAutofit/>
          </a:bodyPr>
          <a:lstStyle/>
          <a:p>
            <a:pPr algn="ctr"/>
            <a:r>
              <a:rPr lang="ru-RU" sz="3600" b="1" dirty="0">
                <a:latin typeface="Times New Roman" panose="02020603050405020304" pitchFamily="18" charset="0"/>
                <a:cs typeface="Times New Roman" panose="02020603050405020304" pitchFamily="18" charset="0"/>
              </a:rPr>
              <a:t>Эктопия</a:t>
            </a:r>
            <a:r>
              <a:rPr lang="ru-RU" sz="3600" dirty="0">
                <a:latin typeface="Times New Roman" panose="02020603050405020304" pitchFamily="18" charset="0"/>
                <a:cs typeface="Times New Roman" panose="02020603050405020304" pitchFamily="18" charset="0"/>
              </a:rPr>
              <a:t> </a:t>
            </a:r>
          </a:p>
        </p:txBody>
      </p:sp>
      <p:sp>
        <p:nvSpPr>
          <p:cNvPr id="3" name="Объект 2"/>
          <p:cNvSpPr>
            <a:spLocks noGrp="1"/>
          </p:cNvSpPr>
          <p:nvPr>
            <p:ph idx="1"/>
          </p:nvPr>
        </p:nvSpPr>
        <p:spPr>
          <a:xfrm>
            <a:off x="630195" y="746983"/>
            <a:ext cx="10723605" cy="5429980"/>
          </a:xfrm>
        </p:spPr>
        <p:txBody>
          <a:bodyPr/>
          <a:lstStyle/>
          <a:p>
            <a:endParaRPr lang="ru-RU" dirty="0"/>
          </a:p>
        </p:txBody>
      </p:sp>
      <p:graphicFrame>
        <p:nvGraphicFramePr>
          <p:cNvPr id="4" name="Схема 3"/>
          <p:cNvGraphicFramePr/>
          <p:nvPr>
            <p:extLst>
              <p:ext uri="{D42A27DB-BD31-4B8C-83A1-F6EECF244321}">
                <p14:modId xmlns:p14="http://schemas.microsoft.com/office/powerpoint/2010/main" val="626213677"/>
              </p:ext>
            </p:extLst>
          </p:nvPr>
        </p:nvGraphicFramePr>
        <p:xfrm>
          <a:off x="543697" y="719666"/>
          <a:ext cx="11046941"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8632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222421"/>
            <a:ext cx="10515600" cy="1050324"/>
          </a:xfrm>
        </p:spPr>
        <p:txBody>
          <a:bodyPr>
            <a:normAutofit/>
          </a:bodyPr>
          <a:lstStyle/>
          <a:p>
            <a:pPr algn="ctr"/>
            <a:r>
              <a:rPr lang="ru-RU" sz="3600" b="1" dirty="0">
                <a:latin typeface="Times New Roman" panose="02020603050405020304" pitchFamily="18" charset="0"/>
                <a:cs typeface="Times New Roman" panose="02020603050405020304" pitchFamily="18" charset="0"/>
              </a:rPr>
              <a:t>Метаплазия</a:t>
            </a:r>
            <a:r>
              <a:rPr lang="ru-RU" sz="3600" dirty="0">
                <a:latin typeface="Times New Roman" panose="02020603050405020304" pitchFamily="18" charset="0"/>
                <a:cs typeface="Times New Roman" panose="02020603050405020304" pitchFamily="18" charset="0"/>
              </a:rPr>
              <a:t> </a:t>
            </a:r>
          </a:p>
        </p:txBody>
      </p:sp>
      <p:sp>
        <p:nvSpPr>
          <p:cNvPr id="3" name="Объект 2"/>
          <p:cNvSpPr>
            <a:spLocks noGrp="1"/>
          </p:cNvSpPr>
          <p:nvPr>
            <p:ph idx="1"/>
          </p:nvPr>
        </p:nvSpPr>
        <p:spPr>
          <a:xfrm>
            <a:off x="383059" y="827904"/>
            <a:ext cx="10970741" cy="5349060"/>
          </a:xfrm>
        </p:spPr>
        <p:txBody>
          <a:bodyPr/>
          <a:lstStyle/>
          <a:p>
            <a:pPr marL="0" indent="0">
              <a:buNone/>
            </a:pPr>
            <a:endParaRPr lang="ru-RU" dirty="0" smtClean="0"/>
          </a:p>
          <a:p>
            <a:pPr marL="0" indent="0">
              <a:buNone/>
            </a:pPr>
            <a:r>
              <a:rPr lang="ru-RU" dirty="0" smtClean="0"/>
              <a:t>— </a:t>
            </a:r>
            <a:r>
              <a:rPr lang="ru-RU" dirty="0">
                <a:latin typeface="Times New Roman" panose="02020603050405020304" pitchFamily="18" charset="0"/>
                <a:cs typeface="Times New Roman" panose="02020603050405020304" pitchFamily="18" charset="0"/>
              </a:rPr>
              <a:t>процесс превращения резервных клеток в плоский эпителий. </a:t>
            </a:r>
            <a:endParaRPr lang="ru-RU" dirty="0" smtClean="0">
              <a:latin typeface="Times New Roman" panose="02020603050405020304" pitchFamily="18" charset="0"/>
              <a:cs typeface="Times New Roman" panose="02020603050405020304" pitchFamily="18" charset="0"/>
            </a:endParaRPr>
          </a:p>
          <a:p>
            <a:pPr marL="0" indent="0">
              <a:buNone/>
            </a:pPr>
            <a:endParaRPr lang="ru-RU" dirty="0" smtClean="0">
              <a:latin typeface="Times New Roman" panose="02020603050405020304" pitchFamily="18" charset="0"/>
              <a:cs typeface="Times New Roman" panose="02020603050405020304" pitchFamily="18" charset="0"/>
            </a:endParaRPr>
          </a:p>
          <a:p>
            <a:pPr marL="0" indent="0">
              <a:buNone/>
            </a:pPr>
            <a:r>
              <a:rPr lang="ru-RU" dirty="0" smtClean="0">
                <a:latin typeface="Times New Roman" panose="02020603050405020304" pitchFamily="18" charset="0"/>
                <a:cs typeface="Times New Roman" panose="02020603050405020304" pitchFamily="18" charset="0"/>
              </a:rPr>
              <a:t>Плоскоклеточная </a:t>
            </a:r>
            <a:r>
              <a:rPr lang="ru-RU" dirty="0">
                <a:latin typeface="Times New Roman" panose="02020603050405020304" pitchFamily="18" charset="0"/>
                <a:cs typeface="Times New Roman" panose="02020603050405020304" pitchFamily="18" charset="0"/>
              </a:rPr>
              <a:t>метаплазия связана с пролиферацией резервных клеток, которые являются необходимым фактором для злокачественной трансформации. </a:t>
            </a:r>
            <a:endParaRPr lang="ru-RU" dirty="0" smtClean="0">
              <a:latin typeface="Times New Roman" panose="02020603050405020304" pitchFamily="18" charset="0"/>
              <a:cs typeface="Times New Roman" panose="02020603050405020304" pitchFamily="18" charset="0"/>
            </a:endParaRPr>
          </a:p>
          <a:p>
            <a:pPr marL="0" indent="0">
              <a:buNone/>
            </a:pPr>
            <a:r>
              <a:rPr lang="ru-RU" dirty="0" smtClean="0">
                <a:latin typeface="Times New Roman" panose="02020603050405020304" pitchFamily="18" charset="0"/>
                <a:cs typeface="Times New Roman" panose="02020603050405020304" pitchFamily="18" charset="0"/>
              </a:rPr>
              <a:t>К </a:t>
            </a:r>
            <a:r>
              <a:rPr lang="ru-RU" dirty="0">
                <a:latin typeface="Times New Roman" panose="02020603050405020304" pitchFamily="18" charset="0"/>
                <a:cs typeface="Times New Roman" panose="02020603050405020304" pitchFamily="18" charset="0"/>
              </a:rPr>
              <a:t>формированию </a:t>
            </a:r>
            <a:r>
              <a:rPr lang="ru-RU" dirty="0" err="1">
                <a:latin typeface="Times New Roman" panose="02020603050405020304" pitchFamily="18" charset="0"/>
                <a:cs typeface="Times New Roman" panose="02020603050405020304" pitchFamily="18" charset="0"/>
              </a:rPr>
              <a:t>предрака</a:t>
            </a:r>
            <a:r>
              <a:rPr lang="ru-RU" dirty="0">
                <a:latin typeface="Times New Roman" panose="02020603050405020304" pitchFamily="18" charset="0"/>
                <a:cs typeface="Times New Roman" panose="02020603050405020304" pitchFamily="18" charset="0"/>
              </a:rPr>
              <a:t> (дисплазии) приводит перекрытие цилиндрического эпителия плоским.</a:t>
            </a:r>
          </a:p>
          <a:p>
            <a:endParaRPr lang="ru-RU" dirty="0"/>
          </a:p>
        </p:txBody>
      </p:sp>
    </p:spTree>
    <p:extLst>
      <p:ext uri="{BB962C8B-B14F-4D97-AF65-F5344CB8AC3E}">
        <p14:creationId xmlns:p14="http://schemas.microsoft.com/office/powerpoint/2010/main" val="752165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759340"/>
          </a:xfrm>
        </p:spPr>
        <p:txBody>
          <a:bodyPr>
            <a:normAutofit fontScale="90000"/>
          </a:bodyPr>
          <a:lstStyle/>
          <a:p>
            <a:pPr algn="ctr"/>
            <a:r>
              <a:rPr lang="ru-RU" sz="4000" b="1" dirty="0">
                <a:latin typeface="Times New Roman" panose="02020603050405020304" pitchFamily="18" charset="0"/>
                <a:cs typeface="Times New Roman" panose="02020603050405020304" pitchFamily="18" charset="0"/>
              </a:rPr>
              <a:t>Факторы развития фоновых и предраковых заболеваний шейки матки</a:t>
            </a:r>
            <a:r>
              <a:rPr lang="ru-RU" dirty="0"/>
              <a:t/>
            </a:r>
            <a:br>
              <a:rPr lang="ru-RU" dirty="0"/>
            </a:br>
            <a:endParaRPr lang="ru-RU" dirty="0"/>
          </a:p>
        </p:txBody>
      </p:sp>
      <p:sp>
        <p:nvSpPr>
          <p:cNvPr id="3" name="Объект 2"/>
          <p:cNvSpPr>
            <a:spLocks noGrp="1"/>
          </p:cNvSpPr>
          <p:nvPr>
            <p:ph idx="1"/>
          </p:nvPr>
        </p:nvSpPr>
        <p:spPr>
          <a:xfrm>
            <a:off x="654908" y="1124466"/>
            <a:ext cx="10698892" cy="5052497"/>
          </a:xfrm>
        </p:spPr>
        <p:txBody>
          <a:bodyPr/>
          <a:lstStyle/>
          <a:p>
            <a:pPr marL="0" indent="0" algn="just">
              <a:buNone/>
            </a:pPr>
            <a:r>
              <a:rPr lang="ru-RU" dirty="0" smtClean="0">
                <a:latin typeface="Times New Roman" panose="02020603050405020304" pitchFamily="18" charset="0"/>
                <a:cs typeface="Times New Roman" panose="02020603050405020304" pitchFamily="18" charset="0"/>
              </a:rPr>
              <a:t>1</a:t>
            </a:r>
            <a:r>
              <a:rPr lang="ru-RU" dirty="0">
                <a:latin typeface="Times New Roman" panose="02020603050405020304" pitchFamily="18" charset="0"/>
                <a:cs typeface="Times New Roman" panose="02020603050405020304" pitchFamily="18" charset="0"/>
              </a:rPr>
              <a:t>. </a:t>
            </a:r>
            <a:r>
              <a:rPr lang="ru-RU" i="1" dirty="0">
                <a:latin typeface="Times New Roman" panose="02020603050405020304" pitchFamily="18" charset="0"/>
                <a:cs typeface="Times New Roman" panose="02020603050405020304" pitchFamily="18" charset="0"/>
              </a:rPr>
              <a:t>Воспалительные заболевания </a:t>
            </a:r>
            <a:r>
              <a:rPr lang="ru-RU" i="1" dirty="0" smtClean="0">
                <a:latin typeface="Times New Roman" panose="02020603050405020304" pitchFamily="18" charset="0"/>
                <a:cs typeface="Times New Roman" panose="02020603050405020304" pitchFamily="18" charset="0"/>
              </a:rPr>
              <a:t>гениталий</a:t>
            </a:r>
          </a:p>
          <a:p>
            <a:pPr marL="0" indent="0" algn="just">
              <a:buNone/>
            </a:pPr>
            <a:r>
              <a:rPr lang="ru-RU" dirty="0">
                <a:latin typeface="Times New Roman" panose="02020603050405020304" pitchFamily="18" charset="0"/>
                <a:cs typeface="Times New Roman" panose="02020603050405020304" pitchFamily="18" charset="0"/>
              </a:rPr>
              <a:t> вызывают некробиоз многослойного плоского эпителия шейки матки и его десквамацию </a:t>
            </a:r>
            <a:endParaRPr lang="ru-RU" dirty="0" smtClean="0">
              <a:latin typeface="Times New Roman" panose="02020603050405020304" pitchFamily="18" charset="0"/>
              <a:cs typeface="Times New Roman" panose="02020603050405020304" pitchFamily="18" charset="0"/>
            </a:endParaRPr>
          </a:p>
          <a:p>
            <a:pPr marL="0" indent="0" algn="just">
              <a:buNone/>
            </a:pPr>
            <a:r>
              <a:rPr lang="ru-RU" dirty="0" smtClean="0">
                <a:latin typeface="Times New Roman" panose="02020603050405020304" pitchFamily="18" charset="0"/>
                <a:cs typeface="Times New Roman" panose="02020603050405020304" pitchFamily="18" charset="0"/>
              </a:rPr>
              <a:t>с </a:t>
            </a:r>
            <a:r>
              <a:rPr lang="ru-RU" dirty="0">
                <a:latin typeface="Times New Roman" panose="02020603050405020304" pitchFamily="18" charset="0"/>
                <a:cs typeface="Times New Roman" panose="02020603050405020304" pitchFamily="18" charset="0"/>
              </a:rPr>
              <a:t>последующим образованием на ней </a:t>
            </a:r>
            <a:r>
              <a:rPr lang="ru-RU" dirty="0" err="1" smtClean="0">
                <a:latin typeface="Times New Roman" panose="02020603050405020304" pitchFamily="18" charset="0"/>
                <a:cs typeface="Times New Roman" panose="02020603050405020304" pitchFamily="18" charset="0"/>
              </a:rPr>
              <a:t>эрозированных</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участков, заживление которых происходит </a:t>
            </a:r>
            <a:r>
              <a:rPr lang="ru-RU" dirty="0" smtClean="0">
                <a:latin typeface="Times New Roman" panose="02020603050405020304" pitchFamily="18" charset="0"/>
                <a:cs typeface="Times New Roman" panose="02020603050405020304" pitchFamily="18" charset="0"/>
              </a:rPr>
              <a:t>за </a:t>
            </a:r>
            <a:r>
              <a:rPr lang="ru-RU" dirty="0">
                <a:latin typeface="Times New Roman" panose="02020603050405020304" pitchFamily="18" charset="0"/>
                <a:cs typeface="Times New Roman" panose="02020603050405020304" pitchFamily="18" charset="0"/>
              </a:rPr>
              <a:t>счет разрастания из цервикального канала цилиндрического эпителия, не характерного для влагалищной </a:t>
            </a:r>
            <a:r>
              <a:rPr lang="ru-RU" dirty="0" err="1">
                <a:latin typeface="Times New Roman" panose="02020603050405020304" pitchFamily="18" charset="0"/>
                <a:cs typeface="Times New Roman" panose="02020603050405020304" pitchFamily="18" charset="0"/>
              </a:rPr>
              <a:t>экосреды</a:t>
            </a:r>
            <a:r>
              <a:rPr lang="ru-RU" dirty="0" smtClean="0">
                <a:latin typeface="Times New Roman" panose="02020603050405020304" pitchFamily="18" charset="0"/>
                <a:cs typeface="Times New Roman" panose="02020603050405020304" pitchFamily="18" charset="0"/>
              </a:rPr>
              <a:t>.</a:t>
            </a:r>
          </a:p>
          <a:p>
            <a:pPr marL="0" indent="0" algn="just">
              <a:buNone/>
            </a:pP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В этой зоне образуется псевдоэрозия. </a:t>
            </a:r>
            <a:endParaRPr lang="ru-RU" dirty="0" smtClean="0">
              <a:latin typeface="Times New Roman" panose="02020603050405020304" pitchFamily="18" charset="0"/>
              <a:cs typeface="Times New Roman" panose="02020603050405020304" pitchFamily="18" charset="0"/>
            </a:endParaRPr>
          </a:p>
          <a:p>
            <a:pPr marL="0" indent="0" algn="just">
              <a:buNone/>
            </a:pPr>
            <a:r>
              <a:rPr lang="ru-RU" dirty="0" smtClean="0">
                <a:latin typeface="Times New Roman" panose="02020603050405020304" pitchFamily="18" charset="0"/>
                <a:cs typeface="Times New Roman" panose="02020603050405020304" pitchFamily="18" charset="0"/>
              </a:rPr>
              <a:t>В </a:t>
            </a:r>
            <a:r>
              <a:rPr lang="ru-RU" dirty="0">
                <a:latin typeface="Times New Roman" panose="02020603050405020304" pitchFamily="18" charset="0"/>
                <a:cs typeface="Times New Roman" panose="02020603050405020304" pitchFamily="18" charset="0"/>
              </a:rPr>
              <a:t>дальнейшем цилиндрический эпителий замещается многослойным плоским эпителием.</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8189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32487" y="197707"/>
            <a:ext cx="10822459" cy="5942185"/>
          </a:xfrm>
        </p:spPr>
        <p:txBody>
          <a:bodyPr>
            <a:normAutofit lnSpcReduction="10000"/>
          </a:bodyPr>
          <a:lstStyle/>
          <a:p>
            <a:pPr marL="0" indent="0" algn="just">
              <a:buNone/>
            </a:pPr>
            <a:r>
              <a:rPr lang="ru-RU" dirty="0">
                <a:latin typeface="Times New Roman" panose="02020603050405020304" pitchFamily="18" charset="0"/>
                <a:cs typeface="Times New Roman" panose="02020603050405020304" pitchFamily="18" charset="0"/>
              </a:rPr>
              <a:t>Особо важное значение в возникновении дисплазии шейки матки принадлежит вирусу папилломы человека (ВПЧ).</a:t>
            </a:r>
          </a:p>
          <a:p>
            <a:pPr marL="0" indent="0" algn="just">
              <a:buNone/>
            </a:pPr>
            <a:r>
              <a:rPr lang="ru-RU" dirty="0">
                <a:latin typeface="Times New Roman" panose="02020603050405020304" pitchFamily="18" charset="0"/>
                <a:cs typeface="Times New Roman" panose="02020603050405020304" pitchFamily="18" charset="0"/>
              </a:rPr>
              <a:t>Он проникает в базальные клетки эпителия через микротравмы, образующиеся при половых контактах. </a:t>
            </a:r>
            <a:endParaRPr lang="ru-RU" dirty="0" smtClean="0">
              <a:latin typeface="Times New Roman" panose="02020603050405020304" pitchFamily="18" charset="0"/>
              <a:cs typeface="Times New Roman" panose="02020603050405020304" pitchFamily="18" charset="0"/>
            </a:endParaRPr>
          </a:p>
          <a:p>
            <a:pPr marL="0" indent="0" algn="just">
              <a:buNone/>
            </a:pPr>
            <a:r>
              <a:rPr lang="ru-RU" dirty="0" smtClean="0">
                <a:latin typeface="Times New Roman" panose="02020603050405020304" pitchFamily="18" charset="0"/>
                <a:cs typeface="Times New Roman" panose="02020603050405020304" pitchFamily="18" charset="0"/>
              </a:rPr>
              <a:t>ДНК </a:t>
            </a:r>
            <a:r>
              <a:rPr lang="ru-RU" dirty="0">
                <a:latin typeface="Times New Roman" panose="02020603050405020304" pitchFamily="18" charset="0"/>
                <a:cs typeface="Times New Roman" panose="02020603050405020304" pitchFamily="18" charset="0"/>
              </a:rPr>
              <a:t>вируса попадает в клетку после сбрасывания белковой оболочки и поступает в клеточное ядро. </a:t>
            </a:r>
            <a:endParaRPr lang="ru-RU" dirty="0" smtClean="0">
              <a:latin typeface="Times New Roman" panose="02020603050405020304" pitchFamily="18" charset="0"/>
              <a:cs typeface="Times New Roman" panose="02020603050405020304" pitchFamily="18" charset="0"/>
            </a:endParaRPr>
          </a:p>
          <a:p>
            <a:pPr marL="0" indent="0" algn="just">
              <a:buNone/>
            </a:pPr>
            <a:r>
              <a:rPr lang="ru-RU" dirty="0" smtClean="0">
                <a:latin typeface="Times New Roman" panose="02020603050405020304" pitchFamily="18" charset="0"/>
                <a:cs typeface="Times New Roman" panose="02020603050405020304" pitchFamily="18" charset="0"/>
              </a:rPr>
              <a:t>Находясь </a:t>
            </a:r>
            <a:r>
              <a:rPr lang="ru-RU" dirty="0">
                <a:latin typeface="Times New Roman" panose="02020603050405020304" pitchFamily="18" charset="0"/>
                <a:cs typeface="Times New Roman" panose="02020603050405020304" pitchFamily="18" charset="0"/>
              </a:rPr>
              <a:t>в базальном слое в небольшом количестве копий, ДНК вируса не обнаруживается (латентный период). </a:t>
            </a:r>
            <a:endParaRPr lang="ru-RU" dirty="0" smtClean="0">
              <a:latin typeface="Times New Roman" panose="02020603050405020304" pitchFamily="18" charset="0"/>
              <a:cs typeface="Times New Roman" panose="02020603050405020304" pitchFamily="18" charset="0"/>
            </a:endParaRPr>
          </a:p>
          <a:p>
            <a:pPr marL="0" indent="0" algn="just">
              <a:buNone/>
            </a:pPr>
            <a:r>
              <a:rPr lang="ru-RU" dirty="0" smtClean="0">
                <a:latin typeface="Times New Roman" panose="02020603050405020304" pitchFamily="18" charset="0"/>
                <a:cs typeface="Times New Roman" panose="02020603050405020304" pitchFamily="18" charset="0"/>
              </a:rPr>
              <a:t>При </a:t>
            </a:r>
            <a:r>
              <a:rPr lang="ru-RU" dirty="0">
                <a:latin typeface="Times New Roman" panose="02020603050405020304" pitchFamily="18" charset="0"/>
                <a:cs typeface="Times New Roman" panose="02020603050405020304" pitchFamily="18" charset="0"/>
              </a:rPr>
              <a:t>дальнейшей экспрессии вируса развивается субклиническая, а затем клиническая стадии заболевания. </a:t>
            </a:r>
            <a:endParaRPr lang="ru-RU" dirty="0" smtClean="0">
              <a:latin typeface="Times New Roman" panose="02020603050405020304" pitchFamily="18" charset="0"/>
              <a:cs typeface="Times New Roman" panose="02020603050405020304" pitchFamily="18" charset="0"/>
            </a:endParaRPr>
          </a:p>
          <a:p>
            <a:pPr marL="0" indent="0" algn="just">
              <a:buNone/>
            </a:pPr>
            <a:r>
              <a:rPr lang="ru-RU" dirty="0" smtClean="0">
                <a:latin typeface="Times New Roman" panose="02020603050405020304" pitchFamily="18" charset="0"/>
                <a:cs typeface="Times New Roman" panose="02020603050405020304" pitchFamily="18" charset="0"/>
              </a:rPr>
              <a:t>Характерный </a:t>
            </a:r>
            <a:r>
              <a:rPr lang="ru-RU" dirty="0" err="1">
                <a:latin typeface="Times New Roman" panose="02020603050405020304" pitchFamily="18" charset="0"/>
                <a:cs typeface="Times New Roman" panose="02020603050405020304" pitchFamily="18" charset="0"/>
              </a:rPr>
              <a:t>цитопатический</a:t>
            </a:r>
            <a:r>
              <a:rPr lang="ru-RU" dirty="0">
                <a:latin typeface="Times New Roman" panose="02020603050405020304" pitchFamily="18" charset="0"/>
                <a:cs typeface="Times New Roman" panose="02020603050405020304" pitchFamily="18" charset="0"/>
              </a:rPr>
              <a:t> эффект ВПЧ — </a:t>
            </a:r>
            <a:r>
              <a:rPr lang="ru-RU" dirty="0" err="1">
                <a:latin typeface="Times New Roman" panose="02020603050405020304" pitchFamily="18" charset="0"/>
                <a:cs typeface="Times New Roman" panose="02020603050405020304" pitchFamily="18" charset="0"/>
              </a:rPr>
              <a:t>койлоцитоз</a:t>
            </a:r>
            <a:r>
              <a:rPr lang="ru-RU" dirty="0">
                <a:latin typeface="Times New Roman" panose="02020603050405020304" pitchFamily="18" charset="0"/>
                <a:cs typeface="Times New Roman" panose="02020603050405020304" pitchFamily="18" charset="0"/>
              </a:rPr>
              <a:t> — возникает в поверхностных слоях эпителия, при этом ядро принимает неправильную форму и становится </a:t>
            </a:r>
            <a:r>
              <a:rPr lang="ru-RU" dirty="0" err="1">
                <a:latin typeface="Times New Roman" panose="02020603050405020304" pitchFamily="18" charset="0"/>
                <a:cs typeface="Times New Roman" panose="02020603050405020304" pitchFamily="18" charset="0"/>
              </a:rPr>
              <a:t>гиперхромным</a:t>
            </a:r>
            <a:r>
              <a:rPr lang="ru-RU" dirty="0">
                <a:latin typeface="Times New Roman" panose="02020603050405020304" pitchFamily="18" charset="0"/>
                <a:cs typeface="Times New Roman" panose="02020603050405020304" pitchFamily="18" charset="0"/>
              </a:rPr>
              <a:t> из-за скопления в нем вирионов, в цитоплазме появляются вакуоли.</a:t>
            </a: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9374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32486" y="247135"/>
            <a:ext cx="10921314" cy="5929828"/>
          </a:xfrm>
        </p:spPr>
        <p:txBody>
          <a:bodyPr/>
          <a:lstStyle/>
          <a:p>
            <a:pPr marL="0" indent="0">
              <a:buNone/>
            </a:pPr>
            <a:r>
              <a:rPr lang="ru-RU" dirty="0">
                <a:latin typeface="Times New Roman" panose="02020603050405020304" pitchFamily="18" charset="0"/>
                <a:cs typeface="Times New Roman" panose="02020603050405020304" pitchFamily="18" charset="0"/>
              </a:rPr>
              <a:t>В настоящее время идентифицировано более 100 различных типов ВПЧ, из которых 30 инфицируют генитальный тракт человека. </a:t>
            </a:r>
            <a:endParaRPr lang="ru-RU" dirty="0" smtClean="0">
              <a:latin typeface="Times New Roman" panose="02020603050405020304" pitchFamily="18" charset="0"/>
              <a:cs typeface="Times New Roman" panose="02020603050405020304" pitchFamily="18" charset="0"/>
            </a:endParaRPr>
          </a:p>
          <a:p>
            <a:pPr marL="0" indent="0">
              <a:buNone/>
            </a:pPr>
            <a:r>
              <a:rPr lang="ru-RU" dirty="0" smtClean="0">
                <a:latin typeface="Times New Roman" panose="02020603050405020304" pitchFamily="18" charset="0"/>
                <a:cs typeface="Times New Roman" panose="02020603050405020304" pitchFamily="18" charset="0"/>
              </a:rPr>
              <a:t>Среди </a:t>
            </a:r>
            <a:r>
              <a:rPr lang="ru-RU" dirty="0">
                <a:latin typeface="Times New Roman" panose="02020603050405020304" pitchFamily="18" charset="0"/>
                <a:cs typeface="Times New Roman" panose="02020603050405020304" pitchFamily="18" charset="0"/>
              </a:rPr>
              <a:t>типов ВПЧ-инфекции выделяют группы различного онкологического риска. </a:t>
            </a:r>
            <a:endParaRPr lang="ru-RU" dirty="0" smtClean="0">
              <a:latin typeface="Times New Roman" panose="02020603050405020304" pitchFamily="18" charset="0"/>
              <a:cs typeface="Times New Roman" panose="02020603050405020304" pitchFamily="18" charset="0"/>
            </a:endParaRPr>
          </a:p>
          <a:p>
            <a:pPr marL="0" indent="0">
              <a:buNone/>
            </a:pPr>
            <a:r>
              <a:rPr lang="ru-RU" dirty="0" smtClean="0">
                <a:latin typeface="Times New Roman" panose="02020603050405020304" pitchFamily="18" charset="0"/>
                <a:cs typeface="Times New Roman" panose="02020603050405020304" pitchFamily="18" charset="0"/>
              </a:rPr>
              <a:t>Так</a:t>
            </a:r>
            <a:r>
              <a:rPr lang="ru-RU" dirty="0">
                <a:latin typeface="Times New Roman" panose="02020603050405020304" pitchFamily="18" charset="0"/>
                <a:cs typeface="Times New Roman" panose="02020603050405020304" pitchFamily="18" charset="0"/>
              </a:rPr>
              <a:t>, к низкому онкологическому риску относят ВПЧ 6, 11, 40, 42, 43, 44 и 61 типов; к среднему риску — 30, 33, 35, 39, 45, 52, 56, 58; к высокому риску — 16, 18 и 31 типы вируса.</a:t>
            </a:r>
          </a:p>
          <a:p>
            <a:pPr marL="0" indent="0">
              <a:buNone/>
            </a:pPr>
            <a:r>
              <a:rPr lang="ru-RU" dirty="0">
                <a:latin typeface="Times New Roman" panose="02020603050405020304" pitchFamily="18" charset="0"/>
                <a:cs typeface="Times New Roman" panose="02020603050405020304" pitchFamily="18" charset="0"/>
              </a:rPr>
              <a:t>В зараженных клетках вирусный геном может существовать в 2-х формах: </a:t>
            </a:r>
            <a:r>
              <a:rPr lang="ru-RU" dirty="0" err="1">
                <a:latin typeface="Times New Roman" panose="02020603050405020304" pitchFamily="18" charset="0"/>
                <a:cs typeface="Times New Roman" panose="02020603050405020304" pitchFamily="18" charset="0"/>
              </a:rPr>
              <a:t>эписомальной</a:t>
            </a:r>
            <a:r>
              <a:rPr lang="ru-RU" dirty="0">
                <a:latin typeface="Times New Roman" panose="02020603050405020304" pitchFamily="18" charset="0"/>
                <a:cs typeface="Times New Roman" panose="02020603050405020304" pitchFamily="18" charset="0"/>
              </a:rPr>
              <a:t> (вне хромосом) и интегрированной в клеточный геном. </a:t>
            </a:r>
          </a:p>
        </p:txBody>
      </p:sp>
    </p:spTree>
    <p:extLst>
      <p:ext uri="{BB962C8B-B14F-4D97-AF65-F5344CB8AC3E}">
        <p14:creationId xmlns:p14="http://schemas.microsoft.com/office/powerpoint/2010/main" val="350309659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1699</Words>
  <Application>Microsoft Office PowerPoint</Application>
  <PresentationFormat>Широкоэкранный</PresentationFormat>
  <Paragraphs>137</Paragraphs>
  <Slides>29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29</vt:i4>
      </vt:variant>
    </vt:vector>
  </HeadingPairs>
  <TitlesOfParts>
    <vt:vector size="34" baseType="lpstr">
      <vt:lpstr>Arial</vt:lpstr>
      <vt:lpstr>Calibri</vt:lpstr>
      <vt:lpstr>Calibri Light</vt:lpstr>
      <vt:lpstr>Times New Roman</vt:lpstr>
      <vt:lpstr>Тема Office</vt:lpstr>
      <vt:lpstr>Лекция №4</vt:lpstr>
      <vt:lpstr>План лекции </vt:lpstr>
      <vt:lpstr>Презентация PowerPoint</vt:lpstr>
      <vt:lpstr>Презентация PowerPoint</vt:lpstr>
      <vt:lpstr>Эктопия </vt:lpstr>
      <vt:lpstr>Метаплазия </vt:lpstr>
      <vt:lpstr>Факторы развития фоновых и предраковых заболеваний шейки матки </vt:lpstr>
      <vt:lpstr>Презентация PowerPoint</vt:lpstr>
      <vt:lpstr>Презентация PowerPoint</vt:lpstr>
      <vt:lpstr>Презентация PowerPoint</vt:lpstr>
      <vt:lpstr>Презентация PowerPoint</vt:lpstr>
      <vt:lpstr>Презентация PowerPoint</vt:lpstr>
      <vt:lpstr>I. Фоновые процессы</vt:lpstr>
      <vt:lpstr> виды истинной эрозии: </vt:lpstr>
      <vt:lpstr>Презентация PowerPoint</vt:lpstr>
      <vt:lpstr>Презентация PowerPoint</vt:lpstr>
      <vt:lpstr>Виды псевдоэрозий: </vt:lpstr>
      <vt:lpstr>Презентация PowerPoint</vt:lpstr>
      <vt:lpstr>Презентация PowerPoint</vt:lpstr>
      <vt:lpstr>Клиническая картина:</vt:lpstr>
      <vt:lpstr>Доброкачественная зона трансформаци  (зона доброкачественной метаплазии) </vt:lpstr>
      <vt:lpstr>Незаконченная зона трансформации. </vt:lpstr>
      <vt:lpstr>Законченная зона трансформации </vt:lpstr>
      <vt:lpstr>Папиллома </vt:lpstr>
      <vt:lpstr>Эндометриоз шейки матки. </vt:lpstr>
      <vt:lpstr>Эродированный эктропион </vt:lpstr>
      <vt:lpstr>Презентация PowerPoint</vt:lpstr>
      <vt:lpstr>Домашнее задание</vt:lpstr>
      <vt:lpstr>Спасибо за внимание</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№4</dc:title>
  <dc:creator>Воронова Марина Федоровна</dc:creator>
  <cp:lastModifiedBy>Воронова Марина Федоровна</cp:lastModifiedBy>
  <cp:revision>9</cp:revision>
  <dcterms:created xsi:type="dcterms:W3CDTF">2021-01-19T07:59:34Z</dcterms:created>
  <dcterms:modified xsi:type="dcterms:W3CDTF">2021-01-27T06:45:01Z</dcterms:modified>
</cp:coreProperties>
</file>