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326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7" r:id="rId14"/>
    <p:sldId id="269" r:id="rId15"/>
    <p:sldId id="270" r:id="rId16"/>
    <p:sldId id="271" r:id="rId17"/>
    <p:sldId id="272" r:id="rId18"/>
    <p:sldId id="273" r:id="rId19"/>
    <p:sldId id="258" r:id="rId20"/>
    <p:sldId id="276" r:id="rId21"/>
    <p:sldId id="275" r:id="rId22"/>
    <p:sldId id="274" r:id="rId23"/>
    <p:sldId id="277" r:id="rId24"/>
    <p:sldId id="278" r:id="rId25"/>
    <p:sldId id="280" r:id="rId26"/>
    <p:sldId id="282" r:id="rId27"/>
    <p:sldId id="283" r:id="rId28"/>
    <p:sldId id="284" r:id="rId29"/>
    <p:sldId id="285" r:id="rId30"/>
    <p:sldId id="289" r:id="rId31"/>
    <p:sldId id="290" r:id="rId32"/>
    <p:sldId id="291" r:id="rId33"/>
    <p:sldId id="293" r:id="rId34"/>
    <p:sldId id="292" r:id="rId35"/>
    <p:sldId id="294" r:id="rId36"/>
    <p:sldId id="295" r:id="rId37"/>
    <p:sldId id="297" r:id="rId38"/>
    <p:sldId id="296" r:id="rId39"/>
    <p:sldId id="298" r:id="rId40"/>
    <p:sldId id="299" r:id="rId41"/>
    <p:sldId id="300" r:id="rId42"/>
    <p:sldId id="301" r:id="rId43"/>
    <p:sldId id="302" r:id="rId44"/>
    <p:sldId id="303" r:id="rId45"/>
    <p:sldId id="305" r:id="rId46"/>
    <p:sldId id="306" r:id="rId47"/>
    <p:sldId id="307" r:id="rId48"/>
    <p:sldId id="309" r:id="rId49"/>
    <p:sldId id="310" r:id="rId50"/>
    <p:sldId id="312" r:id="rId51"/>
    <p:sldId id="313" r:id="rId52"/>
    <p:sldId id="314" r:id="rId53"/>
    <p:sldId id="315" r:id="rId54"/>
    <p:sldId id="316" r:id="rId55"/>
    <p:sldId id="317" r:id="rId56"/>
    <p:sldId id="320" r:id="rId57"/>
    <p:sldId id="321" r:id="rId58"/>
    <p:sldId id="322" r:id="rId59"/>
    <p:sldId id="323" r:id="rId60"/>
    <p:sldId id="324" r:id="rId61"/>
    <p:sldId id="318" r:id="rId62"/>
    <p:sldId id="319" r:id="rId63"/>
    <p:sldId id="325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BC5BB-2809-4814-B368-978FFEC81E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AB0EF-F153-44E6-BAA0-99F576D7C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7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495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18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36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60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277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42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24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386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10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09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24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8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33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13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530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71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20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762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6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2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12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2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86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71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14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B0EF-F153-44E6-BAA0-99F576D7C22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97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302B8-4891-4ECC-A3E6-303FE9BBB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C58DF8-EFF6-4EC0-989B-BAA0F5F41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FA5A1-0308-4E1B-8D8E-15246A91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D0CED3-C7DC-46C7-AA10-B105C28E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002B1-5421-4A9B-944D-1BDD8E25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2CC87-F69C-4E53-B71A-91464B70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62ED97-B300-44D8-8519-081995342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15728-A6BE-4488-A284-484C63CD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5138FA-6DF3-4FE7-8A98-11E50E9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03488B-FB58-4968-92E9-CB93FD1B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8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BE7B8A-3D4E-45ED-AC0A-D1288CA3F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29332-ECCA-423B-994B-1530592DA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B34F2C-E80F-47F1-89E5-DC0B75A8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2945FF-9CB6-4890-8343-FDB5EDB5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CF496A-1E55-48A3-905A-C19846FA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3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D92C4-6A5B-4987-8409-80479F51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483713-CD9A-44C7-BC06-31AF8A832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2FE67C-6C92-4A78-96A4-2967574E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280843-6D18-4C4D-A4E5-7F6829C6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6A4E3-09B2-450B-8CF4-9571F0D0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1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983CA-F519-4C22-A740-63C13CDF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7BE62-ED54-4F87-82D4-C24A8958F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E1554-387D-40E5-9207-A79DCEF8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DBF299-D840-49E3-AC52-C0A1B573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62F1A-2FEB-4767-9AA0-33041DF0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2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BB617-9CAE-4D92-962B-1C36D13E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01F88D-58C7-4643-A080-ED213D156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692F4E-55D2-430C-B9DB-7EE4C5C54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913ACE-92C0-45D9-98F3-5845B3EE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BE5814-924B-43FB-9AF4-675CDEA0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6D4EC-2D25-444C-B72F-A1328A57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7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8785B-A054-4EF5-8847-11299D34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30CC51-3179-4869-9737-77D5EE19A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C3C64D-CB2F-4688-B89E-774CFC7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94BCA3-851B-4EE3-9D4E-9F1365D30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B9B19F-F80A-48F8-B62D-B0F243F33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3D5007-0182-46EF-8FDC-463A048B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797BF4-0DAE-4AF7-89C4-69CCD7CE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60D45A-561B-4318-BF5E-438589D4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15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E0FD6-6113-4B7D-87BA-BC354A6E0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FED04C-A245-418F-A7DC-654DBBFB8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61285D-E56C-4339-AF68-0A133B00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19D884-9039-426C-97F1-E983F3A8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43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B3E952-643F-453A-80FC-B2DB9287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7781F6-41EA-422B-8E43-B2E582A1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9F78FE-1E23-4C08-B822-30699442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2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22831-60DA-4830-835A-AD302A7B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F65EF4-EC03-4B39-BB0A-D6892665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0F9CF-5F49-4010-B735-05D00D3CD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96E59-A50C-4B66-B5D3-FF6FF692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88987A-6608-4AC9-BED3-B46478B3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C9441C-7C2F-4EDB-9AAC-57EBC646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8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60346-AC22-4C33-9817-7F7A0F2E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265AC7-93BF-4F86-8355-7AAEB331A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CE045-D9CB-4E06-B2D9-82EA4A26F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8CC7DE-6558-48A2-9776-74EF7946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6E6B42-DD18-4FFF-9959-D8581EE6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FC222C-CB23-4E10-ABAC-77A4B07A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92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E5C32-CA55-42C1-8341-EA13E0AE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E70A92-9B3E-4969-B179-970382D77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4561E-5661-47C2-9635-B94EE9DED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D6F42-3B01-47A3-B05F-6783C204A387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92EC2A-1348-4DAC-8E69-AC4B7659B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81DB-51AE-4690-9DA9-D24229ABA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412C0-45FF-42C7-9A17-103765E6C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33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15B466F-B5A5-4165-8182-C932B741CE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A244CC37-BD05-407A-A8C1-90AE1B8B2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584" y="1958344"/>
            <a:ext cx="5949820" cy="2387600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репродуктивные технологии</a:t>
            </a:r>
          </a:p>
        </p:txBody>
      </p:sp>
      <p:sp>
        <p:nvSpPr>
          <p:cNvPr id="15" name="Подзаголовок 14">
            <a:extLst>
              <a:ext uri="{FF2B5EF4-FFF2-40B4-BE49-F238E27FC236}">
                <a16:creationId xmlns:a16="http://schemas.microsoft.com/office/drawing/2014/main" id="{35893371-5014-40B0-862C-4FC700CAD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171" y="4774091"/>
            <a:ext cx="5408645" cy="1655762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Ковшина Кристина Игоревна - ординатор 1 года обучения кафедры акушерства и гинекологии ИПО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62AF36-F7E5-4071-822F-218530E3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5" t="9343" r="20854" b="-4209"/>
          <a:stretch/>
        </p:blipFill>
        <p:spPr>
          <a:xfrm>
            <a:off x="6879607" y="1754204"/>
            <a:ext cx="4777602" cy="42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0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481807"/>
            <a:ext cx="9683620" cy="1325563"/>
          </a:xfrm>
        </p:spPr>
        <p:txBody>
          <a:bodyPr/>
          <a:lstStyle/>
          <a:p>
            <a:r>
              <a:rPr lang="ru-RU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ВРТ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Экстракорпоральное оплодотворение – ЭКО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Инъекция сперматозоида в цитоплазму яйцеклетки (ооцита) – ИКСИ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 спермы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 ооцитов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инсеминация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Суррогатное материнство</a:t>
            </a:r>
          </a:p>
        </p:txBody>
      </p:sp>
    </p:spTree>
    <p:extLst>
      <p:ext uri="{BB962C8B-B14F-4D97-AF65-F5344CB8AC3E}">
        <p14:creationId xmlns:p14="http://schemas.microsoft.com/office/powerpoint/2010/main" val="351008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84444"/>
            <a:ext cx="968362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Экстракорпоральное оплодотворение - ЭКО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688952"/>
            <a:ext cx="7270102" cy="4935781"/>
          </a:xfrm>
        </p:spPr>
        <p:txBody>
          <a:bodyPr>
            <a:normAutofit fontScale="92500" lnSpcReduction="10000"/>
          </a:bodyPr>
          <a:lstStyle/>
          <a:p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экстракорпоральное оплодотворение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одна из основных репродуктивных технологий, которая применяется при различных формах бесплодия. Принцип ее проведения заключается в извлечении яйцеклетки из организма женщины с ее последующим оплодотворением в условиях In vitro. </a:t>
            </a:r>
          </a:p>
          <a:p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происходит развитие эмбриона в специально подготовленных условиях инкубатора на протяжении 3-6 дней. Затем специалисты осуществляют перенос эмбриона в полость матки, где происходит его дальнейшее развитие.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D24538-49EC-47D3-9EE8-FFFAB947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0" t="618" r="616" b="11915"/>
          <a:stretch/>
        </p:blipFill>
        <p:spPr>
          <a:xfrm>
            <a:off x="8220269" y="2244945"/>
            <a:ext cx="3814666" cy="28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5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84444"/>
            <a:ext cx="968362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 - этапы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688952"/>
            <a:ext cx="10338318" cy="4935781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чрезвычайно сложен с технической точки зрения. Для успешного оплодотворения и обеспечения полноценного развития эмбриона во все последующие этапы, необходимо предельно точно соблюдать последовательность действий и придерживаться общепризнанных стандартов.</a:t>
            </a:r>
          </a:p>
          <a:p>
            <a:pPr marL="0" indent="0" algn="l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Весь процесс условно можно разделить на 5 этапов: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 пациентки и стимуляция суперовуляции;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Получение спермы от мужа или донора;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Оплодотворение яйцеклетки «в пробирке» посредством инсеминации или методом ИКСИ;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Культивирование эмбрионов в идеальных для их развития условиях (в течение 3-6 дней);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Перенос эмбриона в полость матки для дальнейшего развития естественным образом (на этом этапе также возможна криоконсервация эмбриона).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43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FB2AEF-8DD5-473D-9767-5CDF7D46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1710223"/>
            <a:ext cx="1143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8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84444"/>
            <a:ext cx="968362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ЭКО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688952"/>
            <a:ext cx="10338318" cy="4935781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определенные формы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женского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мужского бесплодия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которых экстракорпоральное оплодотворение считается целесообразным и эффективным.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показаниями к ЭКО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для представителей обоих полов являются: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эндометриоз;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миома матки;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яйцеклеток или их полное отсутствие;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качественных показателей яйцеклеток у женщины;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непроходимость фаллопиевых труб;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спермы партнера;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иммунологическое бесплодие (несовместимость партнеров).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1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84444"/>
            <a:ext cx="968362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к ЭКО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716944"/>
            <a:ext cx="10338318" cy="4935781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то, что ЭКО часто является единственным способом забеременеть и самостоятельно родить ребенка, существует ряд противопоказаний, которые препятствуют проведению этого протокола искусственного оплодотворения: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соматические заболевания в тяжелой форме течения;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патологии органов репродуктивной системы, которые делают невозможной беременность и вынашивание;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любые формы злокачественных процессов;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в стадии декомпенсации;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психические расстройства;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доброкачественные новообразования яичников или матки, требующие оперативного вмешательства;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почечная, печеночная или сердечная формы недостаточности и т.д.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понимать, что одни из перечисленных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противопоказаний к ЭКО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являются абсолютными, другие относительными. Принятие окончательного решения при выявлении противопоказаний осуществляется пациентом совместно с врачом.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0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323187"/>
            <a:ext cx="9683620" cy="1325563"/>
          </a:xfrm>
        </p:spPr>
        <p:txBody>
          <a:bodyPr>
            <a:noAutofit/>
          </a:bodyPr>
          <a:lstStyle/>
          <a:p>
            <a:br>
              <a:rPr lang="ru-RU" sz="36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для проведения программы ЭКО</a:t>
            </a: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716944"/>
            <a:ext cx="10338318" cy="4935781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говорить конкретно об ограничениях, отодвинув противопоказания на задний план, они преимущественно носят временный характер. То есть необходимо выждать определенное время и приложить усилия для их устранения. К числу таких ограничений относятся: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 заболевания в острой форме течения (грипп, ОРВИ и другие);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инфекционные патологии в период обострения;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процессы любой локализации в острый период течения;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недавно перенесенные хирургические вмешательства или другие инвазивные манипуляции (особенно гинекологической сферы).</a:t>
            </a:r>
          </a:p>
          <a:p>
            <a:pPr algn="l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из описанных случаях требуется пройти соответствующее лечение, после чего можно приступить к программе ЭКО.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7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56452"/>
            <a:ext cx="9683620" cy="1325563"/>
          </a:xfrm>
        </p:spPr>
        <p:txBody>
          <a:bodyPr>
            <a:noAutofit/>
          </a:bodyPr>
          <a:lstStyle/>
          <a:p>
            <a:br>
              <a:rPr lang="ru-RU" sz="36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Инъекция сперматозоида в цитоплазму яйцеклетки (ооцита) – ИКСИ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882015"/>
            <a:ext cx="10338318" cy="493578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Интрацитоплазматическая инъекция сперматозоида или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ИКСИ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вспомогательная репродуктивная технология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применяющаяся преимущественно в случаях мужского бесплодия.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распространенными показания для ИКСИ становятся: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спермы;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концентрация сперматозоидов в составе спермы;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сниженная подвижность сперматозоидов;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 эякуляте антиспермальных антител;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эндометриоз у женины.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6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56452"/>
            <a:ext cx="9683620" cy="1325563"/>
          </a:xfrm>
        </p:spPr>
        <p:txBody>
          <a:bodyPr>
            <a:noAutofit/>
          </a:bodyPr>
          <a:lstStyle/>
          <a:p>
            <a:br>
              <a:rPr lang="ru-RU" sz="36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Инъекция сперматозоида в цитоплазму яйцеклетки (ооцита) – ИКСИ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482" y="1882015"/>
            <a:ext cx="10338318" cy="493578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Суть способа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 ИКСИ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заключается во введении сперматозоидов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напрямую 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цитоплазму женского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ооцита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Процесс выполнения процедура проходит в лабораторных условиях, с использованием современных методов визуализации и специализированного инструмента. Успешность процедуры во многом зависит от выбора максимально здорового и активного сперматозоида, который будет помещен в цитоплазму ооцита.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Впоследствии оплодотворенная яйцеклетка помещается в инкубатор, где при оптимальных условиях зарождается эмбрион и происходит его развитие в течение 3-6 дней. Затем эмбрион подвергается криоконсервации или осуществляется перенос эмбриона в полость матки.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3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86A6F42-5666-4CA7-9D27-0227FB66F1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22379" y="151068"/>
            <a:ext cx="10112438" cy="65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DD5290-AA9C-47DE-8D52-5BC85500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D849F-EBBF-46E1-94CF-B06C29F0A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24" y="507021"/>
            <a:ext cx="968362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E980C-D440-492D-8E0E-8F75D922D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43" y="1966884"/>
            <a:ext cx="6220020" cy="4096001"/>
          </a:xfrm>
        </p:spPr>
        <p:txBody>
          <a:bodyPr>
            <a:normAutofit fontScale="47500" lnSpcReduction="20000"/>
          </a:bodyPr>
          <a:lstStyle/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</a:t>
            </a:r>
          </a:p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</a:p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ВРТ</a:t>
            </a:r>
          </a:p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ВРТ и их описание</a:t>
            </a:r>
          </a:p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Этические проблемы ВРТ</a:t>
            </a:r>
          </a:p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Законодательство</a:t>
            </a:r>
          </a:p>
          <a:p>
            <a:pPr marL="1371600" indent="-1371600">
              <a:buAutoNum type="arabicPeriod"/>
            </a:pPr>
            <a:r>
              <a:rPr lang="ru-RU" sz="6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</a:p>
          <a:p>
            <a:pPr marL="1371600" indent="-1371600">
              <a:buAutoNum type="arabicPeriod"/>
            </a:pPr>
            <a:endParaRPr lang="ru-RU" sz="9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0D30D-ABA4-4844-BB91-DD53E1B1C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863" y="2339604"/>
            <a:ext cx="4404631" cy="29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17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56452"/>
            <a:ext cx="9683620" cy="1325563"/>
          </a:xfrm>
        </p:spPr>
        <p:txBody>
          <a:bodyPr>
            <a:noAutofit/>
          </a:bodyPr>
          <a:lstStyle/>
          <a:p>
            <a:br>
              <a:rPr lang="ru-RU" sz="36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36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ПИКСИ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151" y="1772873"/>
            <a:ext cx="10347649" cy="5194269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ru-RU" sz="3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етодика ЭКО, при которой оплодотворение осуществляется после отбора морфологически правильного и зрелого сперматозоида. Главным </a:t>
            </a:r>
            <a:r>
              <a:rPr lang="ru-RU" sz="3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отличием ИКСИ от ПИКСИ</a:t>
            </a:r>
            <a:r>
              <a:rPr lang="ru-RU" sz="3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следующее. В первом случае выбор сперматозоида для инъекции проходит субъективно. </a:t>
            </a:r>
          </a:p>
          <a:p>
            <a:pPr marL="0" indent="0" algn="l">
              <a:buNone/>
            </a:pPr>
            <a:r>
              <a:rPr lang="ru-RU" sz="3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ПИКСИ основан на молекулярном анализе. Это позволяет оценить не только строение, но и степень зрелости мужских половых клеток. Зрелый сперматозоид имеет не только правильное строение, но и может преодолеть природный барьер — оболочку яйцеклетки.</a:t>
            </a:r>
          </a:p>
          <a:p>
            <a:pPr marL="0" indent="0" algn="l">
              <a:buNone/>
            </a:pPr>
            <a:r>
              <a:rPr lang="ru-RU" sz="3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Степень зрелости сперматозоидов для проведения ПИКСИ подтверждается лабораторным путем. Те мужские клетки, которые взаимодействуют с гиалуроновой кислотой, считаются зрелыми и генетически полноценными. Именно их эмбриолог будет использовать для оплодотворения. Манипуляция выполняется в чашке ПИКСИ — плоского сосуда, изготовленного из хрупкой пластмассы.</a:t>
            </a:r>
          </a:p>
          <a:p>
            <a:pPr marL="0" indent="0" algn="l">
              <a:buNone/>
            </a:pPr>
            <a:r>
              <a:rPr lang="ru-RU" sz="3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На дно чашки наносят микроскопические капли гиалуроновой кислоты и очищенные сперматозоиды. Через некоторое время генетически здоровые и зрелые половые клетки связываются с поверхности капли гиалуроновой кислоты. Одну из клеток врач набирает в микрокапилляр и оплодотворяет ею яйцеклетку. На этом оплодотворение методом ПИКСИ считают завершенным.</a:t>
            </a:r>
          </a:p>
          <a:p>
            <a:pPr marL="0" indent="0">
              <a:buNone/>
            </a:pPr>
            <a:br>
              <a:rPr lang="ru-RU" dirty="0"/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29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373D98-18FF-47A1-9CD2-B535E0647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" y="676002"/>
            <a:ext cx="10300334" cy="55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43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318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62284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Методику ПИКСИ рекомендована при:</a:t>
            </a:r>
            <a:br>
              <a:rPr lang="ru-RU" sz="36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26" y="1825625"/>
            <a:ext cx="10187473" cy="4351338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неудачных протоколах ЭКО в прошлом;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плохих показателях спермы;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плохом качестве зародышей, полученных в предыдущих циклах;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повторяющихся самопроизвольных выкидышах;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сперматозоидов, полученных с помощью биопсии яичка;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женщины старше 35 лет;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риск рождения ребенка с хромосомными аномалиями;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бесплодии неясного происхождения.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99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318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33125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ПИКСИ противопоказана при:</a:t>
            </a:r>
            <a:endParaRPr lang="ru-RU" sz="4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26" y="1825625"/>
            <a:ext cx="10187473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врожденных аномалиях женских половых органов;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заболеваниях;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злокачественных опухолях независимо от локализации;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доброкачественных новообразованиях яичников и матки.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возможны относительны противопоказания к ЭКО с ПИКСИ. Тогда манипуляцию выполняют после выздоровления женщины.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80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318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33125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 спермы</a:t>
            </a:r>
            <a:endParaRPr lang="ru-RU" sz="48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26" y="1825625"/>
            <a:ext cx="1018747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Важнейшим компонентом современных вспомогательных репродуктивных технологий (ВРТ) являются донорские программы, в которых для оплодотворения используют половые клетки не биологических родителей. Они позволяют справиться с тяжелыми формами бесплодия и получить желанную беременность людям с наследственно детерминированными заболеваниями.</a:t>
            </a:r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Основой для таких ВРТ является донорство половых клеток, и наиболее востребованным является донорство спермы. В большинстве случаев оно является анонимным. Законность ВРТ с донорскими половыми клетками обеспечивается действующим на территории РФ приказом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МЗиСР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 107н от 30.08.2012 и рядом других законодательных актов. Они же регулируют требования к отбору потенциальных доноров.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9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86638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потенциальным донорам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endParaRPr lang="ru-RU" sz="48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27" y="1559800"/>
            <a:ext cx="4929674" cy="6557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Далеко не каждый мужчина допускается к участию в донорстве спермы. Он должен находиться в возрасте </a:t>
            </a:r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18–35 лет</a:t>
            </a: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обладать полным физическим и психическим здоровьем, не иметь наследственных заболеваний, зависимостей и вредных привычек. К критериям исключения также относят инфекционные заболевания (в том числе ЗППП), эякуляторные расстройства, вызывающие чувство неприятия фенотипические особенности.</a:t>
            </a:r>
          </a:p>
          <a:p>
            <a:pPr marL="0" indent="0">
              <a:buNone/>
            </a:pPr>
            <a:br>
              <a:rPr lang="ru-RU" sz="4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6668F-731E-4D96-8B5F-919E1107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073" y="1583634"/>
            <a:ext cx="4929674" cy="2773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73A76-10DD-40DE-84A8-D6132D1C7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164" y="4357600"/>
            <a:ext cx="5567493" cy="23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7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7019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потенциальным донорам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endParaRPr lang="ru-RU" sz="48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26" y="1559800"/>
            <a:ext cx="10187473" cy="51365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b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пригодности мужчины к донорству спермы он обязательно проходит предварительное обследование. Оно включает: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ККФ;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общеклинические анализы крови и мочи;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из ПНД и консультация психиатра для получения заключения об отсутствии у потенциального донора психических заболеваний;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резус-фактора и группы крови (результат этих анализов не влияет на возможность быть донором);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анализы на ключевые инфекции: сифилис, ВИЧ, гонорею, ЦМВИ, микоплазмоз, хламидиоз, трихомониаз, уреаплазмоз, генитальный герпес, гепатит В и С;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генетическое обследование, включающее базовое кариотипирование, анализ на муковисцидоз и консультацию генетика;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терапевта для получения итогового заключения о состоянии здоровья потенциального донора;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спермограмма.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6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7019"/>
            <a:ext cx="10515600" cy="1325563"/>
          </a:xfrm>
        </p:spPr>
        <p:txBody>
          <a:bodyPr>
            <a:noAutofit/>
          </a:bodyPr>
          <a:lstStyle/>
          <a:p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сперме доноров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endParaRPr lang="ru-RU" sz="48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318" y="1634445"/>
            <a:ext cx="10187473" cy="513650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Спермограмма – ключевое исследование, позволяющее подтвердить высокую фертильность мужчины. Сперма потенциального донора должна соответствовать ряду критериев: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 допустимый объем эякулята – 1 мл. Но большинство клиник допускает к донорству мужчин с порцией спермы от 2 мл.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сперматозоидов в 1мл должно быть 80 млн и более.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 правильные и прогрессивно подвижные спермии должны составлять не менее 60%.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сперматозоидов к криоконсервации, сохранение высоких оплодотворяющих качеств спермы и после ее размораживания.</a:t>
            </a:r>
          </a:p>
          <a:p>
            <a:pPr algn="just"/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 критерии являются достаточно строгими. Мужчина может не испытывать никаких проблем с зачатием, но при этом не соответствовать требованиям для донорства спермы.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38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7019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для использования донорских эмбрионов: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624" y="1849049"/>
            <a:ext cx="10187473" cy="513650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донорских эмбрионов менее распространенная практика в репродуктологии, однако, она имеет место в некоторых случаях, при определенных формах бесплодия.</a:t>
            </a:r>
          </a:p>
          <a:p>
            <a:pPr marL="0" indent="0" algn="l">
              <a:buNone/>
            </a:pPr>
            <a:r>
              <a:rPr lang="ru-RU" sz="2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Основными показаниями для такой ВРТ-процедуры являются: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или невозможность получения половых клеток у обоих представителей супружеской пары;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обоих родителей в анамнезе выявлены генетические заболевания, существует риск их передачи ребенку;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неудачные попытки искусственного оплодотворения в прошлом;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ранее были неудачные попытки получения эмбрионов в рамках протоколов ВРТ.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65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59696"/>
            <a:ext cx="10515600" cy="1325563"/>
          </a:xfrm>
        </p:spPr>
        <p:txBody>
          <a:bodyPr>
            <a:noAutofit/>
          </a:bodyPr>
          <a:lstStyle/>
          <a:p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 ооцитов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830388"/>
            <a:ext cx="10187473" cy="51365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 (донация) женских половых клеток является важной частью современной репродуктивной медицины. Использование донорских яйцеклеток (ооцитов) значительно повышает шанс на деторождение в семьях, где женщины по какой-либо причине лишены возможности использовать собственный овариальный резерв или уже имеют опыт неудачного ЭКО. А одинокие или состоящие в однополом браке мужчины получают благодаря этому возможность воспитывать своего единокровного ребенка, выношенного суррогатной матерью.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Донация половых клеток – очень востребованная услуга. Но многих потенциальных женщин-доноров сдача ооцитов страшит возможными последствиями для здоровья, что нередко становится причиной их отказа от процедуры.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5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6AF61F-1656-49CF-9F5B-1ECC9568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413351B4-FFAA-45B5-856B-45BE8E679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275" y="805510"/>
            <a:ext cx="5394649" cy="524697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 или вспомогательные репродуктивные технологии 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собирательный термин, который объединяет ряд медицинских технологий, способствующих достижению женщиной беременности. Методики, объединенные понятием </a:t>
            </a:r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подразумевают, что определенные этапы процесса зачатия осуществляются вне организма матери искусственным путем (иначе говоря – In vitro, то есть в пробирке).</a:t>
            </a:r>
          </a:p>
          <a:p>
            <a:pPr marL="0" indent="0">
              <a:buNone/>
            </a:pPr>
            <a:br>
              <a:rPr lang="ru-RU" sz="2000" b="0" i="0" dirty="0">
                <a:solidFill>
                  <a:srgbClr val="000000"/>
                </a:solidFill>
                <a:effectLst/>
                <a:latin typeface="Montserrat"/>
              </a:rPr>
            </a:br>
            <a:endParaRPr lang="ru-RU" sz="32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F1FB0-D751-4859-BC0C-F133108B2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049" y="2326399"/>
            <a:ext cx="4139826" cy="26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0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75720"/>
            <a:ext cx="10515600" cy="1325563"/>
          </a:xfrm>
        </p:spPr>
        <p:txBody>
          <a:bodyPr>
            <a:noAutofit/>
          </a:bodyPr>
          <a:lstStyle/>
          <a:p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донорам ооцитов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624" y="1625115"/>
            <a:ext cx="10187473" cy="5136501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Доноры яйцеклеток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обязательном порядке проходят строгий отбор, полноценную диагностику и различные поверки. Это необходимо для того, чтобы обеспечить высокое качество донорского материала, предотвратить случаи генетических заболеваний, пороков развития и других осложнений.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требования к донорам ооцитов являются: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физическое здоровье, отсутствие тяжелых хронических заболеваний, наследственных патологий;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 здоровье;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возраст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донора ооцитов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от 20 до 29 лет;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донора должен быть свой здоровый ребенок;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физиологических отклонений (правильные пропорции тела, черт лица и т.д.).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63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11623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обязательные обследования доноров ооцитов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5" y="1774404"/>
            <a:ext cx="10187473" cy="5136501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подтвердить соответствие требованиям для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донорства ооцита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женщина, собирающаяся стать донором, должна пройти полноценное обследование.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Речь идет о целом ряде проверок и исследований, в числе которых: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терапевта, гинеколога, репродуктолога, психолога;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гинекологический осмотр с кольпоскопией;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мазки из влагалища на микрофлору, цитологию;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ультразвуковое исследование органов малого таза;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ЭКГ и рентгенологические исследования;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анализы крови (общий, биохимический, резус-фактор, группа крови, гормоны, инфекции, коагулограмма);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кариотипирование – анализ на хромосомный набор.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59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44888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для использования донорских ооцитов:</a:t>
            </a: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616" y="1721499"/>
            <a:ext cx="10187473" cy="5136501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Донорские яйцеклетки необходимы для осуществления вспомогательных репродуктивных технологий в случаях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женского бесплодия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Такой вариант решения проблемы в репродуктологии актуален при следующих показаниях: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 женщины собственных яйцеклеток, например, в силу возрастных изменений организма или преждевременного истощения яичников;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достаточно количества яйцеклеток для проведения ЭКО;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 передачи генетических заболеваний, если таковые имеются в семейной истории болезни женщины;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собственных яйцеклеток, подтвержденное диагностикой или ранее предпринятыми попытками ЭКО.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16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ADEABB-F6C9-4869-8F3C-B869F465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7" y="1355079"/>
            <a:ext cx="10372453" cy="50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13043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программ ВРТ с донорскими ооцитами</a:t>
            </a: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616" y="1721499"/>
            <a:ext cx="10187473" cy="513650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программы вспомогательных репродуктивных технологий с донорскими ооцитами строго регламентированы. По этой причине их отличия в зависимости от того, в какой клинике или даже стране проводится процедура ВРТ, минимальны или вовсе отсутствуют. Требования к донорам выдвигаются жесткие, они четко отслеживаются и фиксируются.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важно, что реципиент проходит полноценную подготовку, включающую диагностику, выявление возможных противопоказаний, их устранение,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премедикацию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т.д. Независимо от того, какая методика ВРТ выбрана, создаются максимально оптимальные условия для того, чтобы женщина могла зачать, а впоследствии выносить беременность полностью, родив здорового малыша.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58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0E69F8-74B1-46FA-A71C-AF473F53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0" y="1679838"/>
            <a:ext cx="10545219" cy="49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1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43672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48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инсеминация</a:t>
            </a: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616" y="1721499"/>
            <a:ext cx="5589037" cy="513650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инсеминация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или метод ИИ – еще одна вспомогательная методика, способствующая наступлению беременности. Применение данной технологии актуально как при различных формах бесплодия у обоих полов. Суть ее состоит в том, что сперма мужа или донора, при помощи специального инструмента, доставляется напрямую в цервикальный канал или полость матки женщины.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E98AF3-371D-4015-8D79-9846C9BA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2" t="4762" r="19021" b="8708"/>
          <a:stretch/>
        </p:blipFill>
        <p:spPr>
          <a:xfrm>
            <a:off x="7072604" y="1982670"/>
            <a:ext cx="4488024" cy="39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86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C72763-69A5-4F37-83F0-5299637A7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" b="6595"/>
          <a:stretch/>
        </p:blipFill>
        <p:spPr>
          <a:xfrm>
            <a:off x="250371" y="1716211"/>
            <a:ext cx="11691257" cy="46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7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43672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48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ИИ</a:t>
            </a: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616" y="1721499"/>
            <a:ext cx="10187473" cy="513650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показаниями к проведению ВРТ ИИ являются:</a:t>
            </a:r>
          </a:p>
          <a:p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эякуляторно-сексуальные нарушения у мужчины;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спермы (плохая подвижность сперматозоидов, их низкая концентрация в эякуляте и т.д.);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случаи цервикального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бесплодия у женщины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вагинизм.</a:t>
            </a:r>
          </a:p>
          <a:p>
            <a:pPr marL="0" indent="0" algn="l">
              <a:buNone/>
            </a:pP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 ИИ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особенно эффективна в случаях, когда у женщины отсутствуют серьезные дисфункции органов репродуктивной системы либо гормональные нарушения.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03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58717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40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Мужское бесплодие и ВРТ</a:t>
            </a: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617" y="1721499"/>
            <a:ext cx="6148874" cy="513650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репродуктивные технологии в отношении мужского бесплодия направлены преимущественно на получение жизнеспособных и активных сперматозоидов для искусственного оплодотворения ооцита в дальнейшем.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Такие методы применимы при нарушениях спермограммы и в случаях, когда эти нарушения не удалось решить консервативными методами лечения.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DB8A26-0693-415F-849A-2FD4B793B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555" y="2066764"/>
            <a:ext cx="4695242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38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DD5290-AA9C-47DE-8D52-5BC85500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D849F-EBBF-46E1-94CF-B06C29F0A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24" y="507021"/>
            <a:ext cx="9683620" cy="1325563"/>
          </a:xfrm>
        </p:spPr>
        <p:txBody>
          <a:bodyPr/>
          <a:lstStyle/>
          <a:p>
            <a:r>
              <a:rPr lang="ru-RU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E980C-D440-492D-8E0E-8F75D922D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24" y="1604865"/>
            <a:ext cx="9037864" cy="51522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различным оценкам, в России в настоящее время </a:t>
            </a:r>
            <a:r>
              <a:rPr lang="ru-RU" sz="9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бесплодны 10–20 %</a:t>
            </a: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населения репродуктивного возраста, т. е. </a:t>
            </a:r>
            <a:r>
              <a:rPr lang="ru-RU" sz="9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5 млн пар, </a:t>
            </a: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примерно соответствует уровню развитых европейских стран.</a:t>
            </a:r>
          </a:p>
          <a:p>
            <a:pPr marL="0" indent="0">
              <a:buNone/>
            </a:pP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9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г. </a:t>
            </a: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стране показатель бесплодных пар репродуктивного возраста, а именно 20–35 лет, составил </a:t>
            </a:r>
            <a:r>
              <a:rPr lang="ru-RU" sz="9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17 % </a:t>
            </a: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всего населения (для сравнения количество бесплодного населения на 2015 г. составило 15 %). </a:t>
            </a:r>
          </a:p>
          <a:p>
            <a:pPr marL="0" indent="0">
              <a:buNone/>
            </a:pP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данным отчета Регистра ВРТ Российской Ассоциации репродукции человека (РАРЧ) за 2016 г. общее количество доступных анализу циклов ВРТ составило – 113 9763 (для сравнения в 2015 г. – 111 972 цикла, в 2014 г. – 95 628), из них циклов ЭКО – 34 058, ИКСИ – 43 776, беременностей – 33 780, родами закончились – 24 282 (в 2015 г. родами закончились 22 588 беременностей). </a:t>
            </a:r>
          </a:p>
          <a:p>
            <a:pPr marL="0" indent="0">
              <a:buNone/>
            </a:pPr>
            <a:r>
              <a:rPr lang="ru-RU" sz="96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ВРТ для лечения бесплодия сегодня является очевидным.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507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32C508-3218-484B-88A7-9D12BAFB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33" y="1737244"/>
            <a:ext cx="11430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43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24962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и противопоказания к хирургическому получению сперматозоидов: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спермы хирургическим путем актуально в целом ряде случаев,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расценивающихся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как формы мужского бесплодия.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сперма извлекается методами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PESA 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TESA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показаниями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 выполнению данных процедур являются: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сперматозоидов в эякуляте – патологическое состояние, при котором сперма продуцируется мужскими гонадами, но по каким-то причинам не выводится при эякуляции;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состояния, при которых нарушены процессы производства спермы яичками, однако, существуют области, в которых эта функция гонад сохраняется;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случаи коитального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бесплодия у мужчин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патологии, при которой мужчина не способен эякулировать.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говорить о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противопоказаниях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 хирургическому извлечению сперматозоидов, их существует немного: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процессы в яичках;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рак яичек;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необструктивная азооспермия (мужские гонады не производят полове клетки).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28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4" y="500060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для инъекции сперматозоида в цитоплазму ооцита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введения мужских половых клеток в плазму яйцеклетки, то есть применения метода ИКСИ, обусловлена преимущественно факторами нарушения мужской репродуктивной функции.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выделять случаи, когда данная методика 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особенно актуальна, они следующие: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содержание половых клеток в эякуляте (олигозооспермия);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активность, подвижность сперматозоидов (в том числе сочетаемая с олигозооспермией);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отсутствие зрелых сперматозоидов в эякуляте (азооспермия);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эндометриоз у женщины;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неудачные предыдущие попытки проведения ЭКО методом инсеминации.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37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17301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Суррогатное материнство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суррогатного материнства используется в тех случаях, когда женщина по каким – либо причинам не способна выносить или родить ребенка.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суррогатному материнству прибегают в следующих случаях: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матки (врожденное или приобретенное);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 полости или шейки матки при врожденных пороках развития или в результате заболеваний;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патология эндометрия (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синехии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облитерация полости матки, атрофия эндометрия);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неудачные повторные попытки ЭКО (3 и более) при неоднократном получении эмбрионов хорошего качества, перенос которых не приводит к наступлению беременности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привычное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невынашивание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беременности (3 и более самопроизвольных выкидыша в анамнезе).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079DA-05CA-42DA-A41B-27D320F41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364" y="151795"/>
            <a:ext cx="3580999" cy="15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9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17301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суррогатной матери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Суррогатной матерью может быть женщина в возрасте от 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 до 35 лет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имеет не менее одного здорового собственного ребенка.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обязательном порядке суррогатная мать проходит полное и тщательное обследование: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группы крови и резус-фактора;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крови на сифилис, ВИЧ-инфекцию, гепатиты В и С;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на инфекции: хламидиоз, генитальный герпес, уреаплазмоз, микоплазмоз, </a:t>
            </a:r>
            <a:r>
              <a:rPr lang="ru-RU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цитомегавирус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краснуху;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общий анализ мочи;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анализ крови;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анализ крови: АЛТ, АСТ, билирубин, сахар, мочевина;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флюорография;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45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17301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суррогатной матери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мазки из уретры и цервикального канала на флору и степень чистоты влагалища;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цитологическое исследование соскобов с шейки матки и цервикального канала;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терапевтом и заключение о состоянии здоровья и отсутствии противопоказаний к вынашиванию беременности;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ЭКГ;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специальное гинекологическое обследование перед каждой попыткой переноса эмбрионов;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УЗИ органов малого таза.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ультразвуковое исследование щитовидной железы;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ультразвуковое исследование молочных желез.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психиатра;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02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B2132-F8CD-405D-BC46-136D6DD1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0B3C-916D-4F27-988D-837F8D79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0031"/>
            <a:ext cx="10515600" cy="1325563"/>
          </a:xfrm>
        </p:spPr>
        <p:txBody>
          <a:bodyPr>
            <a:noAutofit/>
          </a:bodyPr>
          <a:lstStyle/>
          <a:p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20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1200" b="1" i="0" dirty="0">
                <a:solidFill>
                  <a:srgbClr val="015761"/>
                </a:solidFill>
                <a:effectLst/>
                <a:latin typeface="Open Sans" panose="020B0606030504020204" pitchFamily="34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суррогатного материнства состоит из этапов:</a:t>
            </a: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0" dirty="0">
                <a:solidFill>
                  <a:srgbClr val="5125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FA9F-0617-441A-8930-70C6B551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Синхронизация менструальных циклов генетической матери и суррогатной матери;</a:t>
            </a:r>
          </a:p>
          <a:p>
            <a:pPr algn="l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тимуляция суперовуляции генетической матери</a:t>
            </a:r>
          </a:p>
          <a:p>
            <a:pPr algn="l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ункция фолликулов генетической матери для получения яйцеклеток</a:t>
            </a:r>
          </a:p>
          <a:p>
            <a:pPr algn="l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нсеминация ооцитов генетической матери специально подготовленной спермой мужа (партнера) или донора;</a:t>
            </a:r>
          </a:p>
          <a:p>
            <a:pPr algn="l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ультивирование эмбрионов;</a:t>
            </a:r>
          </a:p>
          <a:p>
            <a:pPr algn="l">
              <a:buFont typeface="+mj-lt"/>
              <a:buAutoNum type="arabicPeriod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еренос эмбрионов в полость матки суррогатной матери. Переносят не более 2 эмбрионов, решение о переносе 3 эмбрионов принимается суррогатной матерью после предоставления полной информации о высоком риске невынашивания многоплодной беременности, низкой выживаемости и высоком риске инвалидности среди недоношенных детей.</a:t>
            </a:r>
          </a:p>
          <a:p>
            <a:pPr marL="0" indent="0" algn="l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06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541F-CF02-4A3E-8F57-C6583689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D6C200-975D-40D3-B4A3-FDD9DFD38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567" y="93082"/>
            <a:ext cx="6974866" cy="66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34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B931-32F9-44A8-9254-FC68DC94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97061"/>
            <a:ext cx="10515600" cy="1325563"/>
          </a:xfrm>
        </p:spPr>
        <p:txBody>
          <a:bodyPr/>
          <a:lstStyle/>
          <a:p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проблемы ВРТ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A469A7-FF07-41A9-BBC1-FC3C6C96B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Распространенным видом искусственного оплодотворения является экстракорпоральное оплодотворение (ЭКО).</a:t>
            </a:r>
          </a:p>
          <a:p>
            <a:pPr marL="0" indent="0">
              <a:buNone/>
            </a:pPr>
            <a:b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этическим проблемам метода ЭКО относятся: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проблема гибели «лишних», «избыточных» эмбрионов человека;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проблема влияния процедуры ЭКО на здоровье детей, рожденных in vitro, и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женщины;</a:t>
            </a:r>
            <a:b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проблема кризиса идентичности личности ребёнка;</a:t>
            </a:r>
            <a:b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проблема суррогатного материнства;</a:t>
            </a:r>
            <a:b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юридические конфликты.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086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B931-32F9-44A8-9254-FC68DC94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97061"/>
            <a:ext cx="10515600" cy="1325563"/>
          </a:xfrm>
        </p:spPr>
        <p:txBody>
          <a:bodyPr/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проблемы ВРТ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A469A7-FF07-41A9-BBC1-FC3C6C96B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проблемой,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без решения которой нельзя назвать данную методику этически безупречной, является проблема гибели эмбрионов человека. В жизни у обычной женщины за один месячный цикл созревает одна яйцеклетка, она может быть оплодотворена, затем эмбрион может прикрепиться к стенке матки и развиться до рождения ребенка. У женщин, приходящих на процедуру ЭКО так не происходит по причине их плохого здоровья. Поэтому для увеличения шансов на рождение ребенка женщине, страдающей бесплодием, переносят одномоментно в матку двух, трех и более эмбрионов, что должно повысить шансы на их прикрепление в соответствующее число раз а, следовательно, и вероятность рождение ребёнка. Гибель эмбрионов может происходить на четырех этапах.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1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184A17-8040-42F5-AEC7-A4CD2CD0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06067-BD91-4B30-92A8-9905DBC9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898" y="50006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0C249-CDA8-4081-92FE-7972CBCD6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898" y="1831781"/>
            <a:ext cx="926529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 </a:t>
            </a:r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ВРТ</a:t>
            </a: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являются наиболее перспективным вариантом решения проблемы </a:t>
            </a:r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бесплодия у мужчин и женщин</a:t>
            </a:r>
            <a:r>
              <a:rPr lang="ru-RU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Такие программы позволяют проводить начальные процессы зачатия In vitro, но впоследствии женщина получает возможность самостоятельно вынашивать плод и его дальнейшее развитие происходит традиционно, то есть внутриутробно. Таким образом, вспомогательные репродуктивные технологии максимально приближены к естественной беременности, за исключением факта зачатия, которое становится невозможным при различных формах бесплодия.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158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B931-32F9-44A8-9254-FC68DC94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97061"/>
            <a:ext cx="10515600" cy="1325563"/>
          </a:xfrm>
        </p:spPr>
        <p:txBody>
          <a:bodyPr/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проблемы ВРТ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A469A7-FF07-41A9-BBC1-FC3C6C96B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ЭКО, сопровождающиеся гибелью эмбрионов человека:</a:t>
            </a:r>
            <a:b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этап доимплантационной отбраковки дефектных эмбрионов (практика «мусорного ящика»);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этап имплантации (переноса) эмбрионов в матку;</a:t>
            </a:r>
            <a:b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этап редукции (удаления) эмбрионов при многоплодной беременности;</a:t>
            </a:r>
            <a:b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этап утилизации невостребованных (запасных) прошедших срок хранения (консервации) эмбрионов.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66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B931-32F9-44A8-9254-FC68DC94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влияния процедуры ЭКО на здоровье детей, рожденных in vitro, и здоровье женщины.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A469A7-FF07-41A9-BBC1-FC3C6C96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869" y="2379306"/>
            <a:ext cx="5133392" cy="4478694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ru-RU" sz="35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объективным факторам, негативно влияющим на здоровье детей, относятся: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5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неблагоприятное здоровье супругов, прибегающих к ЭКО;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5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 женщиной гормональных препаратов в период беременности;</a:t>
            </a:r>
            <a:endParaRPr lang="ru-RU" sz="35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5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возраст супругов. </a:t>
            </a:r>
          </a:p>
          <a:p>
            <a:pPr marL="0" indent="0">
              <a:buNone/>
            </a:pPr>
            <a:br>
              <a:rPr lang="ru-RU" dirty="0"/>
            </a:b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53B5F2-0B6E-4CCE-AE21-D99EA53EE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261" y="2276670"/>
            <a:ext cx="552785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66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00" y="2766217"/>
            <a:ext cx="10112829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зарубежных и отечественных исследований, у детей, рожденных посредством искусственного оплодотворения, чаще наблюдаются врожденные аномалии развития. Сравнение осложнений у детей, зачатых с помощью методов ЭКО, ИКСИ и естественным образом, приведено в таблице.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9726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D5144E13-F024-4EC3-8959-E368364B9B4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211355" y="289098"/>
            <a:ext cx="8658807" cy="6443702"/>
          </a:xfrm>
        </p:spPr>
      </p:pic>
    </p:spTree>
    <p:extLst>
      <p:ext uri="{BB962C8B-B14F-4D97-AF65-F5344CB8AC3E}">
        <p14:creationId xmlns:p14="http://schemas.microsoft.com/office/powerpoint/2010/main" val="1628650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5" y="584444"/>
            <a:ext cx="9608976" cy="1325563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процедуры ЭКО на здоровье женщины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07" y="202485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осложнениям, возникающим при проведении ЭКО, относится синдром гиперстимуляции яичников (СГЯ), проявляющийся увеличением яичников за счет множественных кист, кровоизлияний и отека стромы яичника, снижением почечной перфузии и острой почечной недостаточностью, тромбоэмболическими осложнениями. Частота колеблется по разным оценкам в широких пределах: доля больных со средней степенью составляет до 33%, с тяжелой (вплоть до летальных исходов) – до 10%.</a:t>
            </a: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Исследование, проведенное в 1993 г. в Стэнфордском Университете, дало повод предположить, что у женщин, принимавших лекарственные препараты для повышения фертильности, в три раза выше вероятность возникновения рака яичников.</a:t>
            </a: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1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575113"/>
            <a:ext cx="9608976" cy="1325563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процедуры ЭКО на здоровье женщины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202485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и количество осложнений беременности при ЭКО. Так предлежание плаценты - неправильное расположение плаценты в матки, сопровождается кровотечением на различных сроках беременности, связанным с повторяющейся отслойкой плаценты, которая не способна растягиваться вслед за растущей маткой. Исследование ученых из больницы Святого Олафа при Университете Трондхейма (St </a:t>
            </a:r>
            <a:r>
              <a:rPr lang="ru-RU" sz="2400" b="0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Olavs</a:t>
            </a: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University Hospital), опубликованное в журнале Human </a:t>
            </a:r>
            <a:r>
              <a:rPr lang="ru-RU" sz="2400" b="0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показало, что у женщин, забеременевших при проведении ЭКО, это осложнение возникало более чем в 5 раз чаще, чем в популяции.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43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575113"/>
            <a:ext cx="9608976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63486"/>
            <a:ext cx="10515600" cy="4612707"/>
          </a:xfrm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ru-RU" sz="18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России женщина может сделать ЭКО по ОМС.</a:t>
            </a:r>
          </a:p>
          <a:p>
            <a:pPr marL="0" indent="0" algn="l" fontAlgn="base">
              <a:buNone/>
            </a:pP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 проведение ЭКО по ОМС государство выделяет квоты. Их количество ограничено, и надо ждать очереди. В письме Минздрава говорится, что нужно для квоты, какие процедуры ОМС покрывает, а какие нет и сколько раз можно делать ЭКО по квоте.</a:t>
            </a:r>
          </a:p>
          <a:p>
            <a:pPr marL="0" indent="0" algn="l" fontAlgn="base">
              <a:buNone/>
            </a:pPr>
            <a:r>
              <a:rPr lang="ru-RU" sz="18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входит в ЭКО по ОМС.</a:t>
            </a: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ОМС покрывает подготовку к ЭКО: осмотры врачей, анализы и обследования. Но для этого наблюдаться нужно только в тех клиниках, которые работают по ОМС.</a:t>
            </a:r>
          </a:p>
          <a:p>
            <a:pPr marL="0" indent="0" algn="l" fontAlgn="base">
              <a:buNone/>
            </a:pPr>
            <a:r>
              <a:rPr lang="ru-RU" sz="18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Еще в ОМС входят четыре базовых этапа ЭКО:</a:t>
            </a:r>
          </a:p>
          <a:p>
            <a:pPr algn="l" fontAlgn="base">
              <a:buFont typeface="+mj-lt"/>
              <a:buAutoNum type="arabicPeriod"/>
            </a:pP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суперовуляции.</a:t>
            </a:r>
          </a:p>
          <a:p>
            <a:pPr algn="l" fontAlgn="base">
              <a:buFont typeface="+mj-lt"/>
              <a:buAutoNum type="arabicPeriod"/>
            </a:pP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Забор яйцеклеток и сперматозоидов.</a:t>
            </a:r>
          </a:p>
          <a:p>
            <a:pPr algn="l" fontAlgn="base">
              <a:buFont typeface="+mj-lt"/>
              <a:buAutoNum type="arabicPeriod"/>
            </a:pP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Оплодотворение яйцеклеток и выращивание эмбрионов.</a:t>
            </a:r>
          </a:p>
          <a:p>
            <a:pPr algn="l" fontAlgn="base">
              <a:buFont typeface="+mj-lt"/>
              <a:buAutoNum type="arabicPeriod"/>
            </a:pP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Подсадка эмбрионов в полость матки.</a:t>
            </a:r>
          </a:p>
          <a:p>
            <a:pPr marL="0" indent="0" algn="l" fontAlgn="base">
              <a:buNone/>
            </a:pPr>
            <a:r>
              <a:rPr lang="ru-RU" sz="18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 препараты для стимуляции и другие медикаменты платить не нужно. И если сперматозоиды у мужчины извлекают хирургически, это тоже покрывает ОМС.</a:t>
            </a:r>
          </a:p>
          <a:p>
            <a:pPr marL="0" indent="0" algn="l" fontAlgn="base">
              <a:buNone/>
            </a:pPr>
            <a:endParaRPr lang="ru-RU" sz="1600" b="0" i="0" dirty="0">
              <a:solidFill>
                <a:srgbClr val="000000"/>
              </a:solidFill>
              <a:effectLst/>
              <a:latin typeface="Charter"/>
            </a:endParaRP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56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575113"/>
            <a:ext cx="9608976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63486"/>
            <a:ext cx="10515600" cy="46127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 ОМС можно сделать криоконсервацию яйцеклеток и сперматозоидов. Это замораживание, после которого они останутся живыми. Если ЭКО будет неудачным, в следующий раз сдавать их не придется. Еще в ОМС входит криоконсервация выращенных эмбрионов и их подсадка в полость матки.</a:t>
            </a:r>
          </a:p>
          <a:p>
            <a:pPr marL="0" indent="0">
              <a:buNone/>
            </a:pPr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процедуры не входят.</a:t>
            </a:r>
            <a:r>
              <a:rPr lang="ru-RU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Платить за хранение и перевозку криоконсервированных эмбрионов надо самостоятельно. Тарифы зависят от города и </a:t>
            </a:r>
            <a:r>
              <a:rPr lang="ru-RU" b="0" i="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криобанка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Еще ОМС не покрывает использование донорских яйцеклеток и сперматозоидов, услуги суррогатной матери и дорогу от дома до места проведения ЭКО.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78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575113"/>
            <a:ext cx="9608976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63486"/>
            <a:ext cx="10515600" cy="46127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 получить квоту повторно, если первая попытка ЭКО была неудачной. </a:t>
            </a:r>
          </a:p>
          <a:p>
            <a:pPr marL="0" indent="0" algn="l" fontAlgn="base">
              <a:buNone/>
            </a:pPr>
            <a:r>
              <a:rPr lang="ru-RU" sz="2400" b="0" i="0" u="none" strike="noStrike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 данным Международного центра репродуктивной медицины</a:t>
            </a:r>
            <a:r>
              <a:rPr lang="ru-RU" sz="24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беременность в результате ЭКО наступает в 35—37% случаев. И если одно ЭКО по квоте было неудачным, можно снова получить квоту. За всю жизнь женщина может получить сколько угодно квот на ЭКО. Но одна квота дает одну попытку.</a:t>
            </a:r>
          </a:p>
          <a:p>
            <a:pPr marL="0" indent="0" algn="l" fontAlgn="base">
              <a:buNone/>
            </a:pPr>
            <a:r>
              <a:rPr lang="ru-RU" sz="24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 первой попытке получилось всего два эмбриона и они не прижились, в следующий раз придется снова делать полный цикл ЭКО и начинать со стимуляции. ЭКО со стимуляцией нельзя делать чаще двух раз в год.</a:t>
            </a:r>
          </a:p>
          <a:p>
            <a:pPr marL="0" indent="0" algn="l" fontAlgn="base">
              <a:buNone/>
            </a:pPr>
            <a:r>
              <a:rPr lang="ru-RU" sz="24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эмбрионов образуется больше, чем можно подсадить.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 с посадкой криоконсервированных эмбрионов можно делать до четырех раз в год.</a:t>
            </a:r>
            <a:endParaRPr lang="ru-RU" sz="2400" b="0" i="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0" i="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80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154" y="864362"/>
            <a:ext cx="9608976" cy="1325563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квот</a:t>
            </a:r>
            <a:br>
              <a:rPr lang="ru-RU" b="1" i="0" dirty="0">
                <a:solidFill>
                  <a:srgbClr val="000000"/>
                </a:solidFill>
                <a:effectLst/>
                <a:latin typeface="Graphik"/>
              </a:rPr>
            </a:b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63486"/>
            <a:ext cx="10515600" cy="4612707"/>
          </a:xfrm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ru-RU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квоты.</a:t>
            </a: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На каждый регион государство выделяет определенное количество федеральных квот. ЭКО по ним оплачивает федеральный бюджет. Условия их получения есть в письме Минздрава № 15-4/И/2-1913.</a:t>
            </a:r>
          </a:p>
          <a:p>
            <a:pPr marL="0" indent="0" algn="l" fontAlgn="base">
              <a:buNone/>
            </a:pPr>
            <a:r>
              <a:rPr lang="ru-RU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квоты.</a:t>
            </a: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Каждый регион выделяет еще свои квоты на ЭКО. По ним процедура оплачивается из регионального бюджета.</a:t>
            </a:r>
          </a:p>
          <a:p>
            <a:pPr marL="0" indent="0" algn="l" fontAlgn="base">
              <a:buNone/>
            </a:pP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власти регионов ориентировались на письмо Минздрава, но могли выдвигать и свои требования к претендентам. Например, по данным портала правительства Московской области, в 2017 году квоты на ЭКО давали </a:t>
            </a:r>
            <a:r>
              <a:rPr lang="ru-RU" sz="2400" b="0" i="0" u="none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женщинам от 22 до 39 лет.</a:t>
            </a: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Сейчас это ограничение убрали: в Москве и регионах стараются выдавать любые квоты по условиям письма Минздрава № 15-4/И/2-1913.</a:t>
            </a:r>
          </a:p>
          <a:p>
            <a:pPr marL="0" indent="0" algn="l" fontAlgn="base">
              <a:buNone/>
            </a:pP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каждом регионе и на федеральные, и на региональные квоты общая очередь. И женщина даже не знает, какая квота досталась ей в итоге. 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8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EB1998-E0F8-4F1E-A7E0-906FAE39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CFC80-3CE4-4807-9EB9-6E8DBF6D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0006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72CC8-3A39-4FCE-B55A-8E2330ECF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1890 г. Уолтер Хип, Кембриджский профессор, сообщил о первом известном ему случае переноса эмбриона у кроликов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1934 г. Грегори Пинкус смешал сперму и яйцеклетки кроликов в стеклянном колпачке от своих часов и в дальнейшем пересадил получившийся эмбрион суррогатной маме-крольчихе.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1948 г. Мириам </a:t>
            </a:r>
            <a:r>
              <a:rPr lang="ru-RU" sz="2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Менкен</a:t>
            </a: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Джон Рок работали над техникой извлечения яйцеклеток у женщин и извлекли более 800. Но только в 1959 г. Мин Че Чанг, молодой китайский исследователь, получил несомненное свидетельство рождения живого детеныша у кроликов после оплодотворения </a:t>
            </a:r>
            <a:r>
              <a:rPr lang="ru-RU" sz="2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инвитро</a:t>
            </a: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1973 г. была получена первая человеческая беременность после оплодотворения </a:t>
            </a:r>
            <a:r>
              <a:rPr lang="ru-RU" sz="2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инвитро</a:t>
            </a: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(Карл Вуд и Джон </a:t>
            </a:r>
            <a:r>
              <a:rPr lang="ru-RU" sz="2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Литон</a:t>
            </a:r>
            <a:r>
              <a:rPr lang="ru-RU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Мельбурн, Австралия). Но она закончилась смертью эмбриона менее чем через неделю беременности.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2945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154" y="864362"/>
            <a:ext cx="9608976" cy="1325563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имеет право получить квоту</a:t>
            </a:r>
            <a:br>
              <a:rPr lang="ru-RU" b="1" i="0" dirty="0">
                <a:solidFill>
                  <a:srgbClr val="000000"/>
                </a:solidFill>
                <a:effectLst/>
                <a:latin typeface="Graphik"/>
              </a:rPr>
            </a:b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63486"/>
            <a:ext cx="10515600" cy="4612707"/>
          </a:xfrm>
        </p:spPr>
        <p:txBody>
          <a:bodyPr>
            <a:noAutofit/>
          </a:bodyPr>
          <a:lstStyle/>
          <a:p>
            <a:pPr marL="0" indent="0" algn="l" fontAlgn="base">
              <a:buNone/>
            </a:pPr>
            <a:r>
              <a:rPr lang="ru-RU" sz="20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отбора.</a:t>
            </a:r>
            <a:r>
              <a:rPr lang="ru-RU" sz="20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Квоту может получить любая гражданка РФ с действующим полисом ОМС и без противопоказаний к ЭКО и беременности. Женщине или ее партнеру врачи должны подтвердить бесплодие.</a:t>
            </a:r>
          </a:p>
          <a:p>
            <a:pPr marL="0" indent="0" algn="l" fontAlgn="base">
              <a:buNone/>
            </a:pPr>
            <a:r>
              <a:rPr lang="ru-RU" sz="20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ограничения.</a:t>
            </a:r>
            <a:r>
              <a:rPr lang="ru-RU" sz="20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По закону возрастных ограничений нет. Но обычно гинекологи дают направление на ЭКО в возрасте от 18 лет и если женщина не вступила в менопаузу — когда функции ее половой системы не угасли из-за возраста. </a:t>
            </a:r>
            <a:r>
              <a:rPr lang="ru-RU" sz="2000" b="0" i="0" u="none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 считает</a:t>
            </a:r>
            <a:r>
              <a:rPr lang="ru-RU" sz="20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своевременной менопаузу в 46—54 года, но она может случиться раньше или позже. </a:t>
            </a:r>
          </a:p>
          <a:p>
            <a:pPr marL="0" indent="0" algn="l" fontAlgn="base">
              <a:buNone/>
            </a:pPr>
            <a:r>
              <a:rPr lang="ru-RU" sz="2000" b="1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Могут ли претендовать пары, живущие в гражданском браке.</a:t>
            </a:r>
            <a:r>
              <a:rPr lang="ru-RU" sz="20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Чтобы получить квоту на ЭКО, не обязательно быть мужем и женой. Но нужно, чтобы оба партнера написали информированное добровольное согласие на медицинское вмешательство.</a:t>
            </a:r>
          </a:p>
          <a:p>
            <a:pPr marL="0" indent="0" algn="l" fontAlgn="base">
              <a:buNone/>
            </a:pPr>
            <a:r>
              <a:rPr lang="ru-RU" sz="20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квоту может даже женщина, у которой нет партнера. Для этого нужны донорские сперматозоиды — обычно анонимных доноров. Но женщина может попросить сдать сперму своего знакомого или друга. 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 одинок, дополнительных бумаг не потребуется, а если женат — жена должна дать письменное согласие, что не против этого.</a:t>
            </a:r>
            <a:endParaRPr lang="ru-RU" sz="2000" b="0" i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base">
              <a:buNone/>
            </a:pP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1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575113"/>
            <a:ext cx="9608976" cy="1325563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54155"/>
            <a:ext cx="10515600" cy="510384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Успех ЭКО варьируется и зависит от многих факторов.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факторы, которые влияют на успешность ЭКО включают в себя следующие составляющие: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Возраст партнеры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• Причины бесплодия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Клиника, опыт врача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етод оплодотворения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йцеклетка свежая или замороженная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Эмбрион  свежий или замороженный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6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8CCB85F-30BB-457E-B1E7-10096DF4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575113"/>
            <a:ext cx="9608976" cy="1325563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FE80B39-EF83-4657-9F40-F0AD34DA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754155"/>
            <a:ext cx="10515600" cy="510384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наступления беременности в циклах ВРТ за последние 5 лет практически не изменилась. Исключение представляет группа переноса размороженных эмбрионов, в которой этот показатель вырос на 6,6% до 33,2% по сравнению с минимальным значением 26,6% в 2009 году.</a:t>
            </a:r>
          </a:p>
          <a:p>
            <a:pPr algn="l"/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ЭКО частота наступления беременности в 2012 году составила в расчете на цикл – 33,0% (2011 – 32,7%), на пункцию – 34,3% (2011 – 34,2%), на перенос эмбрионов – 38,5% (2011 – 37,1%). В программе ИКСИ эти показатели составили соответственно 29,6%, 30,4%, 36,1% (2011 – 31,4%, 32,0%, 36,2%).</a:t>
            </a:r>
          </a:p>
          <a:p>
            <a:pPr algn="l"/>
            <a:r>
              <a:rPr lang="ru-RU" sz="2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 может быть дорогостоящим и трудоемким, но это позволяет многим парам иметь детей. Наиболее частым осложнением ЭКО является имплантация и развитие нескольких плодов. Но это проблема, которую можно предотвратить или свести к минимуму по-разному.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374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15B466F-B5A5-4165-8182-C932B741CE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9C5AFCD-F75C-484F-82E2-8A610877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0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501CB8-0717-4939-84A9-508F6BF7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127" y="1770420"/>
            <a:ext cx="6873745" cy="45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E297B-BA84-4B9C-817F-862AA5B54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B705-2E09-44FC-A727-DC6D51DF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41" y="500062"/>
            <a:ext cx="9664959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DEE70-17F3-4D6B-BB88-72B94D65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1976 г. у Патрика </a:t>
            </a:r>
            <a:r>
              <a:rPr lang="ru-RU" sz="28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Степто</a:t>
            </a: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Роберта Эдвардса в Великобритании получилась первая внематочная ЭКО-беременность. И, наконец, 25 июля 1978 г. они же добились рождения первого живого ЭКО-ребенка, Луизы Браун.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1983 г. Алан </a:t>
            </a:r>
            <a:r>
              <a:rPr lang="ru-RU" sz="28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Траунсон</a:t>
            </a: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добился рождения первых детей из донорских яйцеклеток у женщин с неработающими или отсутствующими яичниками.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1984 г. появился первый ребенок из размороженного эмбриона (</a:t>
            </a:r>
            <a:r>
              <a:rPr lang="ru-RU" sz="28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криоперенос</a:t>
            </a: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Австралии, а в Калифорнии – первый ребенок, рожденный суррогатной матерью.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1985-1986 гг. были получены первые успешные беременности с использованием различных техник извлечения спермы из организма мужчины при невозможности ее получения естественным путем.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9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1986 г. родилась первая ЭКО-девочка в России, Елена Донцова (Москва, лаборатория Леонова), а затем и мальчик, Кирилл, в Санкт-Петербурге.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10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244E6-194D-4B0C-9F61-B8971F861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CA36B-07ED-45CD-96C6-07EFC699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7" y="500062"/>
            <a:ext cx="9720943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F8B136-18B6-46D5-BDDF-70BDCE270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1996 г. была создана первая клонированная овечка Долли, и с тех пор работы по превращению обычных клеток организма в половые гаметы не прекращались.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1997 г. были осуществлены первые опыты по донации цитоплазмы яйцеклетки при сохранении ее ядра за (основной) генетической родительницей.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1999 г. появились первые успехи в области замораживания яйцеклеток (до этого успешно замораживались только сперма и оплодотворенные зародыши).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2000 г. впервые произошла удачная трансплантация ткани яичника. В этом же году родился первый ребенок, зачатый после посмертного извлечения спермы из тела мужчины, а также впервые была оплодотворена яйцеклетка мыши без участия сперматозоидов, что открыло дорогу последующим попыткам однополого размножения.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11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D8EA0-23E7-4DCC-A986-BE42ABF70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B931-32F9-44A8-9254-FC68DC94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500062"/>
            <a:ext cx="9683620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D8962-14F5-4E4D-BBD7-98A35EC5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1302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только в 2010 г. Роберту Эдвардсу была наконец-то присуждена Нобелевская премия в области медицины, а в 2012 г. было отпраздновано рождение пятимиллионного ЭКО-ребенка – хотя, конечно, невозможно определить, кто именно им стал.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2014 г., по оценкам, в мире уже жило более 5 млн людей, зачатых с помощью репродуктивных технологий. К настоящему моменту их уже, скорее всего, 6 000 000, если мировые темпы рождаемости ВРТ-детей сохранились, как минимум, на прежнем уровне.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22949-0257-49A0-8E93-02429A82A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" t="4540" r="3333" b="9417"/>
          <a:stretch/>
        </p:blipFill>
        <p:spPr>
          <a:xfrm>
            <a:off x="6279502" y="1999683"/>
            <a:ext cx="5738818" cy="33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7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4971</Words>
  <Application>Microsoft Office PowerPoint</Application>
  <PresentationFormat>Широкоэкранный</PresentationFormat>
  <Paragraphs>333</Paragraphs>
  <Slides>63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Charter</vt:lpstr>
      <vt:lpstr>Graphik</vt:lpstr>
      <vt:lpstr>Montserrat</vt:lpstr>
      <vt:lpstr>Open Sans</vt:lpstr>
      <vt:lpstr>Times New Roman</vt:lpstr>
      <vt:lpstr>Тема Office</vt:lpstr>
      <vt:lpstr>Вспомогательные репродуктивные технологии</vt:lpstr>
      <vt:lpstr>Содержание</vt:lpstr>
      <vt:lpstr>Презентация PowerPoint</vt:lpstr>
      <vt:lpstr>Актуальность</vt:lpstr>
      <vt:lpstr>Актуальность</vt:lpstr>
      <vt:lpstr>История</vt:lpstr>
      <vt:lpstr>История</vt:lpstr>
      <vt:lpstr>История</vt:lpstr>
      <vt:lpstr>История</vt:lpstr>
      <vt:lpstr>Виды ВРТ</vt:lpstr>
      <vt:lpstr>Экстракорпоральное оплодотворение - ЭКО</vt:lpstr>
      <vt:lpstr>ЭКО - этапы </vt:lpstr>
      <vt:lpstr>Презентация PowerPoint</vt:lpstr>
      <vt:lpstr>Показания к ЭКО</vt:lpstr>
      <vt:lpstr>Противопоказания к ЭКО</vt:lpstr>
      <vt:lpstr> Ограничения для проведения программы ЭКО</vt:lpstr>
      <vt:lpstr> Инъекция сперматозоида в цитоплазму яйцеклетки (ооцита) – ИКСИ </vt:lpstr>
      <vt:lpstr> Инъекция сперматозоида в цитоплазму яйцеклетки (ооцита) – ИКСИ </vt:lpstr>
      <vt:lpstr>Презентация PowerPoint</vt:lpstr>
      <vt:lpstr> ПИКСИ </vt:lpstr>
      <vt:lpstr>Презентация PowerPoint</vt:lpstr>
      <vt:lpstr>Методику ПИКСИ рекомендована при:  </vt:lpstr>
      <vt:lpstr>ПИКСИ противопоказана при:</vt:lpstr>
      <vt:lpstr>Донорство спермы</vt:lpstr>
      <vt:lpstr>Требования к потенциальным донорам </vt:lpstr>
      <vt:lpstr>Требования к потенциальным донорам </vt:lpstr>
      <vt:lpstr>Требования к сперме доноров </vt:lpstr>
      <vt:lpstr>Показания для использования донорских эмбрионов: </vt:lpstr>
      <vt:lpstr>Донорство ооцитов </vt:lpstr>
      <vt:lpstr>Требования к донорам ооцитов </vt:lpstr>
      <vt:lpstr>Дополнительные обязательные обследования доноров ооцитов  </vt:lpstr>
      <vt:lpstr>Показания для использования донорских ооцитов:   </vt:lpstr>
      <vt:lpstr>Презентация PowerPoint</vt:lpstr>
      <vt:lpstr>  Особенности программ ВРТ с донорскими ооцитами  </vt:lpstr>
      <vt:lpstr>Презентация PowerPoint</vt:lpstr>
      <vt:lpstr> Искусственная инсеминация  </vt:lpstr>
      <vt:lpstr>Презентация PowerPoint</vt:lpstr>
      <vt:lpstr> Показания к ИИ  </vt:lpstr>
      <vt:lpstr>  Мужское бесплодие и ВРТ   </vt:lpstr>
      <vt:lpstr>Презентация PowerPoint</vt:lpstr>
      <vt:lpstr>   Показания и противопоказания к хирургическому получению сперматозоидов:   </vt:lpstr>
      <vt:lpstr>     Показания для инъекции сперматозоида в цитоплазму ооцита   </vt:lpstr>
      <vt:lpstr>    Суррогатное материнство   </vt:lpstr>
      <vt:lpstr>    Обследование суррогатной матери   </vt:lpstr>
      <vt:lpstr>    Обследование суррогатной матери   </vt:lpstr>
      <vt:lpstr>      Программа суррогатного материнства состоит из этапов:   </vt:lpstr>
      <vt:lpstr>Презентация PowerPoint</vt:lpstr>
      <vt:lpstr>Этические проблемы ВРТ</vt:lpstr>
      <vt:lpstr>Этические проблемы ВРТ</vt:lpstr>
      <vt:lpstr>Этические проблемы ВРТ</vt:lpstr>
      <vt:lpstr>Проблема влияния процедуры ЭКО на здоровье детей, рожденных in vitro, и здоровье женщины.</vt:lpstr>
      <vt:lpstr>По данным зарубежных и отечественных исследований, у детей, рожденных посредством искусственного оплодотворения, чаще наблюдаются врожденные аномалии развития. Сравнение осложнений у детей, зачатых с помощью методов ЭКО, ИКСИ и естественным образом, приведено в таблице. </vt:lpstr>
      <vt:lpstr>Презентация PowerPoint</vt:lpstr>
      <vt:lpstr>Влияния процедуры ЭКО на здоровье женщины</vt:lpstr>
      <vt:lpstr>Влияния процедуры ЭКО на здоровье женщины</vt:lpstr>
      <vt:lpstr>Законодательство</vt:lpstr>
      <vt:lpstr>Законодательство</vt:lpstr>
      <vt:lpstr>Законодательство</vt:lpstr>
      <vt:lpstr>Виды квот </vt:lpstr>
      <vt:lpstr>Кто имеет право получить квоту </vt:lpstr>
      <vt:lpstr>Заключение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Вспомогательные репродуктивные технологии</dc:title>
  <dc:creator>А</dc:creator>
  <cp:lastModifiedBy>А</cp:lastModifiedBy>
  <cp:revision>3</cp:revision>
  <dcterms:created xsi:type="dcterms:W3CDTF">2021-08-07T14:24:45Z</dcterms:created>
  <dcterms:modified xsi:type="dcterms:W3CDTF">2021-08-08T10:21:22Z</dcterms:modified>
</cp:coreProperties>
</file>