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76" r:id="rId3"/>
    <p:sldId id="264" r:id="rId4"/>
    <p:sldId id="274" r:id="rId5"/>
    <p:sldId id="265" r:id="rId6"/>
    <p:sldId id="275" r:id="rId7"/>
    <p:sldId id="266" r:id="rId8"/>
    <p:sldId id="259" r:id="rId9"/>
    <p:sldId id="260" r:id="rId10"/>
    <p:sldId id="261" r:id="rId11"/>
    <p:sldId id="262" r:id="rId12"/>
    <p:sldId id="272" r:id="rId13"/>
    <p:sldId id="263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й" initials="м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29" autoAdjust="0"/>
  </p:normalViewPr>
  <p:slideViewPr>
    <p:cSldViewPr snapToGrid="0">
      <p:cViewPr varScale="1">
        <p:scale>
          <a:sx n="61" d="100"/>
          <a:sy n="61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4BCC9-4394-4352-B5C2-74998F7676DE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27FF-2773-4FF3-AAB3-B8478D1F5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9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9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99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9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4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2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5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98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38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7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6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6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3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176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96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2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1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9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9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2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6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8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8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6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3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1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79C5-030E-4A56-85B8-7B4528292DC1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17E8D4-C9CE-434C-ACF1-C517CC695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1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Intrathoracic%20peripheral%20nerve%20sheath%20tumors-a%20clinicopathological%20study%20of%2075%20cases.%20Boland%20JM,%20Colby%20TV,%20Folpe%20AL.%20Hum%20Pathol.%202015;46:419&#8211;425.%20%5bPubMed%5d%20%5bGoogle%20Scholar%5d%20%5bRef%20list%5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Intrathoracic%20neurogenic%20tumors--50%20years'%20experience%20in%20a%20Japanese%20institution.%20Takeda%20S,%20Miyoshi%20S,%20Minami%20M,%20Matsuda%20H.%20Eur%20J%20Cardiothorac%20Surg.%202004;26:807&#8211;812.%20%5bPubMed%5d%20%5bGoogle%20Scholar%5d%20%5bRef%20list%5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8457" y="2215495"/>
            <a:ext cx="8915399" cy="2262781"/>
          </a:xfrm>
        </p:spPr>
        <p:txBody>
          <a:bodyPr>
            <a:noAutofit/>
          </a:bodyPr>
          <a:lstStyle/>
          <a:p>
            <a:r>
              <a:rPr lang="ru-RU" sz="4400" b="1" dirty="0"/>
              <a:t>Одышка или просто дело в нервах? Случайная находка первичной </a:t>
            </a:r>
            <a:r>
              <a:rPr lang="ru-RU" sz="4400" b="1" dirty="0" err="1"/>
              <a:t>шванномы</a:t>
            </a:r>
            <a:r>
              <a:rPr lang="ru-RU" sz="4400" b="1" dirty="0"/>
              <a:t> плевры у пациента, перенесшего COVID-19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6731" y="4619297"/>
            <a:ext cx="4405709" cy="1677471"/>
          </a:xfrm>
        </p:spPr>
        <p:txBody>
          <a:bodyPr>
            <a:normAutofit lnSpcReduction="10000"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ординатор кафедры лучевой диагностики ИПО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Фисун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Александровна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4643"/>
            <a:ext cx="5938019" cy="2005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7697" y="6414185"/>
            <a:ext cx="389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7148" y="100493"/>
            <a:ext cx="823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latin typeface="Times New Roman"/>
                <a:cs typeface="Times New Roman"/>
              </a:rPr>
              <a:t>ФГБОУ ВО </a:t>
            </a:r>
            <a:r>
              <a:rPr lang="ru-RU" altLang="ru-RU" dirty="0" err="1">
                <a:latin typeface="Times New Roman"/>
                <a:cs typeface="Times New Roman"/>
              </a:rPr>
              <a:t>КрасГМУ</a:t>
            </a:r>
            <a:r>
              <a:rPr lang="ru-RU" altLang="ru-RU" dirty="0">
                <a:latin typeface="Times New Roman"/>
                <a:cs typeface="Times New Roman"/>
              </a:rPr>
              <a:t> им. проф. В.Ф. </a:t>
            </a:r>
            <a:r>
              <a:rPr lang="ru-RU" altLang="ru-RU" dirty="0" err="1">
                <a:latin typeface="Times New Roman"/>
                <a:cs typeface="Times New Roman"/>
              </a:rPr>
              <a:t>Войно-Ясенецкого</a:t>
            </a:r>
            <a:r>
              <a:rPr lang="ru-RU" altLang="ru-RU" dirty="0">
                <a:latin typeface="Times New Roman"/>
                <a:cs typeface="Times New Roman"/>
              </a:rPr>
              <a:t> Минздрава России Кафедра лучевой диагностики ИПО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250" y="0"/>
            <a:ext cx="219475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2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551" y="28227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КТ органов грудной клетки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1476" y="1451158"/>
            <a:ext cx="4106639" cy="4147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Апикально</a:t>
            </a:r>
            <a:r>
              <a:rPr lang="ru-RU" sz="2800" dirty="0"/>
              <a:t> в правом легком определяется крупное инкапсулированное образование размером 95x70 мм, широким основанием прилежащее к </a:t>
            </a:r>
            <a:r>
              <a:rPr lang="ru-RU" sz="2800" dirty="0" err="1"/>
              <a:t>паракостальной</a:t>
            </a:r>
            <a:r>
              <a:rPr lang="ru-RU" sz="2800" dirty="0"/>
              <a:t> плевре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0" y="1289409"/>
            <a:ext cx="7610286" cy="4068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7007" y="5598717"/>
            <a:ext cx="6674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(А) коронарная  и (В) аксиальная  проекции</a:t>
            </a:r>
          </a:p>
        </p:txBody>
      </p:sp>
    </p:spTree>
    <p:extLst>
      <p:ext uri="{BB962C8B-B14F-4D97-AF65-F5344CB8AC3E}">
        <p14:creationId xmlns:p14="http://schemas.microsoft.com/office/powerpoint/2010/main" val="338967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441" y="58716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Шваннома</a:t>
            </a:r>
            <a:r>
              <a:rPr lang="ru-RU" b="1" dirty="0"/>
              <a:t> плевры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Иммуногистохимическое</a:t>
            </a:r>
            <a:r>
              <a:rPr lang="ru-RU" dirty="0"/>
              <a:t> исследование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7394" y="1339606"/>
            <a:ext cx="4932895" cy="5575768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Обнаружено поражение веретенообразных клеток с низкой клеточностью и волнистыми ядрами с очаговым палисадированием. </a:t>
            </a:r>
          </a:p>
          <a:p>
            <a:r>
              <a:rPr lang="ru-RU" sz="2800" dirty="0"/>
              <a:t>Подтвердило наличие доброкачественной опухоли оболочки периферических нервов (положительно на S-100 и Sox-10)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7" y="1123169"/>
            <a:ext cx="6641738" cy="37371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5656" y="4860292"/>
            <a:ext cx="5332576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UcParenBoth"/>
            </a:pPr>
            <a:r>
              <a:rPr lang="ru-RU" sz="2400" dirty="0"/>
              <a:t>Окраска гематоксилином и эозином </a:t>
            </a:r>
          </a:p>
          <a:p>
            <a:r>
              <a:rPr lang="ru-RU" sz="2400" dirty="0"/>
              <a:t>(B) Окрашивание на </a:t>
            </a:r>
            <a:r>
              <a:rPr lang="en-US" sz="2400" dirty="0"/>
              <a:t>s100</a:t>
            </a:r>
            <a:r>
              <a:rPr lang="ru-RU" sz="2400" dirty="0"/>
              <a:t> </a:t>
            </a:r>
          </a:p>
          <a:p>
            <a:r>
              <a:rPr lang="ru-RU" sz="2400" dirty="0"/>
              <a:t>(C) Окрашивание на</a:t>
            </a:r>
            <a:r>
              <a:rPr lang="en-US" sz="2400" dirty="0"/>
              <a:t> sox10</a:t>
            </a:r>
            <a:r>
              <a:rPr lang="ru-RU" sz="2400" dirty="0"/>
              <a:t> </a:t>
            </a:r>
          </a:p>
          <a:p>
            <a:r>
              <a:rPr lang="ru-RU" sz="2400" dirty="0"/>
              <a:t>(D) Окрашивание Ki67</a:t>
            </a:r>
          </a:p>
        </p:txBody>
      </p:sp>
    </p:spTree>
    <p:extLst>
      <p:ext uri="{BB962C8B-B14F-4D97-AF65-F5344CB8AC3E}">
        <p14:creationId xmlns:p14="http://schemas.microsoft.com/office/powerpoint/2010/main" val="105646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56268"/>
            <a:ext cx="8915400" cy="3777622"/>
          </a:xfrm>
        </p:spPr>
        <p:txBody>
          <a:bodyPr>
            <a:normAutofit/>
          </a:bodyPr>
          <a:lstStyle/>
          <a:p>
            <a:r>
              <a:rPr lang="ru-RU" sz="3200" dirty="0"/>
              <a:t>Выполнена правосторонняя заднебоковая торакотомия с полным хирургическим удалением </a:t>
            </a:r>
            <a:r>
              <a:rPr lang="ru-RU" sz="3200" dirty="0" err="1"/>
              <a:t>шванномы</a:t>
            </a:r>
            <a:r>
              <a:rPr lang="ru-RU" sz="3200" dirty="0"/>
              <a:t> плевры без осложнений </a:t>
            </a:r>
          </a:p>
        </p:txBody>
      </p:sp>
    </p:spTree>
    <p:extLst>
      <p:ext uri="{BB962C8B-B14F-4D97-AF65-F5344CB8AC3E}">
        <p14:creationId xmlns:p14="http://schemas.microsoft.com/office/powerpoint/2010/main" val="424736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628" y="135084"/>
            <a:ext cx="9323519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Рентгенограмма грудной клетки в прямой проекции. Состояние после резекции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5303" y="1637624"/>
            <a:ext cx="5098942" cy="5085292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Первый день после оперативного лечения, положение дренажа удовлетворительное</a:t>
            </a:r>
          </a:p>
          <a:p>
            <a:r>
              <a:rPr lang="ru-RU" sz="2800" dirty="0"/>
              <a:t>Рекомендован КТ-контроль в динамике через три месяца</a:t>
            </a:r>
          </a:p>
          <a:p>
            <a:r>
              <a:rPr lang="ru-RU" sz="2800" dirty="0"/>
              <a:t>На 30 и 45 день амбулаторного наблюдения отмечается положительная динамика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73" y="1637624"/>
            <a:ext cx="5602113" cy="51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3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613083"/>
            <a:ext cx="9075797" cy="4620807"/>
          </a:xfrm>
        </p:spPr>
        <p:txBody>
          <a:bodyPr>
            <a:normAutofit/>
          </a:bodyPr>
          <a:lstStyle/>
          <a:p>
            <a:r>
              <a:rPr lang="ru-RU" sz="3200" dirty="0"/>
              <a:t>Следует иметь в виду </a:t>
            </a:r>
            <a:r>
              <a:rPr lang="ru-RU" sz="3200" dirty="0" err="1"/>
              <a:t>шванномы</a:t>
            </a:r>
            <a:r>
              <a:rPr lang="ru-RU" sz="3200" dirty="0"/>
              <a:t> плевры как вероятный диагноз внутригрудных опухолей. </a:t>
            </a:r>
          </a:p>
          <a:p>
            <a:r>
              <a:rPr lang="ru-RU" sz="3200" dirty="0"/>
              <a:t>Вялотекущие и бессимптомные, они поддаются хирургической резекции без рецидивов в долгосрочной перспективе</a:t>
            </a:r>
          </a:p>
        </p:txBody>
      </p:sp>
    </p:spTree>
    <p:extLst>
      <p:ext uri="{BB962C8B-B14F-4D97-AF65-F5344CB8AC3E}">
        <p14:creationId xmlns:p14="http://schemas.microsoft.com/office/powerpoint/2010/main" val="97248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Использованная литература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0452" y="1549831"/>
            <a:ext cx="9274160" cy="5056067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Shoaib D,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Zahir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MN, Khan SR, Jabbar AA, Rashid YA. Difficulty Breathing or Just a Case of the Nerves? Incidental Finding of Primary Pleural Schwannoma in a COVID-19 Survivor.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Cureus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 2021 Aug 27;13(8):e17511.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10.7759/cureus.17511. PMID: 34603885; PMCID: PMC8476188.</a:t>
            </a:r>
            <a:endParaRPr lang="ru-RU" sz="2400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4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88" y="1405444"/>
            <a:ext cx="4500951" cy="505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3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364" y="0"/>
            <a:ext cx="8911687" cy="1479642"/>
          </a:xfrm>
        </p:spPr>
        <p:txBody>
          <a:bodyPr/>
          <a:lstStyle/>
          <a:p>
            <a:pPr algn="ctr"/>
            <a:r>
              <a:rPr lang="ru-RU" sz="4000" b="1" dirty="0"/>
              <a:t>Введение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430" y="805913"/>
            <a:ext cx="10664569" cy="5853336"/>
          </a:xfrm>
        </p:spPr>
        <p:txBody>
          <a:bodyPr>
            <a:noAutofit/>
          </a:bodyPr>
          <a:lstStyle/>
          <a:p>
            <a:r>
              <a:rPr lang="ru-RU" sz="2800" dirty="0" err="1"/>
              <a:t>Шваннома</a:t>
            </a:r>
            <a:r>
              <a:rPr lang="ru-RU" sz="2800" dirty="0"/>
              <a:t> (</a:t>
            </a:r>
            <a:r>
              <a:rPr lang="ru-RU" sz="2800" dirty="0" err="1"/>
              <a:t>неврилеммома</a:t>
            </a:r>
            <a:r>
              <a:rPr lang="ru-RU" sz="2800" dirty="0"/>
              <a:t>) – редко, чаще доброкачественное новообразование, развивающееся из </a:t>
            </a:r>
            <a:r>
              <a:rPr lang="ru-RU" sz="2800" dirty="0" err="1"/>
              <a:t>шванновских</a:t>
            </a:r>
            <a:r>
              <a:rPr lang="ru-RU" sz="2800" dirty="0"/>
              <a:t> клеток, представляющих собой миелин-продуцирующие клетки оболочек периферических нервов.</a:t>
            </a:r>
          </a:p>
          <a:p>
            <a:r>
              <a:rPr lang="ru-RU" sz="2800" u="sng" dirty="0"/>
              <a:t>Рентгенологические признаки</a:t>
            </a:r>
            <a:r>
              <a:rPr lang="ru-RU" sz="2800" dirty="0"/>
              <a:t>: одиночное округлое инкапсулированное образование с четкими, ровными контурами.</a:t>
            </a:r>
          </a:p>
          <a:p>
            <a:r>
              <a:rPr lang="ru-RU" sz="2800" u="sng" dirty="0"/>
              <a:t>Локализация:</a:t>
            </a:r>
            <a:r>
              <a:rPr lang="ru-RU" sz="2800" dirty="0"/>
              <a:t> основание черепа, мозжечковый угол, задние корешки спинного мозга, реже область шеи, грудная полость (в 75% случаев заднее средостение).</a:t>
            </a:r>
          </a:p>
          <a:p>
            <a:r>
              <a:rPr lang="ru-RU" sz="2800" u="sng" dirty="0"/>
              <a:t>Возраст пациентов:</a:t>
            </a:r>
            <a:r>
              <a:rPr lang="ru-RU" sz="2800" dirty="0"/>
              <a:t> чаще 20-30 и 50-60 лет.</a:t>
            </a:r>
          </a:p>
          <a:p>
            <a:r>
              <a:rPr lang="ru-RU" sz="2800" u="sng" dirty="0"/>
              <a:t>Пол:</a:t>
            </a:r>
            <a:r>
              <a:rPr lang="ru-RU" sz="2800" dirty="0"/>
              <a:t> чаще мужской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272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646" y="350645"/>
            <a:ext cx="8911687" cy="1280890"/>
          </a:xfrm>
        </p:spPr>
        <p:txBody>
          <a:bodyPr/>
          <a:lstStyle/>
          <a:p>
            <a:pPr algn="ctr"/>
            <a:r>
              <a:rPr lang="ru-RU" sz="4000" b="1" dirty="0" err="1"/>
              <a:t>Шванномы</a:t>
            </a:r>
            <a:r>
              <a:rPr lang="ru-RU" sz="4000" b="1" dirty="0"/>
              <a:t> плевры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915" y="1308847"/>
            <a:ext cx="10020567" cy="5889812"/>
          </a:xfrm>
        </p:spPr>
        <p:txBody>
          <a:bodyPr>
            <a:noAutofit/>
          </a:bodyPr>
          <a:lstStyle/>
          <a:p>
            <a:r>
              <a:rPr lang="ru-RU" sz="2800" dirty="0"/>
              <a:t>Плевропульмональные PNST(опухоли оболочки периферических нервов). Возникающие </a:t>
            </a:r>
            <a:r>
              <a:rPr lang="ru-RU" sz="2800" dirty="0" err="1"/>
              <a:t>эндобронхиально</a:t>
            </a:r>
            <a:r>
              <a:rPr lang="ru-RU" sz="2800" dirty="0"/>
              <a:t>, </a:t>
            </a:r>
            <a:r>
              <a:rPr lang="ru-RU" sz="2800" dirty="0" err="1"/>
              <a:t>плеврально</a:t>
            </a:r>
            <a:r>
              <a:rPr lang="ru-RU" sz="2800" dirty="0"/>
              <a:t> или </a:t>
            </a:r>
            <a:r>
              <a:rPr lang="ru-RU" sz="2800" dirty="0" err="1"/>
              <a:t>паренхиматозно</a:t>
            </a:r>
            <a:r>
              <a:rPr lang="ru-RU" sz="2800" dirty="0"/>
              <a:t>. </a:t>
            </a:r>
          </a:p>
          <a:p>
            <a:r>
              <a:rPr lang="ru-RU" sz="2800" dirty="0"/>
              <a:t>В клинике Мэйо </a:t>
            </a:r>
            <a:r>
              <a:rPr lang="ru-RU" sz="2800" dirty="0" err="1"/>
              <a:t>проведенно</a:t>
            </a:r>
            <a:r>
              <a:rPr lang="ru-RU" sz="2800" dirty="0"/>
              <a:t> исследование 2015 г. Из 75 внутригрудных PNST 60% составили </a:t>
            </a:r>
            <a:r>
              <a:rPr lang="ru-RU" sz="2800" dirty="0" err="1"/>
              <a:t>шванномы</a:t>
            </a:r>
            <a:r>
              <a:rPr lang="ru-RU" sz="2800" dirty="0"/>
              <a:t> </a:t>
            </a:r>
            <a:r>
              <a:rPr lang="en-US" sz="2800" dirty="0"/>
              <a:t>[</a:t>
            </a:r>
            <a:r>
              <a:rPr lang="ru-RU" sz="2800" dirty="0">
                <a:hlinkClick r:id="rId3"/>
              </a:rPr>
              <a:t>2</a:t>
            </a:r>
            <a:r>
              <a:rPr lang="en-US" sz="2800" dirty="0"/>
              <a:t>]</a:t>
            </a:r>
            <a:endParaRPr lang="ru-RU" sz="2800" dirty="0"/>
          </a:p>
          <a:p>
            <a:r>
              <a:rPr lang="ru-RU" sz="2800" dirty="0"/>
              <a:t>В Японии за 50 лет изучения нейрогенных опухолей грудной клетки - 43% </a:t>
            </a:r>
            <a:r>
              <a:rPr lang="ru-RU" sz="2800" dirty="0" err="1"/>
              <a:t>шванномы</a:t>
            </a:r>
            <a:r>
              <a:rPr lang="ru-RU" sz="2800" dirty="0"/>
              <a:t> </a:t>
            </a:r>
            <a:r>
              <a:rPr lang="en-US" sz="2800" dirty="0"/>
              <a:t>[</a:t>
            </a:r>
            <a:r>
              <a:rPr lang="ru-RU" sz="2800" dirty="0">
                <a:hlinkClick r:id="rId4"/>
              </a:rPr>
              <a:t>3</a:t>
            </a:r>
            <a:r>
              <a:rPr lang="en-US" sz="2800" dirty="0"/>
              <a:t>]</a:t>
            </a:r>
            <a:r>
              <a:rPr lang="ru-RU" sz="2800" dirty="0"/>
              <a:t>  </a:t>
            </a:r>
          </a:p>
          <a:p>
            <a:r>
              <a:rPr lang="ru-RU" sz="2800" dirty="0" err="1"/>
              <a:t>Шванномы</a:t>
            </a:r>
            <a:r>
              <a:rPr lang="ru-RU" sz="2800" dirty="0"/>
              <a:t>, чаще локализуются </a:t>
            </a:r>
            <a:r>
              <a:rPr lang="ru-RU" sz="2800" dirty="0" err="1"/>
              <a:t>плеврально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13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959" y="346841"/>
            <a:ext cx="10247586" cy="13876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Клиническая картина </a:t>
            </a:r>
            <a:r>
              <a:rPr lang="ru-RU" sz="4000" b="1" dirty="0" err="1"/>
              <a:t>шваном</a:t>
            </a:r>
            <a:r>
              <a:rPr lang="ru-RU" sz="4000" b="1" dirty="0"/>
              <a:t> плевры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2442" y="1410346"/>
            <a:ext cx="9154791" cy="5677015"/>
          </a:xfrm>
        </p:spPr>
        <p:txBody>
          <a:bodyPr>
            <a:normAutofit/>
          </a:bodyPr>
          <a:lstStyle/>
          <a:p>
            <a:r>
              <a:rPr lang="ru-RU" sz="3200" dirty="0"/>
              <a:t>Вялотекущие, бессимптомные, выявляются случайно.</a:t>
            </a:r>
          </a:p>
          <a:p>
            <a:r>
              <a:rPr lang="ru-RU" sz="3200" dirty="0"/>
              <a:t>При поражении соседних структур:</a:t>
            </a:r>
            <a:r>
              <a:rPr lang="ru-RU" sz="3200" u="sng" dirty="0"/>
              <a:t> </a:t>
            </a:r>
            <a:r>
              <a:rPr lang="ru-RU" sz="3200" dirty="0"/>
              <a:t>одышка, кашель, кровохарканье, обструктивная пневмония, плевральные выпоты, кровянистые экссудаты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58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582" y="133668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b="1" dirty="0"/>
              <a:t>Диагностика </a:t>
            </a:r>
            <a:r>
              <a:rPr lang="ru-RU" sz="4000" b="1" dirty="0" err="1"/>
              <a:t>шванном</a:t>
            </a:r>
            <a:r>
              <a:rPr lang="ru-RU" sz="4000" b="1" dirty="0"/>
              <a:t> плевры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330" y="960895"/>
            <a:ext cx="10313324" cy="5897105"/>
          </a:xfrm>
        </p:spPr>
        <p:txBody>
          <a:bodyPr>
            <a:normAutofit fontScale="92500" lnSpcReduction="10000"/>
          </a:bodyPr>
          <a:lstStyle/>
          <a:p>
            <a:r>
              <a:rPr lang="ru-RU" sz="3000" u="sng" dirty="0"/>
              <a:t>Компьютерная томография(КТ): о</a:t>
            </a:r>
            <a:r>
              <a:rPr lang="ru-RU" sz="3000" dirty="0"/>
              <a:t>вальное образование с четкими, ровными контурами, </a:t>
            </a:r>
            <a:r>
              <a:rPr lang="ru-RU" sz="3000" dirty="0" err="1"/>
              <a:t>мягкотканной</a:t>
            </a:r>
            <a:r>
              <a:rPr lang="ru-RU" sz="3000" dirty="0"/>
              <a:t> или пониженной плотности. Злокачественные </a:t>
            </a:r>
            <a:r>
              <a:rPr lang="ru-RU" sz="3000" dirty="0" err="1"/>
              <a:t>шванномы</a:t>
            </a:r>
            <a:r>
              <a:rPr lang="ru-RU" sz="3000" dirty="0"/>
              <a:t> имеют сходные признаки, но связаны с плевральными узелками, выпотом и метастатическими узлами в легких.</a:t>
            </a:r>
          </a:p>
          <a:p>
            <a:r>
              <a:rPr lang="ru-RU" sz="3000" u="sng" dirty="0"/>
              <a:t>Магнитно-резонансная томография (МРТ):</a:t>
            </a:r>
            <a:r>
              <a:rPr lang="ru-RU" sz="3000" dirty="0"/>
              <a:t> определяет степень поражения сосудов злокачественной опухолью. </a:t>
            </a:r>
          </a:p>
          <a:p>
            <a:r>
              <a:rPr lang="ru-RU" sz="3000" u="sng" dirty="0"/>
              <a:t>Позитронно-эмиссионной томографии (ПЭТ):</a:t>
            </a:r>
            <a:r>
              <a:rPr lang="ru-RU" sz="3000" dirty="0"/>
              <a:t> широкий разброс в стандартизованных значениях поглощения (SUV), что отличает </a:t>
            </a:r>
            <a:r>
              <a:rPr lang="ru-RU" sz="3000" dirty="0" err="1"/>
              <a:t>шванномы</a:t>
            </a:r>
            <a:r>
              <a:rPr lang="ru-RU" sz="3000" dirty="0"/>
              <a:t> от злокачественной PNST. Причина высокого поглощения в </a:t>
            </a:r>
            <a:r>
              <a:rPr lang="ru-RU" sz="3000" dirty="0" err="1"/>
              <a:t>шванномах</a:t>
            </a:r>
            <a:r>
              <a:rPr lang="ru-RU" sz="3000" dirty="0"/>
              <a:t>, остается неясной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2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Диагностика </a:t>
            </a:r>
            <a:r>
              <a:rPr lang="ru-RU" sz="4000" b="1" dirty="0" err="1"/>
              <a:t>шванном</a:t>
            </a:r>
            <a:r>
              <a:rPr lang="ru-RU" sz="4000" b="1" dirty="0"/>
              <a:t> плевры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9750" y="1701770"/>
            <a:ext cx="8915400" cy="4532120"/>
          </a:xfrm>
        </p:spPr>
        <p:txBody>
          <a:bodyPr>
            <a:normAutofit/>
          </a:bodyPr>
          <a:lstStyle/>
          <a:p>
            <a:r>
              <a:rPr lang="ru-RU" sz="2800" u="sng" dirty="0" err="1"/>
              <a:t>Иммуногистохимия</a:t>
            </a:r>
            <a:r>
              <a:rPr lang="ru-RU" sz="2800" u="sng" dirty="0"/>
              <a:t>:</a:t>
            </a:r>
            <a:r>
              <a:rPr lang="ru-RU" sz="2800" dirty="0"/>
              <a:t> сильное и диффузное</a:t>
            </a:r>
          </a:p>
          <a:p>
            <a:pPr marL="0" indent="0">
              <a:buNone/>
            </a:pPr>
            <a:r>
              <a:rPr lang="ru-RU" sz="2800" dirty="0"/>
              <a:t>окрашивание белка S-100</a:t>
            </a:r>
          </a:p>
          <a:p>
            <a:r>
              <a:rPr lang="ru-RU" sz="2800" u="sng" dirty="0"/>
              <a:t>Гистологические признаки: </a:t>
            </a:r>
            <a:r>
              <a:rPr lang="ru-RU" sz="2800" dirty="0"/>
              <a:t>ядерный палисад с удлиненными и волнистыми контурами(чередующиеся </a:t>
            </a:r>
            <a:r>
              <a:rPr lang="ru-RU" sz="2800" dirty="0" err="1"/>
              <a:t>гипер</a:t>
            </a:r>
            <a:r>
              <a:rPr lang="ru-RU" sz="2800" dirty="0"/>
              <a:t>- и гипоцеллюлярные области)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7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087" y="415622"/>
            <a:ext cx="953710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Стандарт лечения </a:t>
            </a:r>
            <a:r>
              <a:rPr lang="ru-RU" sz="4000" b="1" dirty="0" err="1"/>
              <a:t>шваном</a:t>
            </a:r>
            <a:r>
              <a:rPr lang="ru-RU" sz="4000" b="1" dirty="0"/>
              <a:t> плевры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5551" y="1554622"/>
            <a:ext cx="9537107" cy="5303377"/>
          </a:xfrm>
        </p:spPr>
        <p:txBody>
          <a:bodyPr>
            <a:normAutofit/>
          </a:bodyPr>
          <a:lstStyle/>
          <a:p>
            <a:r>
              <a:rPr lang="ru-RU" sz="3200" dirty="0"/>
              <a:t> Хирургическое иссечение (минимально инвазивное, открытая торакотомия) с последующим наблюдением с визуализирующими исследованиями при наличии клинических показаний.</a:t>
            </a:r>
          </a:p>
          <a:p>
            <a:r>
              <a:rPr lang="ru-RU" sz="3200" u="sng" dirty="0"/>
              <a:t>Рецидивы </a:t>
            </a:r>
            <a:r>
              <a:rPr lang="ru-RU" sz="3200" u="sng" dirty="0" err="1"/>
              <a:t>шванном</a:t>
            </a:r>
            <a:r>
              <a:rPr lang="ru-RU" sz="3200" u="sng" dirty="0"/>
              <a:t> </a:t>
            </a:r>
            <a:r>
              <a:rPr lang="ru-RU" sz="3200" dirty="0"/>
              <a:t>- редкое явление (менее 5%)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2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8495" y="115367"/>
            <a:ext cx="8911687" cy="1280890"/>
          </a:xfrm>
        </p:spPr>
        <p:txBody>
          <a:bodyPr/>
          <a:lstStyle/>
          <a:p>
            <a:r>
              <a:rPr lang="ru-RU" b="1" dirty="0"/>
              <a:t>Обзор  </a:t>
            </a:r>
            <a:r>
              <a:rPr lang="ru-RU" sz="4000" b="1" dirty="0"/>
              <a:t>клинического</a:t>
            </a:r>
            <a:r>
              <a:rPr lang="ru-RU" b="1" dirty="0"/>
              <a:t> случая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724" y="1103587"/>
            <a:ext cx="10389476" cy="5922826"/>
          </a:xfrm>
        </p:spPr>
        <p:txBody>
          <a:bodyPr>
            <a:normAutofit fontScale="55000" lnSpcReduction="20000"/>
          </a:bodyPr>
          <a:lstStyle/>
          <a:p>
            <a:r>
              <a:rPr lang="ru-RU" sz="4500" dirty="0"/>
              <a:t>68-летняя женщина, жительница Карачи, Пакистан </a:t>
            </a:r>
          </a:p>
          <a:p>
            <a:r>
              <a:rPr lang="ru-RU" sz="4500" u="sng" dirty="0"/>
              <a:t>Жалобы:</a:t>
            </a:r>
            <a:r>
              <a:rPr lang="ru-RU" sz="4500" dirty="0"/>
              <a:t> на умеренную, но постоянную одышку при физической нагрузке в течение двух недель. </a:t>
            </a:r>
          </a:p>
          <a:p>
            <a:r>
              <a:rPr lang="ru-RU" sz="4500" u="sng" dirty="0"/>
              <a:t>Из анамнеза</a:t>
            </a:r>
            <a:r>
              <a:rPr lang="ru-RU" sz="4500" u="sng" dirty="0">
                <a:solidFill>
                  <a:schemeClr val="tx1"/>
                </a:solidFill>
              </a:rPr>
              <a:t>:</a:t>
            </a:r>
            <a:r>
              <a:rPr lang="ru-RU" sz="4500" u="sng" dirty="0"/>
              <a:t> </a:t>
            </a:r>
            <a:r>
              <a:rPr lang="ru-RU" sz="4500" dirty="0"/>
              <a:t>сахарн</a:t>
            </a:r>
            <a:r>
              <a:rPr lang="ru-RU" sz="4500" dirty="0">
                <a:solidFill>
                  <a:schemeClr val="tx1"/>
                </a:solidFill>
              </a:rPr>
              <a:t>ый</a:t>
            </a:r>
            <a:r>
              <a:rPr lang="ru-RU" sz="4500" dirty="0"/>
              <a:t> диабет 2-го типа. Вредные привычки-отрицает. Три недели назад перенесла COVID-19 в легкой форме. </a:t>
            </a:r>
          </a:p>
          <a:p>
            <a:r>
              <a:rPr lang="ru-RU" sz="4500" u="sng" dirty="0"/>
              <a:t>При общем медицинском осмотре: </a:t>
            </a:r>
            <a:r>
              <a:rPr lang="ru-RU" sz="4500" dirty="0"/>
              <a:t>среднего роста и телосложения, жизненные параметры в пределах нормы.</a:t>
            </a:r>
          </a:p>
          <a:p>
            <a:r>
              <a:rPr lang="ru-RU" sz="4500" u="sng" dirty="0"/>
              <a:t>Данные </a:t>
            </a:r>
            <a:r>
              <a:rPr lang="ru-RU" sz="4500" u="sng" dirty="0" err="1"/>
              <a:t>физикального</a:t>
            </a:r>
            <a:r>
              <a:rPr lang="ru-RU" sz="4500" u="sng" dirty="0"/>
              <a:t> обследования: </a:t>
            </a:r>
            <a:r>
              <a:rPr lang="ru-RU" sz="4500" dirty="0"/>
              <a:t>ослабление везикулярного дыхания при аускультации грудной клетки над правым верхним отделом легкого, в остальном без особенностей. </a:t>
            </a:r>
          </a:p>
          <a:p>
            <a:r>
              <a:rPr lang="ru-RU" sz="4500" u="sng" dirty="0"/>
              <a:t>Лабораторные показатели: </a:t>
            </a:r>
            <a:r>
              <a:rPr lang="ru-RU" sz="4500" dirty="0"/>
              <a:t>кровь в пределах нормы.</a:t>
            </a:r>
          </a:p>
          <a:p>
            <a:r>
              <a:rPr lang="ru-RU" sz="45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Рентгенограмма грудной клетки:</a:t>
            </a:r>
            <a:r>
              <a:rPr lang="ru-RU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округлое </a:t>
            </a:r>
            <a:r>
              <a:rPr lang="ru-RU" sz="4500" dirty="0"/>
              <a:t>образование в верхней доле правого легкого, слегка сдавливающее трахею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94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6013" y="15409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Рентгенограмма органов грудной клетки в прямой проекции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16" y="1345252"/>
            <a:ext cx="6520441" cy="55127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203962" y="2503918"/>
            <a:ext cx="39880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Определяется объемное образование в верхней доле правого легкого, сдавливающее просвет трахеи</a:t>
            </a:r>
          </a:p>
        </p:txBody>
      </p:sp>
    </p:spTree>
    <p:extLst>
      <p:ext uri="{BB962C8B-B14F-4D97-AF65-F5344CB8AC3E}">
        <p14:creationId xmlns:p14="http://schemas.microsoft.com/office/powerpoint/2010/main" val="24566162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5399</TotalTime>
  <Words>728</Words>
  <Application>Microsoft Office PowerPoint</Application>
  <PresentationFormat>Широкоэкранный</PresentationFormat>
  <Paragraphs>73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Roboto</vt:lpstr>
      <vt:lpstr>Times New Roman</vt:lpstr>
      <vt:lpstr>Wingdings 3</vt:lpstr>
      <vt:lpstr>Легкий дым</vt:lpstr>
      <vt:lpstr>Одышка или просто дело в нервах? Случайная находка первичной шванномы плевры у пациента, перенесшего COVID-19</vt:lpstr>
      <vt:lpstr>Введение </vt:lpstr>
      <vt:lpstr>Шванномы плевры</vt:lpstr>
      <vt:lpstr>Клиническая картина шваном плевры</vt:lpstr>
      <vt:lpstr>Диагностика шванном плевры</vt:lpstr>
      <vt:lpstr>Диагностика шванном плевры</vt:lpstr>
      <vt:lpstr>Стандарт лечения шваном плевры </vt:lpstr>
      <vt:lpstr>Обзор  клинического случая </vt:lpstr>
      <vt:lpstr>Рентгенограмма органов грудной клетки в прямой проекции</vt:lpstr>
      <vt:lpstr>КТ органов грудной клетки</vt:lpstr>
      <vt:lpstr>Шваннома плевры: Иммуногистохимическое исследование </vt:lpstr>
      <vt:lpstr>Лечение</vt:lpstr>
      <vt:lpstr>Рентгенограмма грудной клетки в прямой проекции. Состояние после резекции</vt:lpstr>
      <vt:lpstr>Заключение </vt:lpstr>
      <vt:lpstr>Использованная литература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Затрудненное дыхание или просто нервы? Случайная находка первичной плевральной шванномы у выжившего после COVID-19</dc:title>
  <dc:creator>Герман Лобков</dc:creator>
  <cp:lastModifiedBy>Герман Герман</cp:lastModifiedBy>
  <cp:revision>89</cp:revision>
  <dcterms:created xsi:type="dcterms:W3CDTF">2022-12-22T07:53:50Z</dcterms:created>
  <dcterms:modified xsi:type="dcterms:W3CDTF">2023-01-22T13:06:40Z</dcterms:modified>
</cp:coreProperties>
</file>