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6" r:id="rId2"/>
    <p:sldId id="308" r:id="rId3"/>
    <p:sldId id="309" r:id="rId4"/>
    <p:sldId id="289" r:id="rId5"/>
    <p:sldId id="302" r:id="rId6"/>
    <p:sldId id="303" r:id="rId7"/>
    <p:sldId id="312" r:id="rId8"/>
    <p:sldId id="307" r:id="rId9"/>
    <p:sldId id="287" r:id="rId10"/>
    <p:sldId id="310" r:id="rId11"/>
    <p:sldId id="311" r:id="rId12"/>
    <p:sldId id="304" r:id="rId13"/>
    <p:sldId id="305" r:id="rId14"/>
    <p:sldId id="306" r:id="rId15"/>
    <p:sldId id="291" r:id="rId16"/>
    <p:sldId id="292" r:id="rId17"/>
    <p:sldId id="293" r:id="rId18"/>
    <p:sldId id="294" r:id="rId19"/>
    <p:sldId id="295" r:id="rId20"/>
    <p:sldId id="298" r:id="rId21"/>
    <p:sldId id="300" r:id="rId22"/>
    <p:sldId id="288" r:id="rId23"/>
    <p:sldId id="277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69232-90F6-4EEA-A1EE-2D71A5775FC3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9C031-1376-4FC6-8E59-60728273F5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7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9C031-1376-4FC6-8E59-60728273F506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5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9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45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21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65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89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3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93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7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2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73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EF1AA-8B9F-4D85-9DDD-6A6CFC97AD6F}" type="datetimeFigureOut">
              <a:rPr lang="ru-RU" smtClean="0"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A9F0-FD00-4350-9B7D-5F1E79730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86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1340768"/>
            <a:ext cx="8352928" cy="252028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Анализ изменений законодательства, регламентирующих подготовку кадров высшей квалификации</a:t>
            </a:r>
            <a:endParaRPr lang="ru-RU" alt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508104" y="4581128"/>
            <a:ext cx="3395464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Мальцева Е.А. </a:t>
            </a:r>
          </a:p>
          <a:p>
            <a:pPr eaLnBrk="1" hangingPunct="1"/>
            <a:r>
              <a:rPr lang="ru-RU" altLang="ru-RU" sz="1800" dirty="0" smtClean="0">
                <a:latin typeface="Arial" pitchFamily="34" charset="0"/>
                <a:cs typeface="Arial" pitchFamily="34" charset="0"/>
              </a:rPr>
              <a:t>заведующий аспирантурой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3148211" y="6240127"/>
            <a:ext cx="331236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20.04.2022</a:t>
            </a: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09CF627-6DCA-4CE9-A66F-1241A5DAA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093" y="116633"/>
            <a:ext cx="995996" cy="9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Федеральные государственные требования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9408207"/>
              </p:ext>
            </p:extLst>
          </p:nvPr>
        </p:nvGraphicFramePr>
        <p:xfrm>
          <a:off x="899592" y="1844824"/>
          <a:ext cx="7992888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всем научным специальностям (в отличие от ФГОС)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предусмотрено каких-либо норм по конкретным научным специальностям (за исключением установления форм обучения)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компетенциям НЕ УСТАНАВЛИВАЮТСЯ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(в отличие от ФГОС)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Разработка примерных образовательных программ для аспирантуры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ПРЕДУСМОТРЕНА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563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Федеральные государственные требования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8107834"/>
              </p:ext>
            </p:extLst>
          </p:nvPr>
        </p:nvGraphicFramePr>
        <p:xfrm>
          <a:off x="899592" y="1844824"/>
          <a:ext cx="799288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126216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Содержание программы аспирантуры</a:t>
                      </a:r>
                      <a:endParaRPr lang="ru-RU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ФГТ не указаны объем программы аспирантуры и трудоемкость ее составных частей в зачетных единицах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Организация самостоятельно устанавливает объем программы аспирантуры и трудоемкость ее составных частей в зачетных единицах 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532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7941083"/>
              </p:ext>
            </p:extLst>
          </p:nvPr>
        </p:nvGraphicFramePr>
        <p:xfrm>
          <a:off x="755650" y="115888"/>
          <a:ext cx="8208838" cy="640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030"/>
                <a:gridCol w="1512168"/>
                <a:gridCol w="3744416"/>
                <a:gridCol w="2016224"/>
              </a:tblGrid>
              <a:tr h="936848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ФГОС  ВО уровень подготовки кадров высшей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ФГТ к структуре программ подготовки научных и научно-педагогических кадров в аспирантуре</a:t>
                      </a:r>
                      <a:b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(приказ № 951 от 20.10.2021 г. Минобрнауки России)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1 марта 2022 до 1 марта 2028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года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1279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 освоения программ и форма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года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очная форма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года заочная форма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года в очной</a:t>
                      </a:r>
                      <a:r>
                        <a:rPr lang="ru-RU" sz="1200" b="1" u="sng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форме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3.1.3.Оториноларингология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3.1.4. Акушерство и гинекология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3.1.5. Офтальмология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3.1.6. Онкология, лучевая терапия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3.1.7. Стоматология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3.1.8. Травматология и ортопедия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3.1.9. Хирургия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3.1.10. Нейрохирургия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3.1.11. Детская хирургия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3.1.12. Анестезиология и реаниматология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3.1.13 Урология и андрология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3.1.14 Трансплантология и искусственные органы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3.1.17. Психиатрия и наркология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3.1.18. Внутренние болезни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3.1.19. Эндокринология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3.1.20Кардиология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3.1.21 Педиатрия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3.1.23. Дерматовенерология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3.1.24 Неврология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3.1.25. Лучевая диагностика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3.1.28. Гематология и переливание крови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3.1.29 Пульмонология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3.1.30 Гастроэнтерология и диетология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3.1.32. Нефрология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3.1.33.</a:t>
                      </a: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Восстановительная медицина, спортивная медицина, лечебная физкультура, курортология и физиотерапия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3.2.1. Гигиена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3.2.3. </a:t>
                      </a: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Общественное здоровье и организация здравоохранения, социология и история медицины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3.2.7.</a:t>
                      </a:r>
                      <a:r>
                        <a:rPr lang="ru-RU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Аллергология и иммунология</a:t>
                      </a:r>
                    </a:p>
                    <a:p>
                      <a:r>
                        <a:rPr lang="ru-RU" sz="105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5.3.6. Клиническая психологи</a:t>
                      </a:r>
                      <a:r>
                        <a:rPr lang="ru-RU" sz="1100" u="non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</a:t>
                      </a:r>
                      <a:endParaRPr lang="ru-RU" sz="1050" u="non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u="sng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года в очной форме: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3.3.1 Анатомия человека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3.3.2. Патологическая анатомия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3.3.3. Патологическая физиология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3.3.4. Токсикология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3.3.5. Судебная медицина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3.3.8. Клиническая лабораторная диагностика</a:t>
                      </a:r>
                    </a:p>
                    <a:p>
                      <a:pPr marL="0" indent="0"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8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9500335"/>
              </p:ext>
            </p:extLst>
          </p:nvPr>
        </p:nvGraphicFramePr>
        <p:xfrm>
          <a:off x="827583" y="115888"/>
          <a:ext cx="8208467" cy="5977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3"/>
                <a:gridCol w="3312368"/>
                <a:gridCol w="3527946"/>
              </a:tblGrid>
              <a:tr h="1664917">
                <a:tc>
                  <a:txBody>
                    <a:bodyPr/>
                    <a:lstStyle/>
                    <a:p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ФГОС  ВО уровень подготовки кадров высшей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квалификации </a:t>
                      </a:r>
                      <a:endParaRPr lang="ru-RU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ФГТ к структуре программ подготовки научных и научно-педагогических кадров в аспирантуре</a:t>
                      </a:r>
                      <a:b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20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(приказ № 951 от 20.10.2021 г. Минобрнауки России)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 1 марта 2022 до 1 марта 2028 года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1244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работникам участвующим в реализации программ аспирантуры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НПР имеющих ученую степень и (или) ученое звание в общем числе НПР, реализующих программу аспирантуры не менее 60%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менее 60% численность штатных научных и (или) НПР реализующих программы аспирантур должны иметь ученую степень и (или) ученое звание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5000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структуре программ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Блок 1 «Дисциплины (модули)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Блок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 «Практики»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Блок 3 «Научные исследования»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Блок 4 «Государственная итоговая аттестация»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Научный компонент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Образовательный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компонент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Итоговая аттестация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11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124744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Требования к структуре подготовки программ научных и научно-педагогических кадров в аспирантуре</a:t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ФГТ к структуре программ подготовки научных и научно-педагогических кадров в аспирантуре</a:t>
            </a:r>
            <a:b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i="1" dirty="0">
                <a:latin typeface="Arial" panose="020B0604020202020204" pitchFamily="34" charset="0"/>
                <a:cs typeface="Arial" panose="020B0604020202020204" pitchFamily="34" charset="0"/>
              </a:rPr>
              <a:t>(приказ № 951 от 20.10.2021 г. Минобрнауки России</a:t>
            </a: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9378302"/>
              </p:ext>
            </p:extLst>
          </p:nvPr>
        </p:nvGraphicFramePr>
        <p:xfrm>
          <a:off x="755576" y="1052739"/>
          <a:ext cx="8280919" cy="536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454"/>
                <a:gridCol w="7052465"/>
              </a:tblGrid>
              <a:tr h="40879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компонент</a:t>
                      </a:r>
                      <a:endParaRPr lang="ru-RU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03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деятельность, направленная на подготовку диссертации  на соискание ученой степени кандидата наук к защите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4832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подготовку публикаций, в рецензируемых научных изданиях, в приравненных к ним научных изданиях, индексируемых в международных базах данных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Web of Science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Scopus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 международных базах данных, определяемых в соответствии с рекомендацией Высшей аттестационной комиссии при Министерстве науки и высшего образования Российской Федерации, а также в научных изданиях, индексируемых в наукометрической базе данных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RSCI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и (или) заявок на патенты на изобретения, полезные модели, промышленные образцы, селекционные достижения, свидетельства о государственной регистрации программ для электронных вычислительных машин, баз данных, топологий интегральных микросхем; 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7039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промежуточная аттестацию по этапам выполнения научного исследования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87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Образовательный компонент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879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дисциплины (модули) в том числе элективные, факультативные дисциплины (модули) (элективные дисциплины, входящие в программу аспирантуры являются обязательными, факультативные дисциплины являются необязательными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879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практика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879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промежуточная аттестацию по дисциплинам (модулям) и практике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087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Итоговая аттестация </a:t>
                      </a:r>
                      <a:endParaRPr lang="ru-RU" sz="12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7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282154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прикрепления к образовательным организациям высшего образования, образовательным организациям дополнительного профессионального образования и научным организациям  для подготовки диссертации на соискание учёной степени кандидата наук без освоения программы подготовки научных и научно-педагогических кадров в аспирантуре (адъюнктуре)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Минобрнауки от 13.10.2021</a:t>
            </a: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. г 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№942)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8" y="1600200"/>
            <a:ext cx="8003232" cy="4997151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прикрепление для подготовки диссертации по научной специальности </a:t>
            </a:r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допускается к организации в которой создан совет по защите диссертации и (или) к организации, осуществляющей образовательную деятельность по образовательным программам высшего образования - программам подготовки научных и научно-педагогических кадров в аспирантуре</a:t>
            </a:r>
          </a:p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создаётся комиссия по вопросам прикрепления из числа НПР организации</a:t>
            </a:r>
          </a:p>
          <a:p>
            <a:r>
              <a:rPr lang="ru-RU" sz="1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 для прикрепления</a:t>
            </a:r>
          </a:p>
          <a:p>
            <a:pPr marL="36195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аявление</a:t>
            </a:r>
          </a:p>
          <a:p>
            <a:pPr marL="36195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документа, удостоверяющего личность</a:t>
            </a:r>
          </a:p>
          <a:p>
            <a:pPr marL="36195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 диплома специалиста  и приложения</a:t>
            </a:r>
          </a:p>
          <a:p>
            <a:pPr marL="36195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опубликованных научных работ и (или) 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РИДов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0">
              <a:buNone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целях прикрепления наиболее подготовленных к самостоятельной научной деятельности лиц осуществляет отбор  по критериям:</a:t>
            </a:r>
          </a:p>
          <a:p>
            <a:pPr marL="36195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публикация в журналах ВАК -2/1 балл</a:t>
            </a:r>
          </a:p>
          <a:p>
            <a:pPr marL="361950" indent="0">
              <a:buNone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 публикация в журналах международных наукометрических базах данных  - 2 балла</a:t>
            </a:r>
          </a:p>
          <a:p>
            <a:pPr marL="361950" indent="0">
              <a:buFontTx/>
              <a:buChar char="-"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в  грантах  - 2 балла</a:t>
            </a: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Баллы за вышеперечисленные индивидуальные достижения суммируются, минимальной суммой баллов, необходимых для прикрепления, является 3 балла.</a:t>
            </a: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7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 в «Порядке прикрепления лиц для сдачи кандидатских экзаменов, сдачи кандидатских экзаменов и их перечне»  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№247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28.03.2014г  Минобрнауки РФ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(приказ №712 от 05.08.2021г Министерства науки и высшего образования РФ)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9592" y="1268761"/>
            <a:ext cx="7787208" cy="223224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400" dirty="0" smtClean="0"/>
              <a:t> </a:t>
            </a:r>
            <a:r>
              <a:rPr lang="ru-RU" sz="1600" dirty="0" smtClean="0"/>
              <a:t>-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без освоения программ подготовки </a:t>
            </a:r>
            <a:r>
              <a:rPr lang="ru-RU" sz="1500" u="sng" dirty="0">
                <a:latin typeface="Arial" panose="020B0604020202020204" pitchFamily="34" charset="0"/>
                <a:cs typeface="Arial" panose="020B0604020202020204" pitchFamily="34" charset="0"/>
              </a:rPr>
              <a:t>научных и научно-педагогических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кадров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- кандидатские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экзамены представляют собой форму оценки степени подготовленности соискателя ученой степени кандидата наук к проведению научных исследований по конкретной научной специальности и отрасли науки, по которой подготавливается или подготовлена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диссертация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 - прикрепление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лиц для сдачи кандидатских экзаменов к организации осуществляется по </a:t>
            </a:r>
            <a:r>
              <a:rPr lang="ru-RU" sz="1500" u="sng" dirty="0">
                <a:latin typeface="Arial" panose="020B0604020202020204" pitchFamily="34" charset="0"/>
                <a:cs typeface="Arial" panose="020B0604020202020204" pitchFamily="34" charset="0"/>
              </a:rPr>
              <a:t>научной специальности и отрасли науки,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предусмотренными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номенклатурой научных специальностей, утверждаемой Министерством науки и высшего образования Российской Федерации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соискатель </a:t>
            </a:r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ученой степени кандидата </a:t>
            </a:r>
            <a:r>
              <a:rPr lang="ru-RU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наук    </a:t>
            </a:r>
            <a:r>
              <a:rPr lang="ru-RU" sz="1500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(экстерн)</a:t>
            </a:r>
          </a:p>
          <a:p>
            <a:pPr>
              <a:buFontTx/>
              <a:buChar char="-"/>
            </a:pP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5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37952" y="3501008"/>
            <a:ext cx="77105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Georgia" panose="02040502050405020303" pitchFamily="18" charset="0"/>
              </a:rPr>
              <a:t>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прикрепление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для сдачи экзаменов осуществляется на срок не более шести месяцев, в сроки, соответствующие весенней (в период  с 25 мая по 25 июня  текущего года) и осенней (в период с 01 декабря по 14 декабря  текущего года) учебных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сессий</a:t>
            </a:r>
          </a:p>
          <a:p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 для прикрепления</a:t>
            </a:r>
            <a:endParaRPr lang="ru-RU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диплом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специалиста/ диплом магистра</a:t>
            </a:r>
          </a:p>
          <a:p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-заявление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 прикреплении на сдачу кандидатского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экзамена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справку с места работы;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документа, удостоверяющего личность, гражданство 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копию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документа о высшем образовании, обладателем которого является прикрепляющееся лицо, и приложения к нему;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копии документов, подтверждающих сдачу предшествующих кандидатских экзаменов (при наличии);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 договор о прикреплении лиц для сдачи кандидатских экзаменов без освоения программ подготовки научных и научно-педагогических кадров в аспирантуре, подписанный прикрепляемым лицом в двух экземплярах </a:t>
            </a:r>
          </a:p>
        </p:txBody>
      </p:sp>
    </p:spTree>
    <p:extLst>
      <p:ext uri="{BB962C8B-B14F-4D97-AF65-F5344CB8AC3E}">
        <p14:creationId xmlns:p14="http://schemas.microsoft.com/office/powerpoint/2010/main" val="30230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04664"/>
            <a:ext cx="7787208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учебных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</a:t>
            </a:r>
          </a:p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подготовки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научных и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научно-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педагогических кадров в аспирантуре 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подготовки –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pic>
        <p:nvPicPr>
          <p:cNvPr id="4" name="Picture 2" descr="http://zss.sut.ru/wp-content/uploads/2019/09/slides99-1024x385.jpg">
            <a:extLst>
              <a:ext uri="{FF2B5EF4-FFF2-40B4-BE49-F238E27FC236}">
                <a16:creationId xmlns="" xmlns:a16="http://schemas.microsoft.com/office/drawing/2014/main" id="{D73996FE-413C-C049-AB7E-98A50F53E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5057760"/>
            <a:ext cx="3528391" cy="163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42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33328" y="1"/>
            <a:ext cx="8280920" cy="105273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Учебные планы подготовки научных и  научно- педагогических кадров в аспирантуре (начало подготовки 2022 год) по ФГТ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757096"/>
              </p:ext>
            </p:extLst>
          </p:nvPr>
        </p:nvGraphicFramePr>
        <p:xfrm>
          <a:off x="755574" y="1196752"/>
          <a:ext cx="8208913" cy="57393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1278"/>
                <a:gridCol w="3025148"/>
                <a:gridCol w="432048"/>
                <a:gridCol w="936104"/>
                <a:gridCol w="3024335"/>
              </a:tblGrid>
              <a:tr h="75214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Шифр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специальность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Шифр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специальность</a:t>
                      </a:r>
                    </a:p>
                  </a:txBody>
                  <a:tcPr anchor="ctr"/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Оториноларингология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3.1.18.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 болезни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Акушерство и гинекология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3.1.19.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Эндокринология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3.1.5.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Офтальмология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3.1.20.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Кардиология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0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3.1.6.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Онкология, лучевая терапия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Педиатрия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3.1.7.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Стоматология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Дерматовенерология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3.1.8.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Травматология и ортопедия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Неврология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3.1.9.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Хирургия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3.1.25.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Лучевая диагностика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082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3.1.10.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Нейрохирургия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3.1.28.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Гематология и переливание крови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Детская хирургия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3.1.29.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Пульмонология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048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3.1.12.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Анестезиология и реаниматология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3.1.30.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Гастроэнтерология и диетология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Урология и андрология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3.1.32.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Нефрология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871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Трансплантология и искусственные органы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3.1.33.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Восстановительная медицина, спортивная медицина, лечебная физкультура, курортология и физиотерапия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39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3.1.17.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Психиатрия и наркология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5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83568" y="2704"/>
            <a:ext cx="8280920" cy="774427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Учебные планы подготовки научных и  научно- педагогических кадров в аспирантуре (начало подготовки 2022 год) по ФГ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798866"/>
              </p:ext>
            </p:extLst>
          </p:nvPr>
        </p:nvGraphicFramePr>
        <p:xfrm>
          <a:off x="805334" y="1052739"/>
          <a:ext cx="8231161" cy="58203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1269"/>
                <a:gridCol w="7129892"/>
              </a:tblGrid>
              <a:tr h="53402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Шифр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специальность</a:t>
                      </a:r>
                    </a:p>
                  </a:txBody>
                  <a:tcPr anchor="ctr"/>
                </a:tc>
              </a:tr>
              <a:tr h="6168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Гигиена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84184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Общественное здоровье и организация здравоохранения, социология и история медицины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3.2.7.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Аллергология и иммунология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1161">
                <a:tc gridSpan="2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Анатомия человека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Патологическая анатомия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918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3.3.3.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Патологическая физиология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3.3.4.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Токсикология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544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3.3.5.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Судебная медицина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96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3.3.8.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лабораторная диагностика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964">
                <a:tc gridSpan="2">
                  <a:txBody>
                    <a:bodyPr/>
                    <a:lstStyle/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3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5.3.6. 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 психология</a:t>
                      </a:r>
                    </a:p>
                    <a:p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39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Внесение изменений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ФЗ «Об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образовании в Российской Федерации» в части аспирантуры – ОСНОВНЫЕ ИЗМЕНЕНИЯ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786601"/>
              </p:ext>
            </p:extLst>
          </p:nvPr>
        </p:nvGraphicFramePr>
        <p:xfrm>
          <a:off x="827584" y="1556792"/>
          <a:ext cx="8229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подготовки научно-педагогических кадров в аспирантуре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подготовки </a:t>
                      </a:r>
                      <a:r>
                        <a:rPr lang="ru-RU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научных и научно-педагогических кадров в 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аспирантуре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Направления подготовки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Научные специальности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Федеральные государственные образовательные стандарты (ФГОС)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Федеральные государственные требования (ФГТ)</a:t>
                      </a: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Программы не подлежат государственной аккредитации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«Старые» программы аспирантуры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«Новые» программы аспирантуры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225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8208912" cy="504056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компонент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933772"/>
              </p:ext>
            </p:extLst>
          </p:nvPr>
        </p:nvGraphicFramePr>
        <p:xfrm>
          <a:off x="755575" y="476672"/>
          <a:ext cx="8388426" cy="6397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422"/>
                <a:gridCol w="1470126"/>
                <a:gridCol w="951259"/>
                <a:gridCol w="605347"/>
                <a:gridCol w="1124272"/>
              </a:tblGrid>
              <a:tr h="4568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Дисциплины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контроля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семестр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з.е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Акад.часы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4568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История и философия науки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375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Иностранный язык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2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Специальная дисциплина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68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Планирование научного исследования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68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грантовой деятельности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681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педагогики высшей школы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зачёт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681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психологии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зачёт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2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Статистические методы в медико-биологическом эксперименте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зачёт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286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Основы медицинской информатики и научной библиографии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зачёт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275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Патентные исследования и заявки на регистрацию РИД в Роспатенте /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Деловое письмо (иностранный язык)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зачёт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3627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Трансляционная медицина /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Клиническая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биохимия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зачёт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7920880" cy="936104"/>
          </a:xfrm>
        </p:spPr>
        <p:txBody>
          <a:bodyPr>
            <a:norm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Учебные планы подготовки научных и  научно- педагогических кадров в аспирантуре (начало подготовки 2022 год) по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ФГТ</a:t>
            </a:r>
            <a:b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Образовательный компонент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223425"/>
              </p:ext>
            </p:extLst>
          </p:nvPr>
        </p:nvGraphicFramePr>
        <p:xfrm>
          <a:off x="683568" y="980728"/>
          <a:ext cx="8460432" cy="446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088"/>
                <a:gridCol w="3701417"/>
                <a:gridCol w="1284165"/>
                <a:gridCol w="830931"/>
                <a:gridCol w="528773"/>
                <a:gridCol w="982058"/>
              </a:tblGrid>
              <a:tr h="132888"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Дисциплины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контроля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семестр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з.е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Акад.часы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Практика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Педагогическая практика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2.2.2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Научно-исследовательская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практика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Промежуточная</a:t>
                      </a:r>
                      <a:r>
                        <a:rPr lang="ru-RU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аттестация 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зачет</a:t>
                      </a:r>
                    </a:p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2.3.1.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к промежуточной аттестации по дисциплинам</a:t>
                      </a:r>
                      <a:r>
                        <a:rPr lang="ru-RU" sz="1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практике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1,2,3,4,5,6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2.3.2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Промежуточная аттестация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1,2,3,4,5,6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Итоговая аттестация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результатов научного исследования к представлению для итоговой аттестации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Итоговая аттестация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11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896"/>
            <a:ext cx="7992888" cy="63408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планы подготовки научных и  научно- педагогических кадров в аспирантуре (начало подготовки 2022 год) по ФГТ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6012618"/>
              </p:ext>
            </p:extLst>
          </p:nvPr>
        </p:nvGraphicFramePr>
        <p:xfrm>
          <a:off x="755576" y="836712"/>
          <a:ext cx="8280846" cy="230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27"/>
                <a:gridCol w="4083763"/>
                <a:gridCol w="1758228"/>
                <a:gridCol w="1758228"/>
              </a:tblGrid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Компоненты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З.е</a:t>
                      </a:r>
                      <a:endParaRPr lang="ru-RU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659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компонент 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ru-RU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316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Научная деятельность, направленная на подготовку диссертации к защите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6596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публикаций и (или) заявок на РИД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63165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Промежуточная аттестация по этапам выполнения научного исследования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55576" y="4725144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Объем программы аспирантуры: 3 года обучения – 180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з.е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4 года обучения – 240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з.е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564904"/>
            <a:ext cx="750183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БЛАГОДАРЮ ЗА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7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Продолжение обучения по «старым» программам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аспирантур</a:t>
            </a:r>
            <a:r>
              <a:rPr lang="ru-RU" dirty="0"/>
              <a:t>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517-ФЗ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728197"/>
              </p:ext>
            </p:extLst>
          </p:nvPr>
        </p:nvGraphicFramePr>
        <p:xfrm>
          <a:off x="755576" y="1600200"/>
          <a:ext cx="8388424" cy="3702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842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953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Обучение по «старым» программам аспирантуры обучающихся, принятых на обучение по ФГОС, осуществляется </a:t>
                      </a:r>
                      <a:r>
                        <a:rPr lang="ru-RU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истечения нормативных сроков освоения указанных образовательных программ</a:t>
                      </a:r>
                      <a:endParaRPr lang="ru-RU" b="1" u="sng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обучающихся по «старым» программам аспирантуры </a:t>
                      </a:r>
                      <a:r>
                        <a:rPr lang="ru-RU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распространяются права, социальные гарантии, обязанности и ответственность,</a:t>
                      </a:r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предусмотренные для обучающихся по «новым» программам аспирантуры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Всех аспирантов, принятых на обучение по ФГОС, можно «доучивать» по «старым» программам аспирантуры </a:t>
                      </a: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(если они не заявят о намерении перейти на «новые» программы аспирантуры)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81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9592" y="260648"/>
            <a:ext cx="8064896" cy="5865515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endParaRPr lang="ru-RU" sz="1200" dirty="0" smtClean="0"/>
          </a:p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о подготовке научных и научно-педагогических кадров в аспирантуре (адъюнктуре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ct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РФ </a:t>
            </a:r>
            <a:endParaRPr 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30.11.2021. г №2122)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Объект 8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25026" t="12930" r="44385" b="4931"/>
          <a:stretch/>
        </p:blipFill>
        <p:spPr bwMode="auto">
          <a:xfrm>
            <a:off x="6588224" y="4653136"/>
            <a:ext cx="2016224" cy="1656184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27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77432627"/>
              </p:ext>
            </p:extLst>
          </p:nvPr>
        </p:nvGraphicFramePr>
        <p:xfrm>
          <a:off x="683568" y="44625"/>
          <a:ext cx="8460432" cy="684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587"/>
                <a:gridCol w="2395925"/>
                <a:gridCol w="3851920"/>
              </a:tblGrid>
              <a:tr h="10418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Порядок №1259 </a:t>
                      </a:r>
                      <a:endParaRPr lang="ru-RU" sz="1400" b="1" kern="12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19.11. 2013</a:t>
                      </a:r>
                      <a:endParaRPr lang="ru-RU" sz="1400" b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№ 2122 от 30.11.2021г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марта 2022 до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марта 2028 года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1575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 обучения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очная и заочная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очной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форме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84135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темы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 индивидуального плана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позднее 3 месяцев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после зачисления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позднее 30 календарных дней с даты начала обучения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9073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научного руководителя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позднее 3 месяцев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после зачисления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один научный руководитель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позднее 30 календарных дней с даты начала обучения 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-письменное согласие кандидата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- 2 научных руководителя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или </a:t>
                      </a:r>
                      <a:r>
                        <a:rPr lang="ru-RU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руководитель и научный консультант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программой аспирантуры предусмотрено проведение обучающимся междисциплинарных научных исследований или при реализации программы аспирантуры (адъюнктуры) используется сетевая форма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28079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требования к научному руководителю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ученая степень доктора наук по соответствующей отрасли науки/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ученая степень кандидата наук - по решению организации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самостоятельной научной деятельности (участие в такой деятельности) по соответствующему направлению исследований в рамках научной специальности за последние 3 года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публикации по результатам указанной научной деятельности в рецензируемых отечественных и (или) зарубежных научных журналах и изданиях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апробация результатов указанной научной деятельности (в том числе доклады по тематике научной деятельности на российских и (или) международных конференциях) за последние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15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8668196"/>
              </p:ext>
            </p:extLst>
          </p:nvPr>
        </p:nvGraphicFramePr>
        <p:xfrm>
          <a:off x="683569" y="1"/>
          <a:ext cx="8352928" cy="6881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375"/>
                <a:gridCol w="2911244"/>
                <a:gridCol w="2784309"/>
              </a:tblGrid>
              <a:tr h="939317"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Порядок №1259 </a:t>
                      </a:r>
                      <a:endParaRPr lang="en-US" sz="1400" b="1" kern="12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19.11. 2013</a:t>
                      </a:r>
                      <a:endParaRPr lang="ru-RU" sz="1400" b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№ 2122 </a:t>
                      </a:r>
                      <a:endParaRPr lang="en-US" sz="14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30.11.2021г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марта 2022 до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марта 2028 года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7406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программа аспирантуры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разрабатывается с соответствии с ФГОС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-объём программы за один учебный год – 60 </a:t>
                      </a:r>
                      <a:r>
                        <a:rPr lang="ru-RU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з.е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разрабатывается с соответствии с ФГТ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объём программы устанавливается организацией самостоятельно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90893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ГИА (государственная итоговая аттестация) /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ИА (итоговая аттестация)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государственный экзамен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доклад об основных результатах подготовленной научно-квалификационной  работы (диссертации)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ИА  </a:t>
                      </a:r>
                      <a:r>
                        <a:rPr lang="ru-RU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обязательна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 допускается аспирант полностью выполнивший </a:t>
                      </a:r>
                      <a:r>
                        <a:rPr lang="ru-RU" sz="12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индивидуальный план работы, подготовивший диссертацию к защите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форме оценки диссертации на предмет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ее соответствия критериям, установленным  в соответствии с Федеральным законом  №127-ФЗ от 23.08.96  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81721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ГИА (государственная итоговая аттестация) /</a:t>
                      </a:r>
                    </a:p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ИА (итоговая аттестация) 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ГЭК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председателей ГЭК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ГЭК отсутствует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Утверждение председателей ГЭК не проводится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подготовки заключения организация вправе привлекать членов диссертационного совета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92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Повторное прохождение ГИА/ ИА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ru-RU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предусмотрено</a:t>
                      </a:r>
                      <a:endParaRPr kumimoji="0" lang="ru-RU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74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сопровождение выпускника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предоставлялось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сопровождение выпускника в течении 1 года после завершения аспирантуры по заявлению не позднее 30 календарных дней после </a:t>
                      </a: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ИА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4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89625652"/>
              </p:ext>
            </p:extLst>
          </p:nvPr>
        </p:nvGraphicFramePr>
        <p:xfrm>
          <a:off x="683569" y="0"/>
          <a:ext cx="8352928" cy="6242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375"/>
                <a:gridCol w="2911244"/>
                <a:gridCol w="2784309"/>
              </a:tblGrid>
              <a:tr h="970665"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Порядок №1259 </a:t>
                      </a:r>
                      <a:endParaRPr lang="en-US" sz="1400" b="1" kern="12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b="1" kern="12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19.11. 2013</a:t>
                      </a:r>
                      <a:endParaRPr lang="ru-RU" sz="1400" b="1" kern="120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№ 2122 </a:t>
                      </a:r>
                      <a:endParaRPr lang="en-US" sz="140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</a:t>
                      </a:r>
                      <a:r>
                        <a:rPr lang="ru-RU" sz="140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30.11.2021г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марта 2022 до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марта 2028 года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544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Аспирантам</a:t>
                      </a:r>
                      <a:r>
                        <a:rPr lang="ru-RU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успешно прошедшим    ГИА/ ИА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Аспиранты не прошедшие ГИА / ИА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Аспиранты получившие на  ГИА / ИА неудовлетворительные результаты</a:t>
                      </a: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диплом об окончании аспирантуры</a:t>
                      </a:r>
                    </a:p>
                    <a:p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присваивается квалификация «Исследователь. Преподаватель – исследователь»</a:t>
                      </a:r>
                    </a:p>
                    <a:p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справка об обучении</a:t>
                      </a: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kumimoji="0" lang="ru-RU" sz="12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 defTabSz="914400" rtl="0" eaLnBrk="1" latinLnBrk="0" hangingPunct="1">
                        <a:buFontTx/>
                        <a:buChar char="-"/>
                      </a:pP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справка об обучении</a:t>
                      </a:r>
                    </a:p>
                    <a:p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заключение </a:t>
                      </a:r>
                      <a:r>
                        <a:rPr kumimoji="0" lang="ru-RU" sz="12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 соответствии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диссертации на предмет ее соответствия критериям, установленным  в соответствии с Федеральным законом  №127-ФЗ от 23.08.96  </a:t>
                      </a:r>
                    </a:p>
                    <a:p>
                      <a:pPr algn="just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свидетельство об окончании аспирантуры</a:t>
                      </a:r>
                      <a:endParaRPr lang="ru-RU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справка об освоении программ аспирантуры</a:t>
                      </a:r>
                    </a:p>
                    <a:p>
                      <a:pPr marL="0" algn="just" defTabSz="914400" rtl="0" eaLnBrk="1" latinLnBrk="0" hangingPunct="1"/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914400" rtl="0" eaLnBrk="1" latinLnBrk="0" hangingPunct="1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заключение содержащие информацию о несоответствии диссертации критериям,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установленным  в соответствии с Федеральным законом  №127-ФЗ от 23.08.96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справка об освоении программ аспирантуры</a:t>
                      </a:r>
                    </a:p>
                    <a:p>
                      <a:pPr marL="0" algn="just" defTabSz="914400" rtl="0" eaLnBrk="1" latinLnBrk="0" hangingPunct="1"/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340044"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Каникулы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 6 недель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каникулы после  прохождения ГИА включены  в срок получения образования по программе аспирантуры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не менее 6 недель и не более 8 недель</a:t>
                      </a:r>
                    </a:p>
                    <a:p>
                      <a:pPr marL="0" algn="just" defTabSz="914400" rtl="0" eaLnBrk="1" latinLnBrk="0" hangingPunct="1"/>
                      <a:r>
                        <a:rPr kumimoji="0" lang="ru-RU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после  прохождения ИА, дополнительные каникулы по заявлению, в пределах срока освоения программы </a:t>
                      </a:r>
                      <a:endParaRPr kumimoji="0" lang="ru-RU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8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013576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Отчисление аспирантов в связи с невыполнением обязанностей по добросовестному освоению ОП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0643684"/>
              </p:ext>
            </p:extLst>
          </p:nvPr>
        </p:nvGraphicFramePr>
        <p:xfrm>
          <a:off x="683568" y="1600200"/>
          <a:ext cx="3812232" cy="332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2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Образовательный компонент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ФЗ «Об образовании в РФ»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Неуд. результаты ПА по одной или нескольким дисциплинам (модулям) программы или непрохождение ПА при отсутствии уважительных причин 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Академическая задолженность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ОТЧИСЛЕНИЕ </a:t>
                      </a:r>
                    </a:p>
                    <a:p>
                      <a:pPr algn="ctr"/>
                      <a:r>
                        <a:rPr lang="ru-RU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случае не ликвидации академической задолженности</a:t>
                      </a:r>
                      <a:endParaRPr lang="ru-RU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4964986"/>
              </p:ext>
            </p:extLst>
          </p:nvPr>
        </p:nvGraphicFramePr>
        <p:xfrm>
          <a:off x="4644008" y="1628800"/>
          <a:ext cx="4244280" cy="3312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4280"/>
              </a:tblGrid>
              <a:tr h="63611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Научный компонент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Положение о подготовке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43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Невыполнение индивидуального плана научной деятельности, установленное на ПА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030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Академическая задолженность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образуется 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880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ОТЧИСЛЕНИЕ</a:t>
                      </a:r>
                      <a:endParaRPr lang="ru-RU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708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496855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ФГТ к структуре программ подготовки научных и научно-педагогических кадров в аспирантуре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 приказ № 951 от 20.10.2021 г. </a:t>
            </a:r>
            <a:b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Минобрнауки России)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2277</Words>
  <Application>Microsoft Office PowerPoint</Application>
  <PresentationFormat>Экран (4:3)</PresentationFormat>
  <Paragraphs>483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Анализ изменений законодательства, регламентирующих подготовку кадров высшей квалификации</vt:lpstr>
      <vt:lpstr>Внесение изменений в ФЗ «Об образовании в Российской Федерации» в части аспирантуры – ОСНОВНЫЕ ИЗМЕНЕНИЯ</vt:lpstr>
      <vt:lpstr>Продолжение обучения по «старым» программам аспирантуры 517-ФЗ</vt:lpstr>
      <vt:lpstr>Презентация PowerPoint</vt:lpstr>
      <vt:lpstr>Презентация PowerPoint</vt:lpstr>
      <vt:lpstr>Презентация PowerPoint</vt:lpstr>
      <vt:lpstr>Презентация PowerPoint</vt:lpstr>
      <vt:lpstr>Отчисление аспирантов в связи с невыполнением обязанностей по добросовестному освоению ОП</vt:lpstr>
      <vt:lpstr>ФГТ к структуре программ подготовки научных и научно-педагогических кадров в аспирантуре ( приказ № 951 от 20.10.2021 г.  Минобрнауки России)</vt:lpstr>
      <vt:lpstr>Федеральные государственные требования</vt:lpstr>
      <vt:lpstr>Федеральные государственные требования</vt:lpstr>
      <vt:lpstr>Презентация PowerPoint</vt:lpstr>
      <vt:lpstr>Презентация PowerPoint</vt:lpstr>
      <vt:lpstr>Требования к структуре подготовки программ научных и научно-педагогических кадров в аспирантуре ФГТ к структуре программ подготовки научных и научно-педагогических кадров в аспирантуре (приказ № 951 от 20.10.2021 г. Минобрнауки России</vt:lpstr>
      <vt:lpstr>Порядок прикрепления к образовательным организациям высшего образования, образовательным организациям дополнительного профессионального образования и научным организациям  для подготовки диссертации на соискание учёной степени кандидата наук без освоения программы подготовки научных и научно-педагогических кадров в аспирантуре (адъюнктуре) (приказ Минобрнауки от 13.10.2021. г №942)</vt:lpstr>
      <vt:lpstr>Изменения в «Порядке прикрепления лиц для сдачи кандидатских экзаменов, сдачи кандидатских экзаменов и их перечне»   приказ №247 от 28.03.2014г  Минобрнауки РФ  (приказ №712 от 05.08.2021г Министерства науки и высшего образования РФ)</vt:lpstr>
      <vt:lpstr>Презентация PowerPoint</vt:lpstr>
      <vt:lpstr>Учебные планы подготовки научных и  научно- педагогических кадров в аспирантуре (начало подготовки 2022 год) по ФГТ </vt:lpstr>
      <vt:lpstr>Учебные планы подготовки научных и  научно- педагогических кадров в аспирантуре (начало подготовки 2022 год) по ФГТ </vt:lpstr>
      <vt:lpstr>Образовательный компонент</vt:lpstr>
      <vt:lpstr>Учебные планы подготовки научных и  научно- педагогических кадров в аспирантуре (начало подготовки 2022 год) по ФГТ Образовательный компонент</vt:lpstr>
      <vt:lpstr> Учебные планы подготовки научных и  научно- педагогических кадров в аспирантуре (начало подготовки 2022 год) по ФГТ   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Елена А Тепляшина</cp:lastModifiedBy>
  <cp:revision>249</cp:revision>
  <cp:lastPrinted>2020-09-22T02:01:25Z</cp:lastPrinted>
  <dcterms:created xsi:type="dcterms:W3CDTF">2020-06-24T17:01:32Z</dcterms:created>
  <dcterms:modified xsi:type="dcterms:W3CDTF">2022-04-20T02:18:41Z</dcterms:modified>
</cp:coreProperties>
</file>