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1DA4-4DE6-4C24-9C45-7CDB4131371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01E9-037F-4DD5-9AEE-D1956EA03C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1DA4-4DE6-4C24-9C45-7CDB4131371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01E9-037F-4DD5-9AEE-D1956EA03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1DA4-4DE6-4C24-9C45-7CDB4131371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01E9-037F-4DD5-9AEE-D1956EA03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1DA4-4DE6-4C24-9C45-7CDB4131371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01E9-037F-4DD5-9AEE-D1956EA03C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1DA4-4DE6-4C24-9C45-7CDB4131371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01E9-037F-4DD5-9AEE-D1956EA03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1DA4-4DE6-4C24-9C45-7CDB4131371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01E9-037F-4DD5-9AEE-D1956EA03C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1DA4-4DE6-4C24-9C45-7CDB4131371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01E9-037F-4DD5-9AEE-D1956EA03C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1DA4-4DE6-4C24-9C45-7CDB4131371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01E9-037F-4DD5-9AEE-D1956EA03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1DA4-4DE6-4C24-9C45-7CDB4131371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01E9-037F-4DD5-9AEE-D1956EA03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1DA4-4DE6-4C24-9C45-7CDB4131371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01E9-037F-4DD5-9AEE-D1956EA03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1DA4-4DE6-4C24-9C45-7CDB4131371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01E9-037F-4DD5-9AEE-D1956EA03C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781DA4-4DE6-4C24-9C45-7CDB4131371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7101E9-037F-4DD5-9AEE-D1956EA03C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480719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Меры взысканий при нарушении лицензионных требований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8191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560840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На аптечном рынке могут работать лишь предприниматели, получившие лицензию на осуществление фармацевтической деятельности в соответствии со ст. 8 Федерального закона от 12.04.2010 № 61-ФЗ «Об обращении лекарственных средств» (далее – Закон № 61-ФЗ) и подзаконными правительственными актами. Поэтому соблюдение порядка ведения деятельности на фармацевтическом рынке контролируют лицензирующие органы в пределах своей компетенции.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039491" cy="207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49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6517"/>
            <a:ext cx="6400800" cy="112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8559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7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На основании ч. 4 ст. 14.1 КоАП РФ осуществление предпринимательской деятельности с грубым нарушением условий, предусмотренных специальным разрешением (лицензией), влечет наложение на юридических лиц административного штрафа в размере от 100 до 200 тыс. руб. или административное приостановление их деятельности на срок до 90 суток.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2491937" cy="311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88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Одно из требований п. 5 Положения – требование о соблюдении лицензиатом, осуществляющим оптовую торговлю лекарственными средствами для медицинского применения, Правил оптовой торговли лекарственными средствами для медицинского применения, утвержденные Приказом </a:t>
            </a:r>
            <a:r>
              <a:rPr lang="ru-RU" dirty="0" err="1"/>
              <a:t>Минздравсоцразвития</a:t>
            </a:r>
            <a:r>
              <a:rPr lang="ru-RU" dirty="0"/>
              <a:t> России от 28.12.2010 № </a:t>
            </a:r>
            <a:r>
              <a:rPr lang="ru-RU" dirty="0" smtClean="0"/>
              <a:t>1222н.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83738"/>
            <a:ext cx="3564260" cy="252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54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В силу п. 45 и 46 Правил надлежащей практики хранения и перевозки лекарственных препаратов для медицинского применения, утвержденных Приказом Минздрава России от 31.08.2016 № 646н, аптека должна принимать меры для минимизации риска проникновения фальсифицированных, контрафактных, недоброкачественных лекарственных препаратов в обращение.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41" y="4005064"/>
            <a:ext cx="2957314" cy="252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09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Отсутствие в аптеке препаратов из обозначенного ассортимента (разумеется, актуального на дату проведения контрольного мероприятия) является основанием для привлечения ее к административной ответственности по ч. 4 ст. 14.1 КоАП РФ.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66106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13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О</a:t>
            </a:r>
            <a:r>
              <a:rPr lang="ru-RU" dirty="0" smtClean="0"/>
              <a:t>дним </a:t>
            </a:r>
            <a:r>
              <a:rPr lang="ru-RU" dirty="0"/>
              <a:t>из требований </a:t>
            </a:r>
            <a:r>
              <a:rPr lang="ru-RU" dirty="0" smtClean="0"/>
              <a:t>п</a:t>
            </a:r>
            <a:r>
              <a:rPr lang="ru-RU" dirty="0"/>
              <a:t>. 5 Положения является соблюдение правил отпуска лекарственных средств для медицинского применения, подлежащих предметно-количественному учету (чаще всего это наркотики), то есть Правил № 403н. Контроль в сфере легального оборота наркотиков, подлежащих предметно-количественному учету, как правило, проводится органами МВД.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11844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37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96944" cy="52177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4800" dirty="0" smtClean="0"/>
          </a:p>
          <a:p>
            <a:pPr marL="45720" indent="0" algn="ctr">
              <a:buNone/>
            </a:pPr>
            <a:endParaRPr lang="ru-RU" sz="4800" dirty="0"/>
          </a:p>
          <a:p>
            <a:pPr marL="45720" indent="0" algn="ctr">
              <a:buNone/>
            </a:pPr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5172380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286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Меры взысканий при нарушении лицензионных требований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взысканий при нарушении лицензионных требований</dc:title>
  <dc:creator>Xavva</dc:creator>
  <cp:lastModifiedBy>Xavva</cp:lastModifiedBy>
  <cp:revision>4</cp:revision>
  <dcterms:created xsi:type="dcterms:W3CDTF">2020-06-05T08:54:18Z</dcterms:created>
  <dcterms:modified xsi:type="dcterms:W3CDTF">2020-06-05T09:37:55Z</dcterms:modified>
</cp:coreProperties>
</file>