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59" r:id="rId12"/>
    <p:sldId id="26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3DF"/>
    <a:srgbClr val="FEFEFE"/>
    <a:srgbClr val="FDFEFB"/>
    <a:srgbClr val="FCF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4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247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11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3840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003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5238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847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405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129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520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92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27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374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940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72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29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4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13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B5E1911-8AF9-4ADB-BC1C-15B10F188396}"/>
              </a:ext>
            </a:extLst>
          </p:cNvPr>
          <p:cNvSpPr txBox="1"/>
          <p:nvPr/>
        </p:nvSpPr>
        <p:spPr>
          <a:xfrm>
            <a:off x="-115910" y="-197733"/>
            <a:ext cx="12473711" cy="163121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rtl="0"/>
            <a:endParaRPr lang="ru-RU" sz="2000" dirty="0" smtClean="0">
              <a:latin typeface="Times New Roman"/>
              <a:ea typeface="Segoe UI"/>
              <a:cs typeface="Segoe UI"/>
            </a:endParaRPr>
          </a:p>
          <a:p>
            <a:pPr algn="ctr" rtl="0"/>
            <a:r>
              <a:rPr lang="ru-RU" sz="2000" dirty="0" smtClean="0">
                <a:latin typeface="Times New Roman"/>
                <a:ea typeface="Segoe UI"/>
                <a:cs typeface="Segoe UI"/>
              </a:rPr>
              <a:t>Фед</a:t>
            </a:r>
            <a:r>
              <a:rPr lang="ru-RU" sz="2000" dirty="0" smtClean="0">
                <a:latin typeface="Times New Roman"/>
                <a:ea typeface="Segoe UI"/>
                <a:cs typeface="Times New Roman"/>
              </a:rPr>
              <a:t>еральное </a:t>
            </a:r>
            <a:r>
              <a:rPr lang="ru-RU" sz="2000" dirty="0">
                <a:latin typeface="Times New Roman"/>
                <a:ea typeface="Segoe UI"/>
                <a:cs typeface="Times New Roman"/>
              </a:rPr>
              <a:t>государственное бюджетное образовательное учреждение высшего </a:t>
            </a:r>
            <a:r>
              <a:rPr lang="ru-RU" sz="2000" dirty="0" smtClean="0">
                <a:latin typeface="Times New Roman"/>
                <a:ea typeface="Segoe UI"/>
                <a:cs typeface="Times New Roman"/>
              </a:rPr>
              <a:t>образования</a:t>
            </a:r>
          </a:p>
          <a:p>
            <a:pPr algn="ctr" rtl="0"/>
            <a:r>
              <a:rPr lang="ru-RU" sz="2000" dirty="0" smtClean="0">
                <a:latin typeface="Times New Roman"/>
                <a:ea typeface="Segoe UI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Segoe UI"/>
                <a:cs typeface="Times New Roman"/>
              </a:rPr>
              <a:t>«Красноярский государственный медицинский университет имени профессора В.Ф. </a:t>
            </a:r>
            <a:r>
              <a:rPr lang="ru-RU" sz="2000" dirty="0" err="1">
                <a:latin typeface="Times New Roman"/>
                <a:ea typeface="Segoe UI"/>
                <a:cs typeface="Times New Roman"/>
              </a:rPr>
              <a:t>Войно-Ясенецкого</a:t>
            </a:r>
            <a:r>
              <a:rPr lang="ru-RU" sz="2000" dirty="0">
                <a:latin typeface="Times New Roman"/>
                <a:ea typeface="Segoe UI"/>
                <a:cs typeface="Segoe UI"/>
              </a:rPr>
              <a:t>»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</a:p>
          <a:p>
            <a:pPr algn="ctr" rtl="0"/>
            <a:r>
              <a:rPr lang="ru-RU" sz="2000" dirty="0">
                <a:latin typeface="Times New Roman"/>
                <a:ea typeface="Segoe UI"/>
                <a:cs typeface="Segoe UI"/>
              </a:rPr>
              <a:t> Министерства здравоохранения Российской Федерации 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</a:p>
          <a:p>
            <a:pPr algn="ctr" rtl="0"/>
            <a:r>
              <a:rPr lang="ru-RU" sz="2000" dirty="0">
                <a:latin typeface="Times New Roman"/>
                <a:ea typeface="Segoe UI"/>
                <a:cs typeface="Times New Roman"/>
              </a:rPr>
              <a:t>Фармацевтический колледж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000" dirty="0">
              <a:latin typeface="Times New Roman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8E09FC-A8A9-4F01-9615-B7C6A5BF3A61}"/>
              </a:ext>
            </a:extLst>
          </p:cNvPr>
          <p:cNvSpPr txBox="1"/>
          <p:nvPr/>
        </p:nvSpPr>
        <p:spPr>
          <a:xfrm>
            <a:off x="7109138" y="5234100"/>
            <a:ext cx="5390331" cy="147732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студентка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курса 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 группы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 «Фармация»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Лашенкова Анастасия Анатольевна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641E4E-3843-449F-B77D-91ECEB05F5DC}"/>
              </a:ext>
            </a:extLst>
          </p:cNvPr>
          <p:cNvSpPr txBox="1"/>
          <p:nvPr/>
        </p:nvSpPr>
        <p:spPr>
          <a:xfrm>
            <a:off x="0" y="6211669"/>
            <a:ext cx="5158794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Анишева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Лидия Анатольевна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79397" y="2706590"/>
            <a:ext cx="689449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получения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лицензии аптечной организацией</a:t>
            </a:r>
          </a:p>
        </p:txBody>
      </p:sp>
    </p:spTree>
    <p:extLst>
      <p:ext uri="{BB962C8B-B14F-4D97-AF65-F5344CB8AC3E}">
        <p14:creationId xmlns:p14="http://schemas.microsoft.com/office/powerpoint/2010/main" val="12863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5437" y="274074"/>
            <a:ext cx="10500597" cy="1805432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выполняемых работ, оказываемых услуг, </a:t>
            </a:r>
            <a:b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составляющих фармацевтическую деятельность в сфере обращения лекарственных средств для медицинского применения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5307" y="2131886"/>
            <a:ext cx="10920727" cy="377762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оптовая торговля лекарственными средствами для медицинского применения;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лекарственных средств для медицинского применения;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лекарственных препаратов для медицинского применения;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перевозка лекарственных средств для медицинского применения;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перевозка лекарственных препаратов для медицинского применения;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розничная торговля лекарственными препаратами для медицинского применения;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отпуск лекарственных препаратов для медицинского применения;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лекарственных препаратов для медицинского применения.</a:t>
            </a:r>
          </a:p>
          <a:p>
            <a:pPr marL="0" indent="457200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644888" y="274074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322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D189C41-3DEE-4344-A677-08A1EA52B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74" y="674184"/>
            <a:ext cx="8157062" cy="7539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Прекращение действия лицензии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44888" y="274074"/>
            <a:ext cx="4316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6825" y="1931263"/>
            <a:ext cx="761595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457200">
              <a:spcBef>
                <a:spcPts val="1200"/>
              </a:spcBef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предоставлении в лицензирующий орган заявления о прекращении лицензируемого вида деятельности;</a:t>
            </a:r>
          </a:p>
          <a:p>
            <a:pPr marL="457200" lvl="0" indent="457200">
              <a:spcBef>
                <a:spcPts val="1200"/>
              </a:spcBef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прекращении физическим лицом деятельности в качестве индивидуального предпринимателя;</a:t>
            </a:r>
          </a:p>
          <a:p>
            <a:pPr marL="457200" lvl="0" indent="457200">
              <a:spcBef>
                <a:spcPts val="1200"/>
              </a:spcBef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 решения суда об аннулировании лицензии.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783" y="1931263"/>
            <a:ext cx="3381777" cy="25363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735" y="4894477"/>
            <a:ext cx="2476631" cy="176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6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364619" y="2525718"/>
            <a:ext cx="864762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644888" y="274074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03149" y="5219308"/>
            <a:ext cx="36546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 «Фармация»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Лашенкова Анастасия Анатольевна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33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C734847-D571-4B09-A56E-283682D11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947" y="1705244"/>
            <a:ext cx="11322436" cy="452813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432000">
              <a:spcBef>
                <a:spcPts val="0"/>
              </a:spcBef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лицензирование фармацевтической деятельности проходят все без исключения организации, чья деятельность связана с медицинскими средствами. Лекарственные препараты требуют особенного контроля в обращении: их нужно хранить при определённой температуре и освещении, следить за герметичностью упаковки и сроком годности. Часть лекарств вообще запрещена к реализации без рецепта. Поэтому деятельность любой аптеки строго контролируется законом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0416" y="634777"/>
            <a:ext cx="2046587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1627716" y="23466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62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1673347" y="26544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06076" y="648530"/>
            <a:ext cx="3681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Лицензирование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038" y="1519707"/>
            <a:ext cx="72216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 – специальное разрешение на осуществление конкретного вида деятельности при обязательном соблюдении лицензионных требований и условий, выданное лицензирующим органом юридическому лицу или индивидуальному предпринимателю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лицензирования – предотвращение ущерба правам, законным интересам, жизни или здоровья граждан.</a:t>
            </a:r>
          </a:p>
          <a:p>
            <a:pPr indent="457200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7477" y="971695"/>
            <a:ext cx="3710652" cy="529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3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2DDB2-1DE5-4DAD-81E8-08D148183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60" y="630034"/>
            <a:ext cx="6597420" cy="128089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документация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61065" y="2240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04961" y="1593229"/>
            <a:ext cx="10856481" cy="46916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Российской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от 4 мая 2011 г. №99-ФЗ "О лицензировании отдельных видов деятельности" (ред. от 18.02.2020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22 декабря 2011 г. №1081 «О лицензировании фармацевтической деятельности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№1085 «О лицензировании деятельности по обороту наркотических средств, психотропных веществ и их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культивированию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наркосодержащих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растений»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81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15A35F-11B3-4405-BD66-4CBED30C8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548" y="441393"/>
            <a:ext cx="9599876" cy="7161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лицензирования: 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документов. 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092349-4E72-42B0-8BCE-53C71E5C4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767" y="1748118"/>
            <a:ext cx="11211438" cy="4283849"/>
          </a:xfrm>
        </p:spPr>
        <p:txBody>
          <a:bodyPr vert="horz" lIns="0" tIns="45720" rIns="0" bIns="45720" rtlCol="0" anchor="t">
            <a:noAutofit/>
          </a:bodyPr>
          <a:lstStyle/>
          <a:p>
            <a:pPr marL="0" indent="432000"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Соискатель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лицензии предоставляет в лицензирующий органы документы лично или почтой(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№99-ФЗ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перечень) заявление, копии учредительных документов юридического лица, заверенные нотариально, документ об оплате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гос. пошлины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копии-документов, которые свидетельствуют о соответствии соискателя лицензионным требованиям( перечень в ПП РФ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№1081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Документы можно отправлять в виде электронных документов с электронной подписью.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81885" y="223173"/>
            <a:ext cx="382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579" y="5036237"/>
            <a:ext cx="2489988" cy="16620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379" y="5099307"/>
            <a:ext cx="2429434" cy="16201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489" y="4913158"/>
            <a:ext cx="1898396" cy="163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1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15E51-C50B-4EBF-8D1C-596A8C321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494" y="412027"/>
            <a:ext cx="10815678" cy="67023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этап: принятия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о выдаче или отказе лицензии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44888" y="274074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3944" y="1497679"/>
            <a:ext cx="915896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Лицензирующий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 в течение 45 рабочих дней проверяет полноту и достоверность предоставленных сведений, проверяет возможность предоставления лицензии, принимает решение. В случае принятия решения о предоставлении лицензии одновременно оформляется приказ и лицензия.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регистрируется в реестре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лицензий.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приказе указываются наименования лицензирующего органа, наименование, организационно-правовая форма, адрес его нахождения, адреса мест осуществления, регистрационный номер записи о создании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юридического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лица.</a:t>
            </a:r>
          </a:p>
          <a:p>
            <a:pPr indent="457200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5" t="4237" r="18717" b="-1"/>
          <a:stretch/>
        </p:blipFill>
        <p:spPr>
          <a:xfrm>
            <a:off x="8950135" y="2062564"/>
            <a:ext cx="3007659" cy="20748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947" y="4702296"/>
            <a:ext cx="2153847" cy="156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8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0343" y="474129"/>
            <a:ext cx="8911687" cy="71529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этап: принятия решения о выдаче или отказе лицензии.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7127" y="2829058"/>
            <a:ext cx="11264721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 для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ИП: 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ФИО, документ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удостоверяющий личность, адрес жительства, адреса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 видов деятельности, номер записи о регистрации ИП,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идентификационный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налогоплательщики,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лицензируемый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деятельности с указанием работ и услуг, номер и дата регистрации лицензии, номер и дата приказа о лицензии.</a:t>
            </a:r>
          </a:p>
          <a:p>
            <a:pPr marL="0" indent="0">
              <a:buNone/>
            </a:pP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44888" y="274074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025" y="1493948"/>
            <a:ext cx="6057927" cy="173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9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0682" y="674184"/>
            <a:ext cx="9577611" cy="6221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этап: отказ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выдаче лицензии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2380" y="1579808"/>
            <a:ext cx="11161690" cy="5735391"/>
          </a:xfrm>
        </p:spPr>
        <p:txBody>
          <a:bodyPr>
            <a:noAutofit/>
          </a:bodyPr>
          <a:lstStyle/>
          <a:p>
            <a:pPr marL="0" lvl="0" indent="0">
              <a:spcBef>
                <a:spcPts val="1200"/>
              </a:spcBef>
              <a:buClr>
                <a:srgbClr val="A53010"/>
              </a:buCl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для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отказа в выдаче лицензии: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1200"/>
              </a:spcBef>
              <a:buClr>
                <a:srgbClr val="A53010"/>
              </a:buClr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документах недостоверной или искаженной информации.</a:t>
            </a:r>
          </a:p>
          <a:p>
            <a:pPr lvl="0">
              <a:spcBef>
                <a:spcPts val="1200"/>
              </a:spcBef>
              <a:buClr>
                <a:srgbClr val="A53010"/>
              </a:buClr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лицензионным требованиям.</a:t>
            </a:r>
          </a:p>
          <a:p>
            <a:pPr lvl="0">
              <a:spcBef>
                <a:spcPts val="1200"/>
              </a:spcBef>
              <a:buClr>
                <a:srgbClr val="A53010"/>
              </a:buClr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Наличие раннее принятого решения об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аннулировании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лицензии на такой же вид деятельности.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44888" y="274074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58" y="4684290"/>
            <a:ext cx="2986968" cy="19186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404" y="4115661"/>
            <a:ext cx="4278173" cy="248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87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5798" y="624110"/>
            <a:ext cx="8911687" cy="74105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этап: уведомление о принятии решения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735" y="1481069"/>
            <a:ext cx="10994265" cy="5492839"/>
          </a:xfrm>
        </p:spPr>
        <p:txBody>
          <a:bodyPr>
            <a:noAutofit/>
          </a:bodyPr>
          <a:lstStyle/>
          <a:p>
            <a:pPr marL="0" indent="432000"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дней после подписания 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 вручается лицензиату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направляется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заказным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письмом с уведомлением.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ts val="1200"/>
              </a:spcBef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ts val="1200"/>
              </a:spcBef>
              <a:buNone/>
            </a:pP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32000">
              <a:spcBef>
                <a:spcPts val="1200"/>
              </a:spcBef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отказа также в течение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 рабочих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 вручают лично или по почте уведомление об отказе , мотивируя причины отказа с ссылкой на конкретные положения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нормативных документов,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реквизиты акта проверки.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644888" y="274074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896" y="2446986"/>
            <a:ext cx="2604212" cy="18030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767" y="3103808"/>
            <a:ext cx="2537574" cy="88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0465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744</TotalTime>
  <Words>652</Words>
  <Application>Microsoft Office PowerPoint</Application>
  <PresentationFormat>Широкоэкранный</PresentationFormat>
  <Paragraphs>73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Century Gothic</vt:lpstr>
      <vt:lpstr>Segoe UI</vt:lpstr>
      <vt:lpstr>Times New Roman</vt:lpstr>
      <vt:lpstr>Wingdings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Нормативная документация</vt:lpstr>
      <vt:lpstr>Первый этап лицензирования:  Предоставление необходимых документов.   </vt:lpstr>
      <vt:lpstr>Второй этап: принятия решения о выдаче или отказе лицензии. </vt:lpstr>
      <vt:lpstr>Второй этап: принятия решения о выдаче или отказе лицензии. </vt:lpstr>
      <vt:lpstr>Второй этап: отказ в выдаче лицензии</vt:lpstr>
      <vt:lpstr>Третий этап: уведомление о принятии решения</vt:lpstr>
      <vt:lpstr>Перечень выполняемых работ, оказываемых услуг,  составляющих фармацевтическую деятельность в сфере обращения лекарственных средств для медицинского применения: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Анастасия Лашенкова</dc:creator>
  <cp:lastModifiedBy>Анастасия Лашенкова</cp:lastModifiedBy>
  <cp:revision>58</cp:revision>
  <dcterms:created xsi:type="dcterms:W3CDTF">2016-01-13T19:04:32Z</dcterms:created>
  <dcterms:modified xsi:type="dcterms:W3CDTF">2020-05-23T11:10:01Z</dcterms:modified>
</cp:coreProperties>
</file>