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80" r:id="rId15"/>
    <p:sldId id="270" r:id="rId16"/>
    <p:sldId id="281" r:id="rId17"/>
    <p:sldId id="274" r:id="rId18"/>
    <p:sldId id="284" r:id="rId19"/>
    <p:sldId id="285" r:id="rId20"/>
    <p:sldId id="286" r:id="rId21"/>
    <p:sldId id="287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8631"/>
    <a:srgbClr val="E1E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77" autoAdjust="0"/>
    <p:restoredTop sz="94660"/>
  </p:normalViewPr>
  <p:slideViewPr>
    <p:cSldViewPr snapToGrid="0">
      <p:cViewPr>
        <p:scale>
          <a:sx n="125" d="100"/>
          <a:sy n="125" d="100"/>
        </p:scale>
        <p:origin x="-390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B3BEF-99D9-47ED-B625-7435509611D9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6C035-575C-4D55-8994-2B47B05EA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904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6C035-575C-4D55-8994-2B47B05EA49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916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6C035-575C-4D55-8994-2B47B05EA49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25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6B80FC9-4DD4-49BC-86F8-E631F90E9C41}" type="datetimeFigureOut">
              <a:rPr lang="ru-RU" smtClean="0"/>
              <a:t>21.01.2023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27DF41-9B92-945B-1B9E-B56B606E5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4875" y="-697488"/>
            <a:ext cx="10058400" cy="356616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Light" panose="020B0502040204020203" pitchFamily="34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Light" panose="020B0502040204020203" pitchFamily="34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Light" panose="020B0502040204020203" pitchFamily="34" charset="0"/>
              </a:rPr>
              <a:t>Министерства здравоохранения Российской Федерации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Light" panose="020B0502040204020203" pitchFamily="34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Light" panose="020B0502040204020203" pitchFamily="34" charset="0"/>
              </a:rPr>
              <a:t>Кафедра стоматологии ИПО </a:t>
            </a:r>
            <a:r>
              <a:rPr kumimoji="0" lang="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/>
            </a:r>
            <a:br>
              <a:rPr kumimoji="0" lang="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9D1E46-D488-D58D-4855-1928D725D27F}"/>
              </a:ext>
            </a:extLst>
          </p:cNvPr>
          <p:cNvSpPr txBox="1"/>
          <p:nvPr/>
        </p:nvSpPr>
        <p:spPr>
          <a:xfrm>
            <a:off x="5564171" y="4502755"/>
            <a:ext cx="60944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Выполнил ординатор </a:t>
            </a:r>
          </a:p>
          <a:p>
            <a:pPr algn="ctr"/>
            <a:r>
              <a:rPr lang="ru-RU" dirty="0"/>
              <a:t>кафедры стоматологии ИПО </a:t>
            </a:r>
          </a:p>
          <a:p>
            <a:pPr algn="ctr"/>
            <a:r>
              <a:rPr lang="ru-RU" dirty="0"/>
              <a:t>по специальности  «стоматология хирургическая»</a:t>
            </a:r>
          </a:p>
          <a:p>
            <a:pPr algn="ctr"/>
            <a:r>
              <a:rPr lang="ru-RU" dirty="0"/>
              <a:t>Ахмедов Анар Ильгар оглы</a:t>
            </a:r>
          </a:p>
          <a:p>
            <a:pPr algn="ctr"/>
            <a:r>
              <a:rPr lang="ru-RU" dirty="0"/>
              <a:t>рецензент КМН, Доцент </a:t>
            </a:r>
            <a:r>
              <a:rPr lang="ru-RU" dirty="0" smtClean="0"/>
              <a:t>Дуж </a:t>
            </a:r>
            <a:r>
              <a:rPr lang="ru-RU" dirty="0"/>
              <a:t>Анатолий Николаевич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CCF8DA2-9E22-4A9A-6490-74DB21183667}"/>
              </a:ext>
            </a:extLst>
          </p:cNvPr>
          <p:cNvSpPr txBox="1"/>
          <p:nvPr/>
        </p:nvSpPr>
        <p:spPr>
          <a:xfrm>
            <a:off x="5242240" y="6423143"/>
            <a:ext cx="1707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+mj-lt"/>
              </a:rPr>
              <a:t>Красноярск, 2022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983095"/>
              </p:ext>
            </p:extLst>
          </p:nvPr>
        </p:nvGraphicFramePr>
        <p:xfrm>
          <a:off x="2922813" y="2941865"/>
          <a:ext cx="7813221" cy="889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132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89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Специфические воспалительные процессы области лица, шеи и челюстей. Туберкулез, сифилис области лица, шеи и челюстей. Диагностика. Лечение.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66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A904B2-984B-5A2B-816F-2B4C7D9E1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Поражение туберкулезом слюнных желез </a:t>
            </a:r>
            <a:endParaRPr lang="ru-RU" alt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87EE37E-D333-93EA-A505-37B6C0734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05" y="1743154"/>
            <a:ext cx="10058400" cy="4023360"/>
          </a:xfrm>
        </p:spPr>
        <p:txBody>
          <a:bodyPr>
            <a:normAutofit fontScale="85000" lnSpcReduction="20000"/>
          </a:bodyPr>
          <a:lstStyle/>
          <a:p>
            <a:pPr indent="342900" algn="just">
              <a:lnSpc>
                <a:spcPct val="120000"/>
              </a:lnSpc>
              <a:defRPr/>
            </a:pPr>
            <a:r>
              <a:rPr lang="ru-RU" dirty="0"/>
              <a:t>встречается при </a:t>
            </a:r>
            <a:r>
              <a:rPr lang="ru-RU" dirty="0" err="1"/>
              <a:t>генерализованной</a:t>
            </a:r>
            <a:r>
              <a:rPr lang="ru-RU" dirty="0"/>
              <a:t> туберкулезной инфекции. Распространяется в слюнную железу гематогенно, </a:t>
            </a:r>
            <a:r>
              <a:rPr lang="ru-RU" dirty="0" err="1"/>
              <a:t>лимфогенно</a:t>
            </a:r>
            <a:r>
              <a:rPr lang="ru-RU" dirty="0"/>
              <a:t> или реже контактным путем. Процесс чаще локализуется в околоушной слюнной железе, реже - в поднижнечелюстной. Клинически заболевание характеризуется образованием в одной из долей или во всей железе плотных, безболезненных или слабо болезненных узлов. Вначале кожа над ними не спаяна, в цвете не изменена, а затем спаивается. На месте прорыва истонченного участка кожи образуются свищи или язвенные поверхности. Из протока железы выделение слюны скудное или его нет. При распаде очага и опорожнении его содержимого в выводной проток в слюне появляются хлопьевидные включения. Иногда может наступать паралич мимических мышц с пораженной стороны. При рентгенографии в проекции слюнной железы в цепочке лимфатических узлов обнаруживаются очаги обызвествления. При </a:t>
            </a:r>
            <a:r>
              <a:rPr lang="ru-RU" dirty="0" err="1"/>
              <a:t>сиалографии</a:t>
            </a:r>
            <a:r>
              <a:rPr lang="ru-RU" dirty="0"/>
              <a:t> отмечаются </a:t>
            </a:r>
            <a:r>
              <a:rPr lang="ru-RU" dirty="0" err="1"/>
              <a:t>смазанность</a:t>
            </a:r>
            <a:r>
              <a:rPr lang="ru-RU" dirty="0"/>
              <a:t> рисунка протоков железы и отдельные полоски, соответствующие образовавшимся кавернам.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09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A0BA48C-0145-CB1E-8A96-F31EB2A6F0FB}"/>
              </a:ext>
            </a:extLst>
          </p:cNvPr>
          <p:cNvSpPr txBox="1"/>
          <p:nvPr/>
        </p:nvSpPr>
        <p:spPr>
          <a:xfrm>
            <a:off x="927735" y="957618"/>
            <a:ext cx="926037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/>
              <a:t>1) </a:t>
            </a:r>
            <a:r>
              <a:rPr lang="ru-RU" sz="1600" dirty="0" err="1" smtClean="0"/>
              <a:t>Туберкулинодиагностика</a:t>
            </a:r>
            <a:r>
              <a:rPr lang="ru-RU" sz="1600" dirty="0" smtClean="0"/>
              <a:t> </a:t>
            </a:r>
            <a:r>
              <a:rPr lang="ru-RU" sz="1600" dirty="0"/>
              <a:t>- позволяет установить </a:t>
            </a:r>
            <a:r>
              <a:rPr lang="ru-RU" sz="1600" dirty="0" smtClean="0"/>
              <a:t>присутствие </a:t>
            </a:r>
            <a:r>
              <a:rPr lang="ru-RU" sz="1600" dirty="0"/>
              <a:t>туберкулезной инфекции в организме. Растворы туберкулина используются при различных методиках (пробы Манту, Пирке, Коха).</a:t>
            </a:r>
          </a:p>
          <a:p>
            <a:r>
              <a:rPr lang="ru-RU" sz="1600" dirty="0" smtClean="0"/>
              <a:t>2) Рентгенологические </a:t>
            </a:r>
            <a:r>
              <a:rPr lang="ru-RU" sz="1600" dirty="0"/>
              <a:t>методы исследования легких.</a:t>
            </a:r>
          </a:p>
          <a:p>
            <a:r>
              <a:rPr lang="ru-RU" sz="1600" dirty="0" smtClean="0"/>
              <a:t>3) Исследование </a:t>
            </a:r>
            <a:r>
              <a:rPr lang="ru-RU" sz="1600" dirty="0"/>
              <a:t>мазков гноя из очагов, отпечатки клеток из язв, выделение культуры для обнаружения микобактерий туберкулеза.</a:t>
            </a:r>
          </a:p>
          <a:p>
            <a:r>
              <a:rPr lang="ru-RU" sz="1600" dirty="0" smtClean="0"/>
              <a:t>4) Патогистологическое </a:t>
            </a:r>
            <a:r>
              <a:rPr lang="ru-RU" sz="1600" dirty="0"/>
              <a:t>исследование тканей.</a:t>
            </a:r>
          </a:p>
          <a:p>
            <a:r>
              <a:rPr lang="ru-RU" sz="1600" dirty="0" smtClean="0"/>
              <a:t>5) Прививки </a:t>
            </a:r>
            <a:r>
              <a:rPr lang="ru-RU" sz="1600" dirty="0"/>
              <a:t>морским свинкам патогистологического материала от больных (в отдельных случаях</a:t>
            </a:r>
            <a:r>
              <a:rPr lang="ru-RU" sz="1600" dirty="0" smtClean="0"/>
              <a:t>).</a:t>
            </a:r>
          </a:p>
          <a:p>
            <a:endParaRPr lang="ru-RU" sz="1600" dirty="0"/>
          </a:p>
          <a:p>
            <a:r>
              <a:rPr lang="ru-RU" sz="1600" i="1" dirty="0"/>
              <a:t>Дифференциальный диагноз.</a:t>
            </a:r>
            <a:r>
              <a:rPr lang="ru-RU" sz="1600" dirty="0"/>
              <a:t> Первичное и вторичное поражение туберкулезом регионарных лимфатических узлов следует дифференцировать от абсцесса, лимфаденита, хронического остеомиелита челюсти, актиномикоза, сифилиса, а также от злокачественных новообразований. Скрофулодерму дифференцируют от кожной и подкожной форм актиномикоза, распадающейся раковой опухоли. Поражение туберкулезом кости челюстей, лимфатических узлов необходимо дифференцировать от этих же процессов, вызванных гноеродными микробами, а также злокачественных новообразований.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77787"/>
            <a:ext cx="9956800" cy="1143000"/>
          </a:xfrm>
        </p:spPr>
        <p:txBody>
          <a:bodyPr/>
          <a:lstStyle/>
          <a:p>
            <a:r>
              <a:rPr lang="ru-RU" b="1" dirty="0" smtClean="0"/>
              <a:t>Диагностика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3685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5300" y="977978"/>
            <a:ext cx="78771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 </a:t>
            </a:r>
            <a:r>
              <a:rPr lang="ru-RU" sz="1400" dirty="0"/>
              <a:t>специализированном фтизиатрическом лечебном учреждении. Общее лечение должно дополняться местными мероприятиями: гигиеническим содержанием и санацией полости рта, туалетом язв. Оперативные вмешательства проводят строго по показаниям, а именно при клиническом эффекте противотуберкулезного лечения и отграничении местного процесса в полости рта, в костной ткани. Вскрывают внутрикостные очаги, выскабливают из них грануляции, удаляют секвестры, иссекают свищи и ушивают язвы или освежают их края для заживления тканей вторичным натяжением под тампоном </a:t>
            </a:r>
            <a:r>
              <a:rPr lang="ru-RU" sz="1400" dirty="0" err="1"/>
              <a:t>йодоформной</a:t>
            </a:r>
            <a:r>
              <a:rPr lang="ru-RU" sz="1400" dirty="0"/>
              <a:t> марли. Зубы с пораженным туберкулезом периодонтом обязательно удаляют. После клинического выздоровления при полной эффективности основного курса лечения и местных лечебных мероприятий больной должен оставаться под наблюдением на протяжении 2 лет.</a:t>
            </a:r>
          </a:p>
          <a:p>
            <a:r>
              <a:rPr lang="ru-RU" sz="1400" i="1" dirty="0"/>
              <a:t>Прогноз </a:t>
            </a:r>
            <a:r>
              <a:rPr lang="ru-RU" sz="1400" dirty="0"/>
              <a:t>при своевременно и правильно проведенном общем противотуберкулезном лечении благоприятный.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5300" y="-165022"/>
            <a:ext cx="9956800" cy="1143000"/>
          </a:xfrm>
        </p:spPr>
        <p:txBody>
          <a:bodyPr/>
          <a:lstStyle/>
          <a:p>
            <a:r>
              <a:rPr lang="ru-RU" b="1" dirty="0"/>
              <a:t>Лечение</a:t>
            </a:r>
          </a:p>
        </p:txBody>
      </p:sp>
      <p:pic>
        <p:nvPicPr>
          <p:cNvPr id="6146" name="Picture 2" descr="https://okeydoc.ru/wp-content/uploads/2018/01/depositphotos_13995416_original_thum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693" y="4062411"/>
            <a:ext cx="3700463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61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0CC7BD-888D-DA5F-39ED-57D9B0515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Профилактика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1475" y="1704975"/>
            <a:ext cx="11506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Применение современных методов лечения туберкулеза является основным в профилактике туберкулезных поражений челюстно-лицевой области. Следует проводить лечение кариеса и его осложнений, заболеваний слизистой оболочки и периодонта, соблюдать гигиену полости рта.</a:t>
            </a:r>
          </a:p>
        </p:txBody>
      </p:sp>
      <p:pic>
        <p:nvPicPr>
          <p:cNvPr id="5122" name="Picture 2" descr="https://temperaturka.com/wp-content/uploads/9/6/1/9616b3df0d3905ca2e53bdd0c87bc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3206416"/>
            <a:ext cx="9274175" cy="172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16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1DCF2B-B0B6-C558-5EF0-10D4B9B12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СИФИЛИС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6750" y="1643866"/>
            <a:ext cx="101536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Сифилис</a:t>
            </a:r>
            <a:r>
              <a:rPr lang="ru-RU" sz="2000" b="1" dirty="0"/>
              <a:t> </a:t>
            </a:r>
            <a:r>
              <a:rPr lang="ru-RU" sz="2000" dirty="0"/>
              <a:t>— хроническое инфекционное венерическое заболевание, поражающее все органы и ткани, в том числе челюстно-лицевую область.</a:t>
            </a:r>
          </a:p>
          <a:p>
            <a:r>
              <a:rPr lang="ru-RU" sz="2000" b="1" i="1" dirty="0"/>
              <a:t>Этиология.</a:t>
            </a:r>
            <a:r>
              <a:rPr lang="ru-RU" sz="2000" dirty="0"/>
              <a:t> Возбудитель сифилиса — бледная трепонема (спирохета), в организме человека развивается как факультативный анаэроб и чаще всего локализуется в лимфатической системе.</a:t>
            </a:r>
          </a:p>
        </p:txBody>
      </p:sp>
      <p:pic>
        <p:nvPicPr>
          <p:cNvPr id="7170" name="Picture 2" descr="https://proinfekcii.ru/wp-content/uploads/2017/02/image-1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3275082"/>
            <a:ext cx="6321425" cy="344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36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E6BF10-6EE7-F76D-5588-0870EB4A0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Патогенез.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502687"/>
            <a:ext cx="932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Заражение сифилисом происходит половым путем. Бледная трепонема попадает на слизистую оболочку или кожу, чаще при нарушении их целости. Заражение может также возникнуть </a:t>
            </a:r>
            <a:r>
              <a:rPr lang="ru-RU" sz="2400" dirty="0" err="1"/>
              <a:t>внеполовым</a:t>
            </a:r>
            <a:r>
              <a:rPr lang="ru-RU" sz="2400" dirty="0"/>
              <a:t> путем (бытовой сифилис) и внутриутробно от больной сифилисом матери (врожденный сифилис).</a:t>
            </a:r>
          </a:p>
          <a:p>
            <a:endParaRPr lang="ru-RU" sz="2400" dirty="0" smtClean="0"/>
          </a:p>
          <a:p>
            <a:r>
              <a:rPr lang="ru-RU" sz="2400" dirty="0" smtClean="0"/>
              <a:t>Сифилитическая </a:t>
            </a:r>
            <a:r>
              <a:rPr lang="ru-RU" sz="2400" dirty="0"/>
              <a:t>инфекция характеризуется весьма своеобразным течением, которое отличается, во-первых, волнообразной сменой периодов активных проявлений периодов скрыто протекающей инфекции, во-вторых, постепенным и последовательным изменением клинических и </a:t>
            </a:r>
            <a:r>
              <a:rPr lang="ru-RU" sz="2400" dirty="0" err="1"/>
              <a:t>паталогоанатомических</a:t>
            </a:r>
            <a:r>
              <a:rPr lang="ru-RU" sz="2400" dirty="0"/>
              <a:t> проявлений.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течении сифилиса различают четыре периода: </a:t>
            </a:r>
            <a:r>
              <a:rPr lang="ru-RU" sz="2400" u="dbl" dirty="0"/>
              <a:t>инкубационный, первичный, вторичный</a:t>
            </a:r>
            <a:r>
              <a:rPr lang="ru-RU" sz="2400" dirty="0"/>
              <a:t> (</a:t>
            </a:r>
            <a:r>
              <a:rPr lang="ru-RU" sz="2400" dirty="0" err="1"/>
              <a:t>кондиломатозный</a:t>
            </a:r>
            <a:r>
              <a:rPr lang="ru-RU" sz="2400" dirty="0"/>
              <a:t>) и </a:t>
            </a:r>
            <a:r>
              <a:rPr lang="ru-RU" sz="2400" u="dbl" dirty="0"/>
              <a:t>третичный</a:t>
            </a:r>
            <a:r>
              <a:rPr lang="ru-RU" sz="2400" dirty="0"/>
              <a:t> (гуммозный).</a:t>
            </a:r>
          </a:p>
        </p:txBody>
      </p:sp>
    </p:spTree>
    <p:extLst>
      <p:ext uri="{BB962C8B-B14F-4D97-AF65-F5344CB8AC3E}">
        <p14:creationId xmlns:p14="http://schemas.microsoft.com/office/powerpoint/2010/main" val="52819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839985-2D75-9CA7-4517-310457903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Инкубационный период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Начинается </a:t>
            </a:r>
            <a:r>
              <a:rPr lang="ru-RU" dirty="0"/>
              <a:t>с возникновения на месте заражения твёрдого шанкра (первичной сифиломы). Этот период продолжается 6-7 недель.</a:t>
            </a:r>
          </a:p>
          <a:p>
            <a:r>
              <a:rPr lang="ru-RU" dirty="0"/>
              <a:t>	Спустя 5-7 дней после появления твёрдого шанкра увеличиваются регионарные лимфатические узлы, в которых происходит бурное размножение трепонем (спирохет).</a:t>
            </a:r>
          </a:p>
          <a:p>
            <a:r>
              <a:rPr lang="ru-RU" dirty="0"/>
              <a:t>	В течение первой половины первичного периода бледные трепонемы, распространяясь по лимфатической системе, попадают в кровь, вырабатываются антитела, обнаруживается положительная реакция связывания комплемента (реакция </a:t>
            </a:r>
            <a:r>
              <a:rPr lang="ru-RU" dirty="0" err="1"/>
              <a:t>Вассермана</a:t>
            </a:r>
            <a:r>
              <a:rPr lang="ru-RU" dirty="0"/>
              <a:t>).</a:t>
            </a:r>
          </a:p>
          <a:p>
            <a:r>
              <a:rPr lang="ru-RU" dirty="0"/>
              <a:t>	Твёрдый шанкр может локализоваться в любом месте красной каймы губ и слизистой оболочки полости рта. Чаще всего этим местом являются губы, язык, миндалины</a:t>
            </a:r>
          </a:p>
        </p:txBody>
      </p:sp>
    </p:spTree>
    <p:extLst>
      <p:ext uri="{BB962C8B-B14F-4D97-AF65-F5344CB8AC3E}">
        <p14:creationId xmlns:p14="http://schemas.microsoft.com/office/powerpoint/2010/main" val="5575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3C0151-0491-34C1-CFE3-CC5D3B11C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Вторичный </a:t>
            </a:r>
            <a:r>
              <a:rPr lang="ru-RU" b="1" dirty="0"/>
              <a:t>период </a:t>
            </a:r>
            <a:r>
              <a:rPr lang="ru-RU" b="1" dirty="0" smtClean="0"/>
              <a:t>сифилиса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FF0D8E-72FA-EA8C-F0B6-EA121A3E5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Спустя 3-6 дней после начала </a:t>
            </a:r>
            <a:r>
              <a:rPr lang="ru-RU" dirty="0" err="1"/>
              <a:t>полиаденита</a:t>
            </a:r>
            <a:r>
              <a:rPr lang="ru-RU" dirty="0"/>
              <a:t> на коже и часто на слизистых оболочках появляется обильная </a:t>
            </a:r>
            <a:r>
              <a:rPr lang="ru-RU" dirty="0" err="1"/>
              <a:t>розеолёзно</a:t>
            </a:r>
            <a:r>
              <a:rPr lang="ru-RU" dirty="0"/>
              <a:t>-папулёзная сыпь. С этого момента начинается </a:t>
            </a:r>
            <a:r>
              <a:rPr lang="ru-RU" u="dbl" dirty="0"/>
              <a:t>вторичный период</a:t>
            </a:r>
            <a:r>
              <a:rPr lang="ru-RU" dirty="0"/>
              <a:t> сифилиса, длящийся в среднем 3-4 года. Этот период характеризуется поражением кожи, слизистых оболочек и внутренних органов.</a:t>
            </a:r>
          </a:p>
          <a:p>
            <a:r>
              <a:rPr lang="ru-RU" dirty="0"/>
              <a:t>	В начале вторичного периода в связи с генерализацией инфекции появляется большое число </a:t>
            </a:r>
            <a:r>
              <a:rPr lang="ru-RU" dirty="0" err="1"/>
              <a:t>розеолёзно</a:t>
            </a:r>
            <a:r>
              <a:rPr lang="ru-RU" dirty="0"/>
              <a:t>-папулёзных, симметрично </a:t>
            </a:r>
            <a:r>
              <a:rPr lang="ru-RU" dirty="0" err="1"/>
              <a:t>распологающихся</a:t>
            </a:r>
            <a:r>
              <a:rPr lang="ru-RU" dirty="0"/>
              <a:t> высыпаний, возникает </a:t>
            </a:r>
            <a:r>
              <a:rPr lang="ru-RU" dirty="0" err="1"/>
              <a:t>полиаденит</a:t>
            </a:r>
            <a:r>
              <a:rPr lang="ru-RU" dirty="0"/>
              <a:t>, однако в этот период сохраняется ещё остатки первичной сифиломы. Данный период носит название </a:t>
            </a:r>
            <a:r>
              <a:rPr lang="ru-RU" i="1" dirty="0"/>
              <a:t>вторичного </a:t>
            </a:r>
            <a:r>
              <a:rPr lang="ru-RU" i="1" dirty="0" err="1"/>
              <a:t>всежего</a:t>
            </a:r>
            <a:r>
              <a:rPr lang="ru-RU" i="1" dirty="0"/>
              <a:t> сифилиса</a:t>
            </a:r>
            <a:r>
              <a:rPr lang="ru-RU" dirty="0"/>
              <a:t> (</a:t>
            </a:r>
            <a:r>
              <a:rPr lang="en-US" dirty="0" err="1"/>
              <a:t>lues</a:t>
            </a:r>
            <a:r>
              <a:rPr lang="en-US" dirty="0"/>
              <a:t> II </a:t>
            </a:r>
            <a:r>
              <a:rPr lang="en-US" dirty="0" err="1"/>
              <a:t>recens</a:t>
            </a:r>
            <a:r>
              <a:rPr lang="ru-RU" dirty="0"/>
              <a:t>).</a:t>
            </a:r>
          </a:p>
          <a:p>
            <a:r>
              <a:rPr lang="ru-RU" dirty="0"/>
              <a:t>	Розеола на слизистой оболочке полости рта обычно появляется на дужках, мягком нёбе и миндалинах. Особенностью </a:t>
            </a:r>
            <a:r>
              <a:rPr lang="ru-RU" dirty="0" err="1"/>
              <a:t>розеолёзных</a:t>
            </a:r>
            <a:r>
              <a:rPr lang="ru-RU" dirty="0"/>
              <a:t> высыпаний на слизистой оболочке полости рта является то, что они сливаются, вследствие чего возникает так называемая </a:t>
            </a:r>
            <a:r>
              <a:rPr lang="ru-RU" dirty="0" err="1"/>
              <a:t>эритематозная</a:t>
            </a:r>
            <a:r>
              <a:rPr lang="ru-RU" dirty="0"/>
              <a:t> ангина. Поражённая область приобретает </a:t>
            </a:r>
            <a:r>
              <a:rPr lang="ru-RU" dirty="0" err="1"/>
              <a:t>застойно</a:t>
            </a:r>
            <a:r>
              <a:rPr lang="ru-RU" dirty="0"/>
              <a:t>-красный цвет и имеет резкие очертания.</a:t>
            </a:r>
          </a:p>
          <a:p>
            <a:r>
              <a:rPr lang="ru-RU" dirty="0"/>
              <a:t>	Этот активный период сменяется </a:t>
            </a:r>
            <a:r>
              <a:rPr lang="ru-RU" i="1" dirty="0"/>
              <a:t>периодом скрытой дремлющей инфекции</a:t>
            </a:r>
            <a:r>
              <a:rPr lang="ru-RU" dirty="0"/>
              <a:t> (</a:t>
            </a:r>
            <a:r>
              <a:rPr lang="en-US" dirty="0" err="1"/>
              <a:t>lues</a:t>
            </a:r>
            <a:r>
              <a:rPr lang="en-US" dirty="0"/>
              <a:t> II </a:t>
            </a:r>
            <a:r>
              <a:rPr lang="en-US" dirty="0" err="1"/>
              <a:t>latens</a:t>
            </a:r>
            <a:r>
              <a:rPr lang="ru-RU" dirty="0"/>
              <a:t>). В последующем вновь возникают активные проявления сифилиса – рецидивы (</a:t>
            </a:r>
            <a:r>
              <a:rPr lang="en-US" dirty="0" err="1"/>
              <a:t>lues</a:t>
            </a:r>
            <a:r>
              <a:rPr lang="en-US" dirty="0"/>
              <a:t> II </a:t>
            </a:r>
            <a:r>
              <a:rPr lang="en-US" dirty="0" err="1"/>
              <a:t>recidiva</a:t>
            </a:r>
            <a:r>
              <a:rPr lang="ru-RU" dirty="0"/>
              <a:t>). При этом проявления сифилиса могут возникать не только на коже и слизистой, но и в центральной нервной системе.</a:t>
            </a:r>
          </a:p>
          <a:p>
            <a:r>
              <a:rPr lang="ru-RU" dirty="0"/>
              <a:t>	Папулы могут образовываться в любом месте слизистой оболочки, но излюбленной локализацией этих высыпаний являются миндалины, дужки, мягкое нёбо, где нередко папулы сливаются в сплошные очаги поражения (папулёзная ангина), язык, слизистая оболочка щёк, губ, особенно по линии смыкания зубов, </a:t>
            </a:r>
            <a:r>
              <a:rPr lang="ru-RU" dirty="0" err="1"/>
              <a:t>дёсна</a:t>
            </a:r>
            <a:r>
              <a:rPr lang="ru-RU" dirty="0"/>
              <a:t> и т.д..</a:t>
            </a:r>
          </a:p>
        </p:txBody>
      </p:sp>
    </p:spTree>
    <p:extLst>
      <p:ext uri="{BB962C8B-B14F-4D97-AF65-F5344CB8AC3E}">
        <p14:creationId xmlns:p14="http://schemas.microsoft.com/office/powerpoint/2010/main" val="277627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535639-6A53-4FC7-48AD-BF9B8D3C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Третичный период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953F26-7007-514C-D910-C169108F1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000" u="dbl" dirty="0"/>
              <a:t>Третичный период</a:t>
            </a:r>
            <a:r>
              <a:rPr lang="ru-RU" sz="2000" dirty="0"/>
              <a:t>, который может протекать десятилетиями, характеризуется развитием воспалительных инфильтратов (гумм и бугорков), склонных к распаду и вызывающих нередко значительные деструктивные, необратимые, порой смертельные изменения в органах и тканях</a:t>
            </a:r>
            <a:r>
              <a:rPr lang="ru-RU" sz="2000" dirty="0" smtClean="0"/>
              <a:t>.</a:t>
            </a:r>
          </a:p>
          <a:p>
            <a:pPr marL="114300" indent="0">
              <a:buNone/>
            </a:pPr>
            <a:r>
              <a:rPr lang="ru-RU" sz="2000" b="1" i="1" dirty="0"/>
              <a:t>Основные особенности третичного сифилиса:</a:t>
            </a:r>
            <a:endParaRPr lang="ru-RU" sz="2000" b="1" dirty="0"/>
          </a:p>
          <a:p>
            <a:r>
              <a:rPr lang="ru-RU" sz="2000" dirty="0"/>
              <a:t>волнообразное течение с нечастыми рецидивами и многолетними латентными состояниями;</a:t>
            </a:r>
          </a:p>
          <a:p>
            <a:r>
              <a:rPr lang="ru-RU" sz="2000" dirty="0"/>
              <a:t>множественность отграниченных мощных, склонных к распаду гранулем с продолжительными сроками их существования (месяцы, годы);</a:t>
            </a:r>
          </a:p>
          <a:p>
            <a:r>
              <a:rPr lang="ru-RU" sz="2000" dirty="0"/>
              <a:t>преимущественная локализация поражений на местах травм;</a:t>
            </a:r>
          </a:p>
          <a:p>
            <a:r>
              <a:rPr lang="ru-RU" sz="2000" dirty="0"/>
              <a:t>малое число бледных трепонем в ткани и в связи с этим не значительная </a:t>
            </a:r>
            <a:r>
              <a:rPr lang="ru-RU" sz="2000" dirty="0" err="1"/>
              <a:t>контагиозность</a:t>
            </a:r>
            <a:r>
              <a:rPr lang="ru-RU" sz="2000" dirty="0"/>
              <a:t> третичных </a:t>
            </a:r>
            <a:r>
              <a:rPr lang="ru-RU" sz="2000" dirty="0" err="1"/>
              <a:t>сифилидов</a:t>
            </a:r>
            <a:r>
              <a:rPr lang="ru-RU" sz="2000" dirty="0"/>
              <a:t>;</a:t>
            </a:r>
          </a:p>
          <a:p>
            <a:r>
              <a:rPr lang="ru-RU" sz="2000" dirty="0"/>
              <a:t>высокий уровень инфекционной аллергии при низкой напряженности иммунитета;</a:t>
            </a:r>
          </a:p>
          <a:p>
            <a:r>
              <a:rPr lang="ru-RU" sz="2000" dirty="0"/>
              <a:t>нередко отрицательные классические серологические реакции на сифилис.</a:t>
            </a:r>
          </a:p>
          <a:p>
            <a:r>
              <a:rPr lang="ru-RU" sz="2000" dirty="0"/>
              <a:t>Сифилиды третичного периода представлены двумя элементами – бугорками и узлами (гуммами).</a:t>
            </a:r>
          </a:p>
          <a:p>
            <a:r>
              <a:rPr lang="ru-RU" sz="2000" dirty="0"/>
              <a:t>Гуммы могут локализоваться в слизистой оболочке, надкостнице и костной ткани челюстей. При образовании сифилитических гумм вначале появляется плотный безболезненный узел, который постепенно вскрывается с отторжением гуммозного стержня. Возникшая гуммозная язва имеет </a:t>
            </a:r>
            <a:r>
              <a:rPr lang="ru-RU" sz="2000" dirty="0" err="1"/>
              <a:t>кратерообразую</a:t>
            </a:r>
            <a:r>
              <a:rPr lang="ru-RU" sz="2000" dirty="0"/>
              <a:t> форму, при пальпации безболезненная. Края ее ровные, плотные, дно покрыто грануляциями.</a:t>
            </a:r>
          </a:p>
          <a:p>
            <a:r>
              <a:rPr lang="ru-RU" sz="2000" dirty="0"/>
              <a:t>Сифилитическое поражение языка проявляется в виде гуммозного глоссита, диффузного интерстициального глоссита и комбинации этих поражений.</a:t>
            </a:r>
          </a:p>
          <a:p>
            <a:pPr marL="0" indent="0">
              <a:buNone/>
            </a:pP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535639-6A53-4FC7-48AD-BF9B8D3C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Диагностика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953F26-7007-514C-D910-C169108F1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1. Реакция </a:t>
            </a:r>
            <a:r>
              <a:rPr lang="ru-RU" sz="1800" dirty="0" err="1"/>
              <a:t>Вассермана</a:t>
            </a:r>
            <a:r>
              <a:rPr lang="ru-RU" sz="1800" dirty="0"/>
              <a:t> и другие серологические реакции.</a:t>
            </a:r>
          </a:p>
          <a:p>
            <a:r>
              <a:rPr lang="ru-RU" sz="1800" dirty="0"/>
              <a:t>2. Микробиологическое исследование (нахождение бледной трепонемы в темном поле зрения).</a:t>
            </a:r>
          </a:p>
          <a:p>
            <a:r>
              <a:rPr lang="ru-RU" sz="1800" dirty="0"/>
              <a:t>3. Патоморфологическое исследование пораженных тканей.</a:t>
            </a:r>
          </a:p>
        </p:txBody>
      </p:sp>
      <p:pic>
        <p:nvPicPr>
          <p:cNvPr id="8194" name="Picture 2" descr="https://microbak.ru/wp-content/uploads/2017/02/diagnostika-sif-tot-6-768x5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2765760"/>
            <a:ext cx="4587875" cy="345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6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F0288B-953F-ACEC-62B6-35646F6A4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Цель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6F06EE-90A3-F8F1-C83E-D13431D6D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/>
              <a:t>Изучить </a:t>
            </a:r>
            <a:r>
              <a:rPr lang="ru-RU" b="1" dirty="0" smtClean="0"/>
              <a:t>основные </a:t>
            </a:r>
            <a:r>
              <a:rPr lang="ru-RU" b="1" dirty="0"/>
              <a:t>клинические </a:t>
            </a:r>
            <a:r>
              <a:rPr lang="ru-RU" b="1" dirty="0" smtClean="0"/>
              <a:t>проявления, клинику, диагностику и лечение туберкулеза </a:t>
            </a:r>
            <a:r>
              <a:rPr lang="ru-RU" b="1" dirty="0"/>
              <a:t>и сифилиса челюстно-лицевой </a:t>
            </a:r>
            <a:r>
              <a:rPr lang="ru-RU" b="1" dirty="0" smtClean="0"/>
              <a:t>области.</a:t>
            </a:r>
            <a:endParaRPr lang="ru-RU" b="1" dirty="0"/>
          </a:p>
        </p:txBody>
      </p:sp>
      <p:pic>
        <p:nvPicPr>
          <p:cNvPr id="6" name="Picture 2" descr="https://present5.com/presentacii/20170503/63-difteriya__tuberkulez.ppt_images/63-difteriya__tuberkulez.ppt_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" b="11254"/>
          <a:stretch/>
        </p:blipFill>
        <p:spPr bwMode="auto">
          <a:xfrm>
            <a:off x="2962275" y="2996505"/>
            <a:ext cx="4562475" cy="322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62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535639-6A53-4FC7-48AD-BF9B8D3C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Лечение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953F26-7007-514C-D910-C169108F1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ru-RU" sz="1800" b="1" i="1" u="sng" dirty="0"/>
              <a:t>Лечение</a:t>
            </a:r>
            <a:r>
              <a:rPr lang="ru-RU" sz="1800" b="1" u="sng" dirty="0"/>
              <a:t> сифилиса </a:t>
            </a:r>
            <a:r>
              <a:rPr lang="ru-RU" sz="1800" dirty="0"/>
              <a:t>проводится в специализированном венерологическом стационаре или диспансере.</a:t>
            </a:r>
          </a:p>
          <a:p>
            <a:pPr marL="114300" indent="0">
              <a:buNone/>
            </a:pPr>
            <a:r>
              <a:rPr lang="ru-RU" sz="1800" dirty="0"/>
              <a:t>Одновременно с общим лечением сифилиса полости рта и че-</a:t>
            </a:r>
            <a:r>
              <a:rPr lang="ru-RU" sz="1800" dirty="0" err="1"/>
              <a:t>люстей</a:t>
            </a:r>
            <a:r>
              <a:rPr lang="ru-RU" sz="1800" dirty="0"/>
              <a:t> проводится местная терапия (промывание сифилитических элементов, изъязвлений, свищевых ходов различными антисептическими растворами, чаще всего 2% раствором хлорамина). Каждые 3 дня избыточные грануляции прижигают 10% раствором хромовой кислоты.</a:t>
            </a:r>
          </a:p>
          <a:p>
            <a:pPr marL="114300" indent="0">
              <a:buNone/>
            </a:pPr>
            <a:r>
              <a:rPr lang="ru-RU" sz="1800" dirty="0"/>
              <a:t>При поражении сифилисом костной ткани челюстей целесообразны периодическое исследование </a:t>
            </a:r>
            <a:r>
              <a:rPr lang="ru-RU" sz="1800" dirty="0" err="1"/>
              <a:t>электровозбудимости</a:t>
            </a:r>
            <a:r>
              <a:rPr lang="ru-RU" sz="1800" dirty="0"/>
              <a:t> пульпы зубов, по показаниям — трепанация зубов с погибшей пульпой и лечение по принципам терапии хронических периодонтитов.</a:t>
            </a:r>
          </a:p>
          <a:p>
            <a:pPr marL="114300" indent="0">
              <a:buNone/>
            </a:pPr>
            <a:r>
              <a:rPr lang="ru-RU" sz="1800" dirty="0"/>
              <a:t>При развитии специфического периодонтита, несмотря на значительную подвижность зубов, их не следует удалять. По показаниям проводится лечение зубов с пломбированием каналов, а после проведенного специфического лечения они достаточно хорошо укрепляются.</a:t>
            </a:r>
          </a:p>
          <a:p>
            <a:pPr marL="114300" indent="0">
              <a:buNone/>
            </a:pPr>
            <a:r>
              <a:rPr lang="ru-RU" sz="1800" dirty="0"/>
              <a:t>При присоединении вторичной гноеродной инфекции показано общее и местное применение лекарственных препаратов, воздействующих на микробную флору.</a:t>
            </a:r>
          </a:p>
          <a:p>
            <a:pPr marL="114300" indent="0">
              <a:buNone/>
            </a:pPr>
            <a:r>
              <a:rPr lang="ru-RU" sz="1800" dirty="0"/>
              <a:t>Активное хирургическое лечение при поражении надкостницы челюстей при сифилисе не показано даже в случае образования секвестров. Их удаляют после специфического лечения на фоне затихания и отграничения процесса.</a:t>
            </a:r>
          </a:p>
          <a:p>
            <a:pPr marL="114300" indent="0">
              <a:buNone/>
            </a:pPr>
            <a:r>
              <a:rPr lang="ru-RU" sz="1800" b="1" i="1" dirty="0"/>
              <a:t>Прогноз </a:t>
            </a:r>
            <a:r>
              <a:rPr lang="ru-RU" sz="1800" b="1" dirty="0"/>
              <a:t>при своевременной диагностике</a:t>
            </a:r>
            <a:r>
              <a:rPr lang="ru-RU" sz="1800" dirty="0"/>
              <a:t>, правильном лечении и дальнейшем диспансерном наблюдении в основном благоприятный. После излечения и снятия больных с учета дефекты на лице, в полости рта, твердом небе и другой локализации могут быть устранены оперативным путем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1500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535639-6A53-4FC7-48AD-BF9B8D3C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Вывод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953F26-7007-514C-D910-C169108F1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800" dirty="0">
                <a:solidFill>
                  <a:schemeClr val="tx2"/>
                </a:solidFill>
              </a:rPr>
              <a:t>Специфические воспалительные процессы </a:t>
            </a:r>
            <a:r>
              <a:rPr lang="ru-RU" sz="1800" dirty="0" smtClean="0">
                <a:solidFill>
                  <a:schemeClr val="tx2"/>
                </a:solidFill>
              </a:rPr>
              <a:t>имеют разнообразную </a:t>
            </a:r>
            <a:r>
              <a:rPr lang="ru-RU" sz="1800" dirty="0">
                <a:solidFill>
                  <a:schemeClr val="tx2"/>
                </a:solidFill>
              </a:rPr>
              <a:t>клиническую картину, их диагностика часто </a:t>
            </a:r>
            <a:r>
              <a:rPr lang="ru-RU" sz="1800" dirty="0" smtClean="0">
                <a:solidFill>
                  <a:schemeClr val="tx2"/>
                </a:solidFill>
              </a:rPr>
              <a:t>затруднительна, но при </a:t>
            </a:r>
            <a:r>
              <a:rPr lang="ru-RU" sz="1800" dirty="0" smtClean="0"/>
              <a:t>правильном </a:t>
            </a:r>
            <a:r>
              <a:rPr lang="ru-RU" sz="1800" dirty="0"/>
              <a:t>лечении и дальнейшем диспансерном </a:t>
            </a:r>
            <a:r>
              <a:rPr lang="ru-RU" sz="1800" dirty="0" smtClean="0"/>
              <a:t>наблюдении прогноз </a:t>
            </a:r>
            <a:r>
              <a:rPr lang="ru-RU" sz="1800" dirty="0"/>
              <a:t>в основном благоприятный. После излечения и снятия больных с учета дефекты на лице, в полости рта, твердом небе и другой локализации могут быть устранены оперативным путем</a:t>
            </a:r>
            <a:r>
              <a:rPr lang="ru-RU" sz="1800" dirty="0" smtClean="0"/>
              <a:t>.</a:t>
            </a:r>
          </a:p>
          <a:p>
            <a:pPr marL="114300" indent="0">
              <a:buNone/>
            </a:pPr>
            <a:r>
              <a:rPr lang="ru-RU" sz="1800" dirty="0" smtClean="0"/>
              <a:t>Так же в </a:t>
            </a:r>
            <a:r>
              <a:rPr lang="ru-RU" sz="1800" dirty="0"/>
              <a:t>профилактике </a:t>
            </a:r>
            <a:r>
              <a:rPr lang="ru-RU" sz="1800" dirty="0" smtClean="0">
                <a:solidFill>
                  <a:schemeClr val="tx2"/>
                </a:solidFill>
              </a:rPr>
              <a:t>специфических воспалительных процессов</a:t>
            </a:r>
            <a:r>
              <a:rPr lang="ru-RU" sz="1800" dirty="0" smtClean="0"/>
              <a:t>, </a:t>
            </a:r>
            <a:r>
              <a:rPr lang="ru-RU" sz="1800" dirty="0"/>
              <a:t>кроме ее социального аспекта, имеет значение гигиеническое содержание полости рта, предупреждение трещин и эрозий в ней.</a:t>
            </a:r>
          </a:p>
          <a:p>
            <a:pPr marL="114300" indent="0">
              <a:buNone/>
            </a:pPr>
            <a:endParaRPr lang="ru-RU" sz="1800" dirty="0"/>
          </a:p>
          <a:p>
            <a:pPr marL="114300" indent="0">
              <a:buNone/>
            </a:pPr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11266" name="Picture 2" descr="https://tdayurveda.ru/800/600/http/budetezdorovy.ru/wp-content/uploads/2019/12/3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3885797"/>
            <a:ext cx="5187950" cy="271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74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f.ppt-online.org/files1/slide/b/bjfMSyKhpaoriAZwxI8Le0dv2sWBQ3DRg1Y7P9HcJ6/slide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1" y="142875"/>
            <a:ext cx="8216900" cy="615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38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B3AF21-1E07-80C9-51CC-B9D8C1F42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Список литературы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4B4869C-5FD4-0E99-4574-85B4682E5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59"/>
            <a:ext cx="10058400" cy="48340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200" dirty="0" smtClean="0"/>
              <a:t>1. </a:t>
            </a:r>
            <a:r>
              <a:rPr lang="ru-RU" sz="1200" dirty="0"/>
              <a:t>Селезнева, Т.Д. Общая хирургия: Учебное пособие / Т.Д. Селезнева. - М.: </a:t>
            </a:r>
            <a:r>
              <a:rPr lang="ru-RU" sz="1200" dirty="0" err="1"/>
              <a:t>Риор</a:t>
            </a:r>
            <a:r>
              <a:rPr lang="ru-RU" sz="1200" dirty="0"/>
              <a:t>, 2017. - 288 c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2. </a:t>
            </a:r>
            <a:r>
              <a:rPr lang="ru-RU" sz="1200" dirty="0"/>
              <a:t>Хирургическая стоматология : учебник / ред. В. В. Афанасьев. - 3-е изд</a:t>
            </a:r>
            <a:r>
              <a:rPr lang="ru-RU" sz="1200" dirty="0" smtClean="0"/>
              <a:t>., </a:t>
            </a:r>
            <a:r>
              <a:rPr lang="ru-RU" sz="1200" dirty="0" err="1" smtClean="0"/>
              <a:t>перераб</a:t>
            </a:r>
            <a:r>
              <a:rPr lang="ru-RU" sz="1200" dirty="0"/>
              <a:t>. - Москва : ГЭОТАР-Медиа, 2019. - 400 с. 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3. </a:t>
            </a:r>
            <a:r>
              <a:rPr lang="ru-RU" sz="1200" dirty="0"/>
              <a:t>Кузнецов, Н.А. Общая хирургия / Н.А. Кузнецов. - М.: </a:t>
            </a:r>
            <a:r>
              <a:rPr lang="ru-RU" sz="1200" dirty="0" err="1"/>
              <a:t>МЕДпресс-информ</a:t>
            </a:r>
            <a:r>
              <a:rPr lang="ru-RU" sz="1200" dirty="0"/>
              <a:t>, 2018. - 896 c. 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4. Кулаков</a:t>
            </a:r>
            <a:r>
              <a:rPr lang="ru-RU" sz="1200" dirty="0"/>
              <a:t>, А. А. Хирургическая стоматология / под ред. Кулакова А. А. - Москва : ГЭОТАР-Медиа, 2021. - 408 </a:t>
            </a:r>
            <a:r>
              <a:rPr lang="ru-RU" sz="1200" dirty="0" smtClean="0"/>
              <a:t>с</a:t>
            </a:r>
          </a:p>
          <a:p>
            <a:pPr marL="0" indent="0">
              <a:buNone/>
            </a:pPr>
            <a:r>
              <a:rPr lang="ru-RU" sz="1200" dirty="0" smtClean="0"/>
              <a:t>5. </a:t>
            </a:r>
            <a:r>
              <a:rPr lang="ru-RU" sz="1200" dirty="0"/>
              <a:t>Челюстно-лицевая хирургия. Учебник. / Под </a:t>
            </a:r>
            <a:r>
              <a:rPr lang="ru-RU" sz="1200" dirty="0" smtClean="0"/>
              <a:t>ред. Дробышева </a:t>
            </a:r>
            <a:r>
              <a:rPr lang="ru-RU" sz="1200" dirty="0"/>
              <a:t>А.Ю., </a:t>
            </a:r>
            <a:r>
              <a:rPr lang="ru-RU" sz="1200" dirty="0" err="1"/>
              <a:t>Янушевича</a:t>
            </a:r>
            <a:r>
              <a:rPr lang="ru-RU" sz="1200" dirty="0"/>
              <a:t> О.О.. - М. : ГЭОТАР-Медиа, </a:t>
            </a:r>
            <a:r>
              <a:rPr lang="ru-RU" sz="1200" dirty="0" smtClean="0"/>
              <a:t>2018</a:t>
            </a:r>
          </a:p>
          <a:p>
            <a:pPr marL="0" indent="0">
              <a:buNone/>
            </a:pPr>
            <a:r>
              <a:rPr lang="ru-RU" sz="1200" dirty="0" smtClean="0"/>
              <a:t>6. </a:t>
            </a:r>
            <a:r>
              <a:rPr lang="ru-RU" sz="1200" dirty="0"/>
              <a:t>Оперативная челюстно-лицевая хирургия и стоматология : учеб. пособие / ред. В. А. Козлов, И. И. Каган. - Москва : ГЭОТАР-Медиа, 2019. - 544 </a:t>
            </a:r>
            <a:r>
              <a:rPr lang="ru-RU" sz="1200" dirty="0" smtClean="0"/>
              <a:t>с.</a:t>
            </a:r>
          </a:p>
          <a:p>
            <a:pPr marL="0" indent="0">
              <a:buNone/>
            </a:pPr>
            <a:r>
              <a:rPr lang="ru-RU" sz="1200" dirty="0" smtClean="0"/>
              <a:t>7</a:t>
            </a:r>
            <a:r>
              <a:rPr lang="ru-RU" sz="1200" dirty="0" smtClean="0"/>
              <a:t>. </a:t>
            </a:r>
            <a:r>
              <a:rPr lang="ru-RU" sz="1200" dirty="0" err="1" smtClean="0"/>
              <a:t>Каханович</a:t>
            </a:r>
            <a:r>
              <a:rPr lang="ru-RU" sz="1200" dirty="0" smtClean="0"/>
              <a:t> </a:t>
            </a:r>
            <a:r>
              <a:rPr lang="ru-RU" sz="1200" dirty="0"/>
              <a:t>Т.В. Общие осложнения травм челюстно-лицевой области : учеб.- метод пособие – Минск : БГМУ, 2019. – 30 с</a:t>
            </a:r>
            <a:r>
              <a:rPr lang="ru-RU" sz="1200"/>
              <a:t>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72820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4FE23C-AB28-DD76-5B87-84566DF0A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Задачи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4B16488-F945-E547-8F93-EABAE5945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Освоить тему заболевания, которая имеет разнообразную </a:t>
            </a:r>
            <a:r>
              <a:rPr lang="ru-RU" sz="2800" dirty="0"/>
              <a:t>клиническую </a:t>
            </a:r>
            <a:r>
              <a:rPr lang="ru-RU" sz="2800" dirty="0" smtClean="0"/>
              <a:t>картину, </a:t>
            </a:r>
            <a:r>
              <a:rPr lang="ru-RU" sz="2800" dirty="0"/>
              <a:t>причиной которых является специфическая </a:t>
            </a:r>
            <a:r>
              <a:rPr lang="ru-RU" sz="2800" dirty="0" smtClean="0"/>
              <a:t>инфекция.</a:t>
            </a:r>
            <a:endParaRPr lang="ru-RU" sz="28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AutoShape 2" descr="https://skazka-fentazi.ru/pics/6f7e708cbfd509cb603198878b279b3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kazka-fentazi.ru/pics/6f7e708cbfd509cb603198878b279b3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34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F4DA18-1CD6-FF1C-C77D-B8AD19BD2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Туберкулез</a:t>
            </a:r>
            <a:endParaRPr lang="ru-RU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6A8D6ED-B591-CBFA-3F08-59EB1149EF4D}"/>
              </a:ext>
            </a:extLst>
          </p:cNvPr>
          <p:cNvSpPr txBox="1"/>
          <p:nvPr/>
        </p:nvSpPr>
        <p:spPr>
          <a:xfrm>
            <a:off x="4855210" y="3503037"/>
            <a:ext cx="27646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Вторичная профилактика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0C2E449-F049-A62D-8C13-6260389DDBBA}"/>
              </a:ext>
            </a:extLst>
          </p:cNvPr>
          <p:cNvSpPr txBox="1"/>
          <p:nvPr/>
        </p:nvSpPr>
        <p:spPr>
          <a:xfrm>
            <a:off x="8576320" y="3503037"/>
            <a:ext cx="29471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Третичная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профилактика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91985" y="1632859"/>
            <a:ext cx="100910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Этиология</a:t>
            </a:r>
            <a:r>
              <a:rPr lang="ru-RU" sz="1600" dirty="0" smtClean="0"/>
              <a:t>. </a:t>
            </a:r>
            <a:r>
              <a:rPr lang="ru-RU" sz="1600" dirty="0"/>
              <a:t>Возбудитель — микобактерия туберкулеза.</a:t>
            </a:r>
          </a:p>
        </p:txBody>
      </p:sp>
      <p:pic>
        <p:nvPicPr>
          <p:cNvPr id="3074" name="Picture 2" descr="https://upload.wikimedia.org/wikipedia/commons/thumb/f/f5/Mycobacterium_tuberculosis_8438_lores.jpg/1280px-Mycobacterium_tuberculosis_8438_lo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45" y="2521419"/>
            <a:ext cx="4987955" cy="33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linica-opora.ru/wp-content/uploads/2021/06/25B35393-633A-46D4-BB16-CDCE05D1B27A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2521418"/>
            <a:ext cx="4527550" cy="339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18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F7AC20-27E0-4DCF-0E66-E9B014F6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Патогенез.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BBC87F-0CE3-DFB6-AEE3-5BDD4135D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247" y="1966200"/>
            <a:ext cx="10058400" cy="402336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Источником распространения инфекции чаще является больной туберкулезом человек, реже заболевание развивается </a:t>
            </a:r>
            <a:r>
              <a:rPr lang="ru-RU" dirty="0" err="1"/>
              <a:t>зооалиментарным</a:t>
            </a:r>
            <a:r>
              <a:rPr lang="ru-RU" dirty="0"/>
              <a:t> путем через молоко от больных коров. В развитии туберкулеза большое значение имеют иммунитет и устойчивость организма человека к этой инфекции.</a:t>
            </a:r>
          </a:p>
          <a:p>
            <a:r>
              <a:rPr lang="ru-RU" dirty="0"/>
              <a:t>Различают первичное и вторичное туберкулезное поражение. </a:t>
            </a:r>
            <a:r>
              <a:rPr lang="ru-RU" i="1" dirty="0"/>
              <a:t>Первичное </a:t>
            </a:r>
            <a:r>
              <a:rPr lang="ru-RU" dirty="0"/>
              <a:t>поражение лимфатических узлов челюстно-лицевой области возникает при попадании туберкулезной инфекции через зубы, миндалины, слизистую оболочку полости рта и носа, кожу лица при их воспалении или повреждении.</a:t>
            </a:r>
          </a:p>
          <a:p>
            <a:r>
              <a:rPr lang="ru-RU" i="1" dirty="0"/>
              <a:t>Вторичное</a:t>
            </a:r>
            <a:r>
              <a:rPr lang="ru-RU" dirty="0"/>
              <a:t> туберкулезное поражение челюстно-лицевой области возникает при активном туберкулезном процессе, когда первичный аффект находится в легком, кишечнике, костях, а также при </a:t>
            </a:r>
            <a:r>
              <a:rPr lang="ru-RU" dirty="0" err="1"/>
              <a:t>генерализованных</a:t>
            </a:r>
            <a:r>
              <a:rPr lang="ru-RU" dirty="0"/>
              <a:t> формах этого патологического процесса.</a:t>
            </a:r>
          </a:p>
          <a:p>
            <a:r>
              <a:rPr lang="ru-RU" i="1" dirty="0"/>
              <a:t>Патологическая анатомия.</a:t>
            </a:r>
            <a:r>
              <a:rPr lang="ru-RU" dirty="0"/>
              <a:t> Морфологическая картина туберкулеза заключается в развитии клеточной реакции вокруг скопления микобактерий туберкулеза в виде инфекционной гранулемы — туберкулезного бугорка. Вокруг него отмечается воспалительная реакция. Туберкулезный бугорок распадается с образованием очага казеозного распада.</a:t>
            </a:r>
          </a:p>
        </p:txBody>
      </p:sp>
    </p:spTree>
    <p:extLst>
      <p:ext uri="{BB962C8B-B14F-4D97-AF65-F5344CB8AC3E}">
        <p14:creationId xmlns:p14="http://schemas.microsoft.com/office/powerpoint/2010/main" val="41209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DDB157-DF2F-9831-D03E-86A904BED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Клиническая картина. 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 челюстно-лицевой области выделяют поражение кожи, слизистых оболочек, подслизистой основы, подкожной клетчатки, слюнных желез, челюстей</a:t>
            </a:r>
            <a:r>
              <a:rPr lang="ru-RU" dirty="0" smtClean="0"/>
              <a:t>.</a:t>
            </a:r>
          </a:p>
          <a:p>
            <a:r>
              <a:rPr lang="ru-RU" i="1" dirty="0"/>
              <a:t>Туберкулез челюстей </a:t>
            </a:r>
            <a:r>
              <a:rPr lang="ru-RU" dirty="0"/>
              <a:t>возникает вторично в результате распространения туберкулезных микобактерий гематогенно или </a:t>
            </a:r>
            <a:r>
              <a:rPr lang="ru-RU" dirty="0" err="1"/>
              <a:t>лимфогенно</a:t>
            </a:r>
            <a:r>
              <a:rPr lang="ru-RU" dirty="0"/>
              <a:t> из других органов, главным образом из органов дыхания и пищеварения (</a:t>
            </a:r>
            <a:r>
              <a:rPr lang="ru-RU" dirty="0" err="1"/>
              <a:t>интраканаликулярный</a:t>
            </a:r>
            <a:r>
              <a:rPr lang="ru-RU" dirty="0"/>
              <a:t> путь), а также вследствие контактного перехода со слизистой оболочки полости рта.</a:t>
            </a:r>
          </a:p>
          <a:p>
            <a:r>
              <a:rPr lang="ru-RU" i="1" dirty="0"/>
              <a:t>Соответственно этому различают:</a:t>
            </a:r>
            <a:endParaRPr lang="ru-RU" dirty="0"/>
          </a:p>
          <a:p>
            <a:r>
              <a:rPr lang="ru-RU" dirty="0"/>
              <a:t>а) поражение кости при первичном туберкулезном комплексе;</a:t>
            </a:r>
          </a:p>
          <a:p>
            <a:r>
              <a:rPr lang="ru-RU" dirty="0"/>
              <a:t>б) поражение кости при активном туберкулезе легких. Туберкулез челюстей наблюдается чаще при поражении легких. Он характеризуется образованием одиночного очага резорбции кости, нередко с выраженной </a:t>
            </a:r>
            <a:r>
              <a:rPr lang="ru-RU" dirty="0" err="1"/>
              <a:t>периостальной</a:t>
            </a:r>
            <a:r>
              <a:rPr lang="ru-RU" dirty="0"/>
              <a:t> реакцией. На верхней челюсти он локализуется в области подглазничного края или скулового отростка, на нижней челюсти — в области ее тела или ветви.</a:t>
            </a:r>
          </a:p>
          <a:p>
            <a:r>
              <a:rPr lang="ru-RU" dirty="0"/>
              <a:t>Вначале туберкулезный очаг в кости не сопровождается болевыми ощущениями, а по мере распространения на другие участки кости, надкостницу, мягкие ткани, появляются боли, воспалительная контрактура жевательных мышц. При переходе процесса из глубины кости на прилежащие ткани наблюдаются инфильтрация в </a:t>
            </a:r>
            <a:r>
              <a:rPr lang="ru-RU" dirty="0" err="1"/>
              <a:t>околочелюстных</a:t>
            </a:r>
            <a:r>
              <a:rPr lang="ru-RU" dirty="0"/>
              <a:t> мягких тканях, спаивание с ними кожи, изменения ее цвета от красного до синеватого. Образуются один или несколько холодных абсцессов. Они склонны к самопроизвольному вскрытию с отделением водянистого экссудата и комочков творожистого распада. Характерны множественные свищи со скудным отделяемым и </a:t>
            </a:r>
            <a:r>
              <a:rPr lang="ru-RU" dirty="0" err="1"/>
              <a:t>выбухающими</a:t>
            </a:r>
            <a:r>
              <a:rPr lang="ru-RU" dirty="0"/>
              <a:t> вялыми грануляциями. Их зондирование позволяет обнаружить очаг в кости, заполненный грануляциями, и иногда небольшие плотные секвестры. Постепенно, медленно такие очаги в кости и мягких тканях полностью или частично рубцуются, оставляя втянутые, </a:t>
            </a:r>
            <a:r>
              <a:rPr lang="ru-RU" dirty="0" err="1"/>
              <a:t>атрофичные</a:t>
            </a:r>
            <a:r>
              <a:rPr lang="ru-RU" dirty="0"/>
              <a:t> рубцы; ткань убывает, особенно подкожная клетчатка. Чаще свищи сохраняются несколько лет, причем одни свищи рубцуются, а рядом образуются новые. На рентгенограмме определяется резорбция кости и одиночные внутрикостные очаги. Они имеют четкие границы и иногда содержат мелкие секвестры. При значительной давности заболевания внутрикостный туберкулезный очаг отделен участком склероза от непораженных участков кости.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3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B0375C-422C-9896-79DD-445FB7884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Первичное туберкулезное поражение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5250" y="1571625"/>
            <a:ext cx="11065329" cy="5094514"/>
          </a:xfrm>
        </p:spPr>
        <p:txBody>
          <a:bodyPr>
            <a:normAutofit/>
          </a:bodyPr>
          <a:lstStyle/>
          <a:p>
            <a:pPr marL="114300" indent="0">
              <a:buNone/>
              <a:defRPr/>
            </a:pPr>
            <a:r>
              <a:rPr lang="ru-RU" sz="3200" dirty="0" smtClean="0"/>
              <a:t>Формируется </a:t>
            </a:r>
            <a:r>
              <a:rPr lang="ru-RU" sz="3200" dirty="0"/>
              <a:t>в области кожи, слизистой оболочки полости рта, лимфатических узлов. Первичное поражение туберкулезом лимфатических узлов характеризуется появлением единичных или спаянных в пакет лимфатических узлов. Лимфатические узлы плотные, в динамике заболевания еще более уплотняются, доходя до хрящевой или костной консистенции. У отдельных больных наблюдается распад лимфатического узла или узлов с выходом наружу характерного творожистого секрета.</a:t>
            </a:r>
          </a:p>
        </p:txBody>
      </p:sp>
    </p:spTree>
    <p:extLst>
      <p:ext uri="{BB962C8B-B14F-4D97-AF65-F5344CB8AC3E}">
        <p14:creationId xmlns:p14="http://schemas.microsoft.com/office/powerpoint/2010/main" val="90972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54C64C-0251-5ADC-E783-024F8A843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Вторичный туберкулез кожи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9586" y="1737462"/>
            <a:ext cx="843915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u="sng" dirty="0" smtClean="0"/>
              <a:t>Скрофулодерма</a:t>
            </a:r>
            <a:r>
              <a:rPr lang="ru-RU" u="sng" dirty="0"/>
              <a:t>, или </a:t>
            </a:r>
            <a:r>
              <a:rPr lang="ru-RU" u="sng" dirty="0" err="1"/>
              <a:t>колликвационный</a:t>
            </a:r>
            <a:r>
              <a:rPr lang="ru-RU" u="sng" dirty="0"/>
              <a:t> туберкулез</a:t>
            </a:r>
            <a:r>
              <a:rPr lang="ru-RU" dirty="0"/>
              <a:t>, наблюдается преимущественно у детей и локализуется в коже, подкожный жировой клетчатке. Туберкулезный процесс формируется в непосредственной близости от туберкулезного очага в челюстях или </a:t>
            </a:r>
            <a:r>
              <a:rPr lang="ru-RU" dirty="0" err="1"/>
              <a:t>околочелюстных</a:t>
            </a:r>
            <a:r>
              <a:rPr lang="ru-RU" dirty="0"/>
              <a:t> лимфатических узлах, реже — при распространении инфекции от более отдаленных туберкулезных очагов, например при костно-суставном специфическом процессе. Для скрофулодермы характерно развитие инфильтрата в подкожной клетчатке в виде отдельных узлов или их цепочки, а также слившихся гуммозных очагов. Очаги расположены поверхностно, покрыты </a:t>
            </a:r>
            <a:r>
              <a:rPr lang="ru-RU" dirty="0" err="1"/>
              <a:t>атрофичной</a:t>
            </a:r>
            <a:r>
              <a:rPr lang="ru-RU" dirty="0"/>
              <a:t>, нередко истонченной кожей. Постепенно процесс распространяется в сторону кожи, инфильтраты спаиваются с ней и очаги вскрываются наружу с образованием единичных свищей или язв, а также их сочетаний. После вскрытия очагов характерен ярко-красный или красно-фиолетовый цвет пораженных тканей. При отделении гноя образуется корка, закрывающая свищи или поверхность язвы. После заживления туберкулезных очагов на коже и в подкожной клетчатке остаются характерные </a:t>
            </a:r>
            <a:r>
              <a:rPr lang="ru-RU" dirty="0" err="1"/>
              <a:t>атрофичные</a:t>
            </a:r>
            <a:r>
              <a:rPr lang="ru-RU" dirty="0"/>
              <a:t> рубцы звездчатой формы. Общее состояние при течении скрофулодермы удовлетворительное. Заболевание может длиться многие месяцы и годы.</a:t>
            </a:r>
          </a:p>
        </p:txBody>
      </p:sp>
    </p:spTree>
    <p:extLst>
      <p:ext uri="{BB962C8B-B14F-4D97-AF65-F5344CB8AC3E}">
        <p14:creationId xmlns:p14="http://schemas.microsoft.com/office/powerpoint/2010/main" val="330004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ECE76F-7D28-9740-C9A4-98522B57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Вторичный туберкулезный лимфаденит</a:t>
            </a:r>
            <a:endParaRPr lang="ru-RU" alt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66E1FC-DED9-49AD-6DF5-654EBAABB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развивается при туберкулезном процессе в других органах: легких, кишечнике, костях и др. Протекает хронически и сопровождается субфебрильной температурой, общей слабостью, потерей аппетита. У некоторых больных процесс может иметь острое начало, с резким повышением температуры тела, отдельными симптомами интоксикации. Клинически отмечается увеличение лимфатических узлов. Они имеют плотноэластическую консистенцию, иногда бугристую поверхность, четко </a:t>
            </a:r>
            <a:r>
              <a:rPr lang="ru-RU" sz="1400" dirty="0" err="1"/>
              <a:t>контурируются</a:t>
            </a:r>
            <a:r>
              <a:rPr lang="ru-RU" sz="1400" dirty="0"/>
              <a:t>, пальпация слабо болезненна, а иногда безболезненна. В одних случаях наблюдается быстрый распад очага, в других — медленное нагноение лимфатического узла с образованием творожистого распада тканей. По выходе содержимого наружу остается свищ или несколько свищей.</a:t>
            </a:r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9015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2464</TotalTime>
  <Words>1515</Words>
  <Application>Microsoft Office PowerPoint</Application>
  <PresentationFormat>Произвольный</PresentationFormat>
  <Paragraphs>106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Соседство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 Кафедра стоматологии ИПО  </vt:lpstr>
      <vt:lpstr>Цель</vt:lpstr>
      <vt:lpstr>Задачи</vt:lpstr>
      <vt:lpstr>Туберкулез</vt:lpstr>
      <vt:lpstr>Патогенез.</vt:lpstr>
      <vt:lpstr>Клиническая картина. </vt:lpstr>
      <vt:lpstr>Первичное туберкулезное поражение</vt:lpstr>
      <vt:lpstr>Вторичный туберкулез кожи</vt:lpstr>
      <vt:lpstr>Вторичный туберкулезный лимфаденит</vt:lpstr>
      <vt:lpstr>Поражение туберкулезом слюнных желез </vt:lpstr>
      <vt:lpstr>Диагностика</vt:lpstr>
      <vt:lpstr>Лечение</vt:lpstr>
      <vt:lpstr>Профилактика</vt:lpstr>
      <vt:lpstr>СИФИЛИС</vt:lpstr>
      <vt:lpstr>Патогенез.</vt:lpstr>
      <vt:lpstr>Инкубационный период </vt:lpstr>
      <vt:lpstr>Вторичный период сифилиса</vt:lpstr>
      <vt:lpstr>Третичный период</vt:lpstr>
      <vt:lpstr>Диагностика</vt:lpstr>
      <vt:lpstr>Лечение</vt:lpstr>
      <vt:lpstr>Вывод</vt:lpstr>
      <vt:lpstr>Презентация PowerPoint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 Кафедра стоматологии ИПО</dc:title>
  <dc:creator>Виктория Жиделева</dc:creator>
  <cp:lastModifiedBy>anarstom</cp:lastModifiedBy>
  <cp:revision>37</cp:revision>
  <dcterms:created xsi:type="dcterms:W3CDTF">2022-10-08T07:35:51Z</dcterms:created>
  <dcterms:modified xsi:type="dcterms:W3CDTF">2023-01-21T11:08:03Z</dcterms:modified>
</cp:coreProperties>
</file>