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Palatino Linotype"/>
        <a:ea typeface="Palatino Linotype"/>
        <a:cs typeface="Palatino Linotype"/>
        <a:sym typeface="Palatino Linotyp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5E5"/>
          </a:solidFill>
        </a:fill>
      </a:tcStyle>
    </a:wholeTbl>
    <a:band2H>
      <a:tcTxStyle b="def" i="def"/>
      <a:tcStyle>
        <a:tcBdr/>
        <a:fill>
          <a:solidFill>
            <a:srgbClr val="E9EBF2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8CB"/>
          </a:solidFill>
        </a:fill>
      </a:tcStyle>
    </a:wholeTbl>
    <a:band2H>
      <a:tcTxStyle b="def" i="def"/>
      <a:tcStyle>
        <a:tcBdr/>
        <a:fill>
          <a:solidFill>
            <a:srgbClr val="FAECE7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7D8"/>
          </a:solidFill>
        </a:fill>
      </a:tcStyle>
    </a:wholeTbl>
    <a:band2H>
      <a:tcTxStyle b="def" i="def"/>
      <a:tcStyle>
        <a:tcBdr/>
        <a:fill>
          <a:solidFill>
            <a:srgbClr val="EBECED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alatino Linotype"/>
          <a:ea typeface="Palatino Linotype"/>
          <a:cs typeface="Palatino Linotyp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Shape 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/>
          <p:nvPr>
            <p:ph type="title"/>
          </p:nvPr>
        </p:nvSpPr>
        <p:spPr>
          <a:xfrm>
            <a:off x="685800" y="609601"/>
            <a:ext cx="7772400" cy="42672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" name="Уровень текста 1…"/>
          <p:cNvSpPr txBox="1"/>
          <p:nvPr>
            <p:ph type="body" sz="quarter" idx="1"/>
          </p:nvPr>
        </p:nvSpPr>
        <p:spPr>
          <a:xfrm>
            <a:off x="1371600" y="4953000"/>
            <a:ext cx="6400800" cy="1219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3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/>
          <p:nvPr>
            <p:ph type="title"/>
          </p:nvPr>
        </p:nvSpPr>
        <p:spPr>
          <a:xfrm>
            <a:off x="722312" y="1371600"/>
            <a:ext cx="7772401" cy="25050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2" name="Уровень текста 1…"/>
          <p:cNvSpPr txBox="1"/>
          <p:nvPr>
            <p:ph type="body" sz="quarter" idx="1"/>
          </p:nvPr>
        </p:nvSpPr>
        <p:spPr>
          <a:xfrm>
            <a:off x="722312" y="4068762"/>
            <a:ext cx="7772401" cy="11318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 algn="ctr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" name="Oval 8"/>
          <p:cNvSpPr/>
          <p:nvPr/>
        </p:nvSpPr>
        <p:spPr>
          <a:xfrm>
            <a:off x="4296728" y="3924300"/>
            <a:ext cx="84773" cy="84772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4" name="Уровень текста 1…"/>
          <p:cNvSpPr txBox="1"/>
          <p:nvPr>
            <p:ph type="body" sz="half" idx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3" name="Уровень текста 1…"/>
          <p:cNvSpPr txBox="1"/>
          <p:nvPr>
            <p:ph type="body" sz="quarter" idx="1"/>
          </p:nvPr>
        </p:nvSpPr>
        <p:spPr>
          <a:xfrm>
            <a:off x="457200" y="1600200"/>
            <a:ext cx="4040188" cy="609600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" name="Text Placeholder 4"/>
          <p:cNvSpPr/>
          <p:nvPr>
            <p:ph type="body" sz="quarter" idx="13"/>
          </p:nvPr>
        </p:nvSpPr>
        <p:spPr>
          <a:xfrm>
            <a:off x="4648200" y="1600200"/>
            <a:ext cx="4041775" cy="609600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SzTx/>
              <a:buFontTx/>
              <a:buNone/>
            </a:pPr>
          </a:p>
        </p:txBody>
      </p:sp>
      <p:sp>
        <p:nvSpPr>
          <p:cNvPr id="5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Текст заголовка"/>
          <p:cNvSpPr txBox="1"/>
          <p:nvPr>
            <p:ph type="title"/>
          </p:nvPr>
        </p:nvSpPr>
        <p:spPr>
          <a:xfrm>
            <a:off x="5907087" y="266700"/>
            <a:ext cx="3008314" cy="2095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effectLst>
                  <a:outerShdw sx="100000" sy="100000" kx="0" ky="0" algn="b" rotWithShape="0" blurRad="50800" dist="25400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8" name="Уровень текста 1…"/>
          <p:cNvSpPr txBox="1"/>
          <p:nvPr>
            <p:ph type="body" idx="1"/>
          </p:nvPr>
        </p:nvSpPr>
        <p:spPr>
          <a:xfrm>
            <a:off x="719137" y="273050"/>
            <a:ext cx="4995863" cy="585311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Text Placeholder 3"/>
          <p:cNvSpPr/>
          <p:nvPr>
            <p:ph type="body" sz="quarter" idx="13"/>
          </p:nvPr>
        </p:nvSpPr>
        <p:spPr>
          <a:xfrm>
            <a:off x="5907087" y="2438400"/>
            <a:ext cx="3008314" cy="368776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5000"/>
              </a:lnSpc>
              <a:spcBef>
                <a:spcPts val="300"/>
              </a:spcBef>
              <a:buSzTx/>
              <a:buFontTx/>
              <a:buNone/>
              <a:defRPr sz="1600"/>
            </a:pPr>
          </a:p>
        </p:txBody>
      </p:sp>
      <p:sp>
        <p:nvSpPr>
          <p:cNvPr id="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Текст заголовка"/>
          <p:cNvSpPr txBox="1"/>
          <p:nvPr>
            <p:ph type="title"/>
          </p:nvPr>
        </p:nvSpPr>
        <p:spPr>
          <a:xfrm>
            <a:off x="1679575" y="228600"/>
            <a:ext cx="5711825" cy="8953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8" name="Picture Placeholder 2"/>
          <p:cNvSpPr/>
          <p:nvPr>
            <p:ph type="pic" idx="13"/>
          </p:nvPr>
        </p:nvSpPr>
        <p:spPr>
          <a:xfrm>
            <a:off x="1508125" y="1143000"/>
            <a:ext cx="6054725" cy="4541045"/>
          </a:xfrm>
          <a:prstGeom prst="rect">
            <a:avLst/>
          </a:prstGeom>
          <a:ln w="76200">
            <a:solidFill>
              <a:srgbClr val="FFFFFF"/>
            </a:solidFill>
            <a:round/>
          </a:ln>
          <a:effectLst>
            <a:outerShdw sx="100000" sy="100000" kx="0" ky="0" algn="b" rotWithShape="0" blurRad="88900" dist="50800" dir="540000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9" name="Уровень текста 1…"/>
          <p:cNvSpPr txBox="1"/>
          <p:nvPr>
            <p:ph type="body" sz="quarter" idx="1"/>
          </p:nvPr>
        </p:nvSpPr>
        <p:spPr>
          <a:xfrm>
            <a:off x="1679575" y="5810250"/>
            <a:ext cx="5711825" cy="533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SzTx/>
              <a:buFontTx/>
              <a:buNone/>
              <a:defRPr sz="1600"/>
            </a:lvl1pPr>
            <a:lvl2pPr marL="0" indent="457200" algn="ctr">
              <a:spcBef>
                <a:spcPts val="300"/>
              </a:spcBef>
              <a:buSzTx/>
              <a:buFontTx/>
              <a:buNone/>
              <a:defRPr sz="1600"/>
            </a:lvl2pPr>
            <a:lvl3pPr marL="0" indent="914400" algn="ctr">
              <a:spcBef>
                <a:spcPts val="300"/>
              </a:spcBef>
              <a:buSzTx/>
              <a:buFontTx/>
              <a:buNone/>
              <a:defRPr sz="1600"/>
            </a:lvl3pPr>
            <a:lvl4pPr marL="0" indent="1371600" algn="ctr">
              <a:spcBef>
                <a:spcPts val="300"/>
              </a:spcBef>
              <a:buSzTx/>
              <a:buFontTx/>
              <a:buNone/>
              <a:defRPr sz="1600"/>
            </a:lvl4pPr>
            <a:lvl5pPr marL="0" indent="1828800" algn="ctr">
              <a:spcBef>
                <a:spcPts val="300"/>
              </a:spcBef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gradFill flip="none" rotWithShape="1">
          <a:gsLst>
            <a:gs pos="50000">
              <a:srgbClr val="FFFFFF"/>
            </a:gs>
            <a:gs pos="76000">
              <a:srgbClr val="F3F3F3"/>
            </a:gs>
            <a:gs pos="92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/>
          <p:nvPr/>
        </p:nvSpPr>
        <p:spPr>
          <a:xfrm>
            <a:off x="8457759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Oval 7"/>
          <p:cNvSpPr/>
          <p:nvPr/>
        </p:nvSpPr>
        <p:spPr>
          <a:xfrm>
            <a:off x="569118" y="6499383"/>
            <a:ext cx="84773" cy="84773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" name="Текст заголовка"/>
          <p:cNvSpPr txBox="1"/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5" name="Уровень текста 1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/>
          <p:nvPr>
            <p:ph type="sldNum" sz="quarter" idx="2"/>
          </p:nvPr>
        </p:nvSpPr>
        <p:spPr>
          <a:xfrm>
            <a:off x="8543277" y="6409880"/>
            <a:ext cx="237034" cy="258065"/>
          </a:xfrm>
          <a:prstGeom prst="rect">
            <a:avLst/>
          </a:prstGeom>
          <a:ln w="12700">
            <a:miter lim="400000"/>
          </a:ln>
        </p:spPr>
        <p:txBody>
          <a:bodyPr wrap="none" lIns="27432" tIns="27432" rIns="27432" bIns="27432" anchor="ctr">
            <a:spAutoFit/>
          </a:bodyPr>
          <a:lstStyle>
            <a:lvl1pPr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1pPr>
      <a:lvl2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2pPr>
      <a:lvl3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3pPr>
      <a:lvl4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4pPr>
      <a:lvl5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5pPr>
      <a:lvl6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6pPr>
      <a:lvl7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7pPr>
      <a:lvl8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8pPr>
      <a:lvl9pPr marL="0" marR="0" indent="0" algn="ctr" defTabSz="914400" rtl="0" latinLnBrk="0">
        <a:lnSpc>
          <a:spcPts val="5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2F5897"/>
          </a:solidFill>
          <a:effectLst>
            <a:outerShdw sx="100000" sy="100000" kx="0" ky="0" algn="b" rotWithShape="0" blurRad="63500" dist="38100" dir="5400000">
              <a:srgbClr val="000000">
                <a:alpha val="25000"/>
              </a:srgbClr>
            </a:outerShdw>
          </a:effectLst>
          <a:uFillTx/>
          <a:latin typeface="Palatino Linotype"/>
          <a:ea typeface="Palatino Linotype"/>
          <a:cs typeface="Palatino Linotype"/>
          <a:sym typeface="Palatino Linotype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885825" marR="0" indent="-42862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57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717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28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86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43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005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400" u="none">
          <a:solidFill>
            <a:srgbClr val="80808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Заголовок 1"/>
          <p:cNvSpPr txBox="1"/>
          <p:nvPr>
            <p:ph type="ctrTitle"/>
          </p:nvPr>
        </p:nvSpPr>
        <p:spPr>
          <a:xfrm>
            <a:off x="-21580" y="2564903"/>
            <a:ext cx="9144001" cy="1656185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Тема</a:t>
            </a:r>
            <a:r>
              <a:rPr b="1"/>
              <a:t>: </a:t>
            </a:r>
            <a:r>
              <a:t>Санитарный режим аптечной организации</a:t>
            </a:r>
            <a:br/>
            <a:r>
              <a:t>МДК 03.01. «Организация деятельности аптеки и её структурных подразделений»</a:t>
            </a:r>
            <a:br/>
            <a:r>
              <a:rPr b="1"/>
              <a:t> </a:t>
            </a:r>
            <a:r>
              <a:t>по специальности 33.02.01 Фармация</a:t>
            </a:r>
          </a:p>
        </p:txBody>
      </p:sp>
      <p:sp>
        <p:nvSpPr>
          <p:cNvPr id="100" name="Номер слайда 5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1" name="Прямоугольник 3"/>
          <p:cNvSpPr txBox="1"/>
          <p:nvPr/>
        </p:nvSpPr>
        <p:spPr>
          <a:xfrm>
            <a:off x="75589" y="260648"/>
            <a:ext cx="9052561" cy="154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Федеральное государственное бюджетное образовательное </a:t>
            </a:r>
            <a:br/>
            <a:r>
              <a:t>учреждение высшего образования «Красноярский государственный медицинский университет имени профессора В.Ф. Войно-Ясенецкого» </a:t>
            </a:r>
            <a:br/>
            <a:r>
              <a:t>Министерства здравоохранения и социального развития Российской Федерации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algn="ct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Фармацевтический колледж</a:t>
            </a:r>
          </a:p>
        </p:txBody>
      </p:sp>
      <p:sp>
        <p:nvSpPr>
          <p:cNvPr id="102" name="TextBox 4"/>
          <p:cNvSpPr txBox="1"/>
          <p:nvPr/>
        </p:nvSpPr>
        <p:spPr>
          <a:xfrm>
            <a:off x="2889527" y="4884518"/>
            <a:ext cx="5845129" cy="124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Выполнил студент 2 курса 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algn="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201 группы: Винникова А. В. </a:t>
            </a:r>
          </a:p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Преподаватель: Казакова Е. Н. </a:t>
            </a:r>
          </a:p>
        </p:txBody>
      </p:sp>
      <p:sp>
        <p:nvSpPr>
          <p:cNvPr id="103" name="TextBox 2"/>
          <p:cNvSpPr txBox="1"/>
          <p:nvPr/>
        </p:nvSpPr>
        <p:spPr>
          <a:xfrm>
            <a:off x="73048" y="6292770"/>
            <a:ext cx="9052561" cy="37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Красноярск, 2021 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Уборочный инвентарь промаркирован и использован строго по назначению. Хранение его осуществляют в специально  выделенном месте (комната, шкафы) раздельно.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Санитарный день в аптеках проводят 1 раз в месяц </a:t>
            </a:r>
          </a:p>
        </p:txBody>
      </p:sp>
      <p:sp>
        <p:nvSpPr>
          <p:cNvPr id="143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237034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4" name="665D74BD-92EE-4420-A52A-57A8BC3745FF-L0-001.jpeg" descr="665D74BD-92EE-4420-A52A-57A8BC3745F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472" y="3813501"/>
            <a:ext cx="2354940" cy="240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36438A89-4680-40B0-B770-54AD75103515-L0-001.jpeg" descr="36438A89-4680-40B0-B770-54AD7510351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6667" y="3701506"/>
            <a:ext cx="1969084" cy="2627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b="1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Санитарно-гигиенические требования к персоналу аптеки</a:t>
            </a:r>
          </a:p>
        </p:txBody>
      </p:sp>
      <p:sp>
        <p:nvSpPr>
          <p:cNvPr id="148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аптеке предусмотрен необходимый состав санитарно-бытовых помещений для персонала: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гардеробные с индивидуальными шкафами на 100% списочного состава для раздельного хранения верхней, домашней и санитарной одежды;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гардероб верхней одежды и обуви 0,08 м2 на крючок в гардеробной;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санузлы;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- помещения для приема пищи и отдыха.</a:t>
            </a:r>
          </a:p>
        </p:txBody>
      </p:sp>
      <p:sp>
        <p:nvSpPr>
          <p:cNvPr id="149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237034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8421461B-C1C4-4983-93E8-43A35F5D8359-L0-001.jpeg" descr="8421461B-C1C4-4983-93E8-43A35F5D835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2791" y="4104361"/>
            <a:ext cx="2721807" cy="2041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Объект 2"/>
          <p:cNvSpPr txBox="1"/>
          <p:nvPr>
            <p:ph type="body" idx="1"/>
          </p:nvPr>
        </p:nvSpPr>
        <p:spPr>
          <a:xfrm>
            <a:off x="457200" y="620687"/>
            <a:ext cx="8229600" cy="550547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Руководители аптек обязаны: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заботиться о правильной расстановке специалистов и подсобного персонала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обеспечивать подготовку и переподготовку персонала по правилам личной гигиены и технике безопасности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разрабатывать и размещать правила личной гигиены, регламента уборки, правил транспортировки продукции и материалов в соответствии с ходом технологического процесса и др. с учетом особенностей аптеки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не допускать к работе сотрудников с инфекционными заболеваниями или повреждениями кожных покровов</a:t>
            </a:r>
          </a:p>
        </p:txBody>
      </p:sp>
      <p:sp>
        <p:nvSpPr>
          <p:cNvPr id="153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237034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Объект 2"/>
          <p:cNvSpPr txBox="1"/>
          <p:nvPr>
            <p:ph type="body" idx="1"/>
          </p:nvPr>
        </p:nvSpPr>
        <p:spPr>
          <a:xfrm>
            <a:off x="457200" y="548680"/>
            <a:ext cx="8229600" cy="557748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Каждый сотрудник аптеки должен: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ежегодно проходить медицинское обследование и иметь санитарную книжку;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периоды распространения острых респираторных заболеваний сотрудники аптек должны носить на лице марлевые повязки;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при входе в аптеку снять верхнюю одежду и обувь в гардеробной, вымыть и продезинфицировать руки, надеть санитарную одежду и санитарную обувь;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персонал обязан выполнять правила личной гигиены и производственной санитарии, носить санитарную одежду</a:t>
            </a:r>
          </a:p>
        </p:txBody>
      </p:sp>
      <p:sp>
        <p:nvSpPr>
          <p:cNvPr id="156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237034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Объект 2"/>
          <p:cNvSpPr txBox="1"/>
          <p:nvPr>
            <p:ph type="body" idx="1"/>
          </p:nvPr>
        </p:nvSpPr>
        <p:spPr>
          <a:xfrm>
            <a:off x="457200" y="620687"/>
            <a:ext cx="8229600" cy="550547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700"/>
              </a:spcBef>
              <a:buSzTx/>
              <a:buNone/>
              <a:def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Спасибо за внимание! </a:t>
            </a:r>
          </a:p>
        </p:txBody>
      </p:sp>
      <p:sp>
        <p:nvSpPr>
          <p:cNvPr id="159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237034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Содержание</a:t>
            </a:r>
          </a:p>
        </p:txBody>
      </p:sp>
      <p:sp>
        <p:nvSpPr>
          <p:cNvPr id="106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Введение</a:t>
            </a:r>
          </a:p>
          <a:p>
            <a:pPr algn="just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Нормативная документация, регламентирующая санрежим в аптечной организации</a:t>
            </a:r>
          </a:p>
          <a:p>
            <a:pPr algn="just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Санитарные требования к помещениям и оборудованию аптеки.</a:t>
            </a:r>
          </a:p>
          <a:p>
            <a:pPr algn="just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Санитарное содержание помещений, оборудования, инвентаря.</a:t>
            </a:r>
          </a:p>
          <a:p>
            <a:pPr algn="just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Санитарно-гигиенические требования к персоналу аптеки.</a:t>
            </a:r>
          </a:p>
        </p:txBody>
      </p:sp>
      <p:sp>
        <p:nvSpPr>
          <p:cNvPr id="107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Введение </a:t>
            </a:r>
          </a:p>
        </p:txBody>
      </p:sp>
      <p:sp>
        <p:nvSpPr>
          <p:cNvPr id="110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Место прохождения практической подготовки: Аптека №130 АО «Губернские аптеки», пр-т Мира, 132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Общий руководитель – Шестакова Светлана Михайловна, зав.аптекой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Непосредственный руководитель – Савченко Яна Викторовна, зав.ОГЛФ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Проходила практику в срок с 16 июня по 29 июня 2021г.</a:t>
            </a:r>
          </a:p>
        </p:txBody>
      </p:sp>
      <p:sp>
        <p:nvSpPr>
          <p:cNvPr id="111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Объект 2"/>
          <p:cNvSpPr txBox="1"/>
          <p:nvPr>
            <p:ph type="body" idx="1"/>
          </p:nvPr>
        </p:nvSpPr>
        <p:spPr>
          <a:xfrm>
            <a:off x="457200" y="620687"/>
            <a:ext cx="8229600" cy="5505477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Аптека находится в центре города, в жилом десятиэтажном доме. Рядом с аптекой располагаются жилые многоквартирные дома, детские сады, лицей, больницы (Красноярская межрайонная детская клиническая больница №1; Клиническая больница РЖД – медицина), автобусные остановки.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Формат аптеки – традиционная. Аптека включает следующие отделы:</a:t>
            </a:r>
          </a:p>
          <a:p>
            <a:pPr>
              <a:buFontTx/>
              <a:buChar char="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Отдел готовых лекарственных форм (безрецептурного и рецептурного отпуска);</a:t>
            </a:r>
          </a:p>
          <a:p>
            <a:pPr>
              <a:buFontTx/>
              <a:buChar char="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Льготный отдел;</a:t>
            </a:r>
          </a:p>
          <a:p>
            <a:pPr>
              <a:buFontTx/>
              <a:buChar char="➢"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Отдел ортопедии.</a:t>
            </a:r>
          </a:p>
        </p:txBody>
      </p:sp>
      <p:sp>
        <p:nvSpPr>
          <p:cNvPr id="114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" name="F9D40EDA-E198-471D-9CE6-63441DF6473F-L0-001.jpeg" descr="F9D40EDA-E198-471D-9CE6-63441DF6473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9202" y="4265950"/>
            <a:ext cx="2995862" cy="2246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b="1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Нормативная документация, регламентирующая санитарный режим в аптечной организации</a:t>
            </a:r>
          </a:p>
        </p:txBody>
      </p:sp>
      <p:sp>
        <p:nvSpPr>
          <p:cNvPr id="118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Требования, предъявляемые к санитарному режиму аптечной организации и личной гигиене работников аптеки, утверждены: 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СПАСИБО 2.1.3678-20 V. Санитарно-эпидемиологические требования при предоставлении услуг АО</a:t>
            </a:r>
            <a:r>
              <a:t>; 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приказом № 647 от 31 августа 2016 г. Об утверждении правил надлежащей аптечной практики лекарственных препаратов для медицинского применения. </a:t>
            </a:r>
          </a:p>
        </p:txBody>
      </p:sp>
      <p:sp>
        <p:nvSpPr>
          <p:cNvPr id="119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b="1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Санитарные требования к помещениям и оборудованию аптеки</a:t>
            </a:r>
          </a:p>
        </p:txBody>
      </p:sp>
      <p:sp>
        <p:nvSpPr>
          <p:cNvPr id="122" name="Объект 2"/>
          <p:cNvSpPr txBox="1"/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Перед входом в аптеку установлено приспособление для очистки обуви от грязи. Очистка самого приспособления проводиться по мере необходимости, но не реже 1 раза в день.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Материалы покрытия помещения антистатические и имеют гигиенические сертификаты (водостойкие краски, эмали или кафельные глазурованные плитки светлых тонов). </a:t>
            </a:r>
          </a:p>
        </p:txBody>
      </p:sp>
      <p:sp>
        <p:nvSpPr>
          <p:cNvPr id="123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Помещение аптеки имеет как естественное, так и искусственное освещение. 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Общее искусственное освещение предусмотрено во всех помещениях.</a:t>
            </a:r>
          </a:p>
          <a:p>
            <a: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Искусственное освещение осуществляется люминисцентными лампами. </a:t>
            </a:r>
          </a:p>
        </p:txBody>
      </p:sp>
      <p:sp>
        <p:nvSpPr>
          <p:cNvPr id="127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8" name="A43EE341-7716-4D4C-A6D7-DBB738485622-L0-001.jpeg" descr="A43EE341-7716-4D4C-A6D7-DBB73848562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3666" y="3910454"/>
            <a:ext cx="3425042" cy="2568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Оборудование установлено на расстоянии не менее 0,5 метров от стен или другого оборудования, чтобы иметь доступ для очистки, дезинфекции, ремонта, технического обслуживания, также для того, чтобы обеспечивать доступ к товарам аптечного ассортимента, свободный проход работников. Оборудование не загораживает естественный или искусственный источник света и загромождает проходы. </a:t>
            </a:r>
          </a:p>
        </p:txBody>
      </p:sp>
      <p:sp>
        <p:nvSpPr>
          <p:cNvPr id="132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" name="DAD8A8A7-D0DA-4138-929C-E0A3186A9A23-L0-001.jpeg" descr="DAD8A8A7-D0DA-4138-929C-E0A3186A9A2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6695" y="4233632"/>
            <a:ext cx="3052741" cy="228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b="1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Санитарное содержание помещений, оборудования, инвентаря.</a:t>
            </a:r>
          </a:p>
        </p:txBody>
      </p:sp>
      <p:sp>
        <p:nvSpPr>
          <p:cNvPr id="136" name="Объект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Перед началом работы проводят влажную уборку помещений (полов и оборудования) с применением дезинфицирующих средств. Сухая уборка помещений запрещена. </a:t>
            </a:r>
          </a:p>
        </p:txBody>
      </p:sp>
      <p:sp>
        <p:nvSpPr>
          <p:cNvPr id="137" name="Номер слайда 3"/>
          <p:cNvSpPr txBox="1"/>
          <p:nvPr>
            <p:ph type="sldNum" sz="quarter" idx="2"/>
          </p:nvPr>
        </p:nvSpPr>
        <p:spPr>
          <a:xfrm>
            <a:off x="8543277" y="6409880"/>
            <a:ext cx="152300" cy="2580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8" name="0AC4175F-C75D-45F1-A58F-6155B39F8AAA-L0-001.jpeg" descr="0AC4175F-C75D-45F1-A58F-6155B39F8AA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599" y="3361051"/>
            <a:ext cx="2327974" cy="31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1C531777-8F02-4492-8779-71C1A901102A-L0-001.jpeg" descr="1C531777-8F02-4492-8779-71C1A901102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9552" y="3296416"/>
            <a:ext cx="2424927" cy="3233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Исполнительная">
  <a:themeElements>
    <a:clrScheme name="Исполнительн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Исполнительна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Исполнительная">
  <a:themeElements>
    <a:clrScheme name="Исполнительн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FF"/>
      </a:hlink>
      <a:folHlink>
        <a:srgbClr val="FF00FF"/>
      </a:folHlink>
    </a:clrScheme>
    <a:fontScheme name="Исполнительная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85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8575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Palatino Linotype"/>
            <a:ea typeface="Palatino Linotype"/>
            <a:cs typeface="Palatino Linotype"/>
            <a:sym typeface="Palatino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