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480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6DD26-32A4-2A43-990A-6F7E5E73786E}" type="datetimeFigureOut">
              <a:rPr lang="en-US" smtClean="0"/>
              <a:t>11/15/2020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6AF604-6CBA-6F4A-A6F6-26E48A4D0EE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88880" y="30480"/>
            <a:ext cx="1813560" cy="1798320"/>
          </a:xfrm>
          <a:prstGeom prst="rect">
            <a:avLst/>
          </a:prstGeom>
        </p:spPr>
      </p:pic>
      <p:sp>
        <p:nvSpPr>
          <p:cNvPr id="4" name="TextBox 2"/>
          <p:cNvSpPr txBox="1"/>
          <p:nvPr/>
        </p:nvSpPr>
        <p:spPr>
          <a:xfrm>
            <a:off x="1904364" y="2120531"/>
            <a:ext cx="8394916" cy="307571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114044" indent="-701039" hangingPunct="0">
              <a:lnSpc>
                <a:spcPct val="95416"/>
              </a:lnSpc>
            </a:pPr>
            <a:r>
              <a:rPr lang="en-US" altLang="zh-CN" sz="4800" b="1" spc="-154" dirty="0">
                <a:solidFill>
                  <a:srgbClr val="001E5E"/>
                </a:solidFill>
                <a:latin typeface="Calibri"/>
                <a:ea typeface="Calibri"/>
              </a:rPr>
              <a:t>Теория</a:t>
            </a:r>
            <a:r>
              <a:rPr lang="en-US" altLang="zh-CN" sz="4800" b="1" spc="-7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spc="-150" dirty="0">
                <a:solidFill>
                  <a:srgbClr val="001E5E"/>
                </a:solidFill>
                <a:latin typeface="Calibri"/>
                <a:ea typeface="Calibri"/>
              </a:rPr>
              <a:t>адаптации.</a:t>
            </a:r>
            <a:r>
              <a:rPr lang="en-US" altLang="zh-CN" sz="48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spc="-15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4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dirty="0"/>
              <a:t/>
            </a:r>
            <a:br>
              <a:rPr dirty="0"/>
            </a:br>
            <a:r>
              <a:rPr lang="en-US" altLang="zh-CN" sz="4800" b="1" spc="-164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4800" b="1" spc="-8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spc="-179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4800" b="1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800" b="1" spc="-170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0"/>
              </a:lnSpc>
            </a:pPr>
            <a:endParaRPr lang="en-US" dirty="0" smtClean="0"/>
          </a:p>
          <a:p>
            <a:pPr marL="0" indent="2248281" algn="ctr">
              <a:lnSpc>
                <a:spcPct val="100000"/>
              </a:lnSpc>
            </a:pPr>
            <a:r>
              <a:rPr lang="en-US" altLang="zh-CN" sz="1800" dirty="0" err="1" smtClean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1800" spc="-25" dirty="0" smtClean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реабилитационная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медицина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пациентов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нарушением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структуры,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ограничением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участия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  <a:r>
              <a:rPr lang="en-US" altLang="zh-CN" sz="18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состояниях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кардио-респираторной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1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других</a:t>
            </a:r>
            <a:r>
              <a:rPr lang="en-US" altLang="zh-CN" sz="18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соматических</a:t>
            </a:r>
            <a:r>
              <a:rPr lang="en-US" altLang="zh-CN" sz="1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заболеваниях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6"/>
          <p:cNvSpPr/>
          <p:nvPr/>
        </p:nvSpPr>
        <p:spPr>
          <a:xfrm>
            <a:off x="1145794" y="3647694"/>
            <a:ext cx="9115806" cy="22605"/>
          </a:xfrm>
          <a:custGeom>
            <a:avLst/>
            <a:gdLst>
              <a:gd name="connsiteX0" fmla="*/ 12445 w 9115806"/>
              <a:gd name="connsiteY0" fmla="*/ 12192 h 22605"/>
              <a:gd name="connsiteX1" fmla="*/ 2290826 w 9115806"/>
              <a:gd name="connsiteY1" fmla="*/ 12192 h 22605"/>
              <a:gd name="connsiteX2" fmla="*/ 4569205 w 9115806"/>
              <a:gd name="connsiteY2" fmla="*/ 12192 h 22605"/>
              <a:gd name="connsiteX3" fmla="*/ 6847586 w 9115806"/>
              <a:gd name="connsiteY3" fmla="*/ 12192 h 22605"/>
              <a:gd name="connsiteX4" fmla="*/ 9125965 w 9115806"/>
              <a:gd name="connsiteY4" fmla="*/ 12192 h 22605"/>
              <a:gd name="connsiteX5" fmla="*/ 9125965 w 9115806"/>
              <a:gd name="connsiteY5" fmla="*/ 32004 h 22605"/>
              <a:gd name="connsiteX6" fmla="*/ 6847586 w 9115806"/>
              <a:gd name="connsiteY6" fmla="*/ 32004 h 22605"/>
              <a:gd name="connsiteX7" fmla="*/ 4569205 w 9115806"/>
              <a:gd name="connsiteY7" fmla="*/ 32004 h 22605"/>
              <a:gd name="connsiteX8" fmla="*/ 2290826 w 9115806"/>
              <a:gd name="connsiteY8" fmla="*/ 32004 h 22605"/>
              <a:gd name="connsiteX9" fmla="*/ 12445 w 9115806"/>
              <a:gd name="connsiteY9" fmla="*/ 32004 h 22605"/>
              <a:gd name="connsiteX10" fmla="*/ 12445 w 9115806"/>
              <a:gd name="connsiteY10" fmla="*/ 12192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115806" h="22605">
                <a:moveTo>
                  <a:pt x="12445" y="12192"/>
                </a:moveTo>
                <a:lnTo>
                  <a:pt x="2290826" y="12192"/>
                </a:lnTo>
                <a:lnTo>
                  <a:pt x="4569205" y="12192"/>
                </a:lnTo>
                <a:lnTo>
                  <a:pt x="6847586" y="12192"/>
                </a:lnTo>
                <a:lnTo>
                  <a:pt x="9125965" y="12192"/>
                </a:lnTo>
                <a:lnTo>
                  <a:pt x="9125965" y="32004"/>
                </a:lnTo>
                <a:lnTo>
                  <a:pt x="6847586" y="32004"/>
                </a:lnTo>
                <a:lnTo>
                  <a:pt x="4569205" y="32004"/>
                </a:lnTo>
                <a:lnTo>
                  <a:pt x="2290826" y="32004"/>
                </a:lnTo>
                <a:lnTo>
                  <a:pt x="12445" y="32004"/>
                </a:lnTo>
                <a:lnTo>
                  <a:pt x="12445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 17"/>
          <p:cNvSpPr/>
          <p:nvPr/>
        </p:nvSpPr>
        <p:spPr>
          <a:xfrm>
            <a:off x="1145794" y="3977894"/>
            <a:ext cx="5382005" cy="22605"/>
          </a:xfrm>
          <a:custGeom>
            <a:avLst/>
            <a:gdLst>
              <a:gd name="connsiteX0" fmla="*/ 12445 w 5382005"/>
              <a:gd name="connsiteY0" fmla="*/ 11176 h 22605"/>
              <a:gd name="connsiteX1" fmla="*/ 1805685 w 5382005"/>
              <a:gd name="connsiteY1" fmla="*/ 11176 h 22605"/>
              <a:gd name="connsiteX2" fmla="*/ 3598926 w 5382005"/>
              <a:gd name="connsiteY2" fmla="*/ 11176 h 22605"/>
              <a:gd name="connsiteX3" fmla="*/ 5392165 w 5382005"/>
              <a:gd name="connsiteY3" fmla="*/ 11176 h 22605"/>
              <a:gd name="connsiteX4" fmla="*/ 5392165 w 5382005"/>
              <a:gd name="connsiteY4" fmla="*/ 30988 h 22605"/>
              <a:gd name="connsiteX5" fmla="*/ 3598926 w 5382005"/>
              <a:gd name="connsiteY5" fmla="*/ 30988 h 22605"/>
              <a:gd name="connsiteX6" fmla="*/ 1805685 w 5382005"/>
              <a:gd name="connsiteY6" fmla="*/ 30988 h 22605"/>
              <a:gd name="connsiteX7" fmla="*/ 12445 w 5382005"/>
              <a:gd name="connsiteY7" fmla="*/ 30988 h 22605"/>
              <a:gd name="connsiteX8" fmla="*/ 12445 w 5382005"/>
              <a:gd name="connsiteY8" fmla="*/ 11176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382005" h="22605">
                <a:moveTo>
                  <a:pt x="12445" y="11176"/>
                </a:moveTo>
                <a:lnTo>
                  <a:pt x="1805685" y="11176"/>
                </a:lnTo>
                <a:lnTo>
                  <a:pt x="3598926" y="11176"/>
                </a:lnTo>
                <a:lnTo>
                  <a:pt x="5392165" y="11176"/>
                </a:lnTo>
                <a:lnTo>
                  <a:pt x="5392165" y="30988"/>
                </a:lnTo>
                <a:lnTo>
                  <a:pt x="3598926" y="30988"/>
                </a:lnTo>
                <a:lnTo>
                  <a:pt x="1805685" y="30988"/>
                </a:lnTo>
                <a:lnTo>
                  <a:pt x="12445" y="30988"/>
                </a:lnTo>
                <a:lnTo>
                  <a:pt x="12445" y="1117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8"/>
          <p:cNvSpPr txBox="1"/>
          <p:nvPr/>
        </p:nvSpPr>
        <p:spPr>
          <a:xfrm>
            <a:off x="929639" y="674658"/>
            <a:ext cx="10284877" cy="41482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spc="-5" dirty="0">
                <a:solidFill>
                  <a:srgbClr val="001E5E"/>
                </a:solidFill>
                <a:latin typeface="Times New Roman"/>
                <a:ea typeface="Times New Roman"/>
              </a:rPr>
              <a:t>Срочная</a:t>
            </a:r>
            <a:r>
              <a:rPr lang="en-US" altLang="zh-CN" sz="4400" b="1" spc="-3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spc="-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9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ответ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однократную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мышечную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нагрузку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реализоваться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готовых,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ранее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сформировавшихся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программ.</a:t>
            </a:r>
          </a:p>
          <a:p>
            <a:pPr>
              <a:lnSpc>
                <a:spcPts val="41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Отличительной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чертой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срочной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4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деятельность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протекает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пределе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почти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мобилизации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резервов,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далеко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всегда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обеспечивает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необходимый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адаптационный</a:t>
            </a:r>
            <a:r>
              <a:rPr lang="en-US" altLang="zh-CN" sz="24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эффект.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Ведущим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механизмом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активация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симпатоадреналовой</a:t>
            </a:r>
            <a:r>
              <a:rPr lang="en-US" altLang="zh-CN" sz="24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системы.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7520" y="1569720"/>
            <a:ext cx="5364480" cy="4655820"/>
          </a:xfrm>
          <a:prstGeom prst="rect">
            <a:avLst/>
          </a:prstGeom>
        </p:spPr>
      </p:pic>
      <p:sp>
        <p:nvSpPr>
          <p:cNvPr id="2" name="TextBox 20"/>
          <p:cNvSpPr txBox="1"/>
          <p:nvPr/>
        </p:nvSpPr>
        <p:spPr>
          <a:xfrm>
            <a:off x="720242" y="503428"/>
            <a:ext cx="7410239" cy="46398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09397">
              <a:lnSpc>
                <a:spcPct val="100000"/>
              </a:lnSpc>
            </a:pP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Срочная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(экстренная)</a:t>
            </a:r>
            <a:r>
              <a:rPr lang="en-US" altLang="zh-CN" sz="4000" b="1" spc="-1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непосредственно</a:t>
            </a:r>
            <a:r>
              <a:rPr lang="en-US" altLang="zh-CN" sz="2400" spc="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работы.</a:t>
            </a:r>
          </a:p>
          <a:p>
            <a:pPr marL="228599" indent="-228599" hangingPunct="0">
              <a:lnSpc>
                <a:spcPct val="95416"/>
              </a:lnSpc>
              <a:spcBef>
                <a:spcPts val="24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Цель: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создание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мышцам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оптимальных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4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прежде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всего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увеличения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энергоснабжен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ия.</a:t>
            </a:r>
          </a:p>
          <a:p>
            <a:pPr>
              <a:lnSpc>
                <a:spcPts val="455"/>
              </a:lnSpc>
            </a:pPr>
            <a:endParaRPr lang="en-US" dirty="0" smtClean="0"/>
          </a:p>
          <a:p>
            <a:pPr marL="228599" indent="-228599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симпатического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ВНС,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катехоламинов</a:t>
            </a:r>
            <a:r>
              <a:rPr lang="en-US" altLang="zh-CN" sz="2400" spc="-17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люкокортикоидов.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1"/>
          <p:cNvSpPr txBox="1"/>
          <p:nvPr/>
        </p:nvSpPr>
        <p:spPr>
          <a:xfrm>
            <a:off x="1615694" y="208373"/>
            <a:ext cx="7514083" cy="597467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Times New Roman"/>
                <a:ea typeface="Times New Roman"/>
              </a:rPr>
              <a:t>СКЕЛЕТНЫЕ</a:t>
            </a: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Times New Roman"/>
                <a:ea typeface="Times New Roman"/>
              </a:rPr>
              <a:t>МЫШЦЫ</a:t>
            </a:r>
          </a:p>
          <a:p>
            <a:pPr marL="0" indent="102107">
              <a:lnSpc>
                <a:spcPct val="100000"/>
              </a:lnSpc>
            </a:pP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(СРОЧНАЯ</a:t>
            </a:r>
            <a:r>
              <a:rPr lang="en-US" altLang="zh-CN" sz="3200" b="1" spc="-4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75"/>
              </a:lnSpc>
            </a:pPr>
            <a:endParaRPr lang="en-US" dirty="0" smtClean="0"/>
          </a:p>
          <a:p>
            <a:pPr marL="0" indent="3014217">
              <a:lnSpc>
                <a:spcPct val="100000"/>
              </a:lnSpc>
            </a:pPr>
            <a:r>
              <a:rPr lang="en-US" altLang="zh-CN" sz="2800" b="1" spc="-30" dirty="0">
                <a:solidFill>
                  <a:srgbClr val="000000"/>
                </a:solidFill>
                <a:latin typeface="Times New Roman"/>
                <a:ea typeface="Times New Roman"/>
              </a:rPr>
              <a:t>РЕСИНТЕЗ</a:t>
            </a:r>
            <a:r>
              <a:rPr lang="en-US" altLang="zh-CN" sz="2800" b="1" spc="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35" dirty="0">
                <a:solidFill>
                  <a:srgbClr val="000000"/>
                </a:solidFill>
                <a:latin typeface="Times New Roman"/>
                <a:ea typeface="Times New Roman"/>
              </a:rPr>
              <a:t>АТФ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 indent="250951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spc="-2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Аэробный</a:t>
            </a:r>
            <a:r>
              <a:rPr lang="en-US" altLang="zh-CN" sz="3000" spc="-2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гликолиз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 indent="250951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30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Анаэробные</a:t>
            </a:r>
            <a:r>
              <a:rPr lang="en-US" altLang="zh-CN" sz="3000" spc="-2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механизмы:</a:t>
            </a:r>
          </a:p>
          <a:p>
            <a:pPr>
              <a:lnSpc>
                <a:spcPts val="625"/>
              </a:lnSpc>
            </a:pPr>
            <a:endParaRPr lang="en-US" dirty="0" smtClean="0"/>
          </a:p>
          <a:p>
            <a:pPr marL="0" indent="345439">
              <a:lnSpc>
                <a:spcPct val="100000"/>
              </a:lnSpc>
            </a:pP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Креатинфосфокиназная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реакция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(0,5</a:t>
            </a:r>
            <a:r>
              <a:rPr lang="en-US" altLang="zh-CN" sz="3000" spc="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мин.)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345439" indent="2001012" hangingPunct="0">
              <a:lnSpc>
                <a:spcPct val="116666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КФ</a:t>
            </a:r>
            <a:r>
              <a:rPr lang="en-US" altLang="zh-CN" sz="30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3000" b="1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АДФ</a:t>
            </a:r>
            <a:r>
              <a:rPr lang="en-US" altLang="zh-CN" sz="30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zh-CN" sz="28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30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3000" b="1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АТФ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Миокиназная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реакция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(2–3</a:t>
            </a:r>
            <a:r>
              <a:rPr lang="en-US" altLang="zh-CN" sz="3000" spc="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мин.)</a:t>
            </a:r>
          </a:p>
          <a:p>
            <a:pPr marL="250951" indent="2191512" hangingPunct="0">
              <a:lnSpc>
                <a:spcPct val="116666"/>
              </a:lnSpc>
            </a:pP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АДФ</a:t>
            </a:r>
            <a:r>
              <a:rPr lang="en-US" altLang="zh-CN" sz="30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30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АДФ</a:t>
            </a:r>
            <a:r>
              <a:rPr lang="en-US" altLang="zh-CN" sz="30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zh-CN" sz="2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АТФ</a:t>
            </a:r>
            <a:r>
              <a:rPr lang="en-US" altLang="zh-CN" sz="3000" b="1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3000" b="1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ea typeface="Times New Roman"/>
              </a:rPr>
              <a:t>АМФ</a:t>
            </a:r>
            <a:r>
              <a:rPr lang="en-US" altLang="zh-CN" sz="3000" b="1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3000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Анаэробный</a:t>
            </a:r>
            <a:r>
              <a:rPr lang="en-US" altLang="zh-CN" sz="3000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000" dirty="0">
                <a:solidFill>
                  <a:srgbClr val="000000"/>
                </a:solidFill>
                <a:latin typeface="Times New Roman"/>
                <a:ea typeface="Times New Roman"/>
              </a:rPr>
              <a:t>гликолиз</a:t>
            </a:r>
          </a:p>
          <a:p>
            <a:pPr>
              <a:lnSpc>
                <a:spcPts val="550"/>
              </a:lnSpc>
            </a:pPr>
            <a:endParaRPr lang="en-US" dirty="0" smtClean="0"/>
          </a:p>
          <a:p>
            <a:pPr marL="0" indent="2442464">
              <a:lnSpc>
                <a:spcPct val="100000"/>
              </a:lnSpc>
            </a:pP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Глюкоза</a:t>
            </a:r>
            <a:r>
              <a:rPr lang="en-US" altLang="zh-CN" sz="2800" b="1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zh-CN" sz="2800" b="1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АТФ</a:t>
            </a:r>
            <a:r>
              <a:rPr lang="en-US" altLang="zh-CN" sz="2800" b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+</a:t>
            </a:r>
            <a:r>
              <a:rPr lang="en-US" altLang="zh-CN" sz="2800" b="1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0000"/>
                </a:solidFill>
                <a:latin typeface="Times New Roman"/>
                <a:ea typeface="Times New Roman"/>
              </a:rPr>
              <a:t>лактат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2"/>
          <p:cNvSpPr txBox="1"/>
          <p:nvPr/>
        </p:nvSpPr>
        <p:spPr>
          <a:xfrm>
            <a:off x="929639" y="548414"/>
            <a:ext cx="9947376" cy="3425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b="1" spc="30" dirty="0">
                <a:solidFill>
                  <a:srgbClr val="001E5E"/>
                </a:solidFill>
                <a:latin typeface="Times New Roman"/>
                <a:ea typeface="Times New Roman"/>
              </a:rPr>
              <a:t>ДЫХАТЕЛЬНОЕ</a:t>
            </a:r>
            <a:r>
              <a:rPr lang="en-US" altLang="zh-CN" sz="3200" b="1" spc="-41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40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32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2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(СРОЧНАЯ</a:t>
            </a:r>
            <a:r>
              <a:rPr lang="en-US" altLang="zh-CN" sz="3200" b="1" spc="-1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05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вентиляции</a:t>
            </a:r>
            <a:r>
              <a:rPr lang="en-US" altLang="zh-CN" sz="28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легких.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Расширение</a:t>
            </a:r>
            <a:r>
              <a:rPr lang="en-US" altLang="zh-CN" sz="28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бронхов.</a:t>
            </a:r>
          </a:p>
          <a:p>
            <a:pPr>
              <a:lnSpc>
                <a:spcPts val="63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Выравнивание</a:t>
            </a:r>
            <a:r>
              <a:rPr lang="en-US" altLang="zh-CN"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вентиляционно-перфузионного</a:t>
            </a:r>
            <a:r>
              <a:rPr lang="en-US" altLang="zh-CN"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соотношения.</a:t>
            </a:r>
          </a:p>
          <a:p>
            <a:pPr>
              <a:lnSpc>
                <a:spcPts val="690"/>
              </a:lnSpc>
            </a:pPr>
            <a:endParaRPr lang="en-US" dirty="0" smtClean="0"/>
          </a:p>
          <a:p>
            <a:pPr marL="0" indent="3429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Ускорение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диффузии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газов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через</a:t>
            </a:r>
            <a:r>
              <a:rPr lang="en-US" altLang="zh-CN" sz="28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аэрогематический</a:t>
            </a:r>
            <a:r>
              <a:rPr lang="en-US" altLang="zh-CN" sz="28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барьер.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Box 23"/>
          <p:cNvSpPr txBox="1"/>
          <p:nvPr/>
        </p:nvSpPr>
        <p:spPr>
          <a:xfrm>
            <a:off x="929639" y="548414"/>
            <a:ext cx="8565060" cy="32313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b="1" spc="15" dirty="0">
                <a:solidFill>
                  <a:srgbClr val="001E5E"/>
                </a:solidFill>
                <a:latin typeface="Times New Roman"/>
                <a:ea typeface="Times New Roman"/>
              </a:rPr>
              <a:t>ЦИРКУЛЯТОРНОЕ</a:t>
            </a:r>
            <a:r>
              <a:rPr lang="en-US" altLang="zh-CN" sz="3200" b="1" spc="-41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15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32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(СРОЧНАЯ</a:t>
            </a:r>
            <a:r>
              <a:rPr lang="en-US" altLang="zh-CN" sz="3200" b="1" spc="-4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0" indent="100977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8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800" spc="-1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минутного</a:t>
            </a:r>
            <a:r>
              <a:rPr lang="en-US" altLang="zh-CN" sz="2800" spc="-17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объема.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 indent="100977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8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Перераспределение</a:t>
            </a:r>
            <a:r>
              <a:rPr lang="en-US" altLang="zh-CN" sz="28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тонуса</a:t>
            </a:r>
            <a:r>
              <a:rPr lang="en-US" altLang="zh-CN"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сосудов.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00977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spc="-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800" spc="-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артериального</a:t>
            </a:r>
            <a:r>
              <a:rPr lang="en-US" altLang="zh-CN" sz="2800" spc="-1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давления.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100977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  <a:r>
              <a:rPr lang="en-US" altLang="zh-CN"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8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венозного</a:t>
            </a:r>
            <a:r>
              <a:rPr lang="en-US" altLang="zh-CN" sz="28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возврата</a:t>
            </a:r>
            <a:r>
              <a:rPr lang="en-US" altLang="zh-CN" sz="28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крови</a:t>
            </a:r>
            <a:r>
              <a:rPr lang="en-US" altLang="zh-CN" sz="28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2800" spc="-1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сердцу.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4"/>
          <p:cNvSpPr txBox="1"/>
          <p:nvPr/>
        </p:nvSpPr>
        <p:spPr>
          <a:xfrm>
            <a:off x="1253642" y="510746"/>
            <a:ext cx="8543289" cy="19858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830300" hangingPunct="0">
              <a:lnSpc>
                <a:spcPct val="95416"/>
              </a:lnSpc>
            </a:pPr>
            <a:r>
              <a:rPr lang="en-US" altLang="zh-CN" sz="2800" b="1" spc="20" dirty="0">
                <a:solidFill>
                  <a:srgbClr val="001E5E"/>
                </a:solidFill>
                <a:latin typeface="Times New Roman"/>
                <a:ea typeface="Times New Roman"/>
              </a:rPr>
              <a:t>ЭРИТРОЦИТАРНОЕ</a:t>
            </a:r>
            <a:r>
              <a:rPr lang="en-US" altLang="zh-CN" sz="2800" b="1" spc="-31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20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8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(СРОЧНАЯ</a:t>
            </a:r>
            <a:r>
              <a:rPr lang="en-US" altLang="zh-CN" sz="2800" b="1" spc="5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-2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Выход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крови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из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депо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относительный</a:t>
            </a:r>
            <a:r>
              <a:rPr lang="en-US" altLang="zh-CN" sz="2800" spc="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эритроцитоз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253642" y="2581879"/>
            <a:ext cx="393542" cy="4267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spc="-1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87017" y="2582361"/>
            <a:ext cx="7886864" cy="81787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Уменьшение</a:t>
            </a:r>
            <a:r>
              <a:rPr lang="en-US" altLang="zh-CN" sz="2800" spc="-1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сродства</a:t>
            </a:r>
            <a:r>
              <a:rPr lang="en-US" altLang="zh-CN"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гемоглобина</a:t>
            </a:r>
            <a:r>
              <a:rPr lang="en-US" altLang="zh-CN"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2800" spc="-1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кислороду</a:t>
            </a:r>
            <a:r>
              <a:rPr lang="en-US" altLang="zh-CN" sz="2800" spc="-12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→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сдвиг</a:t>
            </a:r>
            <a:r>
              <a:rPr lang="en-US" altLang="zh-CN" sz="2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кривой</a:t>
            </a:r>
            <a:r>
              <a:rPr lang="en-US" altLang="zh-CN" sz="2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диссоциации</a:t>
            </a:r>
            <a:r>
              <a:rPr lang="en-US" altLang="zh-CN" sz="28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оксигемоглобина</a:t>
            </a:r>
            <a:r>
              <a:rPr lang="en-US" altLang="zh-CN" sz="280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вправо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7"/>
          <p:cNvSpPr txBox="1"/>
          <p:nvPr/>
        </p:nvSpPr>
        <p:spPr>
          <a:xfrm>
            <a:off x="929639" y="338340"/>
            <a:ext cx="10302588" cy="5373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Срочная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(экстренная)</a:t>
            </a:r>
            <a:r>
              <a:rPr lang="en-US" altLang="zh-CN" sz="32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(биохимические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сдвиги)</a:t>
            </a:r>
          </a:p>
          <a:p>
            <a:pPr>
              <a:lnSpc>
                <a:spcPts val="1144"/>
              </a:lnSpc>
            </a:pPr>
            <a:endParaRPr lang="en-US" dirty="0" smtClean="0"/>
          </a:p>
          <a:p>
            <a:pPr marL="0" indent="179527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spc="-10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Ускорение</a:t>
            </a:r>
            <a:r>
              <a:rPr lang="en-US" altLang="zh-CN" sz="28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распада</a:t>
            </a:r>
            <a:r>
              <a:rPr lang="en-US" altLang="zh-CN" sz="2800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гликогена</a:t>
            </a:r>
            <a:r>
              <a:rPr lang="en-US" altLang="zh-CN" sz="28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spc="-8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печени.</a:t>
            </a:r>
            <a:r>
              <a:rPr lang="en-US" altLang="zh-CN" sz="2800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Стимулируется</a:t>
            </a:r>
          </a:p>
          <a:p>
            <a:pPr marL="0" indent="408177">
              <a:lnSpc>
                <a:spcPct val="100000"/>
              </a:lnSpc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адрена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лином</a:t>
            </a:r>
          </a:p>
          <a:p>
            <a:pPr marL="0" indent="179527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Усиление</a:t>
            </a:r>
            <a:r>
              <a:rPr lang="en-US" altLang="zh-CN" sz="2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аэробного</a:t>
            </a:r>
            <a:r>
              <a:rPr lang="en-US" altLang="zh-CN" sz="2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и</a:t>
            </a:r>
            <a:r>
              <a:rPr lang="en-US" altLang="zh-CN" sz="2800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анаэробного</a:t>
            </a:r>
            <a:r>
              <a:rPr lang="en-US" altLang="zh-CN" sz="2800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800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мышечного</a:t>
            </a:r>
          </a:p>
          <a:p>
            <a:pPr marL="0" indent="408177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гликогена.</a:t>
            </a:r>
            <a:r>
              <a:rPr lang="en-US" altLang="zh-CN" sz="2800" spc="-13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Усиливается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влиянием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адреналина</a:t>
            </a:r>
          </a:p>
          <a:p>
            <a:pPr marL="0" indent="179527">
              <a:lnSpc>
                <a:spcPct val="100000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spc="-4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мобилизации</a:t>
            </a:r>
            <a:r>
              <a:rPr lang="en-US" altLang="zh-CN" sz="2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жира</a:t>
            </a:r>
            <a:r>
              <a:rPr lang="en-US" altLang="zh-CN" sz="2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из</a:t>
            </a:r>
            <a:r>
              <a:rPr lang="en-US" altLang="zh-CN" sz="2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жировых</a:t>
            </a:r>
            <a:r>
              <a:rPr lang="en-US" altLang="zh-CN" sz="2800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депо.</a:t>
            </a:r>
            <a:r>
              <a:rPr lang="en-US" altLang="zh-CN" sz="2800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влиянием</a:t>
            </a:r>
          </a:p>
          <a:p>
            <a:pPr marL="0" indent="408177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импульсов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симпатического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отдела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ВНС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адреналина</a:t>
            </a:r>
          </a:p>
          <a:p>
            <a:pPr marL="408177" indent="-228650" hangingPunct="0">
              <a:lnSpc>
                <a:spcPct val="95416"/>
              </a:lnSpc>
              <a:spcBef>
                <a:spcPts val="100"/>
              </a:spcBef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тканевого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дыхания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митохондриях.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</a:t>
            </a:r>
            <a:r>
              <a:rPr lang="en-US" altLang="zh-CN" sz="28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увеличения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снабжения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кислородом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повышения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ферментов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тканевого</a:t>
            </a:r>
            <a:r>
              <a:rPr lang="en-US" altLang="zh-CN" sz="2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дыхания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активирующего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избытка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АДФ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8"/>
          <p:cNvSpPr txBox="1"/>
          <p:nvPr/>
        </p:nvSpPr>
        <p:spPr>
          <a:xfrm>
            <a:off x="929639" y="281063"/>
            <a:ext cx="10191388" cy="58151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Срочная</a:t>
            </a:r>
            <a:r>
              <a:rPr lang="en-US" altLang="zh-CN" sz="3600" b="1" spc="-4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89" dirty="0">
                <a:solidFill>
                  <a:srgbClr val="001E5E"/>
                </a:solidFill>
                <a:latin typeface="Calibri"/>
                <a:ea typeface="Calibri"/>
              </a:rPr>
              <a:t>(экстренная)</a:t>
            </a:r>
            <a:r>
              <a:rPr lang="en-US" altLang="zh-CN" sz="3600" b="1" spc="-5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0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600" b="1" spc="-109" dirty="0">
                <a:solidFill>
                  <a:srgbClr val="001E5E"/>
                </a:solidFill>
                <a:latin typeface="Calibri"/>
                <a:ea typeface="Calibri"/>
              </a:rPr>
              <a:t>(биохимические</a:t>
            </a:r>
            <a:r>
              <a:rPr lang="en-US" altLang="zh-CN" sz="3600" b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94" dirty="0">
                <a:solidFill>
                  <a:srgbClr val="001E5E"/>
                </a:solidFill>
                <a:latin typeface="Calibri"/>
                <a:ea typeface="Calibri"/>
              </a:rPr>
              <a:t>сдвиги)</a:t>
            </a:r>
          </a:p>
          <a:p>
            <a:pPr>
              <a:lnSpc>
                <a:spcPts val="675"/>
              </a:lnSpc>
            </a:pPr>
            <a:endParaRPr lang="en-US" dirty="0" smtClean="0"/>
          </a:p>
          <a:p>
            <a:pPr marL="0" indent="327050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скорости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окисления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жирных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кислот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образования</a:t>
            </a:r>
          </a:p>
          <a:p>
            <a:pPr marL="0" indent="555625">
              <a:lnSpc>
                <a:spcPct val="100000"/>
              </a:lnSpc>
            </a:pP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кетоновых</a:t>
            </a:r>
            <a:r>
              <a:rPr lang="en-US" altLang="zh-CN" sz="28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тел.</a:t>
            </a:r>
          </a:p>
          <a:p>
            <a:pPr marL="555625" indent="-228574" hangingPunct="0">
              <a:lnSpc>
                <a:spcPct val="95416"/>
              </a:lnSpc>
              <a:spcBef>
                <a:spcPts val="110"/>
              </a:spcBef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Замедление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анаболических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процессов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первую</a:t>
            </a:r>
            <a:r>
              <a:rPr lang="en-US" altLang="zh-CN" sz="2800" spc="-17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очередь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синтеза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белков.(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включение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белок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одной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аминокислоты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требуется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менее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3-х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молекул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АТФ).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Вызывается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г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люкокортикоидами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89"/>
              </a:lnSpc>
            </a:pPr>
            <a:endParaRPr lang="en-US" dirty="0" smtClean="0"/>
          </a:p>
          <a:p>
            <a:pPr marL="555625" indent="-228574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44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влиянием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систематических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спортивного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характера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представленные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могут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быть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глубокими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значительными,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итоге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работу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большей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29"/>
          <p:cNvSpPr txBox="1"/>
          <p:nvPr/>
        </p:nvSpPr>
        <p:spPr>
          <a:xfrm>
            <a:off x="1082039" y="370712"/>
            <a:ext cx="9027259" cy="42687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646174">
              <a:lnSpc>
                <a:spcPct val="100000"/>
              </a:lnSpc>
            </a:pP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Срочная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ea typeface="Calibri"/>
              </a:rPr>
              <a:t>(несовершенная)</a:t>
            </a:r>
            <a:r>
              <a:rPr lang="en-US" altLang="zh-CN" sz="3200" b="1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dirty="0">
                <a:solidFill>
                  <a:srgbClr val="001E5E"/>
                </a:solidFill>
                <a:latin typeface="Calibri"/>
                <a:ea typeface="Calibri"/>
              </a:rPr>
              <a:t>адаптация: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5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экстренное</a:t>
            </a:r>
            <a:r>
              <a:rPr lang="en-US" altLang="zh-CN" sz="2800" spc="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приспособление;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пусковой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гормон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адреналин</a:t>
            </a:r>
          </a:p>
          <a:p>
            <a:pPr marL="80772" hangingPunct="0">
              <a:lnSpc>
                <a:spcPct val="119583"/>
              </a:lnSpc>
              <a:spcBef>
                <a:spcPts val="32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врожденные,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наследственно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обусловленные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внутри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1E5E"/>
                </a:solidFill>
                <a:latin typeface="Calibri"/>
                <a:ea typeface="Calibri"/>
              </a:rPr>
              <a:t>функциональной</a:t>
            </a:r>
            <a:r>
              <a:rPr lang="en-US" altLang="zh-CN" sz="2800" b="1" i="1" spc="-6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1E5E"/>
                </a:solidFill>
                <a:latin typeface="Calibri"/>
                <a:ea typeface="Calibri"/>
              </a:rPr>
              <a:t>системы</a:t>
            </a:r>
          </a:p>
          <a:p>
            <a:pPr marL="80772" hangingPunct="0">
              <a:lnSpc>
                <a:spcPct val="119583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пределе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неэффективная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 30"/>
          <p:cNvSpPr/>
          <p:nvPr/>
        </p:nvSpPr>
        <p:spPr>
          <a:xfrm>
            <a:off x="1298194" y="3533394"/>
            <a:ext cx="7541006" cy="22605"/>
          </a:xfrm>
          <a:custGeom>
            <a:avLst/>
            <a:gdLst>
              <a:gd name="connsiteX0" fmla="*/ 12445 w 7541006"/>
              <a:gd name="connsiteY0" fmla="*/ 12192 h 22605"/>
              <a:gd name="connsiteX1" fmla="*/ 2526029 w 7541006"/>
              <a:gd name="connsiteY1" fmla="*/ 12192 h 22605"/>
              <a:gd name="connsiteX2" fmla="*/ 5039614 w 7541006"/>
              <a:gd name="connsiteY2" fmla="*/ 12192 h 22605"/>
              <a:gd name="connsiteX3" fmla="*/ 7553197 w 7541006"/>
              <a:gd name="connsiteY3" fmla="*/ 12192 h 22605"/>
              <a:gd name="connsiteX4" fmla="*/ 7553197 w 7541006"/>
              <a:gd name="connsiteY4" fmla="*/ 32004 h 22605"/>
              <a:gd name="connsiteX5" fmla="*/ 5039614 w 7541006"/>
              <a:gd name="connsiteY5" fmla="*/ 32004 h 22605"/>
              <a:gd name="connsiteX6" fmla="*/ 2526029 w 7541006"/>
              <a:gd name="connsiteY6" fmla="*/ 32004 h 22605"/>
              <a:gd name="connsiteX7" fmla="*/ 12445 w 7541006"/>
              <a:gd name="connsiteY7" fmla="*/ 32004 h 22605"/>
              <a:gd name="connsiteX8" fmla="*/ 12445 w 7541006"/>
              <a:gd name="connsiteY8" fmla="*/ 12192 h 22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541006" h="22605">
                <a:moveTo>
                  <a:pt x="12445" y="12192"/>
                </a:moveTo>
                <a:lnTo>
                  <a:pt x="2526029" y="12192"/>
                </a:lnTo>
                <a:lnTo>
                  <a:pt x="5039614" y="12192"/>
                </a:lnTo>
                <a:lnTo>
                  <a:pt x="7553197" y="12192"/>
                </a:lnTo>
                <a:lnTo>
                  <a:pt x="7553197" y="32004"/>
                </a:lnTo>
                <a:lnTo>
                  <a:pt x="5039614" y="32004"/>
                </a:lnTo>
                <a:lnTo>
                  <a:pt x="2526029" y="32004"/>
                </a:lnTo>
                <a:lnTo>
                  <a:pt x="12445" y="32004"/>
                </a:lnTo>
                <a:lnTo>
                  <a:pt x="12445" y="12192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1"/>
          <p:cNvSpPr txBox="1"/>
          <p:nvPr/>
        </p:nvSpPr>
        <p:spPr>
          <a:xfrm>
            <a:off x="1082039" y="729625"/>
            <a:ext cx="9696636" cy="57132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073530">
              <a:lnSpc>
                <a:spcPct val="100000"/>
              </a:lnSpc>
            </a:pPr>
            <a:r>
              <a:rPr lang="en-US" altLang="zh-CN" sz="440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Долговременная</a:t>
            </a:r>
            <a:r>
              <a:rPr lang="en-US" altLang="zh-CN" sz="4400" b="1" spc="-6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4400" b="1" spc="-10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постепенно,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длительного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или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многократного</a:t>
            </a:r>
          </a:p>
          <a:p>
            <a:pPr marL="0" indent="22885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</a:t>
            </a:r>
            <a:r>
              <a:rPr lang="en-US" altLang="zh-CN" sz="2400" spc="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мышечных</a:t>
            </a:r>
            <a:r>
              <a:rPr lang="en-US" altLang="zh-CN" sz="2400" spc="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тренировок.</a:t>
            </a:r>
          </a:p>
          <a:p>
            <a:pPr marL="228854" indent="-228854" hangingPunct="0">
              <a:lnSpc>
                <a:spcPct val="95416"/>
              </a:lnSpc>
              <a:spcBef>
                <a:spcPts val="32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Принципиальной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особенностью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такой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то,</a:t>
            </a:r>
            <a:r>
              <a:rPr lang="en-US" altLang="zh-CN" sz="2400" spc="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u="sng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  <a:ea typeface="Calibri"/>
              </a:rPr>
              <a:t>возникает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готовых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механизмов,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базе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вновь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сформированных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регулирования.</a:t>
            </a:r>
          </a:p>
          <a:p>
            <a:pPr>
              <a:lnSpc>
                <a:spcPts val="63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Ведущая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роль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принадлежит</a:t>
            </a:r>
            <a:r>
              <a:rPr lang="en-US" altLang="zh-CN" sz="2400" spc="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гипоталамо-гипофизарно-надпочечниковой</a:t>
            </a:r>
          </a:p>
          <a:p>
            <a:pPr marL="0" indent="228854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системе.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Протекает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промежутках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отдыха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между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тренировками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требует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много</a:t>
            </a:r>
          </a:p>
          <a:p>
            <a:pPr marL="0" indent="228854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вре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мени.</a:t>
            </a:r>
          </a:p>
          <a:p>
            <a:pPr>
              <a:lnSpc>
                <a:spcPts val="41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Предназначена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подготовки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28854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оптимальном</a:t>
            </a:r>
            <a:r>
              <a:rPr lang="en-US" altLang="zh-CN" sz="2400" spc="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режиме.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929639" y="823468"/>
            <a:ext cx="10729978" cy="55697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433449">
              <a:lnSpc>
                <a:spcPct val="100000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2800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2800" i="1" dirty="0">
                <a:solidFill>
                  <a:srgbClr val="001E5E"/>
                </a:solidFill>
                <a:latin typeface="Calibri"/>
                <a:ea typeface="Calibri"/>
              </a:rPr>
              <a:t>от</a:t>
            </a:r>
            <a:r>
              <a:rPr lang="en-US" altLang="zh-CN" sz="2800" i="1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1E5E"/>
                </a:solidFill>
                <a:latin typeface="Calibri"/>
                <a:ea typeface="Calibri"/>
              </a:rPr>
              <a:t>лат.</a:t>
            </a:r>
            <a:r>
              <a:rPr lang="en-US" altLang="zh-CN" sz="2800" i="1" spc="-1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1E5E"/>
                </a:solidFill>
                <a:latin typeface="Calibri"/>
                <a:ea typeface="Calibri"/>
              </a:rPr>
              <a:t>аdaptatio</a:t>
            </a:r>
            <a:r>
              <a:rPr lang="en-US" altLang="zh-CN" sz="2800" i="1" spc="-1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–</a:t>
            </a:r>
            <a:r>
              <a:rPr lang="en-US" altLang="zh-CN" sz="2800" spc="-159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приспособление)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9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6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2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(физиологическая)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реакций,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лежащих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приспособления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изменению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окружающих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направленная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относительного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постоянства</a:t>
            </a:r>
            <a:r>
              <a:rPr lang="en-US" altLang="zh-CN" sz="26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гомеостаза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Способность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приспосабливаться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изменениям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внешней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уникальным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свойством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6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человека.</a:t>
            </a:r>
          </a:p>
          <a:p>
            <a:pPr>
              <a:lnSpc>
                <a:spcPts val="509"/>
              </a:lnSpc>
            </a:pPr>
            <a:endParaRPr lang="en-US" dirty="0" smtClean="0"/>
          </a:p>
          <a:p>
            <a:pPr marL="228600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Одним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общебиологических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механизмов,</a:t>
            </a:r>
            <a:r>
              <a:rPr lang="en-US" altLang="zh-CN" sz="2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обеспечивающих</a:t>
            </a:r>
            <a:r>
              <a:rPr lang="en-US" altLang="zh-CN" sz="2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протекание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адаптации,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вариабельность</a:t>
            </a:r>
            <a:r>
              <a:rPr lang="en-US" altLang="zh-CN" sz="2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ea typeface="Calibri"/>
              </a:rPr>
              <a:t>систем.</a:t>
            </a:r>
          </a:p>
          <a:p>
            <a:pPr marL="0">
              <a:lnSpc>
                <a:spcPct val="100000"/>
              </a:lnSpc>
              <a:spcBef>
                <a:spcPts val="345"/>
              </a:spcBef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Главенствующим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фактором</a:t>
            </a:r>
            <a:r>
              <a:rPr lang="en-US" altLang="zh-CN" sz="26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6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высокоэффективная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работа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регуляторных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2"/>
          <p:cNvSpPr txBox="1"/>
          <p:nvPr/>
        </p:nvSpPr>
        <p:spPr>
          <a:xfrm>
            <a:off x="2011045" y="173335"/>
            <a:ext cx="5573694" cy="7302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500" b="1" spc="34" dirty="0">
                <a:solidFill>
                  <a:srgbClr val="001E5E"/>
                </a:solidFill>
                <a:latin typeface="Times New Roman"/>
                <a:ea typeface="Times New Roman"/>
              </a:rPr>
              <a:t>СКЕЛЕТНЫЕ</a:t>
            </a:r>
            <a:r>
              <a:rPr lang="en-US" altLang="zh-CN" sz="2500" b="1" spc="-309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b="1" spc="44" dirty="0">
                <a:solidFill>
                  <a:srgbClr val="001E5E"/>
                </a:solidFill>
                <a:latin typeface="Times New Roman"/>
                <a:ea typeface="Times New Roman"/>
              </a:rPr>
              <a:t>МЫШЦЫ</a:t>
            </a:r>
            <a:r>
              <a:rPr lang="en-US" altLang="zh-CN" sz="25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(ДОЛГОВРЕМЕННАЯ</a:t>
            </a:r>
            <a:r>
              <a:rPr lang="en-US" altLang="zh-CN" sz="2500" b="1" spc="3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5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2666745" y="1070385"/>
            <a:ext cx="3556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3200145" y="1047918"/>
            <a:ext cx="7585204" cy="11733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1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количества</a:t>
            </a:r>
            <a:r>
              <a:rPr lang="en-US" altLang="zh-CN" sz="24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моторных</a:t>
            </a:r>
            <a:r>
              <a:rPr lang="en-US" altLang="zh-CN" sz="24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единиц,</a:t>
            </a:r>
            <a:r>
              <a:rPr lang="en-US" altLang="zh-CN" sz="24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участвующих</a:t>
            </a:r>
            <a:r>
              <a:rPr lang="en-US" altLang="zh-CN" sz="24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</a:p>
          <a:p>
            <a:pPr marL="0" indent="762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работе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(не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более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25–30%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нетренированного</a:t>
            </a:r>
            <a:r>
              <a:rPr lang="en-US" altLang="zh-CN" sz="2400" spc="-1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человека,</a:t>
            </a:r>
          </a:p>
          <a:p>
            <a:pPr>
              <a:lnSpc>
                <a:spcPts val="594"/>
              </a:lnSpc>
            </a:pPr>
            <a:endParaRPr lang="en-US" dirty="0" smtClean="0"/>
          </a:p>
          <a:p>
            <a:pPr marL="0" indent="762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до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90%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–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</a:t>
            </a:r>
            <a:r>
              <a:rPr lang="en-US" altLang="zh-CN" sz="2400" spc="-8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тренированного).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2666745" y="2309317"/>
            <a:ext cx="3556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3276345" y="2309651"/>
            <a:ext cx="7317233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Рабочая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гипертрофия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(увеличение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размеров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мышечных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ea typeface="Times New Roman"/>
              </a:rPr>
              <a:t>в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ea typeface="Times New Roman"/>
              </a:rPr>
              <a:t>олокон).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2666745" y="3097456"/>
            <a:ext cx="355828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3200679" y="3075346"/>
            <a:ext cx="7295364" cy="7315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васкуляризации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ea typeface="Times New Roman"/>
              </a:rPr>
              <a:t>(увеличение</a:t>
            </a:r>
            <a:r>
              <a:rPr lang="en-US" altLang="zh-CN" sz="2400" spc="-1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количества</a:t>
            </a:r>
          </a:p>
          <a:p>
            <a:pPr marL="0" indent="75667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функционирующих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капилляров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их</a:t>
            </a:r>
            <a:r>
              <a:rPr lang="en-US" altLang="zh-CN" sz="24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новообразование).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2666745" y="3882673"/>
            <a:ext cx="355600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4.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3276345" y="3879625"/>
            <a:ext cx="6920383" cy="7010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Повышение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активности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ферментов</a:t>
            </a:r>
            <a:r>
              <a:rPr lang="en-US" altLang="zh-CN" sz="2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(нарастает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интенсивность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аэробных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анаэробных</a:t>
            </a:r>
            <a:r>
              <a:rPr lang="en-US" altLang="zh-CN" sz="24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механизмов).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666745" y="4665569"/>
            <a:ext cx="355671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5.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3276346" y="4666064"/>
            <a:ext cx="7769014" cy="701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Повышение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экономичности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метаболизма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(мышечная</a:t>
            </a:r>
            <a:r>
              <a:rPr lang="en-US" altLang="zh-CN"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ткань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потребляет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меньше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кислорода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единицу</a:t>
            </a:r>
            <a:r>
              <a:rPr lang="en-US" altLang="zh-CN" sz="2400" spc="-1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массы).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2666745" y="5450890"/>
            <a:ext cx="355595" cy="3657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6.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3276346" y="5436916"/>
            <a:ext cx="6741160" cy="1051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Формирование</a:t>
            </a:r>
            <a:r>
              <a:rPr lang="en-US" altLang="zh-CN" sz="2400" spc="-1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условно-рефлекторных</a:t>
            </a:r>
            <a:r>
              <a:rPr lang="en-US" altLang="zh-CN" sz="24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механизмов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(двигательные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навыки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повышают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эффективность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выполняемой</a:t>
            </a:r>
            <a:r>
              <a:rPr lang="en-US" altLang="zh-CN" sz="2400" spc="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деятельности).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8720" y="3573779"/>
            <a:ext cx="5509260" cy="3108960"/>
          </a:xfrm>
          <a:prstGeom prst="rect">
            <a:avLst/>
          </a:prstGeom>
        </p:spPr>
      </p:pic>
      <p:sp>
        <p:nvSpPr>
          <p:cNvPr id="2" name="TextBox 46"/>
          <p:cNvSpPr txBox="1"/>
          <p:nvPr/>
        </p:nvSpPr>
        <p:spPr>
          <a:xfrm>
            <a:off x="2072894" y="300124"/>
            <a:ext cx="7194438" cy="48150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900" b="1" spc="25" dirty="0">
                <a:solidFill>
                  <a:srgbClr val="001E5E"/>
                </a:solidFill>
                <a:latin typeface="Times New Roman"/>
                <a:ea typeface="Times New Roman"/>
              </a:rPr>
              <a:t>ДЫХАТЕЛЬНОЕ</a:t>
            </a:r>
            <a:r>
              <a:rPr lang="en-US" altLang="zh-CN" sz="2900" b="1" spc="-35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b="1" spc="34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29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(ДОЛГОВРЕМЕННАЯ</a:t>
            </a:r>
            <a:r>
              <a:rPr lang="en-US" altLang="zh-CN" sz="2900" b="1" spc="2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9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35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Образование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условных</a:t>
            </a:r>
            <a:r>
              <a:rPr lang="en-US" altLang="zh-CN" sz="24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рефлексов</a:t>
            </a:r>
            <a:r>
              <a:rPr lang="en-US" altLang="zh-CN" sz="24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(предстартовое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состоян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ие).</a:t>
            </a:r>
          </a:p>
          <a:p>
            <a:pPr>
              <a:lnSpc>
                <a:spcPts val="60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диффузионной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способности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легких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(увеличение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числа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капилляров,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уменьшение</a:t>
            </a:r>
            <a:r>
              <a:rPr lang="en-US" altLang="zh-CN" sz="2400" spc="-5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толщины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аэрогематического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барьера).</a:t>
            </a:r>
          </a:p>
          <a:p>
            <a:pPr marL="0" hangingPunct="0">
              <a:lnSpc>
                <a:spcPct val="124583"/>
              </a:lnSpc>
              <a:spcBef>
                <a:spcPts val="295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4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15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ЖЕЛ,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РО</a:t>
            </a:r>
            <a:r>
              <a:rPr lang="en-US" altLang="zh-CN"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вдоха,</a:t>
            </a:r>
            <a:r>
              <a:rPr lang="en-US" altLang="zh-CN" sz="24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ОФВ,</a:t>
            </a:r>
            <a:r>
              <a:rPr lang="en-US" altLang="zh-CN" sz="24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МОД,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400" spc="44" dirty="0">
                <a:solidFill>
                  <a:srgbClr val="000000"/>
                </a:solidFill>
                <a:latin typeface="Times New Roman"/>
                <a:ea typeface="Times New Roman"/>
              </a:rPr>
              <a:t>МВЛ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30" dirty="0">
                <a:solidFill>
                  <a:srgbClr val="000000"/>
                </a:solidFill>
                <a:latin typeface="Times New Roman"/>
                <a:ea typeface="Times New Roman"/>
              </a:rPr>
              <a:t>(гипертрофия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дыхательных</a:t>
            </a:r>
            <a:r>
              <a:rPr lang="en-US" altLang="zh-CN" sz="2400" spc="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Times New Roman"/>
                <a:ea typeface="Times New Roman"/>
              </a:rPr>
              <a:t>мышц).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47"/>
          <p:cNvSpPr txBox="1"/>
          <p:nvPr/>
        </p:nvSpPr>
        <p:spPr>
          <a:xfrm>
            <a:off x="929639" y="548414"/>
            <a:ext cx="9928359" cy="5778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b="1" spc="20" dirty="0">
                <a:solidFill>
                  <a:srgbClr val="001E5E"/>
                </a:solidFill>
                <a:latin typeface="Times New Roman"/>
                <a:ea typeface="Times New Roman"/>
              </a:rPr>
              <a:t>ЦИРКУЛЯРНОЕ</a:t>
            </a:r>
            <a:r>
              <a:rPr lang="en-US" altLang="zh-CN" sz="3200" b="1" spc="-41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30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32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32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(ДОЛГОВРЕМЕННАЯ</a:t>
            </a:r>
            <a:r>
              <a:rPr lang="en-US" altLang="zh-CN" sz="3200" b="1" spc="-4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425"/>
              </a:lnSpc>
            </a:pPr>
            <a:endParaRPr lang="en-US" dirty="0" smtClean="0"/>
          </a:p>
          <a:p>
            <a:pPr marL="2248154" indent="-228600" hangingPunct="0">
              <a:lnSpc>
                <a:spcPct val="121249"/>
              </a:lnSpc>
            </a:pPr>
            <a:r>
              <a:rPr lang="en-US" altLang="zh-CN" sz="28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Триада</a:t>
            </a:r>
            <a:r>
              <a:rPr lang="en-US" altLang="zh-CN" sz="2800" b="1" spc="-3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spc="15" dirty="0">
                <a:solidFill>
                  <a:srgbClr val="000000"/>
                </a:solidFill>
                <a:latin typeface="Times New Roman"/>
                <a:ea typeface="Times New Roman"/>
              </a:rPr>
              <a:t>тренированности</a:t>
            </a:r>
            <a:r>
              <a:rPr lang="en-US" altLang="zh-CN" sz="2400" spc="50" dirty="0">
                <a:solidFill>
                  <a:srgbClr val="000000"/>
                </a:solidFill>
                <a:latin typeface="Times New Roman"/>
                <a:ea typeface="Times New Roman"/>
              </a:rPr>
              <a:t>: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t/>
            </a:r>
            <a:br/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брадикардия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0" indent="2248154">
              <a:lnSpc>
                <a:spcPct val="100000"/>
              </a:lnSpc>
            </a:pP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spc="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гипотензия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224815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гипертрофия</a:t>
            </a:r>
            <a:r>
              <a:rPr lang="en-US" altLang="zh-CN" sz="2400" spc="-8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миокарда</a:t>
            </a:r>
          </a:p>
          <a:p>
            <a:pPr>
              <a:lnSpc>
                <a:spcPts val="605"/>
              </a:lnSpc>
            </a:pPr>
            <a:endParaRPr lang="en-US" dirty="0" smtClean="0"/>
          </a:p>
          <a:p>
            <a:pPr marL="419354" indent="-228854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центрального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тонуса</a:t>
            </a:r>
            <a:r>
              <a:rPr lang="en-US" altLang="zh-CN" sz="240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блуждающего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нерва</a:t>
            </a:r>
            <a:r>
              <a:rPr lang="en-US" altLang="zh-CN" sz="24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(импульсация</a:t>
            </a:r>
            <a:r>
              <a:rPr lang="en-US" altLang="zh-CN" sz="2400" spc="-4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барорецепторов,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гуморальное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влияние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адреналина,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импульсы</a:t>
            </a:r>
            <a:r>
              <a:rPr lang="en-US" altLang="zh-CN" sz="2400" spc="-7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Times New Roman"/>
                <a:ea typeface="Times New Roman"/>
              </a:rPr>
              <a:t>проприорец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епторов).</a:t>
            </a:r>
          </a:p>
          <a:p>
            <a:pPr>
              <a:lnSpc>
                <a:spcPts val="650"/>
              </a:lnSpc>
            </a:pPr>
            <a:endParaRPr lang="en-US" dirty="0" smtClean="0"/>
          </a:p>
          <a:p>
            <a:pPr marL="0" indent="1905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Снижение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скорости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гликолитических</a:t>
            </a:r>
            <a:r>
              <a:rPr lang="en-US" altLang="zh-CN" sz="2400" spc="4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процессов.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1905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плотности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капиллярного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русла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единицу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массы</a:t>
            </a:r>
            <a:r>
              <a:rPr lang="en-US" altLang="zh-CN" sz="2400" spc="-15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сердца.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 indent="19050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силы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частоты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сокращения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сердца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перед</a:t>
            </a:r>
            <a:r>
              <a:rPr lang="en-US" altLang="zh-CN" sz="2400" spc="-2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началом</a:t>
            </a:r>
            <a:r>
              <a:rPr lang="en-US" altLang="zh-CN" sz="24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работы</a:t>
            </a:r>
            <a:r>
              <a:rPr lang="en-US" altLang="zh-CN" sz="24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за</a:t>
            </a:r>
          </a:p>
          <a:p>
            <a:pPr marL="0" indent="41935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счет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условно-рефлекторных</a:t>
            </a:r>
            <a:r>
              <a:rPr lang="en-US" altLang="zh-CN" sz="24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Times New Roman"/>
                <a:ea typeface="Times New Roman"/>
              </a:rPr>
              <a:t>реакций.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8"/>
          <p:cNvSpPr txBox="1"/>
          <p:nvPr/>
        </p:nvSpPr>
        <p:spPr>
          <a:xfrm>
            <a:off x="929639" y="548414"/>
            <a:ext cx="8854842" cy="32506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3200" b="1" spc="34" dirty="0">
                <a:solidFill>
                  <a:srgbClr val="001E5E"/>
                </a:solidFill>
                <a:latin typeface="Times New Roman"/>
                <a:ea typeface="Times New Roman"/>
              </a:rPr>
              <a:t>ЭРИТРОЦИТАРНОЕ</a:t>
            </a:r>
            <a:r>
              <a:rPr lang="en-US" altLang="zh-CN" sz="3200" b="1" spc="-41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34" dirty="0">
                <a:solidFill>
                  <a:srgbClr val="001E5E"/>
                </a:solidFill>
                <a:latin typeface="Times New Roman"/>
                <a:ea typeface="Times New Roman"/>
              </a:rPr>
              <a:t>ЗВЕНО</a:t>
            </a:r>
            <a:r>
              <a:rPr lang="en-US" altLang="zh-CN" sz="32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20" dirty="0">
                <a:solidFill>
                  <a:srgbClr val="001E5E"/>
                </a:solidFill>
                <a:latin typeface="Times New Roman"/>
                <a:ea typeface="Times New Roman"/>
              </a:rPr>
              <a:t>(ДОЛГОВРЕМЕННАЯ</a:t>
            </a:r>
            <a:r>
              <a:rPr lang="en-US" altLang="zh-CN" sz="3200" b="1" spc="-4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3200" b="1" spc="-15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АДАПТАЦИЯ)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1.</a:t>
            </a:r>
            <a:r>
              <a:rPr lang="en-US" altLang="zh-CN" sz="2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Увеличение</a:t>
            </a:r>
            <a:r>
              <a:rPr lang="en-US" altLang="zh-CN" sz="2800" spc="-9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выработки</a:t>
            </a:r>
            <a:r>
              <a:rPr lang="en-US" altLang="zh-CN" sz="2800" spc="-10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эритропоэтина.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2.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Активация</a:t>
            </a:r>
            <a:r>
              <a:rPr lang="en-US" altLang="zh-CN" sz="2800" spc="-1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эритропоэза.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3.</a:t>
            </a:r>
            <a:r>
              <a:rPr lang="en-US" altLang="zh-CN" sz="2800" spc="-6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Возникновение</a:t>
            </a:r>
            <a:r>
              <a:rPr lang="en-US" altLang="zh-CN" sz="2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истинного</a:t>
            </a:r>
            <a:r>
              <a:rPr lang="en-US" altLang="zh-CN" sz="2800" spc="-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(абсолютного)</a:t>
            </a:r>
            <a:r>
              <a:rPr lang="en-US" altLang="zh-CN" sz="2800" spc="-6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эритроцитоза.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extBox 49"/>
          <p:cNvSpPr txBox="1"/>
          <p:nvPr/>
        </p:nvSpPr>
        <p:spPr>
          <a:xfrm>
            <a:off x="929639" y="338340"/>
            <a:ext cx="10127037" cy="51622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Долговременная</a:t>
            </a:r>
            <a:r>
              <a:rPr lang="en-US" altLang="zh-CN" sz="3200" b="1" spc="-4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69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2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200" b="1" spc="-55" dirty="0">
                <a:solidFill>
                  <a:srgbClr val="001E5E"/>
                </a:solidFill>
                <a:latin typeface="Calibri"/>
                <a:ea typeface="Calibri"/>
              </a:rPr>
              <a:t>(</a:t>
            </a:r>
            <a:r>
              <a:rPr lang="en-US" altLang="zh-CN" sz="3200" b="1" spc="-94" dirty="0">
                <a:solidFill>
                  <a:srgbClr val="001E5E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3200" b="1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85" dirty="0">
                <a:solidFill>
                  <a:srgbClr val="001E5E"/>
                </a:solidFill>
                <a:latin typeface="Calibri"/>
                <a:ea typeface="Calibri"/>
              </a:rPr>
              <a:t>сдвиги)</a:t>
            </a:r>
          </a:p>
          <a:p>
            <a:pPr>
              <a:lnSpc>
                <a:spcPts val="1189"/>
              </a:lnSpc>
            </a:pPr>
            <a:endParaRPr lang="en-US" dirty="0" smtClean="0"/>
          </a:p>
          <a:p>
            <a:pPr marL="0" indent="32705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скорости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восстановительных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процессов.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Ускорение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синтеза</a:t>
            </a:r>
          </a:p>
          <a:p>
            <a:pPr marL="0" indent="55562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белков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нуклеиновых</a:t>
            </a:r>
            <a:r>
              <a:rPr lang="en-US" altLang="zh-CN" sz="24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кислот</a:t>
            </a:r>
          </a:p>
          <a:p>
            <a:pPr marL="555625" indent="-228574" hangingPunct="0">
              <a:lnSpc>
                <a:spcPct val="95833"/>
              </a:lnSpc>
              <a:spcBef>
                <a:spcPts val="320"/>
              </a:spcBef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содержания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внутриклеточных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органоидов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Размер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количество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митохондрий,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миофибрилл,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СПР.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конечном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эти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вызывают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мышечную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гипертрофию</a:t>
            </a:r>
          </a:p>
          <a:p>
            <a:pPr>
              <a:lnSpc>
                <a:spcPts val="405"/>
              </a:lnSpc>
            </a:pPr>
            <a:endParaRPr lang="en-US" dirty="0" smtClean="0"/>
          </a:p>
          <a:p>
            <a:pPr marL="555625" indent="-228574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69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Совершенствование</a:t>
            </a:r>
            <a:r>
              <a:rPr lang="en-US" altLang="zh-CN" sz="24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2400" spc="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нервно-гуморальной</a:t>
            </a:r>
            <a:r>
              <a:rPr lang="en-US" altLang="zh-CN" sz="2400" spc="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регуляции.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Возрастают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синтетические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эндокринных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желез,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что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позволяет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выполнении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поддерживать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высокий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гормонов</a:t>
            </a:r>
          </a:p>
          <a:p>
            <a:pPr>
              <a:lnSpc>
                <a:spcPts val="565"/>
              </a:lnSpc>
            </a:pPr>
            <a:endParaRPr lang="en-US" dirty="0" smtClean="0"/>
          </a:p>
          <a:p>
            <a:pPr marL="0" indent="327050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Развитие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резистентности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биохимическим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сдвигам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Устойчивость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</a:p>
          <a:p>
            <a:pPr marL="0" indent="555625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повышению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кислотности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reeform 50"/>
          <p:cNvSpPr/>
          <p:nvPr/>
        </p:nvSpPr>
        <p:spPr>
          <a:xfrm>
            <a:off x="1111250" y="5124450"/>
            <a:ext cx="9023350" cy="19050"/>
          </a:xfrm>
          <a:custGeom>
            <a:avLst/>
            <a:gdLst>
              <a:gd name="connsiteX0" fmla="*/ 18033 w 9023350"/>
              <a:gd name="connsiteY0" fmla="*/ 9906 h 19050"/>
              <a:gd name="connsiteX1" fmla="*/ 2270886 w 9023350"/>
              <a:gd name="connsiteY1" fmla="*/ 9906 h 19050"/>
              <a:gd name="connsiteX2" fmla="*/ 4523740 w 9023350"/>
              <a:gd name="connsiteY2" fmla="*/ 9906 h 19050"/>
              <a:gd name="connsiteX3" fmla="*/ 6776593 w 9023350"/>
              <a:gd name="connsiteY3" fmla="*/ 9906 h 19050"/>
              <a:gd name="connsiteX4" fmla="*/ 9029445 w 9023350"/>
              <a:gd name="connsiteY4" fmla="*/ 9906 h 19050"/>
              <a:gd name="connsiteX5" fmla="*/ 9029445 w 9023350"/>
              <a:gd name="connsiteY5" fmla="*/ 29718 h 19050"/>
              <a:gd name="connsiteX6" fmla="*/ 6776593 w 9023350"/>
              <a:gd name="connsiteY6" fmla="*/ 29718 h 19050"/>
              <a:gd name="connsiteX7" fmla="*/ 4523740 w 9023350"/>
              <a:gd name="connsiteY7" fmla="*/ 29718 h 19050"/>
              <a:gd name="connsiteX8" fmla="*/ 2270886 w 9023350"/>
              <a:gd name="connsiteY8" fmla="*/ 29718 h 19050"/>
              <a:gd name="connsiteX9" fmla="*/ 18033 w 9023350"/>
              <a:gd name="connsiteY9" fmla="*/ 29718 h 19050"/>
              <a:gd name="connsiteX10" fmla="*/ 18033 w 9023350"/>
              <a:gd name="connsiteY10" fmla="*/ 9906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023350" h="19050">
                <a:moveTo>
                  <a:pt x="18033" y="9906"/>
                </a:moveTo>
                <a:lnTo>
                  <a:pt x="2270886" y="9906"/>
                </a:lnTo>
                <a:lnTo>
                  <a:pt x="4523740" y="9906"/>
                </a:lnTo>
                <a:lnTo>
                  <a:pt x="6776593" y="9906"/>
                </a:lnTo>
                <a:lnTo>
                  <a:pt x="9029445" y="9906"/>
                </a:lnTo>
                <a:lnTo>
                  <a:pt x="9029445" y="29718"/>
                </a:lnTo>
                <a:lnTo>
                  <a:pt x="6776593" y="29718"/>
                </a:lnTo>
                <a:lnTo>
                  <a:pt x="4523740" y="29718"/>
                </a:lnTo>
                <a:lnTo>
                  <a:pt x="2270886" y="29718"/>
                </a:lnTo>
                <a:lnTo>
                  <a:pt x="18033" y="29718"/>
                </a:lnTo>
                <a:lnTo>
                  <a:pt x="18033" y="9906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Freeform 51"/>
          <p:cNvSpPr/>
          <p:nvPr/>
        </p:nvSpPr>
        <p:spPr>
          <a:xfrm>
            <a:off x="958850" y="5454650"/>
            <a:ext cx="2559050" cy="19050"/>
          </a:xfrm>
          <a:custGeom>
            <a:avLst/>
            <a:gdLst>
              <a:gd name="connsiteX0" fmla="*/ 8889 w 2559050"/>
              <a:gd name="connsiteY0" fmla="*/ 8890 h 19050"/>
              <a:gd name="connsiteX1" fmla="*/ 1287526 w 2559050"/>
              <a:gd name="connsiteY1" fmla="*/ 8890 h 19050"/>
              <a:gd name="connsiteX2" fmla="*/ 2566161 w 2559050"/>
              <a:gd name="connsiteY2" fmla="*/ 8890 h 19050"/>
              <a:gd name="connsiteX3" fmla="*/ 2566161 w 2559050"/>
              <a:gd name="connsiteY3" fmla="*/ 28702 h 19050"/>
              <a:gd name="connsiteX4" fmla="*/ 1287526 w 2559050"/>
              <a:gd name="connsiteY4" fmla="*/ 28702 h 19050"/>
              <a:gd name="connsiteX5" fmla="*/ 8889 w 2559050"/>
              <a:gd name="connsiteY5" fmla="*/ 28702 h 19050"/>
              <a:gd name="connsiteX6" fmla="*/ 8889 w 2559050"/>
              <a:gd name="connsiteY6" fmla="*/ 8890 h 1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9050" h="19050">
                <a:moveTo>
                  <a:pt x="8889" y="8890"/>
                </a:moveTo>
                <a:lnTo>
                  <a:pt x="1287526" y="8890"/>
                </a:lnTo>
                <a:lnTo>
                  <a:pt x="2566161" y="8890"/>
                </a:lnTo>
                <a:lnTo>
                  <a:pt x="2566161" y="28702"/>
                </a:lnTo>
                <a:lnTo>
                  <a:pt x="1287526" y="28702"/>
                </a:lnTo>
                <a:lnTo>
                  <a:pt x="8889" y="28702"/>
                </a:lnTo>
                <a:lnTo>
                  <a:pt x="8889" y="889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TextBox 52"/>
          <p:cNvSpPr txBox="1"/>
          <p:nvPr/>
        </p:nvSpPr>
        <p:spPr>
          <a:xfrm>
            <a:off x="967739" y="504697"/>
            <a:ext cx="9827366" cy="548888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2515869">
              <a:lnSpc>
                <a:spcPct val="100000"/>
              </a:lnSpc>
            </a:pPr>
            <a:r>
              <a:rPr lang="en-US" altLang="zh-CN" sz="3600" b="1" spc="-114" dirty="0">
                <a:solidFill>
                  <a:srgbClr val="001E5E"/>
                </a:solidFill>
                <a:latin typeface="Calibri"/>
                <a:ea typeface="Calibri"/>
              </a:rPr>
              <a:t>Долговременная</a:t>
            </a:r>
            <a:r>
              <a:rPr lang="en-US" altLang="zh-CN" sz="3600" b="1" spc="-9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11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постепенно,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многократного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действия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вновь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сформированных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программ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регулирования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(генетически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запрограммированных)</a:t>
            </a:r>
          </a:p>
          <a:p>
            <a:pPr marL="0" hangingPunct="0">
              <a:lnSpc>
                <a:spcPct val="124166"/>
              </a:lnSpc>
              <a:spcBef>
                <a:spcPts val="329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совершенствуется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нервная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регуляция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экономное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расходование</a:t>
            </a:r>
            <a:r>
              <a:rPr lang="en-US" altLang="zh-CN" sz="24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Е</a:t>
            </a:r>
          </a:p>
          <a:p>
            <a:pPr marL="0">
              <a:lnSpc>
                <a:spcPct val="100000"/>
              </a:lnSpc>
              <a:spcBef>
                <a:spcPts val="390"/>
              </a:spcBef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напряжении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достигается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повышенная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мощность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метаболизма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осуществляется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клеточном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тканевом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уровнях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образуется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структурный</a:t>
            </a:r>
            <a:r>
              <a:rPr lang="en-US" altLang="zh-CN" sz="2400" b="1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след</a:t>
            </a:r>
            <a:r>
              <a:rPr lang="en-US" altLang="zh-CN" sz="2400" b="1" i="1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i="1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b="1" i="1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(за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счет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активации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ДНК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биосинтеза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белков)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повышается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устойчивость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spc="-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заболеваниям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TextBox 53"/>
          <p:cNvSpPr txBox="1"/>
          <p:nvPr/>
        </p:nvSpPr>
        <p:spPr>
          <a:xfrm>
            <a:off x="929639" y="765937"/>
            <a:ext cx="9935615" cy="23040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600" b="1" spc="-100" dirty="0">
                <a:solidFill>
                  <a:srgbClr val="001E5E"/>
                </a:solidFill>
                <a:latin typeface="Calibri"/>
                <a:ea typeface="Calibri"/>
              </a:rPr>
              <a:t>ТРЕН</a:t>
            </a:r>
            <a:r>
              <a:rPr lang="en-US" altLang="zh-CN" sz="3600" b="1" spc="-94" dirty="0">
                <a:solidFill>
                  <a:srgbClr val="001E5E"/>
                </a:solidFill>
                <a:latin typeface="Calibri"/>
                <a:ea typeface="Calibri"/>
              </a:rPr>
              <a:t>ИРОВАННОСТЬ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60"/>
              </a:lnSpc>
            </a:pPr>
            <a:endParaRPr lang="en-US" dirty="0" smtClean="0"/>
          </a:p>
          <a:p>
            <a:pPr marL="228600" indent="-67055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Тренированность</a:t>
            </a:r>
            <a:r>
              <a:rPr lang="en-US" altLang="zh-CN" sz="2800" spc="-8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повышенная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физическая</a:t>
            </a:r>
            <a:r>
              <a:rPr lang="en-US" altLang="zh-CN" sz="2800" spc="-9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приобретенная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систематического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54"/>
          <p:cNvSpPr txBox="1"/>
          <p:nvPr/>
        </p:nvSpPr>
        <p:spPr>
          <a:xfrm>
            <a:off x="1463294" y="784352"/>
            <a:ext cx="8533096" cy="4876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3200" b="1" spc="-45" dirty="0">
                <a:solidFill>
                  <a:srgbClr val="001E5E"/>
                </a:solidFill>
                <a:latin typeface="Calibri"/>
                <a:ea typeface="Calibri"/>
              </a:rPr>
              <a:t>ОСОБЕННОСТИ</a:t>
            </a:r>
            <a:r>
              <a:rPr lang="en-US" altLang="zh-CN" sz="3200" b="1" spc="-1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3200" b="1" spc="-40" dirty="0">
                <a:solidFill>
                  <a:srgbClr val="001E5E"/>
                </a:solidFill>
                <a:latin typeface="Calibri"/>
                <a:ea typeface="Calibri"/>
              </a:rPr>
              <a:t>ТРЕНИРОВАННОГО</a:t>
            </a:r>
            <a:r>
              <a:rPr lang="en-US" altLang="zh-CN" sz="3200" b="1" spc="-20" dirty="0">
                <a:solidFill>
                  <a:srgbClr val="001E5E"/>
                </a:solidFill>
                <a:latin typeface="Calibri"/>
                <a:cs typeface="Calibri"/>
              </a:rPr>
              <a:t>  </a:t>
            </a:r>
            <a:r>
              <a:rPr lang="en-US" altLang="zh-CN" sz="3200" b="1" spc="-45" dirty="0">
                <a:solidFill>
                  <a:srgbClr val="001E5E"/>
                </a:solidFill>
                <a:latin typeface="Calibri"/>
                <a:ea typeface="Calibri"/>
              </a:rPr>
              <a:t>ОРГАНИЗМА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1120139" y="2005329"/>
            <a:ext cx="9170421" cy="361695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большую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интенсивности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нагрузку.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Стандартную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нагрузку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выполняет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длительное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время.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4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покое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системы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функционируют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экономично.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отклонения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работе</a:t>
            </a:r>
            <a:r>
              <a:rPr lang="en-US" altLang="zh-CN" sz="24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</a:p>
          <a:p>
            <a:pPr>
              <a:lnSpc>
                <a:spcPts val="1439"/>
              </a:lnSpc>
            </a:pPr>
            <a:endParaRPr lang="en-US" dirty="0" smtClean="0"/>
          </a:p>
          <a:p>
            <a:pPr marL="0" indent="22885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выражены.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3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5.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быстро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восстанавливается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нагрузки.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Box 56"/>
          <p:cNvSpPr txBox="1"/>
          <p:nvPr/>
        </p:nvSpPr>
        <p:spPr>
          <a:xfrm>
            <a:off x="929639" y="1859152"/>
            <a:ext cx="7085714" cy="19602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Адаптационные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зависят: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8077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34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исходного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состояния</a:t>
            </a:r>
          </a:p>
          <a:p>
            <a:pPr>
              <a:lnSpc>
                <a:spcPts val="659"/>
              </a:lnSpc>
            </a:pPr>
            <a:endParaRPr lang="en-US" dirty="0" smtClean="0"/>
          </a:p>
          <a:p>
            <a:pPr marL="0" indent="8077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индивидуальных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особенностей</a:t>
            </a:r>
          </a:p>
          <a:p>
            <a:pPr>
              <a:lnSpc>
                <a:spcPts val="655"/>
              </a:lnSpc>
            </a:pPr>
            <a:endParaRPr lang="en-US" dirty="0" smtClean="0"/>
          </a:p>
          <a:p>
            <a:pPr marL="0" indent="8077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величины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(объема)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1874520"/>
            <a:ext cx="7200900" cy="1859280"/>
          </a:xfrm>
          <a:prstGeom prst="rect">
            <a:avLst/>
          </a:prstGeom>
        </p:spPr>
      </p:pic>
      <p:sp>
        <p:nvSpPr>
          <p:cNvPr id="2" name="TextBox 58"/>
          <p:cNvSpPr txBox="1"/>
          <p:nvPr/>
        </p:nvSpPr>
        <p:spPr>
          <a:xfrm>
            <a:off x="701040" y="395287"/>
            <a:ext cx="7588809" cy="54293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213862" indent="230123" hangingPunct="0">
              <a:lnSpc>
                <a:spcPct val="95833"/>
              </a:lnSpc>
            </a:pPr>
            <a:r>
              <a:rPr lang="en-US" altLang="zh-CN" sz="4000" spc="30" dirty="0">
                <a:solidFill>
                  <a:srgbClr val="000000"/>
                </a:solidFill>
                <a:latin typeface="Calibri"/>
                <a:ea typeface="Calibri"/>
              </a:rPr>
              <a:t>Стадии</a:t>
            </a:r>
            <a:r>
              <a:rPr lang="en-US" altLang="zh-CN" sz="4000" spc="-4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4000" spc="3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40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(по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А.Солодкову,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ea typeface="Calibri"/>
              </a:rPr>
              <a:t>Е.Сологуб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(1974)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839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1.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Преадаптация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(физиологическое</a:t>
            </a:r>
            <a:r>
              <a:rPr lang="en-US" altLang="zh-CN" sz="2600" spc="-1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напряжение)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Устойчивая</a:t>
            </a:r>
            <a:r>
              <a:rPr lang="en-US" altLang="zh-CN" sz="26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адаптация</a:t>
            </a:r>
          </a:p>
          <a:p>
            <a:pPr>
              <a:lnSpc>
                <a:spcPts val="694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26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Дезадаптация</a:t>
            </a:r>
          </a:p>
          <a:p>
            <a:pPr>
              <a:lnSpc>
                <a:spcPts val="68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26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Реадаптация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929639" y="1797219"/>
            <a:ext cx="10390030" cy="39251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28600" indent="-228600" hangingPunct="0">
              <a:lnSpc>
                <a:spcPct val="95416"/>
              </a:lnSpc>
            </a:pPr>
            <a:r>
              <a:rPr lang="en-US" altLang="zh-CN" sz="26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физиологическая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физиологических</a:t>
            </a:r>
            <a:r>
              <a:rPr lang="en-US" altLang="zh-CN" sz="26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реакций,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лежащая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приспособления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изменению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окружающих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окружающих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условий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направленная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относительного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постоянства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среды</a:t>
            </a:r>
            <a:r>
              <a:rPr lang="en-US" altLang="zh-CN" sz="26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600" spc="-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гомеостаза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228600" indent="-228600" hangingPunct="0">
              <a:lnSpc>
                <a:spcPct val="95833"/>
              </a:lnSpc>
            </a:pPr>
            <a:r>
              <a:rPr lang="en-US" altLang="zh-CN" sz="26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6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биохимической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ea typeface="Calibri"/>
              </a:rPr>
              <a:t>адаптацией</a:t>
            </a:r>
            <a:r>
              <a:rPr lang="en-US" altLang="zh-CN" sz="26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понимают</a:t>
            </a:r>
            <a:r>
              <a:rPr lang="en-US" altLang="zh-CN" sz="2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совокупность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биохимических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процессов,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которые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обеспечивают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эффективную</a:t>
            </a:r>
            <a:r>
              <a:rPr lang="en-US" altLang="zh-CN" sz="26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экономическую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деятельность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условиях</a:t>
            </a:r>
            <a:r>
              <a:rPr lang="en-US" altLang="zh-CN" sz="2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2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различных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факторов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среды,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сохранение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относительного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уровня</a:t>
            </a:r>
            <a:r>
              <a:rPr lang="en-US" altLang="zh-CN" sz="2600" spc="-1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600" dirty="0">
                <a:solidFill>
                  <a:srgbClr val="000000"/>
                </a:solidFill>
                <a:latin typeface="Calibri"/>
                <a:ea typeface="Calibri"/>
              </a:rPr>
              <a:t>гомеостаза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1874520"/>
            <a:ext cx="7200900" cy="1859280"/>
          </a:xfrm>
          <a:prstGeom prst="rect">
            <a:avLst/>
          </a:prstGeom>
        </p:spPr>
      </p:pic>
      <p:sp>
        <p:nvSpPr>
          <p:cNvPr id="2" name="TextBox 60"/>
          <p:cNvSpPr txBox="1"/>
          <p:nvPr/>
        </p:nvSpPr>
        <p:spPr>
          <a:xfrm>
            <a:off x="701040" y="834643"/>
            <a:ext cx="10316098" cy="3966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31341">
              <a:lnSpc>
                <a:spcPct val="100000"/>
              </a:lnSpc>
            </a:pP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1.Преадаптация</a:t>
            </a:r>
            <a:r>
              <a:rPr lang="en-US" altLang="zh-CN" sz="32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(физиологическое</a:t>
            </a:r>
            <a:r>
              <a:rPr lang="en-US" altLang="zh-CN" sz="32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напряжение)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3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Основная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регуляторные</a:t>
            </a:r>
            <a:r>
              <a:rPr lang="en-US" altLang="zh-CN" sz="28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механизмы,</a:t>
            </a:r>
            <a:r>
              <a:rPr lang="en-US" altLang="zh-CN" sz="28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неэффективная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адаптация,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работоспособность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низкая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 61"/>
          <p:cNvSpPr/>
          <p:nvPr/>
        </p:nvSpPr>
        <p:spPr>
          <a:xfrm>
            <a:off x="920750" y="4298950"/>
            <a:ext cx="6584950" cy="31750"/>
          </a:xfrm>
          <a:custGeom>
            <a:avLst/>
            <a:gdLst>
              <a:gd name="connsiteX0" fmla="*/ 8889 w 6584950"/>
              <a:gd name="connsiteY0" fmla="*/ 17780 h 31750"/>
              <a:gd name="connsiteX1" fmla="*/ 2204466 w 6584950"/>
              <a:gd name="connsiteY1" fmla="*/ 17780 h 31750"/>
              <a:gd name="connsiteX2" fmla="*/ 4400041 w 6584950"/>
              <a:gd name="connsiteY2" fmla="*/ 17780 h 31750"/>
              <a:gd name="connsiteX3" fmla="*/ 6595618 w 6584950"/>
              <a:gd name="connsiteY3" fmla="*/ 17780 h 31750"/>
              <a:gd name="connsiteX4" fmla="*/ 6595618 w 6584950"/>
              <a:gd name="connsiteY4" fmla="*/ 40640 h 31750"/>
              <a:gd name="connsiteX5" fmla="*/ 4400041 w 6584950"/>
              <a:gd name="connsiteY5" fmla="*/ 40640 h 31750"/>
              <a:gd name="connsiteX6" fmla="*/ 2204466 w 6584950"/>
              <a:gd name="connsiteY6" fmla="*/ 40640 h 31750"/>
              <a:gd name="connsiteX7" fmla="*/ 8889 w 6584950"/>
              <a:gd name="connsiteY7" fmla="*/ 40640 h 31750"/>
              <a:gd name="connsiteX8" fmla="*/ 8889 w 6584950"/>
              <a:gd name="connsiteY8" fmla="*/ 17780 h 3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584950" h="31750">
                <a:moveTo>
                  <a:pt x="8889" y="17780"/>
                </a:moveTo>
                <a:lnTo>
                  <a:pt x="2204466" y="17780"/>
                </a:lnTo>
                <a:lnTo>
                  <a:pt x="4400041" y="17780"/>
                </a:lnTo>
                <a:lnTo>
                  <a:pt x="6595618" y="17780"/>
                </a:lnTo>
                <a:lnTo>
                  <a:pt x="6595618" y="40640"/>
                </a:lnTo>
                <a:lnTo>
                  <a:pt x="4400041" y="40640"/>
                </a:lnTo>
                <a:lnTo>
                  <a:pt x="2204466" y="40640"/>
                </a:lnTo>
                <a:lnTo>
                  <a:pt x="8889" y="40640"/>
                </a:lnTo>
                <a:lnTo>
                  <a:pt x="8889" y="17780"/>
                </a:lnTo>
                <a:close/>
              </a:path>
            </a:pathLst>
          </a:custGeom>
          <a:solidFill>
            <a:srgbClr val="000000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Picture 6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1874520"/>
            <a:ext cx="7200900" cy="1859280"/>
          </a:xfrm>
          <a:prstGeom prst="rect">
            <a:avLst/>
          </a:prstGeom>
        </p:spPr>
      </p:pic>
      <p:sp>
        <p:nvSpPr>
          <p:cNvPr id="2" name="TextBox 63"/>
          <p:cNvSpPr txBox="1"/>
          <p:nvPr/>
        </p:nvSpPr>
        <p:spPr>
          <a:xfrm>
            <a:off x="701040" y="834643"/>
            <a:ext cx="10621270" cy="472096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326638">
              <a:lnSpc>
                <a:spcPct val="100000"/>
              </a:lnSpc>
            </a:pPr>
            <a:r>
              <a:rPr lang="en-US" altLang="zh-CN" sz="3200" b="1" spc="-69" dirty="0">
                <a:solidFill>
                  <a:srgbClr val="000000"/>
                </a:solidFill>
                <a:latin typeface="Calibri"/>
                <a:ea typeface="Calibri"/>
              </a:rPr>
              <a:t>2.</a:t>
            </a:r>
            <a:r>
              <a:rPr lang="en-US" altLang="zh-CN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Устойчивая</a:t>
            </a:r>
            <a:r>
              <a:rPr lang="en-US" altLang="zh-CN" sz="3200" b="1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0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Совершенствуются</a:t>
            </a:r>
            <a:r>
              <a:rPr lang="en-US" altLang="zh-CN" sz="2800" i="1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800" i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i="1" dirty="0">
                <a:solidFill>
                  <a:srgbClr val="000000"/>
                </a:solidFill>
                <a:latin typeface="Calibri"/>
                <a:ea typeface="Calibri"/>
              </a:rPr>
              <a:t>регуляции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устанавливается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новый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функционирования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систем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(без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напряжения),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используются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функциональные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резервы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b="1" i="1" dirty="0">
                <a:solidFill>
                  <a:srgbClr val="000000"/>
                </a:solidFill>
                <a:latin typeface="Calibri"/>
                <a:ea typeface="Calibri"/>
              </a:rPr>
              <a:t>адаптированность</a:t>
            </a:r>
            <a:r>
              <a:rPr lang="en-US" altLang="zh-CN" sz="2800" b="1" i="1" spc="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1874520"/>
            <a:ext cx="7200900" cy="1859280"/>
          </a:xfrm>
          <a:prstGeom prst="rect">
            <a:avLst/>
          </a:prstGeom>
        </p:spPr>
      </p:pic>
      <p:sp>
        <p:nvSpPr>
          <p:cNvPr id="2" name="TextBox 65"/>
          <p:cNvSpPr txBox="1"/>
          <p:nvPr/>
        </p:nvSpPr>
        <p:spPr>
          <a:xfrm>
            <a:off x="701040" y="834643"/>
            <a:ext cx="8872911" cy="3966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017009">
              <a:lnSpc>
                <a:spcPct val="100000"/>
              </a:lnSpc>
            </a:pPr>
            <a:r>
              <a:rPr lang="en-US" altLang="zh-CN" sz="3200" b="1" spc="-69" dirty="0">
                <a:solidFill>
                  <a:srgbClr val="000000"/>
                </a:solidFill>
                <a:latin typeface="Calibri"/>
                <a:ea typeface="Calibri"/>
              </a:rPr>
              <a:t>3.</a:t>
            </a:r>
            <a:r>
              <a:rPr lang="en-US" altLang="zh-CN" sz="3200" b="1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Дезадаптация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7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Возникает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перенапряжения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адаптационных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включения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компенсаторных</a:t>
            </a:r>
            <a:r>
              <a:rPr lang="en-US" altLang="zh-CN" sz="2800" spc="-1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реакций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TextBox 66"/>
          <p:cNvSpPr txBox="1"/>
          <p:nvPr/>
        </p:nvSpPr>
        <p:spPr>
          <a:xfrm>
            <a:off x="796442" y="355345"/>
            <a:ext cx="10771411" cy="58520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3534765">
              <a:lnSpc>
                <a:spcPct val="100000"/>
              </a:lnSpc>
            </a:pPr>
            <a:r>
              <a:rPr lang="en-US" altLang="zh-CN" sz="4000" b="1" spc="-10" dirty="0">
                <a:solidFill>
                  <a:srgbClr val="001E5E"/>
                </a:solidFill>
                <a:latin typeface="Calibri"/>
                <a:ea typeface="Calibri"/>
              </a:rPr>
              <a:t>Перенап</a:t>
            </a:r>
            <a:r>
              <a:rPr lang="en-US" altLang="zh-CN" sz="4000" b="1" dirty="0">
                <a:solidFill>
                  <a:srgbClr val="001E5E"/>
                </a:solidFill>
                <a:latin typeface="Calibri"/>
                <a:ea typeface="Calibri"/>
              </a:rPr>
              <a:t>ряжение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64"/>
              </a:lnSpc>
            </a:pPr>
            <a:endParaRPr lang="en-US" dirty="0" smtClean="0"/>
          </a:p>
          <a:p>
            <a:pPr marL="228599" indent="-228599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34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Острое</a:t>
            </a:r>
            <a:r>
              <a:rPr lang="en-US" altLang="zh-CN" sz="2400" i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физическое</a:t>
            </a:r>
            <a:r>
              <a:rPr lang="en-US" altLang="zh-CN" sz="2400" i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перенапряжение</a:t>
            </a:r>
            <a:r>
              <a:rPr lang="en-US" altLang="zh-CN" sz="2400" i="1" spc="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сопровождаться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внезапной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остановкой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кровообращения,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отеком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легких,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отеком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головного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мозга,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острой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дистрофией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кровоизлиянием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сердечную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мышцу,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развитием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инфаркта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миокарда,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тяжелыми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нарушениями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ритма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сердца,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острой</a:t>
            </a:r>
            <a:r>
              <a:rPr lang="en-US" altLang="zh-CN" sz="2400" spc="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почечной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печеночной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недостаточностью,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синдромом</a:t>
            </a:r>
            <a:r>
              <a:rPr lang="en-US" altLang="zh-CN" sz="24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диссеминированного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внутрисосудистого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свертывания,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развитием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спонтанного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пневмоторакса.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требует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принятия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экстренных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мер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является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предметом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изучения</a:t>
            </a:r>
            <a:r>
              <a:rPr lang="en-US" altLang="zh-CN" sz="24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клиники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10" dirty="0">
                <a:solidFill>
                  <a:srgbClr val="000000"/>
                </a:solidFill>
                <a:latin typeface="Calibri"/>
                <a:ea typeface="Calibri"/>
              </a:rPr>
              <a:t>неотложных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состояний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85"/>
              </a:lnSpc>
            </a:pPr>
            <a:endParaRPr lang="en-US" dirty="0" smtClean="0"/>
          </a:p>
          <a:p>
            <a:pPr marL="228599" indent="-228599" hangingPunct="0">
              <a:lnSpc>
                <a:spcPct val="95833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Хроническое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физическое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перенапряжение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может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проявляться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следующих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формах: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спортивная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болезнь,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перетренированность,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дистрофия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миокарда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физического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напряжения,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печеночно-болевой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синдром,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бронхиальная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астма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напряжения,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24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аллергии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9380" y="1874520"/>
            <a:ext cx="7200900" cy="1859280"/>
          </a:xfrm>
          <a:prstGeom prst="rect">
            <a:avLst/>
          </a:prstGeom>
        </p:spPr>
      </p:pic>
      <p:sp>
        <p:nvSpPr>
          <p:cNvPr id="2" name="TextBox 68"/>
          <p:cNvSpPr txBox="1"/>
          <p:nvPr/>
        </p:nvSpPr>
        <p:spPr>
          <a:xfrm>
            <a:off x="701040" y="834643"/>
            <a:ext cx="9513306" cy="39669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123689">
              <a:lnSpc>
                <a:spcPct val="100000"/>
              </a:lnSpc>
            </a:pPr>
            <a:r>
              <a:rPr lang="en-US" altLang="zh-CN" sz="3200" b="1" spc="-69" dirty="0">
                <a:solidFill>
                  <a:srgbClr val="000000"/>
                </a:solidFill>
                <a:latin typeface="Calibri"/>
                <a:ea typeface="Calibri"/>
              </a:rPr>
              <a:t>4.</a:t>
            </a:r>
            <a:r>
              <a:rPr lang="en-US" altLang="zh-CN" sz="3200" b="1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3200" b="1" spc="-94" dirty="0">
                <a:solidFill>
                  <a:srgbClr val="000000"/>
                </a:solidFill>
                <a:latin typeface="Calibri"/>
                <a:ea typeface="Calibri"/>
              </a:rPr>
              <a:t>Реадаптация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перерыва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тренировках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восстанавливаются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исходные</a:t>
            </a:r>
          </a:p>
          <a:p>
            <a:pPr marL="0" indent="228599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свойства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2860" y="1402080"/>
            <a:ext cx="3939540" cy="3032760"/>
          </a:xfrm>
          <a:prstGeom prst="rect">
            <a:avLst/>
          </a:prstGeom>
        </p:spPr>
      </p:pic>
      <p:sp>
        <p:nvSpPr>
          <p:cNvPr id="2" name="TextBox 70"/>
          <p:cNvSpPr txBox="1"/>
          <p:nvPr/>
        </p:nvSpPr>
        <p:spPr>
          <a:xfrm>
            <a:off x="1615694" y="446277"/>
            <a:ext cx="10388862" cy="629551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800" b="1" spc="-90" dirty="0">
                <a:solidFill>
                  <a:srgbClr val="001E5E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2800" b="1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эффект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75" dirty="0">
                <a:solidFill>
                  <a:srgbClr val="001E5E"/>
                </a:solidFill>
                <a:latin typeface="Calibri"/>
                <a:ea typeface="Calibri"/>
              </a:rPr>
              <a:t>(используется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94" dirty="0">
                <a:solidFill>
                  <a:srgbClr val="001E5E"/>
                </a:solidFill>
                <a:latin typeface="Calibri"/>
                <a:ea typeface="Calibri"/>
              </a:rPr>
              <a:t>для</a:t>
            </a:r>
            <a:r>
              <a:rPr lang="en-US" altLang="zh-CN" sz="2800" b="1" spc="-3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количественной</a:t>
            </a:r>
            <a:r>
              <a:rPr lang="en-US" altLang="zh-CN" sz="28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800" b="1" spc="-90" dirty="0">
                <a:solidFill>
                  <a:srgbClr val="001E5E"/>
                </a:solidFill>
                <a:latin typeface="Calibri"/>
                <a:ea typeface="Calibri"/>
              </a:rPr>
              <a:t>оценки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5" dirty="0">
                <a:solidFill>
                  <a:srgbClr val="001E5E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800" b="1" spc="-4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100" dirty="0">
                <a:solidFill>
                  <a:srgbClr val="001E5E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800" b="1" spc="-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b="1" spc="-80" dirty="0">
                <a:solidFill>
                  <a:srgbClr val="001E5E"/>
                </a:solidFill>
                <a:latin typeface="Calibri"/>
                <a:ea typeface="Calibri"/>
              </a:rPr>
              <a:t>работе)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  <a:p>
            <a:pPr marL="0" indent="642873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Срочный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тренировочный</a:t>
            </a:r>
          </a:p>
          <a:p>
            <a:pPr marL="0" indent="1819402">
              <a:lnSpc>
                <a:spcPct val="100000"/>
              </a:lnSpc>
            </a:pPr>
            <a:r>
              <a:rPr lang="en-US" altLang="zh-CN" sz="2400" spc="5" dirty="0">
                <a:solidFill>
                  <a:srgbClr val="000000"/>
                </a:solidFill>
                <a:latin typeface="Calibri"/>
                <a:ea typeface="Calibri"/>
              </a:rPr>
              <a:t>э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00"/>
              </a:lnSpc>
            </a:pPr>
            <a:endParaRPr lang="en-US" dirty="0" smtClean="0"/>
          </a:p>
          <a:p>
            <a:pPr marL="0" indent="3473830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Отставленный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745"/>
              </a:lnSpc>
            </a:pPr>
            <a:endParaRPr lang="en-US" dirty="0" smtClean="0"/>
          </a:p>
          <a:p>
            <a:pPr marL="0" indent="395351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Кумулятивный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25"/>
              </a:lnSpc>
            </a:pPr>
            <a:endParaRPr lang="en-US" dirty="0" smtClean="0"/>
          </a:p>
          <a:p>
            <a:pPr marL="0" indent="2671064">
              <a:lnSpc>
                <a:spcPct val="100000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Медицинская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реабилитация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/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Епифанов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А.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В.,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АчкасовЕ.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Е.,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Епифанов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В.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А.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М.</a:t>
            </a:r>
            <a:r>
              <a:rPr lang="en-US" altLang="zh-CN" sz="1400" spc="-1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: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ГЭОТАР-Медиа,</a:t>
            </a:r>
            <a:r>
              <a:rPr lang="en-US" altLang="zh-CN" sz="1400" spc="-15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2015.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extBox 71"/>
          <p:cNvSpPr txBox="1"/>
          <p:nvPr/>
        </p:nvSpPr>
        <p:spPr>
          <a:xfrm>
            <a:off x="929639" y="442595"/>
            <a:ext cx="10334297" cy="56273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spc="-40" dirty="0">
                <a:solidFill>
                  <a:srgbClr val="001E5E"/>
                </a:solidFill>
                <a:latin typeface="Calibri"/>
                <a:ea typeface="Calibri"/>
              </a:rPr>
              <a:t>Срочный</a:t>
            </a:r>
            <a:r>
              <a:rPr lang="en-US" altLang="zh-CN" sz="44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spc="-34" dirty="0">
                <a:solidFill>
                  <a:srgbClr val="001E5E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44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spc="-40" dirty="0">
                <a:solidFill>
                  <a:srgbClr val="001E5E"/>
                </a:solidFill>
                <a:latin typeface="Calibri"/>
                <a:ea typeface="Calibri"/>
              </a:rPr>
              <a:t>эффект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30"/>
              </a:lnSpc>
            </a:pPr>
            <a:endParaRPr lang="en-US" dirty="0" smtClean="0"/>
          </a:p>
          <a:p>
            <a:pPr marL="476377" indent="-228574" hangingPunct="0">
              <a:lnSpc>
                <a:spcPct val="10416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Характеризует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срочную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адаптацию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(представляет</a:t>
            </a:r>
            <a:r>
              <a:rPr lang="en-US" altLang="zh-CN" sz="28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вызываемые</a:t>
            </a:r>
            <a:r>
              <a:rPr lang="en-US" altLang="zh-CN" sz="2800" spc="-1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процессами,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составляющими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срочную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адаптацию).</a:t>
            </a:r>
          </a:p>
          <a:p>
            <a:pPr>
              <a:lnSpc>
                <a:spcPts val="825"/>
              </a:lnSpc>
            </a:pPr>
            <a:endParaRPr lang="en-US" dirty="0" smtClean="0"/>
          </a:p>
          <a:p>
            <a:pPr marL="0" indent="24780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значениям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МПК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ПАНО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оценивается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состояние</a:t>
            </a:r>
            <a:r>
              <a:rPr lang="en-US" altLang="zh-CN" sz="2800" spc="-11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аэробного</a:t>
            </a:r>
          </a:p>
          <a:p>
            <a:pPr marL="0" indent="476377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обеспе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чения.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24780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Повышение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концентрации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лактата,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pH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кислую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сторону</a:t>
            </a:r>
          </a:p>
          <a:p>
            <a:pPr marL="0" indent="476377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характеризуют</a:t>
            </a:r>
            <a:r>
              <a:rPr lang="en-US" altLang="zh-CN" sz="2800" spc="-12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возможности</a:t>
            </a:r>
            <a:r>
              <a:rPr lang="en-US" altLang="zh-CN" sz="2800" spc="-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гликолитического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пути.</a:t>
            </a:r>
          </a:p>
          <a:p>
            <a:pPr>
              <a:lnSpc>
                <a:spcPts val="775"/>
              </a:lnSpc>
            </a:pPr>
            <a:endParaRPr lang="en-US" dirty="0" smtClean="0"/>
          </a:p>
          <a:p>
            <a:pPr marL="0" indent="247802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5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Величина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алактатного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кислородного</a:t>
            </a:r>
            <a:r>
              <a:rPr lang="en-US" altLang="zh-CN" sz="28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долга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зоне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максимальной</a:t>
            </a:r>
          </a:p>
          <a:p>
            <a:pPr marL="0" indent="476377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характеризует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вклад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креатинфосфатной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реакции.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extBox 72"/>
          <p:cNvSpPr txBox="1"/>
          <p:nvPr/>
        </p:nvSpPr>
        <p:spPr>
          <a:xfrm>
            <a:off x="1482216" y="440690"/>
            <a:ext cx="9685801" cy="47063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133477">
              <a:lnSpc>
                <a:spcPct val="100000"/>
              </a:lnSpc>
            </a:pPr>
            <a:r>
              <a:rPr lang="en-US" altLang="zh-CN" sz="4000" spc="-35" dirty="0">
                <a:solidFill>
                  <a:srgbClr val="001E5E"/>
                </a:solidFill>
                <a:latin typeface="Calibri"/>
                <a:ea typeface="Calibri"/>
              </a:rPr>
              <a:t>Отставленный</a:t>
            </a:r>
            <a:r>
              <a:rPr lang="en-US" altLang="zh-CN" sz="4000" spc="-1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35" dirty="0">
                <a:solidFill>
                  <a:srgbClr val="001E5E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4000" spc="-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30" dirty="0">
                <a:solidFill>
                  <a:srgbClr val="001E5E"/>
                </a:solidFill>
                <a:latin typeface="Calibri"/>
                <a:ea typeface="Calibri"/>
              </a:rPr>
              <a:t>эффект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51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ближайшие</a:t>
            </a:r>
            <a:r>
              <a:rPr lang="en-US" altLang="zh-CN" sz="2800" spc="-1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дни</a:t>
            </a:r>
          </a:p>
          <a:p>
            <a:pPr marL="0" indent="228600">
              <a:lnSpc>
                <a:spcPct val="100000"/>
              </a:lnSpc>
              <a:spcBef>
                <a:spcPts val="220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после</a:t>
            </a:r>
            <a:r>
              <a:rPr lang="en-US" altLang="zh-CN" sz="2800" spc="-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тренировки.</a:t>
            </a:r>
          </a:p>
          <a:p>
            <a:pPr>
              <a:lnSpc>
                <a:spcPts val="79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Характеризует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период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отставленного</a:t>
            </a:r>
          </a:p>
          <a:p>
            <a:pPr marL="0" indent="228600">
              <a:lnSpc>
                <a:spcPct val="100000"/>
              </a:lnSpc>
              <a:spcBef>
                <a:spcPts val="215"/>
              </a:spcBef>
            </a:pPr>
            <a:r>
              <a:rPr lang="en-US" altLang="zh-CN" sz="2800" spc="-5" dirty="0">
                <a:solidFill>
                  <a:srgbClr val="000000"/>
                </a:solidFill>
                <a:latin typeface="Calibri"/>
                <a:ea typeface="Calibri"/>
              </a:rPr>
              <a:t>восстан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овления.</a:t>
            </a:r>
          </a:p>
          <a:p>
            <a:pPr>
              <a:lnSpc>
                <a:spcPts val="540"/>
              </a:lnSpc>
            </a:pPr>
            <a:endParaRPr lang="en-US" dirty="0" smtClean="0"/>
          </a:p>
          <a:p>
            <a:pPr marL="228600" indent="-228600" hangingPunct="0">
              <a:lnSpc>
                <a:spcPct val="104166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Главное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проявление: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суперкомпенсация</a:t>
            </a:r>
            <a:r>
              <a:rPr lang="en-US" altLang="zh-CN" sz="2800" spc="-8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веществ,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используемых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работе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мышечные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белки,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креатинфосфат</a:t>
            </a:r>
            <a:r>
              <a:rPr lang="en-US" altLang="zh-CN" sz="2800" spc="-20" dirty="0">
                <a:solidFill>
                  <a:srgbClr val="000000"/>
                </a:solidFill>
                <a:latin typeface="Calibri"/>
                <a:ea typeface="Calibri"/>
              </a:rPr>
              <a:t>,</a:t>
            </a:r>
            <a:r>
              <a:rPr lang="en-US" altLang="zh-CN" sz="2800" spc="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spc="-15" dirty="0">
                <a:solidFill>
                  <a:srgbClr val="000000"/>
                </a:solidFill>
                <a:latin typeface="Calibri"/>
                <a:ea typeface="Calibri"/>
              </a:rPr>
              <a:t>гликоген.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Box 73"/>
          <p:cNvSpPr txBox="1"/>
          <p:nvPr/>
        </p:nvSpPr>
        <p:spPr>
          <a:xfrm>
            <a:off x="1795017" y="408609"/>
            <a:ext cx="9275706" cy="32994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spc="-40" dirty="0">
                <a:solidFill>
                  <a:srgbClr val="001E5E"/>
                </a:solidFill>
                <a:latin typeface="Calibri"/>
                <a:ea typeface="Calibri"/>
              </a:rPr>
              <a:t>Кумулятивный</a:t>
            </a:r>
            <a:r>
              <a:rPr lang="en-US" altLang="zh-CN" sz="4000" spc="-1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40" dirty="0">
                <a:solidFill>
                  <a:srgbClr val="001E5E"/>
                </a:solidFill>
                <a:latin typeface="Calibri"/>
                <a:ea typeface="Calibri"/>
              </a:rPr>
              <a:t>тренировочный</a:t>
            </a:r>
            <a:r>
              <a:rPr lang="en-US" altLang="zh-CN" sz="4000" spc="-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spc="-40" dirty="0">
                <a:solidFill>
                  <a:srgbClr val="001E5E"/>
                </a:solidFill>
                <a:latin typeface="Calibri"/>
                <a:ea typeface="Calibri"/>
              </a:rPr>
              <a:t>эффект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6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Биохимические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сдвиги,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постепенно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накапливающиеся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</a:p>
          <a:p>
            <a:pPr marL="0" indent="228600">
              <a:lnSpc>
                <a:spcPct val="100000"/>
              </a:lnSpc>
              <a:spcBef>
                <a:spcPts val="2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спортсмена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28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длительных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тренировок.</a:t>
            </a:r>
          </a:p>
          <a:p>
            <a:pPr>
              <a:lnSpc>
                <a:spcPts val="450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6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Прирост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ходе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длительных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показателей</a:t>
            </a:r>
          </a:p>
          <a:p>
            <a:pPr marL="0" indent="228600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срочного</a:t>
            </a:r>
            <a:r>
              <a:rPr lang="en-US" altLang="zh-CN" sz="2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долговременного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эффектов.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TextBox 74"/>
          <p:cNvSpPr txBox="1"/>
          <p:nvPr/>
        </p:nvSpPr>
        <p:spPr>
          <a:xfrm>
            <a:off x="2596260" y="1852295"/>
            <a:ext cx="7013940" cy="38446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БЛАГОДАРЮ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ЗА</a:t>
            </a:r>
            <a:r>
              <a:rPr lang="en-US" altLang="zh-CN" sz="4400" b="1" spc="-25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400" b="1" dirty="0">
                <a:solidFill>
                  <a:srgbClr val="001E5E"/>
                </a:solidFill>
                <a:latin typeface="Calibri"/>
                <a:ea typeface="Calibri"/>
              </a:rPr>
              <a:t>ВНИМАНИЕ!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679"/>
              </a:lnSpc>
            </a:pPr>
            <a:endParaRPr lang="en-US" dirty="0" smtClean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929639" y="739648"/>
            <a:ext cx="8955454" cy="43751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14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4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5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4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50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40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9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05"/>
              </a:lnSpc>
            </a:pPr>
            <a:endParaRPr lang="en-US" dirty="0" smtClean="0"/>
          </a:p>
          <a:p>
            <a:pPr marL="1371854" indent="-228600" hangingPunct="0">
              <a:lnSpc>
                <a:spcPct val="94166"/>
              </a:lnSpc>
            </a:pPr>
            <a:r>
              <a:rPr lang="en-US" altLang="zh-CN" sz="28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ea typeface="Calibri"/>
              </a:rPr>
              <a:t>работе</a:t>
            </a:r>
            <a:r>
              <a:rPr lang="en-US" altLang="zh-CN" sz="28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структурно-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функциональная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перестройка</a:t>
            </a:r>
            <a:r>
              <a:rPr lang="en-US" altLang="zh-CN" sz="2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организма,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позволяющая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спортсмену</a:t>
            </a:r>
            <a:r>
              <a:rPr lang="en-US" altLang="zh-CN" sz="28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выполнять</a:t>
            </a:r>
            <a:r>
              <a:rPr lang="en-US" altLang="zh-CN" sz="2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нагрузки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большей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мощности</a:t>
            </a:r>
            <a:r>
              <a:rPr lang="en-US" altLang="zh-CN" sz="2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продолжительности,</a:t>
            </a:r>
            <a:r>
              <a:rPr lang="en-US" altLang="zh-CN" sz="28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развивать</a:t>
            </a:r>
            <a:r>
              <a:rPr lang="en-US" altLang="zh-CN" sz="2800" spc="-10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более</a:t>
            </a:r>
            <a:r>
              <a:rPr lang="en-US" altLang="zh-CN" sz="2800" spc="-10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высокие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мышечные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усилия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по</a:t>
            </a:r>
            <a:r>
              <a:rPr lang="en-US" altLang="zh-CN" sz="2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сравнению</a:t>
            </a:r>
          </a:p>
          <a:p>
            <a:pPr marL="0" indent="1371854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нетренированным</a:t>
            </a:r>
            <a:r>
              <a:rPr lang="en-US" altLang="zh-CN" sz="2800" spc="-13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Calibri"/>
                <a:ea typeface="Calibri"/>
              </a:rPr>
              <a:t>человеком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6"/>
          <p:cNvSpPr txBox="1"/>
          <p:nvPr/>
        </p:nvSpPr>
        <p:spPr>
          <a:xfrm>
            <a:off x="929639" y="208533"/>
            <a:ext cx="10890051" cy="65332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139583"/>
              </a:lnSpc>
            </a:pPr>
            <a:r>
              <a:rPr lang="en-US" altLang="zh-CN" sz="3700" b="1" spc="-13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37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10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700" b="1" spc="-6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39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37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25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  <a:r>
              <a:rPr lang="en-US" altLang="zh-CN" sz="37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3700" b="1" spc="-150" dirty="0">
                <a:solidFill>
                  <a:srgbClr val="001E5E"/>
                </a:solidFill>
                <a:latin typeface="Calibri"/>
                <a:ea typeface="Calibri"/>
              </a:rPr>
              <a:t>Виды</a:t>
            </a:r>
            <a:r>
              <a:rPr lang="en-US" altLang="zh-CN" sz="3700" b="1" spc="-9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700" b="1" spc="-119" dirty="0">
                <a:solidFill>
                  <a:srgbClr val="001E5E"/>
                </a:solidFill>
                <a:latin typeface="Calibri"/>
                <a:ea typeface="Calibri"/>
              </a:rPr>
              <a:t>адаптации:</a:t>
            </a:r>
          </a:p>
          <a:p>
            <a:pPr>
              <a:lnSpc>
                <a:spcPts val="1750"/>
              </a:lnSpc>
            </a:pPr>
            <a:endParaRPr lang="en-US" dirty="0" smtClean="0"/>
          </a:p>
          <a:p>
            <a:pPr marL="0" indent="438277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Генотипическая</a:t>
            </a:r>
            <a:r>
              <a:rPr lang="en-US" altLang="zh-CN" sz="2400" b="1" spc="6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</a:p>
          <a:p>
            <a:pPr marL="666877" hangingPunct="0">
              <a:lnSpc>
                <a:spcPct val="75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Организм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изначально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обладает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способностью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адаптироваться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выполнению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нагрузки.</a:t>
            </a:r>
          </a:p>
          <a:p>
            <a:pPr marL="666877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Молекулярные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одинаковы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для</a:t>
            </a:r>
            <a:r>
              <a:rPr lang="en-US" altLang="zh-CN" sz="24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любого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органи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зма</a:t>
            </a:r>
          </a:p>
          <a:p>
            <a:pPr>
              <a:lnSpc>
                <a:spcPts val="1380"/>
              </a:lnSpc>
            </a:pPr>
            <a:endParaRPr lang="en-US" dirty="0" smtClean="0"/>
          </a:p>
          <a:p>
            <a:pPr marL="0" indent="438277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14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Фенотипическая</a:t>
            </a:r>
            <a:r>
              <a:rPr lang="en-US" altLang="zh-CN" sz="2400" b="1" spc="12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</a:p>
          <a:p>
            <a:pPr marL="666877" hangingPunct="0">
              <a:lnSpc>
                <a:spcPct val="7416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Прирост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адаптационных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возможностей,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наблюдаемый</a:t>
            </a:r>
            <a:r>
              <a:rPr lang="en-US" altLang="zh-CN" sz="24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жизни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.</a:t>
            </a:r>
          </a:p>
          <a:p>
            <a:pPr marL="666877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влиянием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систематических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тренировок</a:t>
            </a:r>
            <a:r>
              <a:rPr lang="en-US" altLang="zh-CN" sz="2400" spc="-1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адаптационные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совершенствуются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уровень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spc="-11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существенно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spc="-5" dirty="0">
                <a:solidFill>
                  <a:srgbClr val="000000"/>
                </a:solidFill>
                <a:latin typeface="Calibri"/>
                <a:ea typeface="Calibri"/>
              </a:rPr>
              <a:t>воз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растает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139"/>
              </a:lnSpc>
            </a:pPr>
            <a:endParaRPr lang="en-US" dirty="0" smtClean="0"/>
          </a:p>
          <a:p>
            <a:pPr marL="0" indent="5258434">
              <a:lnSpc>
                <a:spcPct val="100000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Михайлов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С.С.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Биохимия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М.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Человек,</a:t>
            </a:r>
            <a:r>
              <a:rPr lang="en-US" altLang="zh-CN" sz="1400" spc="-9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2018.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7"/>
          <p:cNvSpPr txBox="1"/>
          <p:nvPr/>
        </p:nvSpPr>
        <p:spPr>
          <a:xfrm>
            <a:off x="758037" y="403803"/>
            <a:ext cx="10945466" cy="538385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49116" indent="-3649116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Характеристика</a:t>
            </a:r>
            <a:r>
              <a:rPr lang="en-US" altLang="zh-CN" sz="2800" b="1" spc="-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общих</a:t>
            </a:r>
            <a:r>
              <a:rPr lang="en-US" altLang="zh-CN" sz="2800" b="1" spc="-6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закономерностей</a:t>
            </a:r>
            <a:r>
              <a:rPr lang="en-US" altLang="zh-CN" sz="2800" b="1" spc="-6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адаптационного</a:t>
            </a:r>
            <a:r>
              <a:rPr lang="en-US" altLang="zh-CN" sz="2800" b="1" spc="-69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процесса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мышечной</a:t>
            </a:r>
            <a:r>
              <a:rPr lang="en-US" altLang="zh-CN" sz="2800" b="1" spc="-20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нагрузке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920"/>
              </a:lnSpc>
            </a:pPr>
            <a:endParaRPr lang="en-US" dirty="0" smtClean="0"/>
          </a:p>
          <a:p>
            <a:pPr marL="495604" hangingPunct="0">
              <a:lnSpc>
                <a:spcPct val="95416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мышечной</a:t>
            </a:r>
            <a:r>
              <a:rPr lang="en-US" altLang="zh-CN" sz="24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подразделяются</a:t>
            </a:r>
            <a:r>
              <a:rPr lang="en-US" altLang="zh-CN" sz="24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неспецифические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(общие)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специфические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10"/>
              </a:lnSpc>
            </a:pPr>
            <a:endParaRPr lang="en-US" dirty="0" smtClean="0"/>
          </a:p>
          <a:p>
            <a:pPr marL="0" indent="699795">
              <a:lnSpc>
                <a:spcPct val="100000"/>
              </a:lnSpc>
            </a:pP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Неспецифические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i="1" spc="-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адаптации:</a:t>
            </a:r>
          </a:p>
          <a:p>
            <a:pPr>
              <a:lnSpc>
                <a:spcPts val="519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активация</a:t>
            </a:r>
            <a:r>
              <a:rPr lang="en-US" altLang="zh-CN" sz="2400" spc="15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ЦНС;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активация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желез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внутренней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секреции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(выделения</a:t>
            </a:r>
            <a:r>
              <a:rPr lang="en-US" altLang="zh-CN" sz="2400" spc="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гормонов);</a:t>
            </a:r>
          </a:p>
          <a:p>
            <a:pPr>
              <a:lnSpc>
                <a:spcPts val="715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4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усиление</a:t>
            </a:r>
            <a:r>
              <a:rPr lang="en-US" altLang="zh-CN" sz="2400" spc="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обмена</a:t>
            </a:r>
            <a:r>
              <a:rPr lang="en-US" altLang="zh-CN" sz="24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веществ;</a:t>
            </a:r>
          </a:p>
          <a:p>
            <a:pPr>
              <a:lnSpc>
                <a:spcPts val="709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усиление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энергических</a:t>
            </a:r>
            <a:r>
              <a:rPr lang="en-US" altLang="zh-CN" sz="2400" spc="1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затрат;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температуры</a:t>
            </a:r>
            <a:r>
              <a:rPr lang="en-US" altLang="zh-CN" sz="2400" spc="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тела;</a:t>
            </a:r>
          </a:p>
          <a:p>
            <a:pPr>
              <a:lnSpc>
                <a:spcPts val="719"/>
              </a:lnSpc>
            </a:pPr>
            <a:endParaRPr lang="en-US" dirty="0" smtClean="0"/>
          </a:p>
          <a:p>
            <a:pPr marL="0" indent="495604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400" spc="-25" dirty="0">
                <a:solidFill>
                  <a:srgbClr val="000000"/>
                </a:solidFill>
                <a:latin typeface="Arial"/>
                <a:cs typeface="Arial"/>
              </a:rPr>
              <a:t> 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усиление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функции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желудочно-кишечного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тракта,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почек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т.д.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8"/>
          <p:cNvSpPr txBox="1"/>
          <p:nvPr/>
        </p:nvSpPr>
        <p:spPr>
          <a:xfrm>
            <a:off x="472440" y="331836"/>
            <a:ext cx="10945400" cy="54459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648709" indent="-3648709" hangingPunct="0">
              <a:lnSpc>
                <a:spcPct val="95416"/>
              </a:lnSpc>
            </a:pP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Характеристика</a:t>
            </a:r>
            <a:r>
              <a:rPr lang="en-US" altLang="zh-CN" sz="2800" b="1" spc="-60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общих</a:t>
            </a:r>
            <a:r>
              <a:rPr lang="en-US" altLang="zh-CN" sz="2800" b="1" spc="-6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закономерностей</a:t>
            </a:r>
            <a:r>
              <a:rPr lang="en-US" altLang="zh-CN" sz="2800" b="1" spc="-64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адаптационного</a:t>
            </a:r>
            <a:r>
              <a:rPr lang="en-US" altLang="zh-CN" sz="2800" b="1" spc="-69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процесса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к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мышечной</a:t>
            </a:r>
            <a:r>
              <a:rPr lang="en-US" altLang="zh-CN" sz="2800" b="1" spc="-195" dirty="0">
                <a:solidFill>
                  <a:srgbClr val="001E5E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b="1" dirty="0">
                <a:solidFill>
                  <a:srgbClr val="001E5E"/>
                </a:solidFill>
                <a:latin typeface="Times New Roman"/>
                <a:ea typeface="Times New Roman"/>
              </a:rPr>
              <a:t>нагрузке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14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dirty="0">
                <a:solidFill>
                  <a:srgbClr val="001E5E"/>
                </a:solidFill>
                <a:latin typeface="Arial"/>
                <a:ea typeface="Arial"/>
              </a:rPr>
              <a:t>•</a:t>
            </a:r>
            <a:r>
              <a:rPr lang="en-US" altLang="zh-CN" sz="2400" spc="25" dirty="0">
                <a:solidFill>
                  <a:srgbClr val="001E5E"/>
                </a:solidFill>
                <a:latin typeface="Arial"/>
                <a:cs typeface="Arial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Специфические</a:t>
            </a:r>
            <a:r>
              <a:rPr lang="en-US" altLang="zh-CN" sz="24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механизмы</a:t>
            </a:r>
            <a:r>
              <a:rPr lang="en-US" altLang="zh-CN" sz="24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spc="2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связаны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со</a:t>
            </a:r>
            <a:r>
              <a:rPr lang="en-US" altLang="zh-CN" sz="2400" spc="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спецификой</a:t>
            </a:r>
            <a:r>
              <a:rPr lang="en-US" altLang="zh-CN" sz="2400" spc="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выполняемых</a:t>
            </a:r>
          </a:p>
          <a:p>
            <a:pPr marL="0" indent="5714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нагрузок,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развивающих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различные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физические</a:t>
            </a:r>
            <a:r>
              <a:rPr lang="en-US" altLang="zh-CN" sz="24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качества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210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Специфические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адаптивные</a:t>
            </a:r>
            <a:r>
              <a:rPr lang="en-US" altLang="zh-CN" sz="2400" i="1" spc="34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2400" i="1" dirty="0">
                <a:solidFill>
                  <a:srgbClr val="001E5E"/>
                </a:solidFill>
                <a:latin typeface="Calibri"/>
                <a:ea typeface="Calibri"/>
              </a:rPr>
              <a:t>изменения</a:t>
            </a:r>
            <a:r>
              <a:rPr lang="en-US" altLang="zh-CN" sz="2400" dirty="0">
                <a:solidFill>
                  <a:srgbClr val="001E5E"/>
                </a:solidFill>
                <a:latin typeface="Calibri"/>
                <a:ea typeface="Calibri"/>
              </a:rPr>
              <a:t>:</a:t>
            </a:r>
          </a:p>
          <a:p>
            <a:pPr>
              <a:lnSpc>
                <a:spcPts val="705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утолщение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костей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бугристостей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силовых</a:t>
            </a:r>
            <a:r>
              <a:rPr lang="en-US" altLang="zh-CN" sz="24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тренировках;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полостей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сердца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тоногенная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дилятация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–</a:t>
            </a:r>
            <a:r>
              <a:rPr lang="en-US" altLang="zh-CN" sz="2400" spc="-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тренировках</a:t>
            </a:r>
            <a:r>
              <a:rPr lang="en-US" altLang="zh-CN" sz="24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</a:p>
          <a:p>
            <a:pPr marL="0" indent="70561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выносливость</a:t>
            </a:r>
            <a:r>
              <a:rPr lang="en-US" altLang="zh-CN" sz="2400" spc="-15" dirty="0">
                <a:solidFill>
                  <a:srgbClr val="000000"/>
                </a:solidFill>
                <a:latin typeface="Calibri"/>
                <a:ea typeface="Calibri"/>
              </a:rPr>
              <a:t>;</a:t>
            </a:r>
          </a:p>
          <a:p>
            <a:pPr>
              <a:lnSpc>
                <a:spcPts val="669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расширение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полей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зрения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игровых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видах</a:t>
            </a:r>
            <a:r>
              <a:rPr lang="en-US" altLang="zh-CN" sz="24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занятий;</a:t>
            </a:r>
          </a:p>
          <a:p>
            <a:pPr>
              <a:lnSpc>
                <a:spcPts val="465"/>
              </a:lnSpc>
            </a:pPr>
            <a:endParaRPr lang="en-US" dirty="0" smtClean="0"/>
          </a:p>
          <a:p>
            <a:pPr marL="0" indent="342899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-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миофибриллярная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скоростно-силовых),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либо</a:t>
            </a:r>
            <a:r>
              <a:rPr lang="en-US" altLang="zh-CN" sz="24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саркоплазменная</a:t>
            </a:r>
          </a:p>
          <a:p>
            <a:pPr marL="0" indent="705612">
              <a:lnSpc>
                <a:spcPct val="100000"/>
              </a:lnSpc>
            </a:pP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гипертрофия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мышц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(для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циклических</a:t>
            </a:r>
            <a:r>
              <a:rPr lang="en-US" altLang="zh-CN" sz="2400" spc="-4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Calibri"/>
                <a:ea typeface="Calibri"/>
              </a:rPr>
              <a:t>видов)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9"/>
          <p:cNvSpPr txBox="1"/>
          <p:nvPr/>
        </p:nvSpPr>
        <p:spPr>
          <a:xfrm>
            <a:off x="929639" y="514515"/>
            <a:ext cx="7253779" cy="518575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833"/>
              </a:lnSpc>
            </a:pP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В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физической</a:t>
            </a:r>
            <a:r>
              <a:rPr lang="en-US" altLang="zh-CN" sz="3600" b="1" spc="-24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нагрузке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dirty="0">
                <a:solidFill>
                  <a:srgbClr val="001E5E"/>
                </a:solidFill>
                <a:latin typeface="Calibri"/>
                <a:ea typeface="Calibri"/>
              </a:rPr>
              <a:t>принимают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3600" b="1" spc="-5" dirty="0">
                <a:solidFill>
                  <a:srgbClr val="001E5E"/>
                </a:solidFill>
                <a:latin typeface="Calibri"/>
                <a:ea typeface="Calibri"/>
              </a:rPr>
              <a:t>участие: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360"/>
              </a:lnSpc>
            </a:pPr>
            <a:endParaRPr lang="en-US" dirty="0" smtClean="0"/>
          </a:p>
          <a:p>
            <a:pPr marL="0" indent="1189355">
              <a:lnSpc>
                <a:spcPct val="100000"/>
              </a:lnSpc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Опорно-двигательный</a:t>
            </a:r>
            <a:r>
              <a:rPr lang="en-US" altLang="zh-CN" sz="2800" spc="-16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аппарат</a:t>
            </a:r>
          </a:p>
          <a:p>
            <a:pPr marL="0" indent="1189355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Дыхательная</a:t>
            </a:r>
            <a:r>
              <a:rPr lang="en-US" altLang="zh-CN" sz="2800" spc="-1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  <a:p>
            <a:pPr marL="0" indent="1189355">
              <a:lnSpc>
                <a:spcPct val="100000"/>
              </a:lnSpc>
              <a:spcBef>
                <a:spcPts val="31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spc="-125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Сердечно-сосудистая</a:t>
            </a:r>
            <a:r>
              <a:rPr lang="en-US" altLang="zh-CN" sz="2800" spc="-11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  <a:p>
            <a:pPr marL="0" indent="1189355">
              <a:lnSpc>
                <a:spcPct val="100000"/>
              </a:lnSpc>
              <a:spcBef>
                <a:spcPts val="345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  <a:r>
              <a:rPr lang="en-US" altLang="zh-CN" sz="2800" spc="-2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крови</a:t>
            </a:r>
          </a:p>
          <a:p>
            <a:pPr marL="0" indent="1189355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Пищеварительная</a:t>
            </a:r>
            <a:r>
              <a:rPr lang="en-US" altLang="zh-CN" sz="2800" spc="-85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  <a:p>
            <a:pPr marL="0" indent="1189355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Выделительная</a:t>
            </a:r>
            <a:r>
              <a:rPr lang="en-US" altLang="zh-CN" sz="2800" spc="-34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  <a:p>
            <a:pPr marL="0" indent="1189355">
              <a:lnSpc>
                <a:spcPct val="100000"/>
              </a:lnSpc>
              <a:spcBef>
                <a:spcPts val="334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Вегетативная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нервная</a:t>
            </a:r>
            <a:r>
              <a:rPr lang="en-US" altLang="zh-CN" sz="2800" spc="-139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  <a:p>
            <a:pPr marL="0" indent="1189355">
              <a:lnSpc>
                <a:spcPct val="100000"/>
              </a:lnSpc>
              <a:spcBef>
                <a:spcPts val="320"/>
              </a:spcBef>
            </a:pPr>
            <a:r>
              <a:rPr lang="en-US" altLang="zh-CN" sz="2800" dirty="0">
                <a:solidFill>
                  <a:srgbClr val="000000"/>
                </a:solidFill>
                <a:latin typeface="Arial"/>
                <a:ea typeface="Arial"/>
              </a:rPr>
              <a:t>•</a:t>
            </a:r>
            <a:r>
              <a:rPr lang="en-US" altLang="zh-CN" sz="2800" dirty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Эндокринная</a:t>
            </a:r>
            <a:r>
              <a:rPr lang="en-US" altLang="zh-CN" sz="2800" spc="-3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en-US" altLang="zh-CN" sz="2800" dirty="0">
                <a:solidFill>
                  <a:srgbClr val="000000"/>
                </a:solidFill>
                <a:latin typeface="Times New Roman"/>
                <a:ea typeface="Times New Roman"/>
              </a:rPr>
              <a:t>система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0"/>
          <p:cNvSpPr/>
          <p:nvPr/>
        </p:nvSpPr>
        <p:spPr>
          <a:xfrm>
            <a:off x="1682750" y="730250"/>
            <a:ext cx="9188450" cy="5734050"/>
          </a:xfrm>
          <a:custGeom>
            <a:avLst/>
            <a:gdLst>
              <a:gd name="connsiteX0" fmla="*/ 7366 w 9188450"/>
              <a:gd name="connsiteY0" fmla="*/ 1440688 h 5734050"/>
              <a:gd name="connsiteX1" fmla="*/ 6328918 w 9188450"/>
              <a:gd name="connsiteY1" fmla="*/ 1440688 h 5734050"/>
              <a:gd name="connsiteX2" fmla="*/ 6328918 w 9188450"/>
              <a:gd name="connsiteY2" fmla="*/ 7366 h 5734050"/>
              <a:gd name="connsiteX3" fmla="*/ 9195561 w 9188450"/>
              <a:gd name="connsiteY3" fmla="*/ 2874010 h 5734050"/>
              <a:gd name="connsiteX4" fmla="*/ 6328918 w 9188450"/>
              <a:gd name="connsiteY4" fmla="*/ 5740654 h 5734050"/>
              <a:gd name="connsiteX5" fmla="*/ 6328918 w 9188450"/>
              <a:gd name="connsiteY5" fmla="*/ 4307332 h 5734050"/>
              <a:gd name="connsiteX6" fmla="*/ 7366 w 9188450"/>
              <a:gd name="connsiteY6" fmla="*/ 4307332 h 5734050"/>
              <a:gd name="connsiteX7" fmla="*/ 7366 w 9188450"/>
              <a:gd name="connsiteY7" fmla="*/ 1440688 h 5734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88450" h="5734050">
                <a:moveTo>
                  <a:pt x="7366" y="1440688"/>
                </a:moveTo>
                <a:lnTo>
                  <a:pt x="6328918" y="1440688"/>
                </a:lnTo>
                <a:lnTo>
                  <a:pt x="6328918" y="7366"/>
                </a:lnTo>
                <a:lnTo>
                  <a:pt x="9195561" y="2874010"/>
                </a:lnTo>
                <a:lnTo>
                  <a:pt x="6328918" y="5740654"/>
                </a:lnTo>
                <a:lnTo>
                  <a:pt x="6328918" y="4307332"/>
                </a:lnTo>
                <a:lnTo>
                  <a:pt x="7366" y="4307332"/>
                </a:lnTo>
                <a:lnTo>
                  <a:pt x="7366" y="1440688"/>
                </a:lnTo>
                <a:close/>
              </a:path>
            </a:pathLst>
          </a:custGeom>
          <a:solidFill>
            <a:srgbClr val="FEE7C9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80" y="2446020"/>
            <a:ext cx="5295900" cy="281178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8420" y="2446020"/>
            <a:ext cx="5288280" cy="3573779"/>
          </a:xfrm>
          <a:prstGeom prst="rect">
            <a:avLst/>
          </a:prstGeom>
        </p:spPr>
      </p:pic>
      <p:sp>
        <p:nvSpPr>
          <p:cNvPr id="2" name="TextBox 13"/>
          <p:cNvSpPr txBox="1"/>
          <p:nvPr/>
        </p:nvSpPr>
        <p:spPr>
          <a:xfrm>
            <a:off x="2260980" y="370205"/>
            <a:ext cx="7605210" cy="6096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>
              <a:lnSpc>
                <a:spcPct val="100000"/>
              </a:lnSpc>
            </a:pPr>
            <a:r>
              <a:rPr lang="en-US" altLang="zh-CN" sz="4000" b="1" spc="-144" dirty="0">
                <a:solidFill>
                  <a:srgbClr val="001E5E"/>
                </a:solidFill>
                <a:latin typeface="Calibri"/>
                <a:ea typeface="Calibri"/>
              </a:rPr>
              <a:t>Адаптация</a:t>
            </a:r>
            <a:r>
              <a:rPr lang="en-US" altLang="zh-CN" sz="4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5" dirty="0">
                <a:solidFill>
                  <a:srgbClr val="001E5E"/>
                </a:solidFill>
                <a:latin typeface="Calibri"/>
                <a:ea typeface="Calibri"/>
              </a:rPr>
              <a:t>к</a:t>
            </a:r>
            <a:r>
              <a:rPr lang="en-US" altLang="zh-CN" sz="4000" b="1" spc="-5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50" dirty="0">
                <a:solidFill>
                  <a:srgbClr val="001E5E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4000" b="1" spc="-65" dirty="0">
                <a:solidFill>
                  <a:srgbClr val="001E5E"/>
                </a:solidFill>
                <a:latin typeface="Calibri"/>
                <a:cs typeface="Calibri"/>
              </a:rPr>
              <a:t> </a:t>
            </a:r>
            <a:r>
              <a:rPr lang="en-US" altLang="zh-CN" sz="4000" b="1" spc="-139" dirty="0">
                <a:solidFill>
                  <a:srgbClr val="001E5E"/>
                </a:solidFill>
                <a:latin typeface="Calibri"/>
                <a:ea typeface="Calibri"/>
              </a:rPr>
              <a:t>нагрузкам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090574" y="2716593"/>
            <a:ext cx="4723562" cy="25710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hangingPunct="0">
              <a:lnSpc>
                <a:spcPct val="95416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Фаза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срочной</a:t>
            </a:r>
            <a:r>
              <a:rPr lang="en-US" altLang="zh-CN" sz="2400" b="1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срочной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1800" spc="-9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сводится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преимущественно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8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изменениям</a:t>
            </a:r>
          </a:p>
          <a:p>
            <a:pPr marL="0" hangingPunct="0">
              <a:lnSpc>
                <a:spcPct val="101666"/>
              </a:lnSpc>
              <a:spcBef>
                <a:spcPts val="179"/>
              </a:spcBef>
            </a:pP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энергетического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обмена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связанных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8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ним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функций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вегетативного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обеспечения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основе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уже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сформированных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механизмов</a:t>
            </a:r>
            <a:r>
              <a:rPr lang="en-US" altLang="zh-CN" sz="18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их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реализации,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он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представляет</a:t>
            </a:r>
            <a:r>
              <a:rPr lang="en-US" altLang="zh-CN" sz="1800" spc="-8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собой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непосредственный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ответ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организма</a:t>
            </a:r>
            <a:r>
              <a:rPr lang="en-US" altLang="zh-CN" sz="18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однократные</a:t>
            </a:r>
            <a:r>
              <a:rPr lang="en-US" altLang="zh-CN" sz="18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воздействия</a:t>
            </a:r>
            <a:r>
              <a:rPr lang="en-US" altLang="zh-CN" sz="18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18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800" dirty="0">
                <a:solidFill>
                  <a:srgbClr val="000000"/>
                </a:solidFill>
                <a:latin typeface="Calibri"/>
                <a:ea typeface="Calibri"/>
              </a:rPr>
              <a:t>нагрузок.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188075" y="2655061"/>
            <a:ext cx="5631616" cy="40867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indent="442594">
              <a:lnSpc>
                <a:spcPct val="100000"/>
              </a:lnSpc>
            </a:pP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Фаза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долговременной</a:t>
            </a:r>
            <a:r>
              <a:rPr lang="en-US" altLang="zh-CN" sz="2400" b="1" spc="-12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2400" b="1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</a:p>
          <a:p>
            <a:pPr marL="614806" indent="-172211" hangingPunct="0">
              <a:lnSpc>
                <a:spcPct val="95416"/>
              </a:lnSpc>
              <a:spcBef>
                <a:spcPts val="340"/>
              </a:spcBef>
            </a:pP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•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многократном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повторении</a:t>
            </a:r>
            <a:r>
              <a:rPr lang="en-US" altLang="zh-CN" sz="1600" spc="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физических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воздействий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суммировании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многих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следов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нагрузок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постепенно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развивается</a:t>
            </a:r>
            <a:r>
              <a:rPr lang="en-US" altLang="zh-CN" sz="1600" spc="-5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долгосрочная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адаптация.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Этот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этап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связан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формированием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организме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функциональных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структурных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изменений,</a:t>
            </a:r>
            <a:r>
              <a:rPr lang="en-US" altLang="zh-CN" sz="1600" spc="-5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происходящих</a:t>
            </a:r>
            <a:r>
              <a:rPr lang="en-US" altLang="zh-CN" sz="1600" spc="-6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вследствие</a:t>
            </a:r>
            <a:r>
              <a:rPr lang="en-US" altLang="zh-CN" sz="1600" spc="-6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стимуляции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генетического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аппарата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нагружаемых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время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работы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клеток.</a:t>
            </a:r>
            <a:r>
              <a:rPr lang="en-US" altLang="zh-CN" sz="1600" spc="-4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3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процессе</a:t>
            </a:r>
            <a:r>
              <a:rPr lang="en-US" altLang="zh-CN" sz="1600" spc="-4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долговременной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адаптации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физическим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нагрузкам</a:t>
            </a:r>
            <a:r>
              <a:rPr lang="en-US" altLang="zh-CN" sz="1600" spc="-8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активируется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синтез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нуклеиновых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кислот</a:t>
            </a:r>
            <a:r>
              <a:rPr lang="en-US" altLang="zh-CN" sz="1600" spc="-2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и</a:t>
            </a:r>
            <a:r>
              <a:rPr lang="en-US" altLang="zh-CN" sz="1600" spc="-3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специфических</a:t>
            </a:r>
            <a:r>
              <a:rPr lang="en-US" altLang="zh-CN" sz="1600" spc="-3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белков,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результате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чего</a:t>
            </a:r>
            <a:r>
              <a:rPr lang="en-US" altLang="zh-CN" sz="1600" spc="-69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происходит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увеличение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t/>
            </a:r>
            <a:br/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возможностей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опорно-двигательного</a:t>
            </a:r>
            <a:r>
              <a:rPr lang="en-US" altLang="zh-CN" sz="1600" spc="-1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аппарата,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совершенствуется</a:t>
            </a:r>
            <a:r>
              <a:rPr lang="en-US" altLang="zh-CN" sz="1600" spc="-64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его</a:t>
            </a:r>
            <a:r>
              <a:rPr lang="en-US" altLang="zh-CN" sz="1600" spc="-75" dirty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lang="en-US" altLang="zh-CN" sz="1600" dirty="0">
                <a:solidFill>
                  <a:srgbClr val="000000"/>
                </a:solidFill>
                <a:latin typeface="Calibri"/>
                <a:ea typeface="Calibri"/>
              </a:rPr>
              <a:t>энергообеспечение.</a:t>
            </a:r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000"/>
              </a:lnSpc>
            </a:pPr>
            <a:endParaRPr lang="en-US" dirty="0" smtClean="0"/>
          </a:p>
          <a:p>
            <a:pPr>
              <a:lnSpc>
                <a:spcPts val="1455"/>
              </a:lnSpc>
            </a:pPr>
            <a:endParaRPr lang="en-US" dirty="0" smtClean="0"/>
          </a:p>
          <a:p>
            <a:pPr marL="0">
              <a:lnSpc>
                <a:spcPct val="100000"/>
              </a:lnSpc>
            </a:pP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Михайлов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С.С.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Биохимия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двигательной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деятельности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-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М.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: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Человек,</a:t>
            </a:r>
            <a:r>
              <a:rPr lang="en-US" altLang="zh-CN" sz="1400" spc="-94" dirty="0">
                <a:solidFill>
                  <a:srgbClr val="323232"/>
                </a:solidFill>
                <a:latin typeface="Calibri"/>
                <a:cs typeface="Calibri"/>
              </a:rPr>
              <a:t> </a:t>
            </a:r>
            <a:r>
              <a:rPr lang="en-US" altLang="zh-CN" sz="1400" dirty="0">
                <a:solidFill>
                  <a:srgbClr val="323232"/>
                </a:solidFill>
                <a:latin typeface="Calibri"/>
                <a:ea typeface="Calibri"/>
              </a:rPr>
              <a:t>2018.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1180</Words>
  <Application>Microsoft Office PowerPoint</Application>
  <PresentationFormat>Произвольный</PresentationFormat>
  <Paragraphs>568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Екатерина Быкова</cp:lastModifiedBy>
  <cp:revision>2</cp:revision>
  <dcterms:created xsi:type="dcterms:W3CDTF">2011-01-21T15:00:27Z</dcterms:created>
  <dcterms:modified xsi:type="dcterms:W3CDTF">2020-11-15T14:22:18Z</dcterms:modified>
</cp:coreProperties>
</file>