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75" r:id="rId4"/>
    <p:sldId id="259" r:id="rId5"/>
    <p:sldId id="258" r:id="rId6"/>
    <p:sldId id="269" r:id="rId7"/>
    <p:sldId id="260" r:id="rId8"/>
    <p:sldId id="261" r:id="rId9"/>
    <p:sldId id="270" r:id="rId10"/>
    <p:sldId id="262" r:id="rId11"/>
    <p:sldId id="263" r:id="rId12"/>
    <p:sldId id="264" r:id="rId13"/>
    <p:sldId id="266" r:id="rId14"/>
    <p:sldId id="267" r:id="rId15"/>
    <p:sldId id="268" r:id="rId16"/>
    <p:sldId id="272" r:id="rId17"/>
    <p:sldId id="273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="" xmlns:a16="http://schemas.microsoft.com/office/drawing/2014/main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18D3656-79EC-4ABF-995E-147B461A8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4" y="933855"/>
            <a:ext cx="6995926" cy="4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3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4C11253D-37B7-4E3D-B00C-A60D6402AA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59647"/>
          <a:stretch/>
        </p:blipFill>
        <p:spPr>
          <a:xfrm>
            <a:off x="0" y="0"/>
            <a:ext cx="6890793" cy="231004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194D0DD5-3B1D-41A6-AA84-547DF621A5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3" r="33310"/>
          <a:stretch/>
        </p:blipFill>
        <p:spPr>
          <a:xfrm flipV="1">
            <a:off x="5780291" y="4641006"/>
            <a:ext cx="6411709" cy="22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46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EA190195-D49F-4D2F-BD3A-0953C6A89F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3454"/>
          <a:stretch/>
        </p:blipFill>
        <p:spPr>
          <a:xfrm>
            <a:off x="0" y="4931722"/>
            <a:ext cx="1731524" cy="19262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C44B08B6-BA31-446D-9339-69C4A7B332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6" r="19317"/>
          <a:stretch/>
        </p:blipFill>
        <p:spPr>
          <a:xfrm>
            <a:off x="8732051" y="-1"/>
            <a:ext cx="3459949" cy="22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795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62FDD4AB-5550-4021-95E3-D6D612B7A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b="8151"/>
          <a:stretch/>
        </p:blipFill>
        <p:spPr>
          <a:xfrm>
            <a:off x="-1" y="558976"/>
            <a:ext cx="5779123" cy="62990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5217ACB5-7ACE-463B-9B17-5C54F0CED6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4"/>
          <a:stretch/>
        </p:blipFill>
        <p:spPr>
          <a:xfrm>
            <a:off x="1042411" y="0"/>
            <a:ext cx="6785129" cy="4883272"/>
          </a:xfrm>
          <a:prstGeom prst="rect">
            <a:avLst/>
          </a:prstGeom>
        </p:spPr>
      </p:pic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C52D67F4-8832-47ED-B0AF-7C88AF97AA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7250" y="2349567"/>
            <a:ext cx="3274950" cy="327681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099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2037B72-2091-4867-BEC2-C4EFC81C2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6"/>
          <a:stretch/>
        </p:blipFill>
        <p:spPr>
          <a:xfrm flipH="1">
            <a:off x="218841" y="2812206"/>
            <a:ext cx="9030573" cy="4045794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그림 개체 틀 4">
            <a:extLst>
              <a:ext uri="{FF2B5EF4-FFF2-40B4-BE49-F238E27FC236}">
                <a16:creationId xmlns="" xmlns:a16="http://schemas.microsoft.com/office/drawing/2014/main" id="{F81AE992-136F-4AA5-A210-69AD147EC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1544" y="1241638"/>
            <a:ext cx="3049156" cy="437472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60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E256F32E-4261-416E-ADF9-E2A5F61373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" r="78058"/>
          <a:stretch/>
        </p:blipFill>
        <p:spPr>
          <a:xfrm>
            <a:off x="10082409" y="-1"/>
            <a:ext cx="2109592" cy="6718907"/>
          </a:xfrm>
          <a:prstGeom prst="rect">
            <a:avLst/>
          </a:prstGeom>
        </p:spPr>
      </p:pic>
      <p:sp>
        <p:nvSpPr>
          <p:cNvPr id="11" name="그림 개체 틀 4">
            <a:extLst>
              <a:ext uri="{FF2B5EF4-FFF2-40B4-BE49-F238E27FC236}">
                <a16:creationId xmlns="" xmlns:a16="http://schemas.microsoft.com/office/drawing/2014/main" id="{018BC0BD-E3E1-4D72-8F79-25801D0AD2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F8566BCA-DAC6-43B5-BF5C-5D9DD7531F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 b="73742"/>
          <a:stretch/>
        </p:blipFill>
        <p:spPr>
          <a:xfrm rot="5400000">
            <a:off x="-1477787" y="3579445"/>
            <a:ext cx="4756340" cy="18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0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411E289C-4A1B-49AC-B1F6-C515F72D1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7" r="60788"/>
          <a:stretch/>
        </p:blipFill>
        <p:spPr>
          <a:xfrm rot="5400000">
            <a:off x="8247999" y="2914002"/>
            <a:ext cx="2660602" cy="5227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93C8E0BA-F30C-4FEA-AF45-147FD8C493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5" b="17620"/>
          <a:stretch/>
        </p:blipFill>
        <p:spPr>
          <a:xfrm rot="5400000">
            <a:off x="1705772" y="-1705772"/>
            <a:ext cx="2238094" cy="5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53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DC69092A-ABEB-41F2-B7D8-555A83F33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1" b="66861"/>
          <a:stretch/>
        </p:blipFill>
        <p:spPr>
          <a:xfrm flipH="1">
            <a:off x="0" y="5435893"/>
            <a:ext cx="3225948" cy="142210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8C554EF4-D2FA-4407-BDBA-E33BE3330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0"/>
          <a:stretch/>
        </p:blipFill>
        <p:spPr>
          <a:xfrm>
            <a:off x="0" y="0"/>
            <a:ext cx="5600700" cy="167399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E08F7D0B-78D4-4B75-A754-0EA59F1692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4" b="33430"/>
          <a:stretch/>
        </p:blipFill>
        <p:spPr>
          <a:xfrm>
            <a:off x="10267849" y="3465693"/>
            <a:ext cx="1924151" cy="33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874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027F4B55-3CAE-4692-95CF-8776DE7FBA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r="14251"/>
          <a:stretch/>
        </p:blipFill>
        <p:spPr>
          <a:xfrm flipH="1">
            <a:off x="-1" y="0"/>
            <a:ext cx="8244078" cy="63661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F6B039DE-C045-4E27-BE03-BF69F95C04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/>
          <a:stretch/>
        </p:blipFill>
        <p:spPr>
          <a:xfrm flipH="1" flipV="1">
            <a:off x="7747456" y="249314"/>
            <a:ext cx="4444544" cy="5095875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="" xmlns:a16="http://schemas.microsoft.com/office/drawing/2014/main" id="{14AF9409-6099-458E-B438-0C28FF5DCB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="" xmlns:a16="http://schemas.microsoft.com/office/drawing/2014/main" id="{CAEF6C42-9DE8-4D45-84A8-B3A380D06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183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377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8FCF50D8-5D06-46C8-9673-EA18E8244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566738"/>
            <a:ext cx="9953625" cy="5724525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="" xmlns:a16="http://schemas.microsoft.com/office/drawing/2014/main" id="{E784B942-B8DE-4F20-8964-5B36B208045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415969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4">
            <a:extLst>
              <a:ext uri="{FF2B5EF4-FFF2-40B4-BE49-F238E27FC236}">
                <a16:creationId xmlns="" xmlns:a16="http://schemas.microsoft.com/office/drawing/2014/main" id="{259780C3-E4C3-4630-9E1C-E416BEEF6D02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356810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="" xmlns:a16="http://schemas.microsoft.com/office/drawing/2014/main" id="{E6E31677-1BDB-47BA-A9C7-8D125667257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886183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="" xmlns:a16="http://schemas.microsoft.com/office/drawing/2014/main" id="{407E8A7C-305C-4F6D-A129-0531226A5E4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827024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5442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4985395" y="1407605"/>
            <a:ext cx="7206606" cy="54503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-1" y="0"/>
            <a:ext cx="5841947" cy="3056716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="" xmlns:a16="http://schemas.microsoft.com/office/drawing/2014/main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84490" y="1011139"/>
            <a:ext cx="2286022" cy="495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081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tit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="" xmlns:a16="http://schemas.microsoft.com/office/drawing/2014/main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FA69C163-F369-4BFB-A9DF-C2F5641F56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1" b="64996"/>
          <a:stretch/>
        </p:blipFill>
        <p:spPr>
          <a:xfrm>
            <a:off x="6631997" y="4457430"/>
            <a:ext cx="5560003" cy="240057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AD2E7FEA-76C1-4BF0-B042-6D2BDF1FC6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60142"/>
          <a:stretch/>
        </p:blipFill>
        <p:spPr>
          <a:xfrm>
            <a:off x="0" y="0"/>
            <a:ext cx="7951550" cy="27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396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PTMON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3E6EB5E-4F59-4A0E-AD95-8CE52AA3F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24" y="0"/>
            <a:ext cx="3177964" cy="312609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5500360A-71C2-4EEB-B34F-8B3AAD48AB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1"/>
          <a:stretch/>
        </p:blipFill>
        <p:spPr>
          <a:xfrm>
            <a:off x="4269980" y="1247551"/>
            <a:ext cx="6785129" cy="5610449"/>
          </a:xfrm>
          <a:prstGeom prst="rect">
            <a:avLst/>
          </a:prstGeom>
        </p:spPr>
      </p:pic>
      <p:sp>
        <p:nvSpPr>
          <p:cNvPr id="10" name="그림 개체 틀 5">
            <a:extLst>
              <a:ext uri="{FF2B5EF4-FFF2-40B4-BE49-F238E27FC236}">
                <a16:creationId xmlns="" xmlns:a16="http://schemas.microsoft.com/office/drawing/2014/main" id="{B4EA51FA-7390-4114-9305-A64E53BA81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5606" y="1087520"/>
            <a:ext cx="3516125" cy="4689863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4842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BFF88DA-E734-442A-A9FE-7210C3C657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b="25593"/>
          <a:stretch/>
        </p:blipFill>
        <p:spPr>
          <a:xfrm rot="16200000">
            <a:off x="7034854" y="1700851"/>
            <a:ext cx="5211466" cy="51028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533EB2A8-C2A8-45FD-8A27-EF210532CD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>
          <a:xfrm>
            <a:off x="2915018" y="0"/>
            <a:ext cx="7951550" cy="6365816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="" xmlns:a16="http://schemas.microsoft.com/office/drawing/2014/main" id="{A55ABD4F-5A95-40CD-A48C-20677CF5E2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031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BDBCF823-7E08-423C-8D37-29210A4D1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56644"/>
          <a:stretch/>
        </p:blipFill>
        <p:spPr>
          <a:xfrm>
            <a:off x="-1" y="0"/>
            <a:ext cx="6469375" cy="2973342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70D6FA4B-C10C-4151-90EE-AE342E13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03CDB048-4084-4574-BFA9-EDEF59C2DB10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0D36EBE7-5C77-480C-8042-87E621AA25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44318" y="4719637"/>
            <a:ext cx="4347682" cy="213836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1CDF7377-1407-45FE-9DB5-91956B84A2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b="63649"/>
          <a:stretch/>
        </p:blipFill>
        <p:spPr>
          <a:xfrm flipH="1">
            <a:off x="7531816" y="5005591"/>
            <a:ext cx="4660184" cy="185241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AA9684E5-96FB-4C7C-8DB8-6C450ACF72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0"/>
            <a:ext cx="4347682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7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159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2410662D-EB78-4EFA-8190-FE978281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2D425997-4843-4C42-A28A-039ECDF5531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02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D63-5B86-4A76-832C-2CD695C8F72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C56FC-1C5B-486A-A4B3-6D2E466A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="" xmlns:a16="http://schemas.microsoft.com/office/drawing/2014/main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15157E44-1513-45C1-9D6F-A5BB15D2FE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3" b="50951"/>
          <a:stretch/>
        </p:blipFill>
        <p:spPr>
          <a:xfrm flipH="1">
            <a:off x="-1" y="3805584"/>
            <a:ext cx="4883285" cy="30524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0C9781A0-A13E-4A65-882C-35FC54F5A4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9565"/>
          <a:stretch/>
        </p:blipFill>
        <p:spPr>
          <a:xfrm>
            <a:off x="7109651" y="0"/>
            <a:ext cx="5082349" cy="311164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B763CB46-16A1-42E0-910F-624B48189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b="50000"/>
          <a:stretch/>
        </p:blipFill>
        <p:spPr>
          <a:xfrm>
            <a:off x="0" y="4425905"/>
            <a:ext cx="4182894" cy="24320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37CA873-8FF6-4C52-B882-338B8C7FBC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3" r="46890"/>
          <a:stretch/>
        </p:blipFill>
        <p:spPr>
          <a:xfrm>
            <a:off x="9565800" y="0"/>
            <a:ext cx="2626200" cy="11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4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="" xmlns:a16="http://schemas.microsoft.com/office/drawing/2014/main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49F53BE-A869-4B5E-AE0C-23A88D8BE8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3" b="36448"/>
          <a:stretch/>
        </p:blipFill>
        <p:spPr>
          <a:xfrm>
            <a:off x="7866743" y="3619501"/>
            <a:ext cx="4325257" cy="3238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A1BC0925-2184-4E3D-BFF7-CB7060394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6" b="23985"/>
          <a:stretch/>
        </p:blipFill>
        <p:spPr>
          <a:xfrm rot="5400000" flipH="1">
            <a:off x="87091" y="-87093"/>
            <a:ext cx="3699451" cy="38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1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A50ED4C4-7A35-425B-BC49-DE040A09EF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4" r="62745"/>
          <a:stretch/>
        </p:blipFill>
        <p:spPr>
          <a:xfrm rot="5400000">
            <a:off x="8155686" y="2821685"/>
            <a:ext cx="3006236" cy="50663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E97BC847-39FF-4EDF-BB03-9A0583E457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64996"/>
          <a:stretch/>
        </p:blipFill>
        <p:spPr>
          <a:xfrm>
            <a:off x="0" y="0"/>
            <a:ext cx="6096000" cy="24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71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1315BE9C-7298-4003-AE87-FA8CFA29FA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37833"/>
          <a:stretch/>
        </p:blipFill>
        <p:spPr>
          <a:xfrm>
            <a:off x="0" y="0"/>
            <a:ext cx="3540868" cy="31167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6BDCBE1-17F9-4806-AE12-C7337B4BA4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1" b="50000"/>
          <a:stretch/>
        </p:blipFill>
        <p:spPr>
          <a:xfrm>
            <a:off x="8488214" y="4351230"/>
            <a:ext cx="3703786" cy="25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06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AA450DB2-7776-408B-B1CB-2F49E6ECC4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b="57898"/>
          <a:stretch/>
        </p:blipFill>
        <p:spPr>
          <a:xfrm>
            <a:off x="0" y="4447883"/>
            <a:ext cx="8426888" cy="24101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F8079B2B-3D88-4C6A-B22E-432A62395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5" r="25893"/>
          <a:stretch/>
        </p:blipFill>
        <p:spPr>
          <a:xfrm flipV="1">
            <a:off x="4815699" y="4914810"/>
            <a:ext cx="7376302" cy="19431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25EDB036-D44F-400C-9BFD-725FB0249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" t="50000" r="1"/>
          <a:stretch/>
        </p:blipFill>
        <p:spPr>
          <a:xfrm flipV="1">
            <a:off x="9696918" y="5652940"/>
            <a:ext cx="2495082" cy="12050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E8ADAFC-76A3-4688-B99A-85A75B0A1F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-1"/>
            <a:ext cx="2450104" cy="12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2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29BE408C-B4D1-40B5-AB3D-4114579B7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b="53003"/>
          <a:stretch/>
        </p:blipFill>
        <p:spPr>
          <a:xfrm>
            <a:off x="-1" y="3634924"/>
            <a:ext cx="7838475" cy="322307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E7E6D11E-162D-4BB0-9911-A8C1F52756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9" r="30078"/>
          <a:stretch/>
        </p:blipFill>
        <p:spPr>
          <a:xfrm>
            <a:off x="6632125" y="0"/>
            <a:ext cx="5559875" cy="30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5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7704E8CF-3244-47AB-A751-31B5F3B2C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V="1">
            <a:off x="9391650" y="713782"/>
            <a:ext cx="2800350" cy="509587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D0C65415-3E09-416F-806C-CAC0C530C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394720"/>
            <a:ext cx="28003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5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8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A102F0-FA1A-4063-BBF9-BB669D9FAABD}"/>
              </a:ext>
            </a:extLst>
          </p:cNvPr>
          <p:cNvSpPr txBox="1"/>
          <p:nvPr/>
        </p:nvSpPr>
        <p:spPr>
          <a:xfrm>
            <a:off x="850222" y="2271603"/>
            <a:ext cx="1045381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 smtClean="0">
                <a:latin typeface="Arial Narrow" panose="020B0606020202030204" pitchFamily="34" charset="0"/>
              </a:rPr>
              <a:t>Рентгенография ОГК </a:t>
            </a:r>
            <a:r>
              <a:rPr lang="ru-RU" sz="4400" b="1" dirty="0">
                <a:latin typeface="Arial Narrow" panose="020B0606020202030204" pitchFamily="34" charset="0"/>
              </a:rPr>
              <a:t>–</a:t>
            </a:r>
            <a:endParaRPr lang="ru-RU" sz="4400" b="1" dirty="0" smtClean="0">
              <a:latin typeface="Arial Narrow" panose="020B0606020202030204" pitchFamily="34" charset="0"/>
            </a:endParaRPr>
          </a:p>
          <a:p>
            <a:r>
              <a:rPr lang="en-US" sz="4400" b="1" dirty="0" smtClean="0">
                <a:latin typeface="Arial Narrow" panose="020B0606020202030204" pitchFamily="34" charset="0"/>
              </a:rPr>
              <a:t>C</a:t>
            </a:r>
            <a:r>
              <a:rPr lang="ru-RU" sz="4400" b="1" dirty="0" err="1" smtClean="0">
                <a:latin typeface="Arial Narrow" panose="020B0606020202030204" pitchFamily="34" charset="0"/>
              </a:rPr>
              <a:t>ердечная</a:t>
            </a:r>
            <a:r>
              <a:rPr lang="ru-RU" sz="4400" b="1" dirty="0" smtClean="0">
                <a:latin typeface="Arial Narrow" panose="020B0606020202030204" pitchFamily="34" charset="0"/>
              </a:rPr>
              <a:t> недостаточность. Часть 1</a:t>
            </a:r>
            <a:endParaRPr lang="ru-RU" sz="4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161BE3-B36A-4819-847D-CE373104EB3F}"/>
              </a:ext>
            </a:extLst>
          </p:cNvPr>
          <p:cNvSpPr txBox="1"/>
          <p:nvPr/>
        </p:nvSpPr>
        <p:spPr>
          <a:xfrm>
            <a:off x="850222" y="4635861"/>
            <a:ext cx="3612157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Выполнила: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Ординатор </a:t>
            </a:r>
            <a:r>
              <a:rPr lang="en-US" dirty="0" smtClean="0">
                <a:latin typeface="Arial Narrow" panose="020B0606020202030204" pitchFamily="34" charset="0"/>
              </a:rPr>
              <a:t>2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года обучения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специальности Рентгенология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Спугис Я.И.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직선 연결선 7">
            <a:extLst>
              <a:ext uri="{FF2B5EF4-FFF2-40B4-BE49-F238E27FC236}">
                <a16:creationId xmlns="" xmlns:a16="http://schemas.microsoft.com/office/drawing/2014/main" id="{6FB9F72B-60C4-469E-A6F1-75FE9AB93B48}"/>
              </a:ext>
            </a:extLst>
          </p:cNvPr>
          <p:cNvCxnSpPr>
            <a:cxnSpLocks/>
          </p:cNvCxnSpPr>
          <p:nvPr/>
        </p:nvCxnSpPr>
        <p:spPr>
          <a:xfrm>
            <a:off x="850222" y="4635861"/>
            <a:ext cx="6611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3300" y="220035"/>
            <a:ext cx="1166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ФГБОУ ВО «Красноярский государственный медицинский университет им. проф. В. Ф. </a:t>
            </a:r>
            <a:r>
              <a:rPr lang="ru-RU" dirty="0" err="1">
                <a:latin typeface="Arial Narrow" panose="020B0606020202030204" pitchFamily="34" charset="0"/>
              </a:rPr>
              <a:t>Войно-Ясенецкого</a:t>
            </a:r>
            <a:r>
              <a:rPr lang="ru-RU" dirty="0">
                <a:latin typeface="Arial Narrow" panose="020B0606020202030204" pitchFamily="34" charset="0"/>
              </a:rPr>
              <a:t>» Министерства здравоохранения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5648" y="942515"/>
            <a:ext cx="674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Кафедра Лучевой диагностики ИПО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05842" y="6417785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Красноярск</a:t>
            </a:r>
            <a:r>
              <a:rPr lang="ru-RU" altLang="ru-RU" sz="160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smtClean="0">
                <a:latin typeface="Arial Narrow" panose="020B0606020202030204" pitchFamily="34" charset="0"/>
                <a:cs typeface="Arial" panose="020B0604020202020204" pitchFamily="34" charset="0"/>
              </a:rPr>
              <a:t>202</a:t>
            </a:r>
            <a:r>
              <a:rPr lang="ru-RU" altLang="ru-RU" sz="160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alt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0365"/>
          <a:stretch/>
        </p:blipFill>
        <p:spPr>
          <a:xfrm>
            <a:off x="3844378" y="4034886"/>
            <a:ext cx="8232292" cy="16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000" dirty="0" smtClean="0">
                <a:latin typeface="Arial Narrow" panose="020B0606020202030204" pitchFamily="34" charset="0"/>
              </a:rPr>
              <a:t>II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 Стадия – Интерстициальный отек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4183" y="1486414"/>
            <a:ext cx="105176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стадия ХСН характеризуется 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отеком внутридолькового и перибронхиального 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интерстиция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рентгенографии отек </a:t>
            </a:r>
            <a:r>
              <a:rPr lang="ru-RU" sz="2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междолькового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интерстиция визуализируются 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виде линий </a:t>
            </a:r>
            <a:r>
              <a:rPr lang="ru-RU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Керли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B, 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называемых так же </a:t>
            </a:r>
            <a:r>
              <a:rPr lang="ru-RU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септальными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линиями.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Линии </a:t>
            </a:r>
            <a:r>
              <a:rPr lang="ru-RU" sz="24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Керли</a:t>
            </a:r>
            <a:r>
              <a:rPr lang="ru-RU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 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представляют 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собой 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горизонтальные 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линейные 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тени 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протяженностью 1-2 см, 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расположенные перпендикулярно по отношению к плевре, </a:t>
            </a:r>
            <a:r>
              <a:rPr lang="ru-RU" sz="2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визуализирующиеся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периферических отделах вблизи реберно-диафрагмальных </a:t>
            </a:r>
            <a:r>
              <a:rPr lang="ru-RU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углов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5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radiologyassistant.nl/assets/chest-x-ray-heart-failure/a509797a674d64_intersti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38" y="1203724"/>
            <a:ext cx="7586061" cy="43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351425" y="263266"/>
            <a:ext cx="11489148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Интерстициальный отек. Рентгенография ОГК в прямой 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51599" y="6093319"/>
            <a:ext cx="193460" cy="1934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5059" y="5959216"/>
            <a:ext cx="230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Линии </a:t>
            </a:r>
            <a:r>
              <a:rPr lang="ru-RU" sz="2400" dirty="0" err="1" smtClean="0"/>
              <a:t>Керли</a:t>
            </a:r>
            <a:r>
              <a:rPr lang="ru-RU" sz="2400" dirty="0" smtClean="0"/>
              <a:t> 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395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1128071"/>
            <a:ext cx="1047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Отек перибронхиального интерстиция проявляется утолщением бронхиальных стенок («перибронхиальные муфты») и снижением прозрачности легких в прикорневых отделах.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radiologyassistant.nl/assets/chest-x-ray-heart-failure/a509797a67557a_intersti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20" y="2143734"/>
            <a:ext cx="7354358" cy="38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981" y="6207774"/>
            <a:ext cx="1033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Увеличение диаметра легочных сосудов, контуры их нечеткие вследствие отека интерстиция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351425" y="263266"/>
            <a:ext cx="11489148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Интерстициальный отек. Рентгенография ОГК в прямой 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radiologyassistant.nl/assets/chest-x-ray-heart-failure/a509797a675d9a_intersti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7" y="1290203"/>
            <a:ext cx="6221248" cy="48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-112404" y="278653"/>
            <a:ext cx="12400748" cy="55399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000" dirty="0" smtClean="0">
                <a:latin typeface="Arial Narrow" panose="020B0606020202030204" pitchFamily="34" charset="0"/>
              </a:rPr>
              <a:t>ХСН. Интерстициальный отек. Рентгенография ОГК в боковой проекции</a:t>
            </a:r>
            <a:endParaRPr lang="ko-KR" altLang="en-US" sz="3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07691" y="2302246"/>
            <a:ext cx="5629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Легочные сосуды расширены, контуры нечеткие;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Подчеркнутость интерстиция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Утолщение косой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междолевой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плевры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0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КТ признаки интерстициального отека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563802"/>
            <a:ext cx="10477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Утолщение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междолькового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интерстиция;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Уплотнение легочной ткани по типу «матового стекла» (разница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интактной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легочной тканью и зоной отека составляет около 100-150 </a:t>
            </a:r>
            <a:r>
              <a:rPr lang="en-US" sz="2400" dirty="0" smtClean="0"/>
              <a:t>HU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Двусторонний гидроторакс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Дифференциальный диагноз: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лимфогенный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карценоматоз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«Матовое стекло»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первое проявление альвеолярного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отека, предшествующее консолидации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6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radiologyassistant.nl/assets/chest-x-ray-heart-failure/a509797a67853a_ker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76" y="1283187"/>
            <a:ext cx="6600550" cy="42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351425" y="260863"/>
            <a:ext cx="11489148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ХСН. Интерстициальный отек. КТ ОГК в аксиальной плоскости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0023" y="5793131"/>
            <a:ext cx="7131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Утолщение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междолькового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интерстиция;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Уплотнение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легочной ткани по типу «матового стекла»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551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000" dirty="0">
                <a:latin typeface="Arial Narrow" panose="020B0606020202030204" pitchFamily="34" charset="0"/>
              </a:rPr>
              <a:t>III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 Стадия – Альвеолярный отек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5675" y="1391327"/>
            <a:ext cx="944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Данная стадия характеризуется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пропотеванием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жидкости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интерстиция в альвеолы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количестве, которое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компенсируется лимфатической дренажной системой.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приводит к заполнению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альвеол транссудатом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(альвеолярный отек)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пропотеванием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плевральную полость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(гидроторакс). </a:t>
            </a:r>
          </a:p>
          <a:p>
            <a:endParaRPr lang="ru-RU" sz="2000" dirty="0" smtClean="0"/>
          </a:p>
          <a:p>
            <a:r>
              <a:rPr lang="ru-RU" sz="2000" dirty="0" smtClean="0"/>
              <a:t>На распределение </a:t>
            </a:r>
            <a:r>
              <a:rPr lang="ru-RU" sz="2000" dirty="0"/>
              <a:t>альвеолярного отека могут </a:t>
            </a:r>
            <a:r>
              <a:rPr lang="ru-RU" sz="2000" dirty="0" smtClean="0"/>
              <a:t>влиять: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Гравитация: </a:t>
            </a:r>
            <a:r>
              <a:rPr lang="ru-RU" sz="2000" dirty="0" smtClean="0"/>
              <a:t>положение сидя или </a:t>
            </a:r>
            <a:r>
              <a:rPr lang="ru-RU" sz="2000" dirty="0"/>
              <a:t>лежа на </a:t>
            </a:r>
            <a:r>
              <a:rPr lang="ru-RU" sz="2000" dirty="0" smtClean="0"/>
              <a:t>спине, </a:t>
            </a:r>
            <a:r>
              <a:rPr lang="ru-RU" sz="2000" dirty="0"/>
              <a:t>а также положение лежа на правом или левом боку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Обструктивное</a:t>
            </a:r>
            <a:r>
              <a:rPr lang="ru-RU" sz="2000" dirty="0"/>
              <a:t> заболевание легких, </a:t>
            </a:r>
            <a:r>
              <a:rPr lang="ru-RU" sz="2000" dirty="0" smtClean="0"/>
              <a:t>при котором транссудат пропотевает в </a:t>
            </a:r>
            <a:r>
              <a:rPr lang="ru-RU" sz="2000" dirty="0"/>
              <a:t>менее пораженные участки </a:t>
            </a:r>
            <a:r>
              <a:rPr lang="ru-RU" sz="2000" dirty="0" smtClean="0"/>
              <a:t>легких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404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351425" y="14642"/>
            <a:ext cx="11489148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Клинический случай. Альвеолярный отек.</a:t>
            </a:r>
          </a:p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прямой 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10163" y="1161956"/>
            <a:ext cx="4410030" cy="3373672"/>
            <a:chOff x="351425" y="1403835"/>
            <a:chExt cx="6070405" cy="4643860"/>
          </a:xfrm>
        </p:grpSpPr>
        <p:pic>
          <p:nvPicPr>
            <p:cNvPr id="2050" name="Picture 2" descr="https://radiologyassistant.nl/assets/chest-x-ray-heart-failure/a509797a679780_CHF-1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25" y="1403835"/>
              <a:ext cx="6070405" cy="4643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Равнобедренный треугольник 2"/>
            <p:cNvSpPr/>
            <p:nvPr/>
          </p:nvSpPr>
          <p:spPr>
            <a:xfrm rot="5400000">
              <a:off x="5402288" y="4760556"/>
              <a:ext cx="194767" cy="229548"/>
            </a:xfrm>
            <a:prstGeom prst="triangl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 flipV="1">
              <a:off x="2463600" y="4765783"/>
              <a:ext cx="189969" cy="223893"/>
            </a:xfrm>
            <a:prstGeom prst="triangl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1034" y="4535628"/>
            <a:ext cx="6721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Рентгенологические признаки СН: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Альвеолярный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отек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прикорневых областей;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Гидроторакс;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непарной вены;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тени сердца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7138" y="5885121"/>
            <a:ext cx="213772" cy="17100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0166" y="5578009"/>
            <a:ext cx="225980" cy="18077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0166" y="6169003"/>
            <a:ext cx="213772" cy="17100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1034" y="5248266"/>
            <a:ext cx="225980" cy="1807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2" descr="https://radiologyassistant.nl/assets/chest-x-ray-heart-failure/a509797a679ee7_CHF-1c1-af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35" y="1161957"/>
            <a:ext cx="4404369" cy="33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45975" y="4535627"/>
            <a:ext cx="5110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лечения: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 альвеолярного отека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30097" y="1161956"/>
            <a:ext cx="0" cy="5312664"/>
          </a:xfrm>
          <a:prstGeom prst="line">
            <a:avLst/>
          </a:prstGeom>
          <a:ln>
            <a:solidFill>
              <a:srgbClr val="2F3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4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351425" y="14642"/>
            <a:ext cx="11489148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Клинический случай. Альвеолярный отек.</a:t>
            </a:r>
          </a:p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прямой 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radiologyassistant.nl/assets/chest-x-ray-heart-failure/a509797a67a836_chf-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4753"/>
            <a:ext cx="4473146" cy="36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64721" y="5449986"/>
            <a:ext cx="2485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Альвеолярный отек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radiologyassistant.nl/assets/chest-x-ray-heart-failure/a509797a67b169_chf-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4" y="1615261"/>
            <a:ext cx="4472531" cy="36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96984" y="5449986"/>
            <a:ext cx="4022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Разрешение альвеолярного отека после проведенного лечения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04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18047" y="38787"/>
            <a:ext cx="11955905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Альвеолярный отек.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прямой </a:t>
            </a:r>
            <a:r>
              <a:rPr lang="ru-RU" altLang="ko-KR" dirty="0" smtClean="0">
                <a:latin typeface="Arial Narrow" panose="020B0606020202030204" pitchFamily="34" charset="0"/>
              </a:rPr>
              <a:t>проекции. КТ ОГК в аксиальной плоскости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radiologyassistant.nl/assets/chest-x-ray-heart-failure/a509797a67bbb0_chf-3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6" y="1474574"/>
            <a:ext cx="6253582" cy="473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94140" y="1566902"/>
            <a:ext cx="4110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альвеолярного отека зависит от гравитации и положения пациента при проведении исследования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7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>
                <a:latin typeface="Arial Narrow" panose="020B0606020202030204" pitchFamily="34" charset="0"/>
              </a:rPr>
              <a:t>Введение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663" y="1390718"/>
            <a:ext cx="107086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Хроническая сердечная недостаточность (ХСН) возникает в результате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 сердечного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выброса, повышения общего периферического сосудистого сопротивления или увеличения объема циркулирующей крови. 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Левожелудочковая (ЛЖ) недостаточность 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снижения сердечного выброса и повышения легочного венозного давления.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легких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ЛЖ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недостаточность проявляется расширением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сосудов легких, перераспределению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жидкости из сосудистого русла в </a:t>
            </a:r>
            <a:r>
              <a:rPr lang="ru-RU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интерстиций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альвеолы и плевральную полость, приводя к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отеку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легких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Правожелудочковая (ПЖ) недостаточность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вызывает повышение системного венозного давления, что приводит к отеку тканей и органов брюшной полости</a:t>
            </a:r>
          </a:p>
        </p:txBody>
      </p:sp>
    </p:spTree>
    <p:extLst>
      <p:ext uri="{BB962C8B-B14F-4D97-AF65-F5344CB8AC3E}">
        <p14:creationId xmlns:p14="http://schemas.microsoft.com/office/powerpoint/2010/main" val="61687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351425" y="260863"/>
            <a:ext cx="11489148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Альвеолярный отек. </a:t>
            </a:r>
            <a:r>
              <a:rPr lang="ru-RU" altLang="ko-KR" smtClean="0">
                <a:latin typeface="Arial Narrow" panose="020B0606020202030204" pitchFamily="34" charset="0"/>
              </a:rPr>
              <a:t>КТ ОГК </a:t>
            </a:r>
            <a:r>
              <a:rPr lang="ru-RU" altLang="ko-KR" dirty="0">
                <a:latin typeface="Arial Narrow" panose="020B0606020202030204" pitchFamily="34" charset="0"/>
              </a:rPr>
              <a:t>в аксиальной </a:t>
            </a:r>
            <a:r>
              <a:rPr lang="ru-RU" altLang="ko-KR" dirty="0" smtClean="0">
                <a:latin typeface="Arial Narrow" panose="020B0606020202030204" pitchFamily="34" charset="0"/>
              </a:rPr>
              <a:t>плоскости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radiologyassistant.nl/assets/chest-x-ray-heart-failure/a509797a67d9c3_chf-4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1" y="1458097"/>
            <a:ext cx="5694331" cy="428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41352" y="1981364"/>
            <a:ext cx="5099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КТ ОГК 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зон матового стекла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низко расположенных отделах каждой отдельной доли легкого.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Такое распределение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характерно только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транссудата, и не характерно для экссудата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2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351425" y="260863"/>
            <a:ext cx="11489148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Альвеолярный отек. </a:t>
            </a:r>
            <a:r>
              <a:rPr lang="ru-RU" altLang="ko-KR" dirty="0">
                <a:latin typeface="Arial Narrow" panose="020B0606020202030204" pitchFamily="34" charset="0"/>
              </a:rPr>
              <a:t>Рентгенография ОГК в прямой 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s://radiologyassistant.nl/assets/chest-x-ray-heart-failure/a509797a67e0bc_alveolar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5"/>
          <a:stretch/>
        </p:blipFill>
        <p:spPr bwMode="auto">
          <a:xfrm>
            <a:off x="1581664" y="1228575"/>
            <a:ext cx="3756455" cy="39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853" y="5527623"/>
            <a:ext cx="1105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Рентгенограмма в положении пациента лежа на спине, тотальное затемнение правого легкого может являться результатом предшествующего длительного положения пациента на правом боку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radiologyassistant.nl/assets/chest-x-ray-heart-failure/a509797a67e0bc_alveolar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8"/>
          <a:stretch/>
        </p:blipFill>
        <p:spPr bwMode="auto">
          <a:xfrm>
            <a:off x="6483994" y="1228575"/>
            <a:ext cx="3779622" cy="39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3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="" xmlns:a16="http://schemas.microsoft.com/office/drawing/2014/main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Завершение 1-ой части</a:t>
            </a:r>
            <a:endParaRPr lang="ko-KR" altLang="en-US" sz="6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38898" y="275504"/>
            <a:ext cx="12010768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Схематическое изображение признаков сердечной недостаточности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16" y="1109107"/>
            <a:ext cx="6894005" cy="56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756103" y="132042"/>
            <a:ext cx="10679794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Стадии хронической сердечной недостаточности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82236"/>
              </p:ext>
            </p:extLst>
          </p:nvPr>
        </p:nvGraphicFramePr>
        <p:xfrm>
          <a:off x="756103" y="1054444"/>
          <a:ext cx="10793346" cy="468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967"/>
                <a:gridCol w="1429554"/>
                <a:gridCol w="5239825"/>
              </a:tblGrid>
              <a:tr h="13510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 </a:t>
                      </a:r>
                      <a:r>
                        <a:rPr lang="en-US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Перераспределение кровотока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PCWP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13-18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мм.рт.ст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Перераспределение легочного кровотока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Кардиомегалия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ширины сосудистого пучка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42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 </a:t>
                      </a:r>
                      <a:r>
                        <a:rPr lang="en-US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Интерстициальный отек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PCWP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18-25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мм.рт.ст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Линии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Керли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типа 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«Перибронхиальные муфты»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Нечеткие контуры сосудистых теней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Утолщение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междолевой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плевры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 </a:t>
                      </a:r>
                      <a:r>
                        <a:rPr lang="en-US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Альвеолярный отек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PCWP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&gt;25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мм.рт.ст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Консолидация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Гидроторакс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199017" y="1634520"/>
            <a:ext cx="1001484" cy="50697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199017" y="4792197"/>
            <a:ext cx="1001484" cy="50697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199017" y="2878780"/>
            <a:ext cx="1001484" cy="5069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103" y="5853327"/>
            <a:ext cx="1147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легочного венозного давления связано с давлением заклинивания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капилляров легких (PCWP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стадии с их рентгенографическими особенностями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553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238431" y="161435"/>
            <a:ext cx="9715138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000" dirty="0" smtClean="0">
                <a:latin typeface="Arial Narrow" panose="020B0606020202030204" pitchFamily="34" charset="0"/>
              </a:rPr>
              <a:t>I 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Стадия – Перераспределение кровотока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504469"/>
            <a:ext cx="10629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рентгенограммах ОГК, выполненных в положении пациента стоя, в верхних отделах легких калибр и количество сосудов в единице объема значительно меньше, чем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наддиафрагмальных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отделах.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Венозная гипертензия приводит к рефлекторному сокращению сосудов нижних долей легких и перераспределению кровотока в сосуды верхних долей</a:t>
            </a:r>
          </a:p>
        </p:txBody>
      </p:sp>
    </p:spTree>
    <p:extLst>
      <p:ext uri="{BB962C8B-B14F-4D97-AF65-F5344CB8AC3E}">
        <p14:creationId xmlns:p14="http://schemas.microsoft.com/office/powerpoint/2010/main" val="62356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238431" y="161435"/>
            <a:ext cx="9715138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000" dirty="0" smtClean="0">
                <a:latin typeface="Arial Narrow" panose="020B0606020202030204" pitchFamily="34" charset="0"/>
              </a:rPr>
              <a:t>I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 Стадия – Перераспределение кровотока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339006"/>
            <a:ext cx="106293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NB!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Термин «перераспределение» применяется к рентгенограммам грудной клетки, сделанным при полном вдохе в положении стоя.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Многие рентгенограммы ОГК делают в положении лежа на спине или в положении сидя, при этом происходит выравнивание кровотока в верхних и нижних легочных полях, что создает ложное впечатление о перераспределении кровотока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этих случаях производится сравнение с предыдущими рентгенограммами, сделанными в положении сидя или лежа на спине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2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560909" y="61555"/>
            <a:ext cx="11070182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Перераспределение кровотока. Рентгенография ОГК в прямой 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radiologyassistant.nl/assets/chest-x-ray-heart-failure/a509797a6723af_redistributi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18" y="1217917"/>
            <a:ext cx="7064488" cy="42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53940" y="5773339"/>
            <a:ext cx="7084119" cy="707886"/>
            <a:chOff x="857249" y="5682049"/>
            <a:chExt cx="6636384" cy="663146"/>
          </a:xfrm>
        </p:grpSpPr>
        <p:sp>
          <p:nvSpPr>
            <p:cNvPr id="2" name="TextBox 1"/>
            <p:cNvSpPr txBox="1"/>
            <p:nvPr/>
          </p:nvSpPr>
          <p:spPr>
            <a:xfrm>
              <a:off x="857249" y="5682049"/>
              <a:ext cx="6636384" cy="66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dirty="0" smtClean="0"/>
                <a:t>Усиление легочного рисунка в верхних легочных полях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dirty="0" smtClean="0"/>
                <a:t>Расширение тени средостения</a:t>
              </a:r>
              <a:endParaRPr lang="ru-RU" sz="2000" dirty="0"/>
            </a:p>
          </p:txBody>
        </p:sp>
        <p:sp>
          <p:nvSpPr>
            <p:cNvPr id="3" name="Овал 2"/>
            <p:cNvSpPr/>
            <p:nvPr/>
          </p:nvSpPr>
          <p:spPr>
            <a:xfrm>
              <a:off x="857249" y="5782277"/>
              <a:ext cx="181233" cy="181233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863173" y="6092224"/>
              <a:ext cx="181233" cy="181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50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Бронхо-артериальное соотношение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091" y="1626721"/>
            <a:ext cx="100758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норме диаметр сосудов верхних долей меньше, чем в сопутствующем бронхе в соотношении 0,85. На уровне корней легких они равны, а в нижних долях артерии больше бронхов в соотношении 1,35.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перераспределении легочного кровотока увеличивается соотношение артерий и бронхов в верхних и средних долях.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Лучше всего это видно в прикорневой области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7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radiologyassistant.nl/assets/chest-x-ray-heart-failure/a509797a672d5a_redistribu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66" y="1004523"/>
            <a:ext cx="7865063" cy="48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50073" y="20118"/>
            <a:ext cx="12091852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err="1" smtClean="0">
                <a:latin typeface="Arial Narrow" panose="020B0606020202030204" pitchFamily="34" charset="0"/>
              </a:rPr>
              <a:t>Кардиомегалия</a:t>
            </a:r>
            <a:r>
              <a:rPr lang="ru-RU" altLang="ko-KR" dirty="0" smtClean="0">
                <a:latin typeface="Arial Narrow" panose="020B0606020202030204" pitchFamily="34" charset="0"/>
              </a:rPr>
              <a:t> и </a:t>
            </a:r>
            <a:r>
              <a:rPr lang="ru-RU" altLang="ko-KR" dirty="0">
                <a:latin typeface="Arial Narrow" panose="020B0606020202030204" pitchFamily="34" charset="0"/>
              </a:rPr>
              <a:t>п</a:t>
            </a:r>
            <a:r>
              <a:rPr lang="ru-RU" altLang="ko-KR" dirty="0" smtClean="0">
                <a:latin typeface="Arial Narrow" panose="020B0606020202030204" pitchFamily="34" charset="0"/>
              </a:rPr>
              <a:t>ерераспределение кровотока. Рентгенография ОГК в прямой проекции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6465" y="5953512"/>
            <a:ext cx="904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Сосуды верхней доли легкого диаметром&gt;3мм (в норме 1-2мм).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Увеличенное соотношение 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артерии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и 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бронха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на уровне корней легких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917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re Baskerville - Poppins Light">
      <a:majorFont>
        <a:latin typeface="Libre Baskervill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15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ln w="6350"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F383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2" id="{DE807B50-1302-4CE2-A994-8CC01FC64E98}" vid="{45AB5F8C-564A-4F9F-9818-5D938F8327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505</TotalTime>
  <Words>773</Words>
  <Application>Microsoft Office PowerPoint</Application>
  <PresentationFormat>Широкоэкранный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Arial Narrow</vt:lpstr>
      <vt:lpstr>Calibri</vt:lpstr>
      <vt:lpstr>Libre Baskerville</vt:lpstr>
      <vt:lpstr>Poppins Light</vt:lpstr>
      <vt:lpstr>Verdana</vt:lpstr>
      <vt:lpstr>Wingdings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Спугис</dc:creator>
  <cp:lastModifiedBy>Яна Спугис</cp:lastModifiedBy>
  <cp:revision>129</cp:revision>
  <dcterms:created xsi:type="dcterms:W3CDTF">2023-11-17T10:57:28Z</dcterms:created>
  <dcterms:modified xsi:type="dcterms:W3CDTF">2024-01-28T18:49:34Z</dcterms:modified>
</cp:coreProperties>
</file>