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1" autoAdjust="0"/>
    <p:restoredTop sz="94660"/>
  </p:normalViewPr>
  <p:slideViewPr>
    <p:cSldViewPr snapToGrid="0">
      <p:cViewPr>
        <p:scale>
          <a:sx n="66" d="100"/>
          <a:sy n="66" d="100"/>
        </p:scale>
        <p:origin x="-1138" y="-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5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71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9137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849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3501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60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808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34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5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16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17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9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02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589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9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73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1E77-2977-435D-A891-A89FEBD9DA76}" type="datetimeFigureOut">
              <a:rPr lang="ru-RU" smtClean="0"/>
              <a:pPr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4EC4F8-D6CB-49EF-9422-25CBDB9EE4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19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101F12-30B6-BBAF-868F-9C2EF3861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" y="2465406"/>
            <a:ext cx="12191998" cy="671029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Учет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аптечной организации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71FC1B5-A7D6-BE8B-11B8-30E94C5BD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1012" y="4452617"/>
            <a:ext cx="7766936" cy="2144952"/>
          </a:xfrm>
        </p:spPr>
        <p:txBody>
          <a:bodyPr>
            <a:norm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Студен: А.В. Фролова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Е.Н. Казакова</a:t>
            </a:r>
          </a:p>
          <a:p>
            <a:pPr algn="l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2024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41322"/>
            <a:ext cx="1219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53472" y="3462541"/>
            <a:ext cx="4885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Отделение: 33.02.01. Фармация 408 группа</a:t>
            </a:r>
          </a:p>
        </p:txBody>
      </p:sp>
    </p:spTree>
    <p:extLst>
      <p:ext uri="{BB962C8B-B14F-4D97-AF65-F5344CB8AC3E}">
        <p14:creationId xmlns:p14="http://schemas.microsoft.com/office/powerpoint/2010/main" val="3154157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E2B4C74-D1D1-70D7-B639-036D12DAE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73" y="1300901"/>
            <a:ext cx="8596668" cy="5051548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брака или недостачи комиссия составляет акт об установленном расхождении в количестве/качестве принятого товара по форме ТОРГ-2 для российской продукции (3 экз.) и ТОРГ-3 – для импортной (5 экз.). На его основании аптека предъявляет претензию к поставщику для дальнейшего урегулирования финансового вопроса.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проверки ответственное лицо заполняет бланк акта приемки товара, подписывает накладные, ставит штамп по форме № 1-АП или печать организации на всех сопроводительных документах.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54114F3-8FA3-4E8A-54FD-F4267E9289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530" y="4164291"/>
            <a:ext cx="2491033" cy="249103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2962A93-56EF-362B-C28C-88E406E3DC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2049" y="5191639"/>
            <a:ext cx="1463685" cy="146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8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AAFE24-0B48-EA47-B83C-BCAA4184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18475"/>
            <a:ext cx="9415790" cy="55228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продукции фиксируют с указанием поставщика, даты прихода, названия и количества товара на бумажных или электронных носителях. К таким документам относится: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поступивших товаров по форме № 5-АП с указанием каждого счета-фактуры, группы продукции (лекарственные средства,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парафармация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т. д.) и выявленных несоответствий.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НС и ПВ.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регистрации препаратов, подлежащих ПКУ по форме № 10-АП.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учета препаратов с ограниченным сроком действия.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Товарный отчет по форме № 25-АП в двух экземплярах, который составляет заведующий аптекой.</a:t>
            </a:r>
          </a:p>
        </p:txBody>
      </p:sp>
    </p:spTree>
    <p:extLst>
      <p:ext uri="{BB962C8B-B14F-4D97-AF65-F5344CB8AC3E}">
        <p14:creationId xmlns:p14="http://schemas.microsoft.com/office/powerpoint/2010/main" val="384692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E7610E-B300-F167-5C05-E3176CF4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393" y="1348732"/>
            <a:ext cx="8596668" cy="804159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BA574C3-DB88-3A0B-8B0B-F1CE7D894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207" y="2470587"/>
            <a:ext cx="3821040" cy="382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71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3C13DF-150D-4880-E22B-AA91CDBDE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045" y="632750"/>
            <a:ext cx="9450513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Правовая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AD20905-672B-387B-9173-41241DEAF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9246" y="1930400"/>
            <a:ext cx="9034901" cy="3880773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61-ФЗ об обращении лекарственных препаратов.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№ 647н о правилах аптечной практики ЛС.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№ 425-ФЗ об обязательной маркировке лекарств</a:t>
            </a:r>
          </a:p>
        </p:txBody>
      </p:sp>
    </p:spTree>
    <p:extLst>
      <p:ext uri="{BB962C8B-B14F-4D97-AF65-F5344CB8AC3E}">
        <p14:creationId xmlns:p14="http://schemas.microsoft.com/office/powerpoint/2010/main" val="378118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8DF264-67E8-DDE4-F372-6F1CACBC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59" y="285509"/>
            <a:ext cx="913799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поставщикам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01105EF-BE79-9220-74FD-F2D1C6FDA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851873"/>
            <a:ext cx="8871780" cy="53261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Аптека закупает товары у посредников-оптовиков, у предприятия-изготовителя или получает продукцию с основного склада аптечной сети. Поставщик должен иметь соответствующую лицензию. Организация розничной торговли заключает с оптовым реализатором договор купли-продажи, в котором оговариваются: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ассортимент, качество продукции и сроки его доставки;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и сроки оплаты;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расходов на транспортировку между поставщиком и аптекой;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взаимодействия в случае форс-мажорных ситуаций, например повреждения товара при перевозке;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ущерба при нарушении договора.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A337922-2A90-5234-84FA-B0AF1BC84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114" y="4215114"/>
            <a:ext cx="2642886" cy="2642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E2AE2C8-F4E3-606A-2360-DDFEBB9B6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376" y="1663495"/>
            <a:ext cx="8596668" cy="46455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правило, товары по аптекам развозит экспедитор – сотрудник оптовой компании. При этом ответственность за укомплектованность и целостность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фармпродукции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несет поставщик. Другой вариант – представитель аптеки закупается непосредственно на складе производителя. Если фирма расположена в другом городе или стране, прибегают к посредническим услугам транспортных компаний, которые отвечают за своевременность доставки и сохранность продукции.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7B97E5-92F3-268B-15EA-B9C2D6D00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044" y="4095044"/>
            <a:ext cx="2762956" cy="2762956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838DF264-67E8-DDE4-F372-6F1CACBC7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759" y="586451"/>
            <a:ext cx="913799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поставщикам</a:t>
            </a:r>
          </a:p>
        </p:txBody>
      </p:sp>
    </p:spTree>
    <p:extLst>
      <p:ext uri="{BB962C8B-B14F-4D97-AF65-F5344CB8AC3E}">
        <p14:creationId xmlns:p14="http://schemas.microsoft.com/office/powerpoint/2010/main" val="409351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C5CB8C-7B85-C9CF-EE85-FD008E917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7E5BA4-9922-08F8-A006-E8369353B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6127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товаром поставщик обязан предоставить: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расчетный счет;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товарную накладную по форме ТОРГ-12 в двух экземплярах;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счет-фактуру, которая регистрируется в бухгалтерской книге покупок;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согласования цен для обоснования конечной стоимости жизненно необходимых препаратов;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сертификаты и другую документацию, подтверждающую качество продукции.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6EFB53-2702-D66D-4437-006293A8C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3886928"/>
            <a:ext cx="2789889" cy="278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30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368765-A651-0E10-C0F2-422A74BF3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документах отражены наименование, форма, доза, количество и закупочная цена каждого товара, серия и номер партии, дата и время отгрузки и реквизиты поставщика – название фирмы, адрес.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БАДы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относятся к лекарственным препаратам, вместо сертификата качества к ним прилагается свидетельство о госрегистрации. 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Парфюмерно-косметическая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продукция должна соответствовать требованиям безопасности.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428D750-4A24-88A8-1477-E655DF074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4100975"/>
            <a:ext cx="2572427" cy="2572427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98C5CB8C-7B85-C9CF-EE85-FD008E91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Сопроводительные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1349070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F6FFCB-ACB8-25A2-D835-EE0CD61A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9681"/>
            <a:ext cx="8596668" cy="1320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приемки товаров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F4F82F-72BA-8894-5556-1C665B33D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8695"/>
            <a:ext cx="8596668" cy="38807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товара в аптеке осуществляет материально ответственное лицо в отдельном помещении или зоне. Руководитель организации выписывает на работника доверенность с указанием срока ее действия. Ответственное лицо в присутствии экспедитора проводит приемочный контроль, оценивая: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укомплектованность заказа;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 визуальное качество товара – целостность упаковки, срок действия, маркировку, цвет и запах;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правильность оформления сопутствующей документации;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деклараций и сертификатов качества.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99BB3B10-0A3A-48EB-CA64-6ED95F6B61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002" y="3847226"/>
            <a:ext cx="2798670" cy="279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73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DB8F65-8905-79CA-4958-7F50BFE4F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602" y="1488613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 принимается поштучно. Если поставщик доставил продукцию в опломбированных мешках или коробках, прием осуществляется без вскрытия тары по количеству мест и весу брутто. В этом случае ответственный за товарно-материальные ценности делает соответствующую пометку в счете-фактуре. При сомнении в целостности и комплектации заказа представитель аптеки вправе вскрыть тару.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5DCE22B4-25D3-8DB7-7E21-05580AE60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270" y="3974764"/>
            <a:ext cx="2789244" cy="278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24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DA42C5C-FFCE-1D66-8DC2-1956BADC5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7011"/>
            <a:ext cx="8596668" cy="53343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что следует обратить внимание: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продукции с пульверизаторами допускается проверка исправности распылителей.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Вакцины и иммуноглобулины доставляются в термоконтейнерах. При их распаковке представитель аптеки делает контрольные замеры температуры.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 и ПВ доставляются в опечатанной таре с печатью. Приемщик должен убедиться, что транспортировочная упаковка не вскрыта, и сверить номера печатей.</a:t>
            </a:r>
          </a:p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счете-фактуре выявлено несоответствие указанных цен прейскуранту, аптека не реализует товар, пока поставщик не предоставит исправительное письмо.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B4AC54A-EE2A-AAA8-66F3-21EEB9FE3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4530" y="4164291"/>
            <a:ext cx="2491033" cy="249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261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710</Words>
  <Application>Microsoft Office PowerPoint</Application>
  <PresentationFormat>Произвольный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Тема: Учет товаров в аптечной организации</vt:lpstr>
      <vt:lpstr>Правовая база</vt:lpstr>
      <vt:lpstr>Требования к поставщикам</vt:lpstr>
      <vt:lpstr>Требования к поставщикам</vt:lpstr>
      <vt:lpstr>Сопроводительные документы</vt:lpstr>
      <vt:lpstr>Сопроводительные документы</vt:lpstr>
      <vt:lpstr>Порядок приемки товаров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Учет товаров и денежных средств в аптечной организации</dc:title>
  <dc:creator>Лизка Кролова</dc:creator>
  <cp:lastModifiedBy>Анжелика Фролова</cp:lastModifiedBy>
  <cp:revision>8</cp:revision>
  <dcterms:created xsi:type="dcterms:W3CDTF">2022-11-16T11:42:38Z</dcterms:created>
  <dcterms:modified xsi:type="dcterms:W3CDTF">2024-03-28T02:31:32Z</dcterms:modified>
</cp:coreProperties>
</file>