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4" r:id="rId27"/>
    <p:sldId id="286" r:id="rId28"/>
    <p:sldId id="287" r:id="rId29"/>
    <p:sldId id="288" r:id="rId30"/>
    <p:sldId id="281" r:id="rId31"/>
    <p:sldId id="283" r:id="rId32"/>
    <p:sldId id="282" r:id="rId33"/>
    <p:sldId id="285" r:id="rId3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5" d="100"/>
          <a:sy n="105" d="100"/>
        </p:scale>
        <p:origin x="192" y="10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28" name="Дата 27"/>
          <p:cNvSpPr>
            <a:spLocks noGrp="1"/>
          </p:cNvSpPr>
          <p:nvPr>
            <p:ph type="dt" sz="half" idx="10"/>
          </p:nvPr>
        </p:nvSpPr>
        <p:spPr/>
        <p:txBody>
          <a:bodyPr/>
          <a:lstStyle/>
          <a:p>
            <a:fld id="{4EBFB9D0-5FBA-4ED3-83D7-C37AD1C4753E}" type="datetimeFigureOut">
              <a:rPr lang="ru-RU" smtClean="0"/>
              <a:pPr/>
              <a:t>30.01.2020</a:t>
            </a:fld>
            <a:endParaRPr lang="ru-RU"/>
          </a:p>
        </p:txBody>
      </p:sp>
      <p:sp>
        <p:nvSpPr>
          <p:cNvPr id="17" name="Нижний колонтитул 16"/>
          <p:cNvSpPr>
            <a:spLocks noGrp="1"/>
          </p:cNvSpPr>
          <p:nvPr>
            <p:ph type="ftr" sz="quarter" idx="11"/>
          </p:nvPr>
        </p:nvSpPr>
        <p:spPr/>
        <p:txBody>
          <a:bodyPr/>
          <a:lstStyle/>
          <a:p>
            <a:endParaRPr lang="ru-RU"/>
          </a:p>
        </p:txBody>
      </p:sp>
      <p:sp>
        <p:nvSpPr>
          <p:cNvPr id="29" name="Номер слайда 28"/>
          <p:cNvSpPr>
            <a:spLocks noGrp="1"/>
          </p:cNvSpPr>
          <p:nvPr>
            <p:ph type="sldNum" sz="quarter" idx="12"/>
          </p:nvPr>
        </p:nvSpPr>
        <p:spPr/>
        <p:txBody>
          <a:bodyPr/>
          <a:lstStyle/>
          <a:p>
            <a:fld id="{3CF83967-BB30-4576-A361-D3312885CEA1}" type="slidenum">
              <a:rPr lang="ru-RU" smtClean="0"/>
              <a:pPr/>
              <a:t>‹#›</a:t>
            </a:fld>
            <a:endParaRPr lang="ru-RU"/>
          </a:p>
        </p:txBody>
      </p:sp>
      <p:sp>
        <p:nvSpPr>
          <p:cNvPr id="32" name="Прямоугольник 31"/>
          <p:cNvSpPr/>
          <p:nvPr/>
        </p:nvSpPr>
        <p:spPr>
          <a:xfrm>
            <a:off x="0" y="-1"/>
            <a:ext cx="48768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Прямоугольник 38"/>
          <p:cNvSpPr/>
          <p:nvPr/>
        </p:nvSpPr>
        <p:spPr>
          <a:xfrm>
            <a:off x="412744" y="680477"/>
            <a:ext cx="6096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0" name="Прямоугольник 39"/>
          <p:cNvSpPr/>
          <p:nvPr/>
        </p:nvSpPr>
        <p:spPr>
          <a:xfrm>
            <a:off x="358764"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1" name="Прямоугольник 40"/>
          <p:cNvSpPr/>
          <p:nvPr/>
        </p:nvSpPr>
        <p:spPr>
          <a:xfrm>
            <a:off x="333360" y="680477"/>
            <a:ext cx="1219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2" name="Прямоугольник 41"/>
          <p:cNvSpPr/>
          <p:nvPr/>
        </p:nvSpPr>
        <p:spPr>
          <a:xfrm>
            <a:off x="295691" y="680477"/>
            <a:ext cx="1219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Заголовок 7"/>
          <p:cNvSpPr>
            <a:spLocks noGrp="1"/>
          </p:cNvSpPr>
          <p:nvPr>
            <p:ph type="ctrTitle"/>
          </p:nvPr>
        </p:nvSpPr>
        <p:spPr>
          <a:xfrm>
            <a:off x="1219200" y="4343400"/>
            <a:ext cx="10363200" cy="1975104"/>
          </a:xfrm>
        </p:spPr>
        <p:txBody>
          <a:bodyPr/>
          <a:lstStyle>
            <a:lvl1pPr marR="9144" algn="l">
              <a:defRPr sz="4000" b="1" cap="all" spc="0" baseline="0">
                <a:effectLst>
                  <a:reflection blurRad="12700" stA="34000" endA="740" endPos="53000" dir="5400000" sy="-100000" algn="bl" rotWithShape="0"/>
                </a:effectLst>
              </a:defRPr>
            </a:lvl1pPr>
            <a:extLst/>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1219200" y="2834640"/>
            <a:ext cx="103632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sp>
        <p:nvSpPr>
          <p:cNvPr id="56" name="Прямоугольник 55"/>
          <p:cNvSpPr/>
          <p:nvPr/>
        </p:nvSpPr>
        <p:spPr>
          <a:xfrm>
            <a:off x="340388" y="5047394"/>
            <a:ext cx="97536"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5" name="Прямоугольник 64"/>
          <p:cNvSpPr/>
          <p:nvPr/>
        </p:nvSpPr>
        <p:spPr>
          <a:xfrm>
            <a:off x="340388" y="4796819"/>
            <a:ext cx="97536"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6" name="Прямоугольник 65"/>
          <p:cNvSpPr/>
          <p:nvPr/>
        </p:nvSpPr>
        <p:spPr>
          <a:xfrm>
            <a:off x="340388" y="4637685"/>
            <a:ext cx="97536"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7" name="Прямоугольник 66"/>
          <p:cNvSpPr/>
          <p:nvPr/>
        </p:nvSpPr>
        <p:spPr>
          <a:xfrm>
            <a:off x="340388" y="4542559"/>
            <a:ext cx="97536"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4EBFB9D0-5FBA-4ED3-83D7-C37AD1C4753E}" type="datetimeFigureOut">
              <a:rPr lang="ru-RU" smtClean="0"/>
              <a:pPr/>
              <a:t>30.01.2020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CF83967-BB30-4576-A361-D3312885CEA1}"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839200" y="274640"/>
            <a:ext cx="2641600" cy="5851525"/>
          </a:xfrm>
        </p:spPr>
        <p:txBody>
          <a:bodyPr vert="eaVert" anchor="ct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812800" y="274640"/>
            <a:ext cx="78232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4EBFB9D0-5FBA-4ED3-83D7-C37AD1C4753E}" type="datetimeFigureOut">
              <a:rPr lang="ru-RU" smtClean="0"/>
              <a:pPr/>
              <a:t>30.01.2020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CF83967-BB30-4576-A361-D3312885CEA1}"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4EBFB9D0-5FBA-4ED3-83D7-C37AD1C4753E}" type="datetimeFigureOut">
              <a:rPr lang="ru-RU" smtClean="0"/>
              <a:pPr/>
              <a:t>30.01.2020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CF83967-BB30-4576-A361-D3312885CEA1}"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14" name="Полилиния 13"/>
          <p:cNvSpPr>
            <a:spLocks/>
          </p:cNvSpPr>
          <p:nvPr/>
        </p:nvSpPr>
        <p:spPr bwMode="auto">
          <a:xfrm>
            <a:off x="6438603" y="1073888"/>
            <a:ext cx="5762848"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Полилиния 14"/>
          <p:cNvSpPr>
            <a:spLocks/>
          </p:cNvSpPr>
          <p:nvPr/>
        </p:nvSpPr>
        <p:spPr bwMode="auto">
          <a:xfrm>
            <a:off x="498621" y="0"/>
            <a:ext cx="7352715"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Полилиния 12"/>
          <p:cNvSpPr>
            <a:spLocks/>
          </p:cNvSpPr>
          <p:nvPr/>
        </p:nvSpPr>
        <p:spPr bwMode="auto">
          <a:xfrm rot="5236414">
            <a:off x="6635304" y="1285480"/>
            <a:ext cx="4114800" cy="158496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Полилиния 15"/>
          <p:cNvSpPr>
            <a:spLocks/>
          </p:cNvSpPr>
          <p:nvPr/>
        </p:nvSpPr>
        <p:spPr bwMode="auto">
          <a:xfrm>
            <a:off x="7924800" y="0"/>
            <a:ext cx="36576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Полилиния 16"/>
          <p:cNvSpPr>
            <a:spLocks/>
          </p:cNvSpPr>
          <p:nvPr/>
        </p:nvSpPr>
        <p:spPr bwMode="auto">
          <a:xfrm>
            <a:off x="7924800" y="4267200"/>
            <a:ext cx="42672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Полилиния 17"/>
          <p:cNvSpPr>
            <a:spLocks/>
          </p:cNvSpPr>
          <p:nvPr/>
        </p:nvSpPr>
        <p:spPr bwMode="auto">
          <a:xfrm>
            <a:off x="7924800" y="0"/>
            <a:ext cx="18288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Полилиния 18"/>
          <p:cNvSpPr>
            <a:spLocks/>
          </p:cNvSpPr>
          <p:nvPr/>
        </p:nvSpPr>
        <p:spPr bwMode="auto">
          <a:xfrm>
            <a:off x="7931152" y="4246564"/>
            <a:ext cx="2787649"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Полилиния 19"/>
          <p:cNvSpPr>
            <a:spLocks/>
          </p:cNvSpPr>
          <p:nvPr/>
        </p:nvSpPr>
        <p:spPr bwMode="auto">
          <a:xfrm>
            <a:off x="7924800" y="4267200"/>
            <a:ext cx="21336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1" name="Полилиния 20"/>
          <p:cNvSpPr>
            <a:spLocks/>
          </p:cNvSpPr>
          <p:nvPr/>
        </p:nvSpPr>
        <p:spPr bwMode="auto">
          <a:xfrm>
            <a:off x="7924800" y="1371600"/>
            <a:ext cx="42672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Полилиния 21"/>
          <p:cNvSpPr>
            <a:spLocks/>
          </p:cNvSpPr>
          <p:nvPr/>
        </p:nvSpPr>
        <p:spPr bwMode="auto">
          <a:xfrm>
            <a:off x="7924800" y="1752600"/>
            <a:ext cx="42672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3" name="Полилиния 22"/>
          <p:cNvSpPr>
            <a:spLocks/>
          </p:cNvSpPr>
          <p:nvPr/>
        </p:nvSpPr>
        <p:spPr bwMode="auto">
          <a:xfrm>
            <a:off x="1320800" y="4267200"/>
            <a:ext cx="660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4" name="Полилиния 23"/>
          <p:cNvSpPr>
            <a:spLocks/>
          </p:cNvSpPr>
          <p:nvPr/>
        </p:nvSpPr>
        <p:spPr bwMode="auto">
          <a:xfrm>
            <a:off x="711200" y="4267200"/>
            <a:ext cx="7112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5" name="Полилиния 24"/>
          <p:cNvSpPr>
            <a:spLocks/>
          </p:cNvSpPr>
          <p:nvPr/>
        </p:nvSpPr>
        <p:spPr bwMode="auto">
          <a:xfrm>
            <a:off x="489099" y="2438400"/>
            <a:ext cx="75184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6" name="Полилиния 25"/>
          <p:cNvSpPr>
            <a:spLocks/>
          </p:cNvSpPr>
          <p:nvPr/>
        </p:nvSpPr>
        <p:spPr bwMode="auto">
          <a:xfrm>
            <a:off x="489099" y="2133600"/>
            <a:ext cx="75184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Полилиния 26"/>
          <p:cNvSpPr>
            <a:spLocks/>
          </p:cNvSpPr>
          <p:nvPr/>
        </p:nvSpPr>
        <p:spPr bwMode="auto">
          <a:xfrm>
            <a:off x="6096000" y="4267200"/>
            <a:ext cx="18288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3" name="Текст 2"/>
          <p:cNvSpPr>
            <a:spLocks noGrp="1"/>
          </p:cNvSpPr>
          <p:nvPr>
            <p:ph type="body" idx="1"/>
          </p:nvPr>
        </p:nvSpPr>
        <p:spPr>
          <a:xfrm>
            <a:off x="942536" y="1351672"/>
            <a:ext cx="7624064"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4EBFB9D0-5FBA-4ED3-83D7-C37AD1C4753E}" type="datetimeFigureOut">
              <a:rPr lang="ru-RU" smtClean="0"/>
              <a:pPr/>
              <a:t>30.01.2020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CF83967-BB30-4576-A361-D3312885CEA1}" type="slidenum">
              <a:rPr lang="ru-RU" smtClean="0"/>
              <a:pPr/>
              <a:t>‹#›</a:t>
            </a:fld>
            <a:endParaRPr lang="ru-RU"/>
          </a:p>
        </p:txBody>
      </p:sp>
      <p:sp>
        <p:nvSpPr>
          <p:cNvPr id="7" name="Прямоугольник 6"/>
          <p:cNvSpPr/>
          <p:nvPr/>
        </p:nvSpPr>
        <p:spPr>
          <a:xfrm>
            <a:off x="484213" y="402265"/>
            <a:ext cx="1133856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Заголовок 1"/>
          <p:cNvSpPr>
            <a:spLocks noGrp="1"/>
          </p:cNvSpPr>
          <p:nvPr>
            <p:ph type="title"/>
          </p:nvPr>
        </p:nvSpPr>
        <p:spPr>
          <a:xfrm>
            <a:off x="942536" y="512064"/>
            <a:ext cx="10875264" cy="777240"/>
          </a:xfrm>
        </p:spPr>
        <p:txBody>
          <a:bodyPr tIns="64008"/>
          <a:lstStyle>
            <a:lvl1pPr algn="l">
              <a:buNone/>
              <a:defRPr sz="3800" b="0" cap="none" spc="-150" baseline="0"/>
            </a:lvl1pPr>
            <a:extLst/>
          </a:lstStyle>
          <a:p>
            <a:r>
              <a:rPr kumimoji="0" lang="ru-RU" smtClean="0"/>
              <a:t>Образец заголовка</a:t>
            </a:r>
            <a:endParaRPr kumimoji="0" lang="en-US"/>
          </a:p>
        </p:txBody>
      </p:sp>
      <p:sp>
        <p:nvSpPr>
          <p:cNvPr id="8" name="Прямоугольник 7"/>
          <p:cNvSpPr/>
          <p:nvPr/>
        </p:nvSpPr>
        <p:spPr>
          <a:xfrm flipH="1">
            <a:off x="495384"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Прямоугольник 8"/>
          <p:cNvSpPr/>
          <p:nvPr/>
        </p:nvSpPr>
        <p:spPr>
          <a:xfrm flipH="1">
            <a:off x="548145"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Прямоугольник 9"/>
          <p:cNvSpPr/>
          <p:nvPr/>
        </p:nvSpPr>
        <p:spPr>
          <a:xfrm flipH="1">
            <a:off x="597933" y="680477"/>
            <a:ext cx="1219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оугольник 10"/>
          <p:cNvSpPr/>
          <p:nvPr/>
        </p:nvSpPr>
        <p:spPr>
          <a:xfrm flipH="1">
            <a:off x="635603" y="680477"/>
            <a:ext cx="1219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Прямоугольник 11"/>
          <p:cNvSpPr/>
          <p:nvPr/>
        </p:nvSpPr>
        <p:spPr>
          <a:xfrm>
            <a:off x="667304" y="680477"/>
            <a:ext cx="48768"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0" y="512064"/>
            <a:ext cx="10972800" cy="914400"/>
          </a:xfrm>
        </p:spPr>
        <p:txBody>
          <a:bodyPr/>
          <a:lstStyle/>
          <a:p>
            <a:r>
              <a:rPr kumimoji="0" lang="ru-RU" smtClean="0"/>
              <a:t>Образец заголовка</a:t>
            </a:r>
            <a:endParaRPr kumimoji="0" lang="en-US"/>
          </a:p>
        </p:txBody>
      </p:sp>
      <p:sp>
        <p:nvSpPr>
          <p:cNvPr id="3" name="Содержимое 2"/>
          <p:cNvSpPr>
            <a:spLocks noGrp="1"/>
          </p:cNvSpPr>
          <p:nvPr>
            <p:ph sz="half" idx="1"/>
          </p:nvPr>
        </p:nvSpPr>
        <p:spPr>
          <a:xfrm>
            <a:off x="619125" y="1770502"/>
            <a:ext cx="53848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6207125" y="1770502"/>
            <a:ext cx="53848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4EBFB9D0-5FBA-4ED3-83D7-C37AD1C4753E}" type="datetimeFigureOut">
              <a:rPr lang="ru-RU" smtClean="0"/>
              <a:pPr/>
              <a:t>30.01.2020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3CF83967-BB30-4576-A361-D3312885CEA1}"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5" name="Прямоугольник 24"/>
          <p:cNvSpPr/>
          <p:nvPr/>
        </p:nvSpPr>
        <p:spPr>
          <a:xfrm>
            <a:off x="0" y="402266"/>
            <a:ext cx="11822773"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Заголовок 1"/>
          <p:cNvSpPr>
            <a:spLocks noGrp="1"/>
          </p:cNvSpPr>
          <p:nvPr>
            <p:ph type="title"/>
          </p:nvPr>
        </p:nvSpPr>
        <p:spPr>
          <a:xfrm>
            <a:off x="673099" y="512064"/>
            <a:ext cx="10363200" cy="914400"/>
          </a:xfrm>
        </p:spPr>
        <p:txBody>
          <a:bodyPr anchor="t"/>
          <a:lstStyle>
            <a:lvl1pPr>
              <a:defRPr sz="4000"/>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609600" y="1809750"/>
            <a:ext cx="5386917"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6193368" y="1809750"/>
            <a:ext cx="5389033"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609600" y="2459037"/>
            <a:ext cx="5386917"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6193368" y="2459037"/>
            <a:ext cx="5389033"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p>
            <a:fld id="{4EBFB9D0-5FBA-4ED3-83D7-C37AD1C4753E}" type="datetimeFigureOut">
              <a:rPr lang="ru-RU" smtClean="0"/>
              <a:pPr/>
              <a:t>30.01.2020</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3CF83967-BB30-4576-A361-D3312885CEA1}" type="slidenum">
              <a:rPr lang="ru-RU" smtClean="0"/>
              <a:pPr/>
              <a:t>‹#›</a:t>
            </a:fld>
            <a:endParaRPr lang="ru-RU"/>
          </a:p>
        </p:txBody>
      </p:sp>
      <p:sp>
        <p:nvSpPr>
          <p:cNvPr id="16" name="Прямоугольник 15"/>
          <p:cNvSpPr/>
          <p:nvPr/>
        </p:nvSpPr>
        <p:spPr>
          <a:xfrm>
            <a:off x="117053" y="680477"/>
            <a:ext cx="6096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7" name="Прямоугольник 16"/>
          <p:cNvSpPr/>
          <p:nvPr/>
        </p:nvSpPr>
        <p:spPr>
          <a:xfrm>
            <a:off x="63073"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Прямоугольник 17"/>
          <p:cNvSpPr/>
          <p:nvPr/>
        </p:nvSpPr>
        <p:spPr>
          <a:xfrm>
            <a:off x="37669" y="680477"/>
            <a:ext cx="1219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Прямоугольник 18"/>
          <p:cNvSpPr/>
          <p:nvPr/>
        </p:nvSpPr>
        <p:spPr>
          <a:xfrm>
            <a:off x="0" y="680477"/>
            <a:ext cx="1219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Прямоугольник 19"/>
          <p:cNvSpPr/>
          <p:nvPr/>
        </p:nvSpPr>
        <p:spPr>
          <a:xfrm flipH="1">
            <a:off x="199693"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Прямоугольник 20"/>
          <p:cNvSpPr/>
          <p:nvPr/>
        </p:nvSpPr>
        <p:spPr>
          <a:xfrm flipH="1">
            <a:off x="252455"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Прямоугольник 21"/>
          <p:cNvSpPr/>
          <p:nvPr/>
        </p:nvSpPr>
        <p:spPr>
          <a:xfrm flipH="1">
            <a:off x="302243" y="680477"/>
            <a:ext cx="1219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Прямоугольник 28"/>
          <p:cNvSpPr/>
          <p:nvPr/>
        </p:nvSpPr>
        <p:spPr>
          <a:xfrm flipH="1">
            <a:off x="339912" y="680477"/>
            <a:ext cx="1219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0" name="Прямоугольник 29"/>
          <p:cNvSpPr/>
          <p:nvPr/>
        </p:nvSpPr>
        <p:spPr>
          <a:xfrm>
            <a:off x="371613" y="680477"/>
            <a:ext cx="48768"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219200" y="512064"/>
            <a:ext cx="10363200" cy="914400"/>
          </a:xfrm>
        </p:spPr>
        <p:txBody>
          <a:bodyPr/>
          <a:lstStyle>
            <a:lvl1pPr>
              <a:defRPr sz="4000" cap="none" baseline="0"/>
            </a:lvl1pPr>
            <a:extLst/>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4EBFB9D0-5FBA-4ED3-83D7-C37AD1C4753E}" type="datetimeFigureOut">
              <a:rPr lang="ru-RU" smtClean="0"/>
              <a:pPr/>
              <a:t>30.01.2020</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3CF83967-BB30-4576-A361-D3312885CEA1}"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4EBFB9D0-5FBA-4ED3-83D7-C37AD1C4753E}" type="datetimeFigureOut">
              <a:rPr lang="ru-RU" smtClean="0"/>
              <a:pPr/>
              <a:t>30.01.2020</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3CF83967-BB30-4576-A361-D3312885CEA1}"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273050"/>
            <a:ext cx="10972800" cy="1162050"/>
          </a:xfrm>
        </p:spPr>
        <p:txBody>
          <a:bodyPr anchor="ctr"/>
          <a:lstStyle>
            <a:lvl1pPr algn="l">
              <a:buNone/>
              <a:defRPr sz="3600" b="0"/>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914400" y="1435100"/>
            <a:ext cx="33528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4572000" y="1435100"/>
            <a:ext cx="7315200"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4EBFB9D0-5FBA-4ED3-83D7-C37AD1C4753E}" type="datetimeFigureOut">
              <a:rPr lang="ru-RU" smtClean="0"/>
              <a:pPr/>
              <a:t>30.01.2020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3CF83967-BB30-4576-A361-D3312885CEA1}"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8" name="Прямоугольник 7"/>
          <p:cNvSpPr/>
          <p:nvPr/>
        </p:nvSpPr>
        <p:spPr>
          <a:xfrm>
            <a:off x="490709" y="0"/>
            <a:ext cx="1170432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9" name="Прямая соединительная линия 8"/>
          <p:cNvCxnSpPr/>
          <p:nvPr/>
        </p:nvCxnSpPr>
        <p:spPr>
          <a:xfrm flipV="1">
            <a:off x="484260" y="1885028"/>
            <a:ext cx="11710163"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Группа 9"/>
          <p:cNvGrpSpPr/>
          <p:nvPr/>
        </p:nvGrpSpPr>
        <p:grpSpPr>
          <a:xfrm rot="5400000">
            <a:off x="11374903" y="1197789"/>
            <a:ext cx="132763" cy="171288"/>
            <a:chOff x="6668087" y="1297746"/>
            <a:chExt cx="161840" cy="156602"/>
          </a:xfrm>
        </p:grpSpPr>
        <p:cxnSp>
          <p:nvCxnSpPr>
            <p:cNvPr id="15" name="Прямая соединительная линия 14"/>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Прямая соединительная линия 15"/>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Прямая соединительная линия 16"/>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Заголовок 1"/>
          <p:cNvSpPr>
            <a:spLocks noGrp="1"/>
          </p:cNvSpPr>
          <p:nvPr>
            <p:ph type="title"/>
          </p:nvPr>
        </p:nvSpPr>
        <p:spPr bwMode="grayWhite">
          <a:xfrm>
            <a:off x="1219200" y="441252"/>
            <a:ext cx="9144000" cy="701749"/>
          </a:xfrm>
        </p:spPr>
        <p:txBody>
          <a:bodyPr anchor="b"/>
          <a:lstStyle>
            <a:lvl1pPr algn="l">
              <a:buNone/>
              <a:defRPr sz="2100" b="0"/>
            </a:lvl1pPr>
            <a:extLst/>
          </a:lstStyle>
          <a:p>
            <a:r>
              <a:rPr kumimoji="0" lang="ru-RU" smtClean="0"/>
              <a:t>Образец заголовка</a:t>
            </a:r>
            <a:endParaRPr kumimoji="0" lang="en-US"/>
          </a:p>
        </p:txBody>
      </p:sp>
      <p:sp>
        <p:nvSpPr>
          <p:cNvPr id="3" name="Рисунок 2"/>
          <p:cNvSpPr>
            <a:spLocks noGrp="1"/>
          </p:cNvSpPr>
          <p:nvPr>
            <p:ph type="pic" idx="1"/>
          </p:nvPr>
        </p:nvSpPr>
        <p:spPr>
          <a:xfrm>
            <a:off x="490709" y="1893781"/>
            <a:ext cx="11704320" cy="4960144"/>
          </a:xfrm>
          <a:solidFill>
            <a:schemeClr val="bg2"/>
          </a:solidFill>
        </p:spPr>
        <p:txBody>
          <a:bodyPr/>
          <a:lstStyle>
            <a:lvl1pPr marL="0" indent="0">
              <a:buNone/>
              <a:defRPr sz="3200"/>
            </a:lvl1pPr>
            <a:extLst/>
          </a:lstStyle>
          <a:p>
            <a:r>
              <a:rPr kumimoji="0" lang="ru-RU" smtClean="0"/>
              <a:t>Вставка рисунка</a:t>
            </a:r>
            <a:endParaRPr kumimoji="0" lang="en-US"/>
          </a:p>
        </p:txBody>
      </p:sp>
      <p:sp>
        <p:nvSpPr>
          <p:cNvPr id="4" name="Текст 3"/>
          <p:cNvSpPr>
            <a:spLocks noGrp="1"/>
          </p:cNvSpPr>
          <p:nvPr>
            <p:ph type="body" sz="half" idx="2"/>
          </p:nvPr>
        </p:nvSpPr>
        <p:spPr bwMode="grayWhite">
          <a:xfrm>
            <a:off x="1219200" y="1150144"/>
            <a:ext cx="9144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eaLnBrk="1" latinLnBrk="0" hangingPunct="1"/>
            <a:r>
              <a:rPr kumimoji="0" lang="ru-RU" smtClean="0"/>
              <a:t>Образец текста</a:t>
            </a:r>
          </a:p>
        </p:txBody>
      </p:sp>
      <p:grpSp>
        <p:nvGrpSpPr>
          <p:cNvPr id="14" name="Группа 13"/>
          <p:cNvGrpSpPr/>
          <p:nvPr/>
        </p:nvGrpSpPr>
        <p:grpSpPr>
          <a:xfrm rot="5400000">
            <a:off x="11578103" y="1350189"/>
            <a:ext cx="132763" cy="171288"/>
            <a:chOff x="6668087" y="1297746"/>
            <a:chExt cx="161840" cy="156602"/>
          </a:xfrm>
        </p:grpSpPr>
        <p:cxnSp>
          <p:nvCxnSpPr>
            <p:cNvPr id="11" name="Прямая соединительная линия 10"/>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Прямая соединительная линия 11"/>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Прямая соединительная линия 12"/>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Группа 17"/>
          <p:cNvGrpSpPr/>
          <p:nvPr/>
        </p:nvGrpSpPr>
        <p:grpSpPr>
          <a:xfrm rot="5400000">
            <a:off x="11115579" y="1453352"/>
            <a:ext cx="132763" cy="171288"/>
            <a:chOff x="6668087" y="1297746"/>
            <a:chExt cx="161840" cy="156602"/>
          </a:xfrm>
        </p:grpSpPr>
        <p:cxnSp>
          <p:nvCxnSpPr>
            <p:cNvPr id="19" name="Прямая соединительная линия 18"/>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Прямая соединительная линия 19"/>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Прямая соединительная линия 20"/>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Дата 4"/>
          <p:cNvSpPr>
            <a:spLocks noGrp="1"/>
          </p:cNvSpPr>
          <p:nvPr>
            <p:ph type="dt" sz="half" idx="10"/>
          </p:nvPr>
        </p:nvSpPr>
        <p:spPr>
          <a:xfrm>
            <a:off x="8636000" y="55499"/>
            <a:ext cx="2844800" cy="365125"/>
          </a:xfrm>
        </p:spPr>
        <p:txBody>
          <a:bodyPr/>
          <a:lstStyle/>
          <a:p>
            <a:fld id="{4EBFB9D0-5FBA-4ED3-83D7-C37AD1C4753E}" type="datetimeFigureOut">
              <a:rPr lang="ru-RU" smtClean="0"/>
              <a:pPr/>
              <a:t>30.01.2020</a:t>
            </a:fld>
            <a:endParaRPr lang="ru-RU"/>
          </a:p>
        </p:txBody>
      </p:sp>
      <p:sp>
        <p:nvSpPr>
          <p:cNvPr id="6" name="Нижний колонтитул 5"/>
          <p:cNvSpPr>
            <a:spLocks noGrp="1"/>
          </p:cNvSpPr>
          <p:nvPr>
            <p:ph type="ftr" sz="quarter" idx="11"/>
          </p:nvPr>
        </p:nvSpPr>
        <p:spPr>
          <a:xfrm>
            <a:off x="1219200" y="55499"/>
            <a:ext cx="7416800" cy="365125"/>
          </a:xfrm>
        </p:spPr>
        <p:txBody>
          <a:bodyPr/>
          <a:lstStyle/>
          <a:p>
            <a:endParaRPr lang="ru-RU"/>
          </a:p>
        </p:txBody>
      </p:sp>
      <p:sp>
        <p:nvSpPr>
          <p:cNvPr id="7" name="Номер слайда 6"/>
          <p:cNvSpPr>
            <a:spLocks noGrp="1"/>
          </p:cNvSpPr>
          <p:nvPr>
            <p:ph type="sldNum" sz="quarter" idx="12"/>
          </p:nvPr>
        </p:nvSpPr>
        <p:spPr>
          <a:xfrm>
            <a:off x="11480800" y="55499"/>
            <a:ext cx="609600" cy="365125"/>
          </a:xfrm>
        </p:spPr>
        <p:txBody>
          <a:bodyPr/>
          <a:lstStyle/>
          <a:p>
            <a:fld id="{3CF83967-BB30-4576-A361-D3312885CEA1}"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Прямоугольник 6"/>
          <p:cNvSpPr/>
          <p:nvPr/>
        </p:nvSpPr>
        <p:spPr>
          <a:xfrm>
            <a:off x="0" y="-1"/>
            <a:ext cx="48768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Прямоугольник 7"/>
          <p:cNvSpPr/>
          <p:nvPr/>
        </p:nvSpPr>
        <p:spPr>
          <a:xfrm>
            <a:off x="340388" y="5047394"/>
            <a:ext cx="97536"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Прямоугольник 8"/>
          <p:cNvSpPr/>
          <p:nvPr/>
        </p:nvSpPr>
        <p:spPr>
          <a:xfrm>
            <a:off x="340388" y="4796819"/>
            <a:ext cx="97536"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Прямоугольник 9"/>
          <p:cNvSpPr/>
          <p:nvPr/>
        </p:nvSpPr>
        <p:spPr>
          <a:xfrm>
            <a:off x="340388" y="4637685"/>
            <a:ext cx="97536"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оугольник 10"/>
          <p:cNvSpPr/>
          <p:nvPr/>
        </p:nvSpPr>
        <p:spPr>
          <a:xfrm>
            <a:off x="340388" y="4542559"/>
            <a:ext cx="97536"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Прямоугольник 11"/>
          <p:cNvSpPr/>
          <p:nvPr/>
        </p:nvSpPr>
        <p:spPr>
          <a:xfrm>
            <a:off x="412744" y="680477"/>
            <a:ext cx="6096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5" name="Прямоугольник 14"/>
          <p:cNvSpPr/>
          <p:nvPr/>
        </p:nvSpPr>
        <p:spPr>
          <a:xfrm>
            <a:off x="358764" y="680477"/>
            <a:ext cx="36576"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6" name="Прямоугольник 15"/>
          <p:cNvSpPr/>
          <p:nvPr/>
        </p:nvSpPr>
        <p:spPr>
          <a:xfrm>
            <a:off x="333360" y="680477"/>
            <a:ext cx="1219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7" name="Прямоугольник 16"/>
          <p:cNvSpPr/>
          <p:nvPr/>
        </p:nvSpPr>
        <p:spPr>
          <a:xfrm>
            <a:off x="295691" y="680477"/>
            <a:ext cx="1219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Заголовок 21"/>
          <p:cNvSpPr>
            <a:spLocks noGrp="1"/>
          </p:cNvSpPr>
          <p:nvPr>
            <p:ph type="title"/>
          </p:nvPr>
        </p:nvSpPr>
        <p:spPr>
          <a:xfrm>
            <a:off x="1219200" y="512064"/>
            <a:ext cx="10363200" cy="914400"/>
          </a:xfrm>
          <a:prstGeom prst="rect">
            <a:avLst/>
          </a:prstGeom>
        </p:spPr>
        <p:txBody>
          <a:bodyPr vert="horz" anchor="t">
            <a:no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1219200" y="1783560"/>
            <a:ext cx="10363200" cy="4572000"/>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a:off x="8636000" y="6416676"/>
            <a:ext cx="2844800" cy="365125"/>
          </a:xfrm>
          <a:prstGeom prst="rect">
            <a:avLst/>
          </a:prstGeom>
        </p:spPr>
        <p:txBody>
          <a:bodyPr vert="horz" anchor="b"/>
          <a:lstStyle>
            <a:lvl1pPr algn="l" eaLnBrk="1" latinLnBrk="0" hangingPunct="1">
              <a:defRPr kumimoji="0" sz="1100">
                <a:solidFill>
                  <a:schemeClr val="tx2"/>
                </a:solidFill>
              </a:defRPr>
            </a:lvl1pPr>
            <a:extLst/>
          </a:lstStyle>
          <a:p>
            <a:fld id="{4EBFB9D0-5FBA-4ED3-83D7-C37AD1C4753E}" type="datetimeFigureOut">
              <a:rPr lang="ru-RU" smtClean="0"/>
              <a:pPr/>
              <a:t>30.01.2020</a:t>
            </a:fld>
            <a:endParaRPr lang="ru-RU"/>
          </a:p>
        </p:txBody>
      </p:sp>
      <p:sp>
        <p:nvSpPr>
          <p:cNvPr id="3" name="Нижний колонтитул 2"/>
          <p:cNvSpPr>
            <a:spLocks noGrp="1"/>
          </p:cNvSpPr>
          <p:nvPr>
            <p:ph type="ftr" sz="quarter" idx="3"/>
          </p:nvPr>
        </p:nvSpPr>
        <p:spPr>
          <a:xfrm>
            <a:off x="1219200" y="6416676"/>
            <a:ext cx="7416800" cy="365125"/>
          </a:xfrm>
          <a:prstGeom prst="rect">
            <a:avLst/>
          </a:prstGeom>
        </p:spPr>
        <p:txBody>
          <a:bodyPr vert="horz" anchor="b"/>
          <a:lstStyle>
            <a:lvl1pPr algn="r" eaLnBrk="1" latinLnBrk="0" hangingPunct="1">
              <a:defRPr kumimoji="0" sz="1100">
                <a:solidFill>
                  <a:schemeClr val="tx2"/>
                </a:solidFill>
              </a:defRPr>
            </a:lvl1pPr>
            <a:extLst/>
          </a:lstStyle>
          <a:p>
            <a:endParaRPr lang="ru-RU"/>
          </a:p>
        </p:txBody>
      </p:sp>
      <p:sp>
        <p:nvSpPr>
          <p:cNvPr id="23" name="Номер слайда 22"/>
          <p:cNvSpPr>
            <a:spLocks noGrp="1"/>
          </p:cNvSpPr>
          <p:nvPr>
            <p:ph type="sldNum" sz="quarter" idx="4"/>
          </p:nvPr>
        </p:nvSpPr>
        <p:spPr>
          <a:xfrm>
            <a:off x="11480800" y="6416676"/>
            <a:ext cx="609600" cy="365125"/>
          </a:xfrm>
          <a:prstGeom prst="rect">
            <a:avLst/>
          </a:prstGeom>
        </p:spPr>
        <p:txBody>
          <a:bodyPr vert="horz" anchor="b"/>
          <a:lstStyle>
            <a:lvl1pPr algn="l" eaLnBrk="1" latinLnBrk="0" hangingPunct="1">
              <a:defRPr kumimoji="0" sz="1200">
                <a:solidFill>
                  <a:schemeClr val="tx2"/>
                </a:solidFill>
              </a:defRPr>
            </a:lvl1pPr>
            <a:extLst/>
          </a:lstStyle>
          <a:p>
            <a:fld id="{3CF83967-BB30-4576-A361-D3312885CEA1}" type="slidenum">
              <a:rPr lang="ru-RU" smtClean="0"/>
              <a:pPr/>
              <a:t>‹#›</a:t>
            </a:fld>
            <a:endParaRPr lang="ru-RU"/>
          </a:p>
        </p:txBody>
      </p:sp>
    </p:spTree>
  </p:cSld>
  <p:clrMap bg1="dk1" tx1="lt1" bg2="dk2" tx2="lt2" accent1="accent1" accent2="accent2" accent3="accent3" accent4="accent4" accent5="accent5" accent6="accent6" hlink="hlink" folHlink="folHlink"/>
  <p:sldLayoutIdLst>
    <p:sldLayoutId id="2147483703" r:id="rId1"/>
    <p:sldLayoutId id="2147483704" r:id="rId2"/>
    <p:sldLayoutId id="2147483705" r:id="rId3"/>
    <p:sldLayoutId id="2147483706" r:id="rId4"/>
    <p:sldLayoutId id="2147483707" r:id="rId5"/>
    <p:sldLayoutId id="2147483708" r:id="rId6"/>
    <p:sldLayoutId id="2147483709" r:id="rId7"/>
    <p:sldLayoutId id="2147483710" r:id="rId8"/>
    <p:sldLayoutId id="2147483711" r:id="rId9"/>
    <p:sldLayoutId id="2147483712" r:id="rId10"/>
    <p:sldLayoutId id="2147483713" r:id="rId11"/>
  </p:sldLayoutIdLst>
  <p:txStyles>
    <p:titleStyle>
      <a:lvl1pPr algn="l" rtl="0" eaLnBrk="1" latinLnBrk="0" hangingPunct="1">
        <a:spcBef>
          <a:spcPct val="0"/>
        </a:spcBef>
        <a:buNone/>
        <a:defRPr kumimoji="0" sz="4000" kern="1200" spc="-100" baseline="0">
          <a:solidFill>
            <a:schemeClr val="tx2">
              <a:satMod val="200000"/>
            </a:schemeClr>
          </a:solidFill>
          <a:latin typeface="+mj-lt"/>
          <a:ea typeface="+mj-ea"/>
          <a:cs typeface="+mj-cs"/>
        </a:defRPr>
      </a:lvl1pPr>
      <a:extLst/>
    </p:titleStyle>
    <p:bodyStyle>
      <a:lvl1pPr marL="411480" indent="-342900" algn="l" rtl="0"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Autofit/>
          </a:bodyPr>
          <a:lstStyle/>
          <a:p>
            <a:r>
              <a:rPr lang="ru-RU" sz="2400" b="1" dirty="0"/>
              <a:t>Физиотерапия неврита и невралгии V, VII пар </a:t>
            </a:r>
            <a:r>
              <a:rPr lang="ru-RU" sz="2400" b="1" dirty="0" err="1"/>
              <a:t>черепно</a:t>
            </a:r>
            <a:r>
              <a:rPr lang="ru-RU" sz="2400" b="1" dirty="0"/>
              <a:t> мозговых нервов, </a:t>
            </a:r>
            <a:r>
              <a:rPr lang="ru-RU" sz="2400" b="1" dirty="0" err="1"/>
              <a:t>глоссалгий</a:t>
            </a:r>
            <a:r>
              <a:rPr lang="ru-RU" sz="2400" b="1" dirty="0"/>
              <a:t>. Техника и методика гальванизации, электрофореза. УВЧ терапия. Микроволновая терапия. </a:t>
            </a:r>
            <a:r>
              <a:rPr lang="ru-RU" sz="2400" b="1" dirty="0" err="1"/>
              <a:t>Флюктуоризация</a:t>
            </a:r>
            <a:r>
              <a:rPr lang="ru-RU" sz="2400" b="1" dirty="0"/>
              <a:t>. Дарсонвализация. Ультразвуковая терапия. Лазеротерапия. Теплолечение. Грязелечение. Массаж. Принципы применения, показания, противопоказания.</a:t>
            </a:r>
            <a:r>
              <a:rPr lang="ru-RU" sz="2400" dirty="0"/>
              <a:t> </a:t>
            </a:r>
          </a:p>
        </p:txBody>
      </p:sp>
      <p:sp>
        <p:nvSpPr>
          <p:cNvPr id="3" name="Подзаголовок 2"/>
          <p:cNvSpPr>
            <a:spLocks noGrp="1"/>
          </p:cNvSpPr>
          <p:nvPr>
            <p:ph type="subTitle" idx="1"/>
          </p:nvPr>
        </p:nvSpPr>
        <p:spPr/>
        <p:txBody>
          <a:bodyPr/>
          <a:lstStyle/>
          <a:p>
            <a:r>
              <a:rPr lang="ru-RU" dirty="0"/>
              <a:t>Выполнила: клинический ординатор кафедры-клиники хирургической стоматологии и челюстно-лицевой хирургии.</a:t>
            </a:r>
            <a:r>
              <a:rPr lang="en-US" dirty="0"/>
              <a:t/>
            </a:r>
            <a:br>
              <a:rPr lang="en-US" dirty="0"/>
            </a:br>
            <a:r>
              <a:rPr lang="ru-RU" dirty="0" err="1" smtClean="0"/>
              <a:t>Кауниетис</a:t>
            </a:r>
            <a:r>
              <a:rPr lang="ru-RU" dirty="0" smtClean="0"/>
              <a:t> </a:t>
            </a:r>
            <a:r>
              <a:rPr lang="ru-RU" smtClean="0"/>
              <a:t>Софья Максимовна</a:t>
            </a:r>
            <a:endParaRPr lang="ru-RU" dirty="0"/>
          </a:p>
        </p:txBody>
      </p:sp>
    </p:spTree>
    <p:extLst>
      <p:ext uri="{BB962C8B-B14F-4D97-AF65-F5344CB8AC3E}">
        <p14:creationId xmlns:p14="http://schemas.microsoft.com/office/powerpoint/2010/main" val="211706281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141412" y="430306"/>
            <a:ext cx="9905999" cy="5360895"/>
          </a:xfrm>
        </p:spPr>
        <p:txBody>
          <a:bodyPr>
            <a:normAutofit/>
          </a:bodyPr>
          <a:lstStyle/>
          <a:p>
            <a:r>
              <a:rPr lang="ru-RU" sz="2000" b="1" i="1" u="sng" dirty="0"/>
              <a:t>Лекарственный электрофорез</a:t>
            </a:r>
            <a:r>
              <a:rPr lang="ru-RU" sz="2000" b="1" dirty="0"/>
              <a:t> </a:t>
            </a:r>
            <a:r>
              <a:rPr lang="ru-RU" sz="2000" dirty="0"/>
              <a:t>сложный </a:t>
            </a:r>
            <a:r>
              <a:rPr lang="ru-RU" sz="2000" dirty="0" err="1"/>
              <a:t>электрофармакотерапевтический</a:t>
            </a:r>
            <a:r>
              <a:rPr lang="ru-RU" sz="2000" dirty="0"/>
              <a:t> метод, сочетающий действие на организм постоянного тока и вводимых с его помощью лекарственных веществ. В последние годы для электрофореза используют наряду с гальваническим различные виды постоянных импульсных и выпрямленных переменных токов (диадинамические - </a:t>
            </a:r>
            <a:r>
              <a:rPr lang="ru-RU" sz="2000" dirty="0" err="1"/>
              <a:t>диадинамофорез</a:t>
            </a:r>
            <a:r>
              <a:rPr lang="ru-RU" sz="2000" dirty="0"/>
              <a:t>; флюктуирующие — </a:t>
            </a:r>
            <a:r>
              <a:rPr lang="ru-RU" sz="2000" dirty="0" err="1"/>
              <a:t>флюктуофорез</a:t>
            </a:r>
            <a:r>
              <a:rPr lang="ru-RU" sz="2000" dirty="0"/>
              <a:t>; синусоидальные </a:t>
            </a:r>
            <a:r>
              <a:rPr lang="ru-RU" sz="2000" dirty="0" err="1"/>
              <a:t>модулированые</a:t>
            </a:r>
            <a:r>
              <a:rPr lang="ru-RU" sz="2000" dirty="0"/>
              <a:t> токи в выпрямленном режиме — </a:t>
            </a:r>
            <a:r>
              <a:rPr lang="ru-RU" sz="2000" dirty="0" err="1"/>
              <a:t>амплипульсфорез</a:t>
            </a:r>
            <a:r>
              <a:rPr lang="ru-RU" sz="2000" dirty="0"/>
              <a:t> и др.).</a:t>
            </a:r>
          </a:p>
        </p:txBody>
      </p:sp>
      <p:pic>
        <p:nvPicPr>
          <p:cNvPr id="4" name="Рисунок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631358" y="3265162"/>
            <a:ext cx="4926106" cy="3286636"/>
          </a:xfrm>
          <a:prstGeom prst="rect">
            <a:avLst/>
          </a:prstGeom>
        </p:spPr>
      </p:pic>
    </p:spTree>
    <p:extLst>
      <p:ext uri="{BB962C8B-B14F-4D97-AF65-F5344CB8AC3E}">
        <p14:creationId xmlns:p14="http://schemas.microsoft.com/office/powerpoint/2010/main" val="168887814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141412" y="847165"/>
            <a:ext cx="9905999" cy="4944036"/>
          </a:xfrm>
        </p:spPr>
        <p:txBody>
          <a:bodyPr>
            <a:normAutofit fontScale="92500"/>
          </a:bodyPr>
          <a:lstStyle/>
          <a:p>
            <a:r>
              <a:rPr lang="ru-RU" b="1" i="1" u="sng" dirty="0"/>
              <a:t>Показания к лекарственному электрофорезу</a:t>
            </a:r>
            <a:r>
              <a:rPr lang="ru-RU" dirty="0"/>
              <a:t>: весьма широки - они определяются фармакотерапевтическими свойствами вводимого препарата с обязательным учетом показаний к использованию применяемого элект­рического тока. Справедливо утверждают, что трудно найти заболевание, при котором лекарственный электрофорез не мог бы быть применен с пользой для больного.</a:t>
            </a:r>
          </a:p>
          <a:p>
            <a:r>
              <a:rPr lang="ru-RU" b="1" i="1" u="sng" dirty="0"/>
              <a:t>Противопоказания для лекарственного электрофореза</a:t>
            </a:r>
            <a:r>
              <a:rPr lang="ru-RU" dirty="0"/>
              <a:t> те же, что и для используемого электрического тока, а также индивидуальная непереносимость лекарственных веществ.</a:t>
            </a:r>
          </a:p>
          <a:p>
            <a:endParaRPr lang="ru-RU" dirty="0"/>
          </a:p>
        </p:txBody>
      </p:sp>
    </p:spTree>
    <p:extLst>
      <p:ext uri="{BB962C8B-B14F-4D97-AF65-F5344CB8AC3E}">
        <p14:creationId xmlns:p14="http://schemas.microsoft.com/office/powerpoint/2010/main" val="4770830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141412" y="793376"/>
            <a:ext cx="9905999" cy="5741895"/>
          </a:xfrm>
        </p:spPr>
        <p:txBody>
          <a:bodyPr>
            <a:normAutofit fontScale="85000" lnSpcReduction="20000"/>
          </a:bodyPr>
          <a:lstStyle/>
          <a:p>
            <a:r>
              <a:rPr lang="ru-RU" dirty="0"/>
              <a:t>Техника лечебного электрофореза состоит в расположении на пути тока (между телом человека и </a:t>
            </a:r>
            <a:r>
              <a:rPr lang="ru-RU" dirty="0" err="1"/>
              <a:t>токонесущим</a:t>
            </a:r>
            <a:r>
              <a:rPr lang="ru-RU" dirty="0"/>
              <a:t> электродом) растворов лекарственных веществ. Она зависит от выбранного способа проведения процедуры. Наиболее распространенным является </a:t>
            </a:r>
            <a:r>
              <a:rPr lang="ru-RU" dirty="0" err="1"/>
              <a:t>чрескожный</a:t>
            </a:r>
            <a:r>
              <a:rPr lang="ru-RU" dirty="0"/>
              <a:t> способ, осуществляемый через контактно накладываемые электроды. При этом способе раствором лекарственного вещества равномерно смачивается специальная лекарственная прокладка, которая затем помещается на подлежащий воздействию участок тела больного. Поверх нее располагается таких же размеров смоченная водой гидрофильная прокладка, а затем - </a:t>
            </a:r>
            <a:r>
              <a:rPr lang="ru-RU" dirty="0" err="1"/>
              <a:t>токонесущий</a:t>
            </a:r>
            <a:r>
              <a:rPr lang="ru-RU" dirty="0"/>
              <a:t> электрод. Лекарственная прокладка готовится из 1—2 слоев фильтровальной бумаги или 2—4 слоев марли, по форме и по площади она должна полностью соответствовать гидрофильной прокладке. Ее помещают под активным электродом или над обоими (при одновременном введении двух лекарств, имеющих различную полярность) электродами. </a:t>
            </a:r>
          </a:p>
        </p:txBody>
      </p:sp>
    </p:spTree>
    <p:extLst>
      <p:ext uri="{BB962C8B-B14F-4D97-AF65-F5344CB8AC3E}">
        <p14:creationId xmlns:p14="http://schemas.microsoft.com/office/powerpoint/2010/main" val="22214545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141412" y="309282"/>
            <a:ext cx="9905999" cy="6199094"/>
          </a:xfrm>
        </p:spPr>
        <p:txBody>
          <a:bodyPr>
            <a:normAutofit fontScale="77500" lnSpcReduction="20000"/>
          </a:bodyPr>
          <a:lstStyle/>
          <a:p>
            <a:r>
              <a:rPr lang="ru-RU" b="1" i="1" u="sng" dirty="0"/>
              <a:t>УВЧ-терапия</a:t>
            </a:r>
            <a:r>
              <a:rPr lang="ru-RU" dirty="0"/>
              <a:t> представляет собой комплексный лечебный метод, при котором используется воздействие переменного электрического поля ультравысокой частоты (УВЧ), подводимого к проблемным местам организма больного с помощью конденсаторных пластин. При проведении процедур УВЧ-терапии пользуются такими аппаратами, как УВЧ-30, УВЧ-66, «Экран-1», УВЧ 8-30 «</a:t>
            </a:r>
            <a:r>
              <a:rPr lang="ru-RU" dirty="0" err="1"/>
              <a:t>Ундатерм</a:t>
            </a:r>
            <a:r>
              <a:rPr lang="ru-RU" dirty="0"/>
              <a:t>» (универсальный аппарат средней мощности, воздействующий с применением конденсаторной методики, индукционного кабеля и настроенного контура), стационарный аппарат «Экран-2». Указанные аппараты (портативные и стационарные) подключают к сети переменного тока напряжением 220 В или 127 В. Электрическая схема этих аппаратов состоит из силового трансформатора, одного контура, который индуктивно связан с терапевтическим устройством, имеющим конденсаторные пластины — электроды, через которые осуществляется воздействие импульсным полем ультравысокой частоты на проблемные (патологические очаги) места пациента.</a:t>
            </a:r>
          </a:p>
          <a:p>
            <a:r>
              <a:rPr lang="ru-RU" dirty="0"/>
              <a:t>Конденсаторные пластины-электроды представляют собой:</a:t>
            </a:r>
          </a:p>
          <a:p>
            <a:r>
              <a:rPr lang="ru-RU" dirty="0"/>
              <a:t>- дисковые металлические пластины небольших размеров с покрытием из изолирующего материала (пластмассы, резины, оргстекла);</a:t>
            </a:r>
          </a:p>
          <a:p>
            <a:r>
              <a:rPr lang="ru-RU" dirty="0"/>
              <a:t>- гибкие мягкие прямоугольные пластины площадью 150, 300 и 600 см</a:t>
            </a:r>
            <a:r>
              <a:rPr lang="ru-RU" baseline="30000" dirty="0"/>
              <a:t>2</a:t>
            </a:r>
            <a:r>
              <a:rPr lang="ru-RU" dirty="0"/>
              <a:t>.</a:t>
            </a:r>
          </a:p>
          <a:p>
            <a:endParaRPr lang="ru-RU" dirty="0"/>
          </a:p>
        </p:txBody>
      </p:sp>
    </p:spTree>
    <p:extLst>
      <p:ext uri="{BB962C8B-B14F-4D97-AF65-F5344CB8AC3E}">
        <p14:creationId xmlns:p14="http://schemas.microsoft.com/office/powerpoint/2010/main" val="268503794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pic>
        <p:nvPicPr>
          <p:cNvPr id="4" name="Объект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2058268" y="495134"/>
            <a:ext cx="8072287" cy="5699477"/>
          </a:xfrm>
        </p:spPr>
      </p:pic>
    </p:spTree>
    <p:extLst>
      <p:ext uri="{BB962C8B-B14F-4D97-AF65-F5344CB8AC3E}">
        <p14:creationId xmlns:p14="http://schemas.microsoft.com/office/powerpoint/2010/main" val="426858076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141412" y="524435"/>
            <a:ext cx="9905999" cy="5889812"/>
          </a:xfrm>
        </p:spPr>
        <p:txBody>
          <a:bodyPr numCol="2">
            <a:normAutofit fontScale="92500" lnSpcReduction="20000"/>
          </a:bodyPr>
          <a:lstStyle/>
          <a:p>
            <a:r>
              <a:rPr lang="ru-RU" b="1" u="sng" dirty="0"/>
              <a:t>Показания к применению УВЧ-терапии:</a:t>
            </a:r>
            <a:endParaRPr lang="ru-RU" dirty="0"/>
          </a:p>
          <a:p>
            <a:r>
              <a:rPr lang="ru-RU" dirty="0"/>
              <a:t>- острые воспалительные процессы в органах и системах;</a:t>
            </a:r>
          </a:p>
          <a:p>
            <a:r>
              <a:rPr lang="ru-RU" dirty="0"/>
              <a:t>- травма спинного мозга и периферических нервов;</a:t>
            </a:r>
          </a:p>
          <a:p>
            <a:r>
              <a:rPr lang="ru-RU" dirty="0"/>
              <a:t>- невралгия;</a:t>
            </a:r>
          </a:p>
          <a:p>
            <a:r>
              <a:rPr lang="ru-RU" dirty="0"/>
              <a:t>- полиомиелит.</a:t>
            </a:r>
          </a:p>
          <a:p>
            <a:r>
              <a:rPr lang="ru-RU" b="1" u="sng" dirty="0"/>
              <a:t>Противопоказания:</a:t>
            </a:r>
            <a:endParaRPr lang="ru-RU" dirty="0"/>
          </a:p>
          <a:p>
            <a:r>
              <a:rPr lang="ru-RU" dirty="0"/>
              <a:t>- злокачественные новообразования;</a:t>
            </a:r>
          </a:p>
          <a:p>
            <a:r>
              <a:rPr lang="ru-RU" dirty="0"/>
              <a:t>- системные заболевания крови;</a:t>
            </a:r>
          </a:p>
          <a:p>
            <a:r>
              <a:rPr lang="ru-RU" dirty="0"/>
              <a:t>- сердечная недостаточность II—III степени;</a:t>
            </a:r>
          </a:p>
          <a:p>
            <a:r>
              <a:rPr lang="ru-RU" dirty="0"/>
              <a:t>- аневризма аорты;</a:t>
            </a:r>
          </a:p>
          <a:p>
            <a:r>
              <a:rPr lang="ru-RU" dirty="0"/>
              <a:t>- гипотония (стойкое пониженное артериальное давление);</a:t>
            </a:r>
          </a:p>
          <a:p>
            <a:r>
              <a:rPr lang="ru-RU" dirty="0"/>
              <a:t>- наклонность к кровотечениям;</a:t>
            </a:r>
          </a:p>
          <a:p>
            <a:r>
              <a:rPr lang="ru-RU" dirty="0"/>
              <a:t>- инфаркт миокарда;</a:t>
            </a:r>
          </a:p>
          <a:p>
            <a:r>
              <a:rPr lang="ru-RU" dirty="0"/>
              <a:t>- туберкулез легких в активной фазе.</a:t>
            </a:r>
          </a:p>
          <a:p>
            <a:endParaRPr lang="ru-RU" dirty="0"/>
          </a:p>
        </p:txBody>
      </p:sp>
    </p:spTree>
    <p:extLst>
      <p:ext uri="{BB962C8B-B14F-4D97-AF65-F5344CB8AC3E}">
        <p14:creationId xmlns:p14="http://schemas.microsoft.com/office/powerpoint/2010/main" val="149365675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i="1" u="sng" dirty="0"/>
              <a:t>Методика и техника проведения процедур </a:t>
            </a:r>
            <a:r>
              <a:rPr lang="ru-RU" b="1" i="1" u="sng" dirty="0" smtClean="0"/>
              <a:t>УВЧ-терапии</a:t>
            </a:r>
            <a:endParaRPr lang="ru-RU" dirty="0"/>
          </a:p>
        </p:txBody>
      </p:sp>
      <p:sp>
        <p:nvSpPr>
          <p:cNvPr id="3" name="Объект 2"/>
          <p:cNvSpPr>
            <a:spLocks noGrp="1"/>
          </p:cNvSpPr>
          <p:nvPr>
            <p:ph idx="1"/>
          </p:nvPr>
        </p:nvSpPr>
        <p:spPr>
          <a:xfrm>
            <a:off x="1141412" y="2249487"/>
            <a:ext cx="9905999" cy="4339572"/>
          </a:xfrm>
        </p:spPr>
        <p:txBody>
          <a:bodyPr>
            <a:normAutofit fontScale="70000" lnSpcReduction="20000"/>
          </a:bodyPr>
          <a:lstStyle/>
          <a:p>
            <a:r>
              <a:rPr lang="ru-RU" dirty="0"/>
              <a:t>Процедуру проводят, используя две конденсаторные платины, которые располагают поперечно, продольно или под углом по отношению к поверхности тела, при этом между ними расстояние должно быть не менее диаметра пластины, в противном случае могут произойти повышение напряженности поля и перегревание кожного покрова у пациента (вплоть до ожога). В том случае, когда конденсаторные пластины-электроды располагаются поперечно, то силовые линии электрического поля, возникающие при включении аппарата, пронизывают всю толщу очага воздействия на теле пациента. Такая методика применяется при глубоком расположении очага поражения (патологическом). В другом случае, когда патологический очаг находится на поверхности тела пациента, конденсаторные пластины-электроды устанавливают продольно. По данной методике силовые линии электрического поля располагаются поверхностно, но охватывают патологический очаг на небольшую глубину, не проникая вглубь. </a:t>
            </a:r>
          </a:p>
        </p:txBody>
      </p:sp>
    </p:spTree>
    <p:extLst>
      <p:ext uri="{BB962C8B-B14F-4D97-AF65-F5344CB8AC3E}">
        <p14:creationId xmlns:p14="http://schemas.microsoft.com/office/powerpoint/2010/main" val="242722594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141413" y="510988"/>
            <a:ext cx="5030788" cy="5280213"/>
          </a:xfrm>
        </p:spPr>
        <p:txBody>
          <a:bodyPr>
            <a:normAutofit fontScale="92500" lnSpcReduction="10000"/>
          </a:bodyPr>
          <a:lstStyle/>
          <a:p>
            <a:r>
              <a:rPr lang="ru-RU" b="1" dirty="0" err="1"/>
              <a:t>Флюктуоризация</a:t>
            </a:r>
            <a:r>
              <a:rPr lang="ru-RU" dirty="0"/>
              <a:t> — это лечебный метод, использующий импульсный ток синусоидальной формы с частотой в диапазоне 20-2000 Гц, амплитуда и частота которого хаотически изменяется. Применение этих колебаний преимущественно для стоматологической практики было предложено в 1964 г. А.Р. </a:t>
            </a:r>
            <a:r>
              <a:rPr lang="ru-RU" dirty="0" err="1"/>
              <a:t>Рубиным</a:t>
            </a:r>
            <a:r>
              <a:rPr lang="ru-RU" dirty="0"/>
              <a:t>.</a:t>
            </a:r>
          </a:p>
        </p:txBody>
      </p:sp>
      <p:pic>
        <p:nvPicPr>
          <p:cNvPr id="4" name="Рисунок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581214" y="1183477"/>
            <a:ext cx="4969810" cy="4607724"/>
          </a:xfrm>
          <a:prstGeom prst="rect">
            <a:avLst/>
          </a:prstGeom>
        </p:spPr>
      </p:pic>
    </p:spTree>
    <p:extLst>
      <p:ext uri="{BB962C8B-B14F-4D97-AF65-F5344CB8AC3E}">
        <p14:creationId xmlns:p14="http://schemas.microsoft.com/office/powerpoint/2010/main" val="412781196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141412" y="336176"/>
            <a:ext cx="9905999" cy="5455025"/>
          </a:xfrm>
        </p:spPr>
        <p:txBody>
          <a:bodyPr>
            <a:normAutofit fontScale="85000" lnSpcReduction="10000"/>
          </a:bodyPr>
          <a:lstStyle/>
          <a:p>
            <a:r>
              <a:rPr lang="ru-RU" dirty="0"/>
              <a:t>В настоящее время аппараты для </a:t>
            </a:r>
            <a:r>
              <a:rPr lang="ru-RU" dirty="0" err="1"/>
              <a:t>флюктуоризации</a:t>
            </a:r>
            <a:r>
              <a:rPr lang="ru-RU" dirty="0"/>
              <a:t> генерируют три формы токов:</a:t>
            </a:r>
          </a:p>
          <a:p>
            <a:r>
              <a:rPr lang="ru-RU" b="1" i="1" dirty="0"/>
              <a:t>Первая форма </a:t>
            </a:r>
            <a:r>
              <a:rPr lang="ru-RU" i="1" dirty="0"/>
              <a:t>— </a:t>
            </a:r>
            <a:r>
              <a:rPr lang="ru-RU" i="1" dirty="0" err="1"/>
              <a:t>двухполярный</a:t>
            </a:r>
            <a:r>
              <a:rPr lang="ru-RU" i="1" dirty="0"/>
              <a:t> симметричный флюктуирующий ток</a:t>
            </a:r>
            <a:r>
              <a:rPr lang="ru-RU" dirty="0"/>
              <a:t> переменного направления с хаотично меняющимися частотой и амплитудой;</a:t>
            </a:r>
          </a:p>
          <a:p>
            <a:r>
              <a:rPr lang="ru-RU" b="1" dirty="0"/>
              <a:t>Вторая форма </a:t>
            </a:r>
            <a:r>
              <a:rPr lang="ru-RU" dirty="0"/>
              <a:t>— </a:t>
            </a:r>
            <a:r>
              <a:rPr lang="ru-RU" dirty="0" err="1"/>
              <a:t>двухполярный</a:t>
            </a:r>
            <a:r>
              <a:rPr lang="ru-RU" dirty="0"/>
              <a:t> несимметричный флюктуирующий ток переменного направления с хаотично меняющимися частотой и амплитудой, однако в положительной фазе колебания не достигают своей максимальной величины;</a:t>
            </a:r>
          </a:p>
          <a:p>
            <a:r>
              <a:rPr lang="ru-RU" b="1" dirty="0"/>
              <a:t>Третья форма </a:t>
            </a:r>
            <a:r>
              <a:rPr lang="ru-RU" dirty="0"/>
              <a:t>— однополярный флюктуирующий ток с хаотично меняющимися частотой и амплитудой, но не меняющий своего направления Третью форму тока используют для введения лекарственных веществ — </a:t>
            </a:r>
            <a:r>
              <a:rPr lang="ru-RU" dirty="0" err="1"/>
              <a:t>флюктуофореза</a:t>
            </a:r>
            <a:r>
              <a:rPr lang="ru-RU" dirty="0"/>
              <a:t>.</a:t>
            </a:r>
          </a:p>
          <a:p>
            <a:endParaRPr lang="ru-RU" dirty="0"/>
          </a:p>
        </p:txBody>
      </p:sp>
    </p:spTree>
    <p:extLst>
      <p:ext uri="{BB962C8B-B14F-4D97-AF65-F5344CB8AC3E}">
        <p14:creationId xmlns:p14="http://schemas.microsoft.com/office/powerpoint/2010/main" val="408101425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141412" y="618564"/>
            <a:ext cx="9905999" cy="5782235"/>
          </a:xfrm>
        </p:spPr>
        <p:txBody>
          <a:bodyPr numCol="2">
            <a:normAutofit fontScale="92500" lnSpcReduction="20000"/>
          </a:bodyPr>
          <a:lstStyle/>
          <a:p>
            <a:r>
              <a:rPr lang="ru-RU" b="1" i="1" u="sng" dirty="0"/>
              <a:t>Показаниями к назначению этих токов являются</a:t>
            </a:r>
            <a:r>
              <a:rPr lang="ru-RU" b="1" dirty="0"/>
              <a:t>:</a:t>
            </a:r>
            <a:endParaRPr lang="ru-RU" dirty="0"/>
          </a:p>
          <a:p>
            <a:r>
              <a:rPr lang="ru-RU" dirty="0"/>
              <a:t>- стоматологические заболевания (пародонтоз, </a:t>
            </a:r>
            <a:r>
              <a:rPr lang="ru-RU" dirty="0" err="1"/>
              <a:t>альвеолит</a:t>
            </a:r>
            <a:r>
              <a:rPr lang="ru-RU" dirty="0"/>
              <a:t>),</a:t>
            </a:r>
          </a:p>
          <a:p>
            <a:r>
              <a:rPr lang="ru-RU" dirty="0"/>
              <a:t>- воспалительные заболевания черепных нервов (неврит тройничного лицевого нерва и др.);</a:t>
            </a:r>
          </a:p>
          <a:p>
            <a:r>
              <a:rPr lang="ru-RU" dirty="0"/>
              <a:t>- заболевания опорно-двигательного аппарата (артриты, артрозы, остеохондрозы, миозиты и др.).</a:t>
            </a:r>
          </a:p>
          <a:p>
            <a:r>
              <a:rPr lang="ru-RU" b="1" i="1" dirty="0"/>
              <a:t>Противопоказания:</a:t>
            </a:r>
            <a:endParaRPr lang="ru-RU" dirty="0"/>
          </a:p>
          <a:p>
            <a:r>
              <a:rPr lang="ru-RU" dirty="0"/>
              <a:t>-индивидуальная непереносимость тока,</a:t>
            </a:r>
          </a:p>
          <a:p>
            <a:r>
              <a:rPr lang="ru-RU" dirty="0"/>
              <a:t>-переломы костей и суставов,</a:t>
            </a:r>
          </a:p>
          <a:p>
            <a:r>
              <a:rPr lang="ru-RU" dirty="0"/>
              <a:t>-полный разрыв связок,</a:t>
            </a:r>
          </a:p>
          <a:p>
            <a:r>
              <a:rPr lang="ru-RU" dirty="0"/>
              <a:t>-ушибы с кровоизлияниями в ткани,</a:t>
            </a:r>
          </a:p>
          <a:p>
            <a:r>
              <a:rPr lang="ru-RU" dirty="0"/>
              <a:t>- гематомы,</a:t>
            </a:r>
          </a:p>
          <a:p>
            <a:r>
              <a:rPr lang="ru-RU" dirty="0"/>
              <a:t>-желчнокаменная болезнь,</a:t>
            </a:r>
          </a:p>
          <a:p>
            <a:r>
              <a:rPr lang="ru-RU" dirty="0"/>
              <a:t>почечнокаменная болезнь,</a:t>
            </a:r>
          </a:p>
          <a:p>
            <a:r>
              <a:rPr lang="ru-RU" dirty="0"/>
              <a:t>-тромбофлебит.</a:t>
            </a:r>
          </a:p>
          <a:p>
            <a:endParaRPr lang="ru-RU" dirty="0"/>
          </a:p>
        </p:txBody>
      </p:sp>
    </p:spTree>
    <p:extLst>
      <p:ext uri="{BB962C8B-B14F-4D97-AF65-F5344CB8AC3E}">
        <p14:creationId xmlns:p14="http://schemas.microsoft.com/office/powerpoint/2010/main" val="424243045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141412" y="685800"/>
            <a:ext cx="9905999" cy="5105401"/>
          </a:xfrm>
        </p:spPr>
        <p:txBody>
          <a:bodyPr/>
          <a:lstStyle/>
          <a:p>
            <a:r>
              <a:rPr lang="ru-RU" dirty="0"/>
              <a:t>При лечении неврита лицевого нерва в задачи физиотерапии входит: усилить </a:t>
            </a:r>
            <a:r>
              <a:rPr lang="ru-RU" dirty="0" err="1"/>
              <a:t>крово</a:t>
            </a:r>
            <a:r>
              <a:rPr lang="ru-RU" dirty="0"/>
              <a:t>- и </a:t>
            </a:r>
            <a:r>
              <a:rPr lang="ru-RU" dirty="0" err="1"/>
              <a:t>лимфообращение</a:t>
            </a:r>
            <a:r>
              <a:rPr lang="ru-RU" dirty="0"/>
              <a:t> в области лица, улучшить питание мышц, оказать противовоспалительное и рассасывающее действие, предупредить развитие мышечной контрактуры.</a:t>
            </a:r>
          </a:p>
        </p:txBody>
      </p:sp>
      <p:pic>
        <p:nvPicPr>
          <p:cNvPr id="4" name="Рисунок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760661" y="2891678"/>
            <a:ext cx="6667500" cy="3333750"/>
          </a:xfrm>
          <a:prstGeom prst="rect">
            <a:avLst/>
          </a:prstGeom>
        </p:spPr>
      </p:pic>
    </p:spTree>
    <p:extLst>
      <p:ext uri="{BB962C8B-B14F-4D97-AF65-F5344CB8AC3E}">
        <p14:creationId xmlns:p14="http://schemas.microsoft.com/office/powerpoint/2010/main" val="202876718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141412" y="618565"/>
            <a:ext cx="9905999" cy="5172636"/>
          </a:xfrm>
        </p:spPr>
        <p:txBody>
          <a:bodyPr>
            <a:normAutofit fontScale="85000" lnSpcReduction="20000"/>
          </a:bodyPr>
          <a:lstStyle/>
          <a:p>
            <a:r>
              <a:rPr lang="ru-RU" b="1" dirty="0"/>
              <a:t>Дозируют процедуры по силе тока, которая зависит от плотности тока. Существуют три дозы </a:t>
            </a:r>
            <a:r>
              <a:rPr lang="ru-RU" b="1" dirty="0" err="1"/>
              <a:t>флюктуоризации</a:t>
            </a:r>
            <a:r>
              <a:rPr lang="ru-RU" b="1" dirty="0"/>
              <a:t> по плотности тока: малая — до 1мА/см2, средняя — 1-2 мА/см2, большая — выше 2 мА/см2.</a:t>
            </a:r>
            <a:endParaRPr lang="ru-RU" dirty="0"/>
          </a:p>
          <a:p>
            <a:r>
              <a:rPr lang="ru-RU" b="1" dirty="0"/>
              <a:t>Необходимо учитывать и субъективные ощущения больного: при малой дозе — покалывание, при средней дозе — слабая безболезненная вибрация, при сильной дозе — выраженная вибрация, переходящая в сокращение мышц под электродами. Длительность процедур от 5 до 20 мин, процедуры проводят ежедневно или через день. Курс лечения 5-15 процедур.</a:t>
            </a:r>
            <a:endParaRPr lang="ru-RU" dirty="0"/>
          </a:p>
          <a:p>
            <a:r>
              <a:rPr lang="ru-RU" b="1" dirty="0"/>
              <a:t>АППАРАТУРА</a:t>
            </a:r>
            <a:endParaRPr lang="ru-RU" dirty="0"/>
          </a:p>
          <a:p>
            <a:r>
              <a:rPr lang="ru-RU" b="1" dirty="0"/>
              <a:t>Различные формы флюктуирующих токов получают с помощью настольного аппарата снятия боли АСБ-2-1 и переносного «Аппарата для </a:t>
            </a:r>
            <a:r>
              <a:rPr lang="ru-RU" b="1" dirty="0" err="1"/>
              <a:t>флуктуоризации</a:t>
            </a:r>
            <a:r>
              <a:rPr lang="ru-RU" b="1" dirty="0"/>
              <a:t> стоматологического» ФC-100-4.</a:t>
            </a:r>
            <a:endParaRPr lang="ru-RU" dirty="0"/>
          </a:p>
          <a:p>
            <a:endParaRPr lang="ru-RU" dirty="0"/>
          </a:p>
        </p:txBody>
      </p:sp>
    </p:spTree>
    <p:extLst>
      <p:ext uri="{BB962C8B-B14F-4D97-AF65-F5344CB8AC3E}">
        <p14:creationId xmlns:p14="http://schemas.microsoft.com/office/powerpoint/2010/main" val="15093480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141412" y="268941"/>
            <a:ext cx="9905999" cy="5522260"/>
          </a:xfrm>
        </p:spPr>
        <p:txBody>
          <a:bodyPr>
            <a:normAutofit lnSpcReduction="10000"/>
          </a:bodyPr>
          <a:lstStyle/>
          <a:p>
            <a:r>
              <a:rPr lang="ru-RU" b="1" i="1" u="sng" dirty="0"/>
              <a:t>Дарсонвализация </a:t>
            </a:r>
            <a:r>
              <a:rPr lang="ru-RU" dirty="0"/>
              <a:t>– это метод электролечения переменным импульсным током или электромагнитным полем высокой частоты. Под этим названием объединены два разнородных по характеру действия на организм метода – местная и общая дарсонвализация.</a:t>
            </a:r>
          </a:p>
          <a:p>
            <a:r>
              <a:rPr lang="ru-RU" dirty="0"/>
              <a:t>При местной дарсонвализации на отдельные участки тела воздействуют переменным импульсным током высокой частоты (100–500 кГц). При этом возникает раздражение рецепторов кожи и ткани высокочастотными электрическими разрядами, непрерывно образующимися между стеклянным газонаполненным электродом и кожей.</a:t>
            </a:r>
          </a:p>
          <a:p>
            <a:endParaRPr lang="ru-RU" dirty="0"/>
          </a:p>
        </p:txBody>
      </p:sp>
    </p:spTree>
    <p:extLst>
      <p:ext uri="{BB962C8B-B14F-4D97-AF65-F5344CB8AC3E}">
        <p14:creationId xmlns:p14="http://schemas.microsoft.com/office/powerpoint/2010/main" val="103687307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pic>
        <p:nvPicPr>
          <p:cNvPr id="4" name="Объект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3206921" y="1357803"/>
            <a:ext cx="5774981" cy="4648860"/>
          </a:xfrm>
        </p:spPr>
      </p:pic>
    </p:spTree>
    <p:extLst>
      <p:ext uri="{BB962C8B-B14F-4D97-AF65-F5344CB8AC3E}">
        <p14:creationId xmlns:p14="http://schemas.microsoft.com/office/powerpoint/2010/main" val="171778188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141412" y="242047"/>
            <a:ext cx="9905999" cy="6293224"/>
          </a:xfrm>
        </p:spPr>
        <p:txBody>
          <a:bodyPr>
            <a:normAutofit fontScale="70000" lnSpcReduction="20000"/>
          </a:bodyPr>
          <a:lstStyle/>
          <a:p>
            <a:r>
              <a:rPr lang="ru-RU" b="1" i="1" u="sng" dirty="0"/>
              <a:t>Показания для проведения дарсонвализации</a:t>
            </a:r>
            <a:endParaRPr lang="ru-RU" dirty="0"/>
          </a:p>
          <a:p>
            <a:r>
              <a:rPr lang="ru-RU" dirty="0"/>
              <a:t>Местная дарсонвализация показана:</a:t>
            </a:r>
          </a:p>
          <a:p>
            <a:r>
              <a:rPr lang="ru-RU" dirty="0"/>
              <a:t>-при пародонтозах (обменных поражениях </a:t>
            </a:r>
            <a:r>
              <a:rPr lang="ru-RU" dirty="0" err="1"/>
              <a:t>околозубных</a:t>
            </a:r>
            <a:r>
              <a:rPr lang="ru-RU" dirty="0"/>
              <a:t> тканей) в начальной стадии заболевания, хронических гингивитах (воспалении десен);</a:t>
            </a:r>
          </a:p>
          <a:p>
            <a:r>
              <a:rPr lang="ru-RU" dirty="0"/>
              <a:t>- П двигательной активности кровеносных сосудов слизистой оболочки носа);</a:t>
            </a:r>
          </a:p>
          <a:p>
            <a:r>
              <a:rPr lang="ru-RU" dirty="0"/>
              <a:t>- при неврите слухового нерва;</a:t>
            </a:r>
          </a:p>
          <a:p>
            <a:r>
              <a:rPr lang="ru-RU" dirty="0"/>
              <a:t>- при невралгиях (болях по ходу нервов) и невритах (воспалении нервов) различного происхождения;</a:t>
            </a:r>
          </a:p>
          <a:p>
            <a:r>
              <a:rPr lang="ru-RU" dirty="0"/>
              <a:t>- в косметологии для улучшения состояния кожи, повышения ее эластичности и упругости;</a:t>
            </a:r>
          </a:p>
          <a:p>
            <a:r>
              <a:rPr lang="ru-RU" dirty="0"/>
              <a:t>-для устранения некоторых кожных заболеваний, в том числе угревой сыпи, диатеза, экзем, нейродермита;</a:t>
            </a:r>
          </a:p>
          <a:p>
            <a:r>
              <a:rPr lang="ru-RU" dirty="0"/>
              <a:t>-для нормализации состояния волосяного покрова.</a:t>
            </a:r>
          </a:p>
          <a:p>
            <a:r>
              <a:rPr lang="ru-RU" dirty="0"/>
              <a:t>Общая дарсонвализация (</a:t>
            </a:r>
            <a:r>
              <a:rPr lang="ru-RU" dirty="0" err="1"/>
              <a:t>индуктотерапия</a:t>
            </a:r>
            <a:r>
              <a:rPr lang="ru-RU" dirty="0"/>
              <a:t>) показана:</a:t>
            </a:r>
          </a:p>
          <a:p>
            <a:r>
              <a:rPr lang="ru-RU" dirty="0"/>
              <a:t>- при начальных стадиях гипертонической болезни;</a:t>
            </a:r>
          </a:p>
          <a:p>
            <a:r>
              <a:rPr lang="ru-RU" dirty="0"/>
              <a:t>- при функциональных нарушениях (без изменения структуры) центральной нервной</a:t>
            </a:r>
          </a:p>
          <a:p>
            <a:endParaRPr lang="ru-RU" dirty="0"/>
          </a:p>
        </p:txBody>
      </p:sp>
    </p:spTree>
    <p:extLst>
      <p:ext uri="{BB962C8B-B14F-4D97-AF65-F5344CB8AC3E}">
        <p14:creationId xmlns:p14="http://schemas.microsoft.com/office/powerpoint/2010/main" val="170179994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141412" y="632012"/>
            <a:ext cx="9905999" cy="5862917"/>
          </a:xfrm>
        </p:spPr>
        <p:txBody>
          <a:bodyPr>
            <a:normAutofit fontScale="85000" lnSpcReduction="20000"/>
          </a:bodyPr>
          <a:lstStyle/>
          <a:p>
            <a:r>
              <a:rPr lang="ru-RU" b="1" i="1" u="sng" dirty="0"/>
              <a:t>Противопоказания для проведения дарсонвализации</a:t>
            </a:r>
            <a:endParaRPr lang="ru-RU" dirty="0"/>
          </a:p>
          <a:p>
            <a:r>
              <a:rPr lang="ru-RU" dirty="0"/>
              <a:t>Местная дарсонвализация противопоказана:</a:t>
            </a:r>
          </a:p>
          <a:p>
            <a:r>
              <a:rPr lang="ru-RU" dirty="0"/>
              <a:t>- при индивидуальной непереносимости воздействия;</a:t>
            </a:r>
          </a:p>
          <a:p>
            <a:r>
              <a:rPr lang="ru-RU" dirty="0"/>
              <a:t>- при истерии;</a:t>
            </a:r>
          </a:p>
          <a:p>
            <a:r>
              <a:rPr lang="ru-RU" dirty="0"/>
              <a:t>- при любых опухолях;</a:t>
            </a:r>
          </a:p>
          <a:p>
            <a:r>
              <a:rPr lang="ru-RU" dirty="0"/>
              <a:t>- при заболеваниях крови, кровотечениях;</a:t>
            </a:r>
          </a:p>
          <a:p>
            <a:r>
              <a:rPr lang="ru-RU" dirty="0"/>
              <a:t>- при активном туберкулезе легких;</a:t>
            </a:r>
          </a:p>
          <a:p>
            <a:r>
              <a:rPr lang="ru-RU" dirty="0"/>
              <a:t>- при беременности;</a:t>
            </a:r>
          </a:p>
          <a:p>
            <a:r>
              <a:rPr lang="ru-RU" dirty="0"/>
              <a:t>- детям до 6 лет;</a:t>
            </a:r>
          </a:p>
          <a:p>
            <a:r>
              <a:rPr lang="ru-RU" dirty="0"/>
              <a:t>- при тяжелом течении гипертонической болезни;</a:t>
            </a:r>
          </a:p>
          <a:p>
            <a:r>
              <a:rPr lang="ru-RU" dirty="0"/>
              <a:t>- при любых острых заболеваниях, в том числе с повышением температуры тела.</a:t>
            </a:r>
          </a:p>
          <a:p>
            <a:r>
              <a:rPr lang="ru-RU" dirty="0"/>
              <a:t>Общая дарсонвализация (</a:t>
            </a:r>
            <a:r>
              <a:rPr lang="ru-RU" dirty="0" err="1"/>
              <a:t>индуктотерапия</a:t>
            </a:r>
            <a:r>
              <a:rPr lang="ru-RU" dirty="0"/>
              <a:t>) противопоказана при всех вышеперечисленных состояниях, а также при сердечно-сосудистой недостаточности.</a:t>
            </a:r>
          </a:p>
          <a:p>
            <a:endParaRPr lang="ru-RU" dirty="0"/>
          </a:p>
        </p:txBody>
      </p:sp>
    </p:spTree>
    <p:extLst>
      <p:ext uri="{BB962C8B-B14F-4D97-AF65-F5344CB8AC3E}">
        <p14:creationId xmlns:p14="http://schemas.microsoft.com/office/powerpoint/2010/main" val="313846679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141412" y="443753"/>
            <a:ext cx="9905999" cy="5943600"/>
          </a:xfrm>
        </p:spPr>
        <p:txBody>
          <a:bodyPr>
            <a:normAutofit fontScale="92500" lnSpcReduction="20000"/>
          </a:bodyPr>
          <a:lstStyle/>
          <a:p>
            <a:r>
              <a:rPr lang="ru-RU" b="1" dirty="0"/>
              <a:t>Методика проведения дарсонвализации</a:t>
            </a:r>
            <a:endParaRPr lang="ru-RU" dirty="0"/>
          </a:p>
          <a:p>
            <a:r>
              <a:rPr lang="ru-RU" dirty="0"/>
              <a:t>Для местной дарсонвализации в нашей стране долгое время применялся ламповый аппарат «Искра-1». Сегодня выпускается более современная аппаратура, принцип воздействия которой остается тем же самым (</a:t>
            </a:r>
            <a:r>
              <a:rPr lang="ru-RU" dirty="0" err="1"/>
              <a:t>Дарсонваль</a:t>
            </a:r>
            <a:r>
              <a:rPr lang="ru-RU" dirty="0"/>
              <a:t> ДE-212 Карат, </a:t>
            </a:r>
            <a:r>
              <a:rPr lang="ru-RU" dirty="0" err="1"/>
              <a:t>Дарсонваль</a:t>
            </a:r>
            <a:r>
              <a:rPr lang="ru-RU" dirty="0"/>
              <a:t> Корона, </a:t>
            </a:r>
            <a:r>
              <a:rPr lang="ru-RU" dirty="0" err="1"/>
              <a:t>Дарсонваль</a:t>
            </a:r>
            <a:r>
              <a:rPr lang="ru-RU" dirty="0"/>
              <a:t> ЭЛАД, </a:t>
            </a:r>
            <a:r>
              <a:rPr lang="ru-RU" dirty="0" err="1"/>
              <a:t>Дарсонваль</a:t>
            </a:r>
            <a:r>
              <a:rPr lang="ru-RU" dirty="0"/>
              <a:t> </a:t>
            </a:r>
            <a:r>
              <a:rPr lang="ru-RU" dirty="0" err="1"/>
              <a:t>Ультратон</a:t>
            </a:r>
            <a:r>
              <a:rPr lang="ru-RU" dirty="0"/>
              <a:t> АМП-2ИНТ, </a:t>
            </a:r>
            <a:r>
              <a:rPr lang="ru-RU" dirty="0" err="1"/>
              <a:t>Дарсонваль</a:t>
            </a:r>
            <a:r>
              <a:rPr lang="ru-RU" dirty="0"/>
              <a:t> </a:t>
            </a:r>
            <a:r>
              <a:rPr lang="ru-RU" dirty="0" err="1"/>
              <a:t>Ультратек</a:t>
            </a:r>
            <a:r>
              <a:rPr lang="ru-RU" dirty="0"/>
              <a:t> SD-199).</a:t>
            </a:r>
          </a:p>
          <a:p>
            <a:r>
              <a:rPr lang="ru-RU" dirty="0"/>
              <a:t>Местную дарсонвализацию проводят путем перемещения стеклянного газонаполненного электрода по кожным покровам или слизистой оболочке. При полостных процедурах электроды соответствующей формы вводят в полость тела. Во время процедуры к больному не следует прикасаться. Интенсивность воздействия – до ощущения легкого покалывания или тепла.</a:t>
            </a:r>
          </a:p>
          <a:p>
            <a:endParaRPr lang="ru-RU" dirty="0"/>
          </a:p>
        </p:txBody>
      </p:sp>
    </p:spTree>
    <p:extLst>
      <p:ext uri="{BB962C8B-B14F-4D97-AF65-F5344CB8AC3E}">
        <p14:creationId xmlns:p14="http://schemas.microsoft.com/office/powerpoint/2010/main" val="338649118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141412" y="632012"/>
            <a:ext cx="9905999" cy="5943600"/>
          </a:xfrm>
        </p:spPr>
        <p:txBody>
          <a:bodyPr>
            <a:normAutofit fontScale="85000" lnSpcReduction="10000"/>
          </a:bodyPr>
          <a:lstStyle/>
          <a:p>
            <a:r>
              <a:rPr lang="ru-RU" b="1" i="1" u="sng" dirty="0"/>
              <a:t>Ультразвук</a:t>
            </a:r>
            <a:r>
              <a:rPr lang="ru-RU" dirty="0"/>
              <a:t> -представляет собой неслышимые человеческим ухом высокочастотные механические колебания упругой среды, которые распространяются в виде продольных волн с частотой более 20.000 </a:t>
            </a:r>
            <a:r>
              <a:rPr lang="ru-RU" dirty="0" err="1"/>
              <a:t>гц</a:t>
            </a:r>
            <a:r>
              <a:rPr lang="ru-RU" dirty="0"/>
              <a:t>. Ультразвук как волновой процесс характеризуется длиной волны (</a:t>
            </a:r>
            <a:r>
              <a:rPr lang="ru-RU" dirty="0" err="1"/>
              <a:t>Pi</a:t>
            </a:r>
            <a:r>
              <a:rPr lang="ru-RU" dirty="0"/>
              <a:t>) периодом (Т), частотой (F) амплитудой (А) и скоростью (С) распространения волны.</a:t>
            </a:r>
          </a:p>
          <a:p>
            <a:r>
              <a:rPr lang="ru-RU" dirty="0"/>
              <a:t>В физиотерапии применяют УЗ-волны с частотой 0,8-3 </a:t>
            </a:r>
            <a:r>
              <a:rPr lang="ru-RU" dirty="0" err="1"/>
              <a:t>мгц</a:t>
            </a:r>
            <a:r>
              <a:rPr lang="ru-RU" dirty="0"/>
              <a:t>. Получение УЗ базируется на обратном пьезоэлектрическом эффекте. Он состоит в том, что некоторые кристаллы (кварц, </a:t>
            </a:r>
            <a:r>
              <a:rPr lang="ru-RU" dirty="0" err="1"/>
              <a:t>титанат</a:t>
            </a:r>
            <a:r>
              <a:rPr lang="ru-RU" dirty="0"/>
              <a:t> бария), которые называются </a:t>
            </a:r>
            <a:r>
              <a:rPr lang="ru-RU" dirty="0" err="1"/>
              <a:t>пъезокристаллами</a:t>
            </a:r>
            <a:r>
              <a:rPr lang="ru-RU" dirty="0"/>
              <a:t>, под действием электрического поля изменяют свою толщину. В связи с большой разницей звукового сопротивления воздуха и тканей человеческого организма, на границе этих сред ультразвуковые волны почти полностью отражаются. Поэтому воздействие ультразвука на ткани организма с целебной целью осуществляется через контактные среды (масло, воду). </a:t>
            </a:r>
          </a:p>
          <a:p>
            <a:endParaRPr lang="ru-RU" dirty="0"/>
          </a:p>
        </p:txBody>
      </p:sp>
    </p:spTree>
    <p:extLst>
      <p:ext uri="{BB962C8B-B14F-4D97-AF65-F5344CB8AC3E}">
        <p14:creationId xmlns:p14="http://schemas.microsoft.com/office/powerpoint/2010/main" val="96621201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141412" y="632012"/>
            <a:ext cx="9905999" cy="5159189"/>
          </a:xfrm>
        </p:spPr>
        <p:txBody>
          <a:bodyPr>
            <a:normAutofit fontScale="77500" lnSpcReduction="20000"/>
          </a:bodyPr>
          <a:lstStyle/>
          <a:p>
            <a:r>
              <a:rPr lang="ru-RU" dirty="0"/>
              <a:t>Терапевтическое действие ультразвука - улучшается функциональное состояние периферической и центральной нервной системы. Стимулируется восстановление нервных волокон, понижается болевая чувствительность. Улучшается местное кровообращение. Улучшается моторная, эвакуаторная функция желудка. Снижаются спазмы бронхов, повышается диурез. Ультразвуковая терапия оказывает выраженное противовоспалительное, спазмолитическое, </a:t>
            </a:r>
            <a:r>
              <a:rPr lang="ru-RU" dirty="0" err="1"/>
              <a:t>гипосенсибилизирующее</a:t>
            </a:r>
            <a:r>
              <a:rPr lang="ru-RU" dirty="0"/>
              <a:t>, регенерирующее действие; способствует рассасыванию спаек, рубцов, повышает неспецифический иммунитет организма. Аппараты: портативные УТП-1, УТП-1М, УЗТ-5, УЗТ-31, УЗТ-101, УЗТ-103, УЗТ-104, ЛОР-1А, ЛОР-2, Стержень-1, Стержень-2, Гамма. Мощность аппаратов периодически (раз в 1-2 мес.) проверяется при помощи прибора ИМУ-3 мед. техником. Все аппараты работают как в непрерывном, так и в импульсном режимах.</a:t>
            </a:r>
          </a:p>
        </p:txBody>
      </p:sp>
    </p:spTree>
    <p:extLst>
      <p:ext uri="{BB962C8B-B14F-4D97-AF65-F5344CB8AC3E}">
        <p14:creationId xmlns:p14="http://schemas.microsoft.com/office/powerpoint/2010/main" val="415593628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pic>
        <p:nvPicPr>
          <p:cNvPr id="4" name="Объект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1601169" y="618518"/>
            <a:ext cx="8986485" cy="5656729"/>
          </a:xfrm>
        </p:spPr>
      </p:pic>
    </p:spTree>
    <p:extLst>
      <p:ext uri="{BB962C8B-B14F-4D97-AF65-F5344CB8AC3E}">
        <p14:creationId xmlns:p14="http://schemas.microsoft.com/office/powerpoint/2010/main" val="286730408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141412" y="457200"/>
            <a:ext cx="9905999" cy="6024282"/>
          </a:xfrm>
        </p:spPr>
        <p:txBody>
          <a:bodyPr>
            <a:normAutofit fontScale="92500" lnSpcReduction="20000"/>
          </a:bodyPr>
          <a:lstStyle/>
          <a:p>
            <a:r>
              <a:rPr lang="ru-RU" dirty="0"/>
              <a:t>По Сперанскому различают следующие дозы:</a:t>
            </a:r>
          </a:p>
          <a:p>
            <a:r>
              <a:rPr lang="ru-RU" dirty="0"/>
              <a:t>- малые 0,05-0,4 </a:t>
            </a:r>
            <a:r>
              <a:rPr lang="ru-RU" dirty="0" err="1"/>
              <a:t>вт</a:t>
            </a:r>
            <a:r>
              <a:rPr lang="ru-RU" dirty="0"/>
              <a:t>/с мг</a:t>
            </a:r>
          </a:p>
          <a:p>
            <a:r>
              <a:rPr lang="ru-RU" i="1" dirty="0"/>
              <a:t>- </a:t>
            </a:r>
            <a:r>
              <a:rPr lang="ru-RU" dirty="0"/>
              <a:t>средние 0,5-0,4 </a:t>
            </a:r>
            <a:r>
              <a:rPr lang="ru-RU" dirty="0" err="1"/>
              <a:t>вт</a:t>
            </a:r>
            <a:r>
              <a:rPr lang="ru-RU" dirty="0"/>
              <a:t>/см 2</a:t>
            </a:r>
          </a:p>
          <a:p>
            <a:r>
              <a:rPr lang="ru-RU" dirty="0"/>
              <a:t>- большие 0,9-1,2 </a:t>
            </a:r>
            <a:r>
              <a:rPr lang="ru-RU" dirty="0" err="1"/>
              <a:t>вт</a:t>
            </a:r>
            <a:r>
              <a:rPr lang="ru-RU" dirty="0"/>
              <a:t>/см 2.</a:t>
            </a:r>
          </a:p>
          <a:p>
            <a:r>
              <a:rPr lang="ru-RU" dirty="0"/>
              <a:t>Используют чаще малые и средние дозировки, продолжительность озвучивания 1 поля 2-5 мин. максимальное озвучивание 15минут, стабильное озвучивание до 5 мин. Число процедур от 5-8 до 10-12.</a:t>
            </a:r>
          </a:p>
          <a:p>
            <a:r>
              <a:rPr lang="ru-RU" dirty="0"/>
              <a:t>Результаты лечения более выражены через 30-45 дней. Детям ультразвук назначается с 2-х лет, слабой интенсивности, не более 10 минут, избегая воздействия на ростковые зоны костей. Перед началом работы мед. сестра проверяет наличие ультразвуковых колебаний с поверхности вибратора. Для этого излучатель погружается в стакан с водой.</a:t>
            </a:r>
          </a:p>
          <a:p>
            <a:endParaRPr lang="ru-RU" dirty="0"/>
          </a:p>
        </p:txBody>
      </p:sp>
    </p:spTree>
    <p:extLst>
      <p:ext uri="{BB962C8B-B14F-4D97-AF65-F5344CB8AC3E}">
        <p14:creationId xmlns:p14="http://schemas.microsoft.com/office/powerpoint/2010/main" val="126531159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pic>
        <p:nvPicPr>
          <p:cNvPr id="4" name="Объект 3"/>
          <p:cNvPicPr>
            <a:picLocks noGrp="1" noChangeAspect="1"/>
          </p:cNvPicPr>
          <p:nvPr>
            <p:ph idx="1"/>
          </p:nvPr>
        </p:nvPicPr>
        <p:blipFill rotWithShape="1">
          <a:blip r:embed="rId2" cstate="print"/>
          <a:srcRect l="6213" t="13560" r="38886" b="46574"/>
          <a:stretch/>
        </p:blipFill>
        <p:spPr>
          <a:xfrm>
            <a:off x="853569" y="618518"/>
            <a:ext cx="10791584" cy="5764046"/>
          </a:xfrm>
          <a:prstGeom prst="rect">
            <a:avLst/>
          </a:prstGeom>
        </p:spPr>
      </p:pic>
    </p:spTree>
    <p:extLst>
      <p:ext uri="{BB962C8B-B14F-4D97-AF65-F5344CB8AC3E}">
        <p14:creationId xmlns:p14="http://schemas.microsoft.com/office/powerpoint/2010/main" val="159817284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u="sng" dirty="0"/>
              <a:t>Метод грязелечения</a:t>
            </a:r>
            <a:endParaRPr lang="ru-RU" dirty="0"/>
          </a:p>
        </p:txBody>
      </p:sp>
      <p:sp>
        <p:nvSpPr>
          <p:cNvPr id="3" name="Объект 2"/>
          <p:cNvSpPr>
            <a:spLocks noGrp="1"/>
          </p:cNvSpPr>
          <p:nvPr>
            <p:ph idx="1"/>
          </p:nvPr>
        </p:nvSpPr>
        <p:spPr>
          <a:xfrm>
            <a:off x="1047282" y="1846074"/>
            <a:ext cx="9905999" cy="4783326"/>
          </a:xfrm>
        </p:spPr>
        <p:txBody>
          <a:bodyPr>
            <a:normAutofit fontScale="62500" lnSpcReduction="20000"/>
          </a:bodyPr>
          <a:lstStyle/>
          <a:p>
            <a:r>
              <a:rPr lang="ru-RU" dirty="0"/>
              <a:t>Одним из самых древних теплоносителей являются лечебные грязи. Использование аппликационного метода значительно упростило технику проведения процедур. Грязелечение стало доступнее, дешевле, кроме того, появилась возможность осуществлять его круглогодично и во </a:t>
            </a:r>
            <a:r>
              <a:rPr lang="ru-RU" dirty="0" err="1"/>
              <a:t>внекурортной</a:t>
            </a:r>
            <a:r>
              <a:rPr lang="ru-RU" dirty="0"/>
              <a:t> практике. Для лечебных целей применяются сульфидные иловые, торфяные, </a:t>
            </a:r>
            <a:r>
              <a:rPr lang="ru-RU" dirty="0" err="1"/>
              <a:t>гиттиевые</a:t>
            </a:r>
            <a:r>
              <a:rPr lang="ru-RU" dirty="0"/>
              <a:t>, сопочные грязи и сапропели. В основе механизма лечебного действия грязей лежат термический, механический и химический факторы. Термический эффект связан с тем, что лечебные грязи обладают свойствами, присущими всем теплоносителям - высокой теплоемкостью, малой теплопроводностью, отсутствием конвекции. Теплопроводность лечебной грязи зависит от ее минерального состава. Так, например, теплопроводность торфа примерно в два раза меньше теплопроводности иловой грязи, так как содержание минеральных веществ в торфе значительно меньше, чем в иловых грязях. Теплоудерживающая способность - величина, обратная скорости охлаждения, показывающая, за какое время (в секундах) 1 г вещества при данной теплоемкости и теплопроводности может изменить температуру на 1 градус. Теплоудерживающая способность торфа почти в два раза больше, чем иловой грязи, поэтому ее аппликации одинаковой температуры переносятся тяжелее, чем торфяной грязи. Исходя из физико-химических свойств лечебных грязей, установлены пределы температуры для их лечебного применения. Так, для торфа максимальная температура равна 46-48˚С, а для сульфидных иловых грязей - 44-46˚</a:t>
            </a:r>
            <a:r>
              <a:rPr lang="ru-RU" dirty="0" smtClean="0"/>
              <a:t>С</a:t>
            </a:r>
            <a:endParaRPr lang="ru-RU" dirty="0"/>
          </a:p>
        </p:txBody>
      </p:sp>
    </p:spTree>
    <p:extLst>
      <p:ext uri="{BB962C8B-B14F-4D97-AF65-F5344CB8AC3E}">
        <p14:creationId xmlns:p14="http://schemas.microsoft.com/office/powerpoint/2010/main" val="169710042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pic>
        <p:nvPicPr>
          <p:cNvPr id="4" name="Объект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1021408" y="1008530"/>
            <a:ext cx="10337322" cy="4823012"/>
          </a:xfrm>
        </p:spPr>
      </p:pic>
    </p:spTree>
    <p:extLst>
      <p:ext uri="{BB962C8B-B14F-4D97-AF65-F5344CB8AC3E}">
        <p14:creationId xmlns:p14="http://schemas.microsoft.com/office/powerpoint/2010/main" val="343842154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141412" y="430306"/>
            <a:ext cx="9905999" cy="5715000"/>
          </a:xfrm>
        </p:spPr>
        <p:txBody>
          <a:bodyPr>
            <a:normAutofit fontScale="77500" lnSpcReduction="20000"/>
          </a:bodyPr>
          <a:lstStyle/>
          <a:p>
            <a:r>
              <a:rPr lang="ru-RU" dirty="0"/>
              <a:t>. Назначение параметров процедуры (температура, обширность аппликации, частота и количество процедур на курс лечения) определяются состоянием больного (наличие сердечно-сосудистых заболеваний, выраженных вегетативных нарушений и др.). В настоящее время для упрощения проведения процедур используют фасованные лечебные грязи как отечественного, так и зарубежного производства. Расфасованными выпускаются грязи </a:t>
            </a:r>
            <a:r>
              <a:rPr lang="ru-RU" dirty="0" err="1"/>
              <a:t>сестрорецкого</a:t>
            </a:r>
            <a:r>
              <a:rPr lang="ru-RU" dirty="0"/>
              <a:t> месторождения - </a:t>
            </a:r>
            <a:r>
              <a:rPr lang="ru-RU" dirty="0" err="1"/>
              <a:t>ультракислые</a:t>
            </a:r>
            <a:r>
              <a:rPr lang="ru-RU" dirty="0"/>
              <a:t> высокоминерализованные железистые илы, </a:t>
            </a:r>
            <a:r>
              <a:rPr lang="ru-RU" dirty="0" err="1"/>
              <a:t>анапские</a:t>
            </a:r>
            <a:r>
              <a:rPr lang="ru-RU" dirty="0"/>
              <a:t> сульфидные, сопочные, торфяные грязи, а также грязи Мертвого моря. Перед применением лечебные грязи нагревают на водяной бане, в горячей воде или СВЧ-печи, затем наносят на участок тела, подлежащий воздействию, накрываются клеенкой и одеялом. Температура аппликаций зависит от вида лечебной грязи, места ее наложения и характера воспалительного процесса. Курс лечения составляет 10-15 (до 20) процедур. Показаниями для грязелечения являются подострые и хронические воспалительные процессы в суставах, заболевания позвоночника, центральной нервной системы, мочеполовой системы, органов дыхания и пищеварения.</a:t>
            </a:r>
          </a:p>
          <a:p>
            <a:endParaRPr lang="ru-RU" dirty="0"/>
          </a:p>
        </p:txBody>
      </p:sp>
    </p:spTree>
    <p:extLst>
      <p:ext uri="{BB962C8B-B14F-4D97-AF65-F5344CB8AC3E}">
        <p14:creationId xmlns:p14="http://schemas.microsoft.com/office/powerpoint/2010/main" val="325453401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141412" y="228600"/>
            <a:ext cx="9905999" cy="6414247"/>
          </a:xfrm>
        </p:spPr>
        <p:txBody>
          <a:bodyPr>
            <a:normAutofit fontScale="70000" lnSpcReduction="20000"/>
          </a:bodyPr>
          <a:lstStyle/>
          <a:p>
            <a:r>
              <a:rPr lang="ru-RU" b="1" i="1" u="sng" dirty="0"/>
              <a:t>Массаж лица при невралгии тройничного нерва</a:t>
            </a:r>
            <a:r>
              <a:rPr lang="ru-RU" dirty="0"/>
              <a:t> назначают в подострой стадии заболевания в период стихания болей, при нормальной температуре тела, нормальных показателях СОЭ и количества лейкоцитов в периферической крови. Используются приёмы поглаживания, растирания, лёгкой вибрации. В первые дни последние два приёма не применяют, массируют легко кожу и мышцы. Через 4-5 дней, кроме того, назначают массаж нервных окончаний ветвей тройничного нерва. Воздействие на надглазничный нерв-первую ветвь тройничного нерва осуществляется при массаже надбровной дуги в области верхней глазничной щели. Массаж второй ветви подглазничного нерва производится на 0,5 см ниже края глазницы, в области нижней глазничной щели. Подбородочный нерв-третью ветвь тройничного нерва массируют в подбородочной области на 2,5-3 см выше края нижней челюсти. Все точки охватываются не одновременно, а последовательно в течение 3 дней. Начиная с 5 сеанса, в плане массажа прибавляется воздействие на околопозвоночные зоны шейных спинномозговых сегментов и рефлексогенные зоны головы и шеи. Во время процедуры пациент сидит в кресле, голова опирается на подголовник, при максимальном расслаблении мышц, спины, рук.</a:t>
            </a:r>
          </a:p>
          <a:p>
            <a:r>
              <a:rPr lang="ru-RU" dirty="0"/>
              <a:t>Массаж не должен усиливать болевых ощущений. Процедуру назначают ежедневно или через день. Продолжительность процедуры 6-7 минут. На курс лечения назначают 15-20 процедур. Курс массажа можно повторить спустя 1,5-2 месяца Следует помнить о том, что при невралгии тройничного нерва эффективность лечения напрямую зависит от сроков начала лечебных мероприятий. Чем раньше начинают лечение, тем оно эффективнее.</a:t>
            </a:r>
          </a:p>
          <a:p>
            <a:endParaRPr lang="ru-RU" dirty="0"/>
          </a:p>
        </p:txBody>
      </p:sp>
    </p:spTree>
    <p:extLst>
      <p:ext uri="{BB962C8B-B14F-4D97-AF65-F5344CB8AC3E}">
        <p14:creationId xmlns:p14="http://schemas.microsoft.com/office/powerpoint/2010/main" val="427583358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141412" y="685800"/>
            <a:ext cx="9905999" cy="5320554"/>
          </a:xfrm>
        </p:spPr>
        <p:txBody>
          <a:bodyPr>
            <a:normAutofit fontScale="92500" lnSpcReduction="20000"/>
          </a:bodyPr>
          <a:lstStyle/>
          <a:p>
            <a:r>
              <a:rPr lang="ru-RU" dirty="0"/>
              <a:t>Курс электролечения продолжают не более месяца, затем делают перерыв на 2 -3 недели, и в это время проводят только массаж и лечебную гимнастику. Через 2 - 2,5 месяца от начала заболевания применяют теплолечение:</a:t>
            </a:r>
          </a:p>
          <a:p>
            <a:r>
              <a:rPr lang="ru-RU" dirty="0"/>
              <a:t>- гидротерапию - суховоздушная баня (сауна);</a:t>
            </a:r>
          </a:p>
          <a:p>
            <a:r>
              <a:rPr lang="ru-RU" dirty="0"/>
              <a:t>- термотерапию - </a:t>
            </a:r>
            <a:r>
              <a:rPr lang="ru-RU" dirty="0" err="1"/>
              <a:t>парафино</a:t>
            </a:r>
            <a:r>
              <a:rPr lang="ru-RU" dirty="0"/>
              <a:t> - </a:t>
            </a:r>
            <a:r>
              <a:rPr lang="ru-RU" dirty="0" err="1"/>
              <a:t>озокеритотерапия</a:t>
            </a:r>
            <a:r>
              <a:rPr lang="ru-RU" dirty="0"/>
              <a:t> (45° - 50° - 55° до 60°) по 60 мин, ежедневно, количество процедур - 10 - 15;</a:t>
            </a:r>
          </a:p>
          <a:p>
            <a:r>
              <a:rPr lang="ru-RU" dirty="0"/>
              <a:t>- грязелечение по 20 мин, количество процедур 10-15.</a:t>
            </a:r>
          </a:p>
          <a:p>
            <a:r>
              <a:rPr lang="ru-RU" dirty="0"/>
              <a:t>Через 2-3 недели повторяют электролечение.</a:t>
            </a:r>
          </a:p>
          <a:p>
            <a:r>
              <a:rPr lang="ru-RU" dirty="0"/>
              <a:t>В послеоперационный период назначают электрофорез </a:t>
            </a:r>
            <a:r>
              <a:rPr lang="ru-RU" dirty="0" err="1"/>
              <a:t>прозерина</a:t>
            </a:r>
            <a:r>
              <a:rPr lang="ru-RU" dirty="0"/>
              <a:t>, дибазола, йода и кальция в сочетании с лечебной гимнастикой.</a:t>
            </a:r>
          </a:p>
          <a:p>
            <a:endParaRPr lang="ru-RU" dirty="0"/>
          </a:p>
        </p:txBody>
      </p:sp>
    </p:spTree>
    <p:extLst>
      <p:ext uri="{BB962C8B-B14F-4D97-AF65-F5344CB8AC3E}">
        <p14:creationId xmlns:p14="http://schemas.microsoft.com/office/powerpoint/2010/main" val="8129373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141412" y="564776"/>
            <a:ext cx="9905999" cy="5957048"/>
          </a:xfrm>
        </p:spPr>
        <p:txBody>
          <a:bodyPr>
            <a:normAutofit fontScale="70000" lnSpcReduction="20000"/>
          </a:bodyPr>
          <a:lstStyle/>
          <a:p>
            <a:r>
              <a:rPr lang="ru-RU" b="1" i="1" u="sng" dirty="0"/>
              <a:t>Невралгия тройничного нерва</a:t>
            </a:r>
            <a:r>
              <a:rPr lang="ru-RU" dirty="0"/>
              <a:t> по происхождению бывает центрального генеза (поражение ядер тройничного нерва) и периферического генеза (постгерпетическая, посттравматическая, </a:t>
            </a:r>
            <a:r>
              <a:rPr lang="ru-RU" dirty="0" err="1"/>
              <a:t>адаптогенная</a:t>
            </a:r>
            <a:r>
              <a:rPr lang="ru-RU" dirty="0"/>
              <a:t> реакция синусов). Течение заболевания хроническое.</a:t>
            </a:r>
          </a:p>
          <a:p>
            <a:r>
              <a:rPr lang="ru-RU" b="1" i="1" u="sng" dirty="0" err="1"/>
              <a:t>Физиолечение</a:t>
            </a:r>
            <a:r>
              <a:rPr lang="ru-RU" dirty="0"/>
              <a:t> - в острый период заболевания или в период приступа рекомендуют умеренное тепло, облучение лампой Соллюкс, местное УФ-облучение больной половины лица, шеи (2-3 биодозы).</a:t>
            </a:r>
          </a:p>
          <a:p>
            <a:r>
              <a:rPr lang="ru-RU" dirty="0"/>
              <a:t>Противовоспалительное и противоболевое действие оказываю воздействия синусоидальными модулированными и диадинамическими токами. Применяют также электрофорез новокаина, димедрола, </a:t>
            </a:r>
            <a:r>
              <a:rPr lang="ru-RU" dirty="0" err="1"/>
              <a:t>пахикарпина</a:t>
            </a:r>
            <a:r>
              <a:rPr lang="ru-RU" dirty="0"/>
              <a:t>, </a:t>
            </a:r>
            <a:r>
              <a:rPr lang="ru-RU" dirty="0" err="1"/>
              <a:t>платифиллина</a:t>
            </a:r>
            <a:r>
              <a:rPr lang="ru-RU" dirty="0"/>
              <a:t>. Анестезирующий эффект электрофореза будет выражен в большей степени, если его проводить синусоидальными модулированными или диадинамическими токами.</a:t>
            </a:r>
          </a:p>
          <a:p>
            <a:r>
              <a:rPr lang="ru-RU" dirty="0"/>
              <a:t>При наличии курковых зон применяют </a:t>
            </a:r>
            <a:r>
              <a:rPr lang="ru-RU" dirty="0" err="1"/>
              <a:t>эндоназальный</a:t>
            </a:r>
            <a:r>
              <a:rPr lang="ru-RU" dirty="0"/>
              <a:t> электрофорез 4% раствора новокаина и 2% раствора витамина </a:t>
            </a:r>
            <a:r>
              <a:rPr lang="ru-RU" dirty="0" err="1"/>
              <a:t>Bi</a:t>
            </a:r>
            <a:r>
              <a:rPr lang="ru-RU" dirty="0"/>
              <a:t>.</a:t>
            </a:r>
          </a:p>
          <a:p>
            <a:r>
              <a:rPr lang="ru-RU" dirty="0"/>
              <a:t>В комплексном лечении применяют также ультразвуковые воздействия по лабильной методике в непрерывном или импульсном режиме, вибратором диаметром 1 см</a:t>
            </a:r>
            <a:r>
              <a:rPr lang="ru-RU" baseline="30000" dirty="0"/>
              <a:t>2</a:t>
            </a:r>
            <a:r>
              <a:rPr lang="ru-RU" dirty="0"/>
              <a:t>, при плотности потока мощности 0,05 - 0,3 Вт/см</a:t>
            </a:r>
            <a:r>
              <a:rPr lang="ru-RU" baseline="30000" dirty="0"/>
              <a:t>2</a:t>
            </a:r>
            <a:r>
              <a:rPr lang="ru-RU" dirty="0"/>
              <a:t>. Процедуры назначают ежедневно или через день, по 3- 4 мин, на курс лечения 10-12 процедур.</a:t>
            </a:r>
          </a:p>
          <a:p>
            <a:endParaRPr lang="ru-RU" dirty="0"/>
          </a:p>
        </p:txBody>
      </p:sp>
    </p:spTree>
    <p:extLst>
      <p:ext uri="{BB962C8B-B14F-4D97-AF65-F5344CB8AC3E}">
        <p14:creationId xmlns:p14="http://schemas.microsoft.com/office/powerpoint/2010/main" val="198871881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141412" y="753035"/>
            <a:ext cx="9905999" cy="5038166"/>
          </a:xfrm>
        </p:spPr>
        <p:txBody>
          <a:bodyPr>
            <a:normAutofit fontScale="92500"/>
          </a:bodyPr>
          <a:lstStyle/>
          <a:p>
            <a:r>
              <a:rPr lang="ru-RU" b="1" i="1" u="sng" dirty="0"/>
              <a:t>Неврит язычного нерва</a:t>
            </a:r>
            <a:r>
              <a:rPr lang="ru-RU" i="1" dirty="0"/>
              <a:t> — </a:t>
            </a:r>
            <a:r>
              <a:rPr lang="ru-RU" dirty="0" err="1"/>
              <a:t>физиолечение</a:t>
            </a:r>
            <a:r>
              <a:rPr lang="ru-RU" dirty="0"/>
              <a:t> в острый период:</a:t>
            </a:r>
          </a:p>
          <a:p>
            <a:r>
              <a:rPr lang="ru-RU" dirty="0"/>
              <a:t>- локальная </a:t>
            </a:r>
            <a:r>
              <a:rPr lang="ru-RU" dirty="0" err="1"/>
              <a:t>гипотремия</a:t>
            </a:r>
            <a:r>
              <a:rPr lang="ru-RU" dirty="0"/>
              <a:t>,</a:t>
            </a:r>
          </a:p>
          <a:p>
            <a:r>
              <a:rPr lang="ru-RU" dirty="0"/>
              <a:t>- электрическое поле УВЧ,</a:t>
            </a:r>
          </a:p>
          <a:p>
            <a:r>
              <a:rPr lang="ru-RU" dirty="0"/>
              <a:t>-</a:t>
            </a:r>
            <a:r>
              <a:rPr lang="ru-RU" dirty="0" err="1"/>
              <a:t>диадинамо</a:t>
            </a:r>
            <a:r>
              <a:rPr lang="ru-RU" dirty="0"/>
              <a:t>- и </a:t>
            </a:r>
            <a:r>
              <a:rPr lang="ru-RU" dirty="0" err="1"/>
              <a:t>амплипулстерапия</a:t>
            </a:r>
            <a:r>
              <a:rPr lang="ru-RU" dirty="0"/>
              <a:t> или </a:t>
            </a:r>
            <a:r>
              <a:rPr lang="ru-RU" dirty="0" err="1"/>
              <a:t>форез</a:t>
            </a:r>
            <a:r>
              <a:rPr lang="ru-RU" dirty="0"/>
              <a:t> анестетиков,</a:t>
            </a:r>
          </a:p>
          <a:p>
            <a:r>
              <a:rPr lang="ru-RU" dirty="0"/>
              <a:t>- </a:t>
            </a:r>
            <a:r>
              <a:rPr lang="ru-RU" dirty="0" err="1"/>
              <a:t>флюктуоризация</a:t>
            </a:r>
            <a:r>
              <a:rPr lang="ru-RU" dirty="0"/>
              <a:t> или </a:t>
            </a:r>
            <a:r>
              <a:rPr lang="ru-RU" dirty="0" err="1"/>
              <a:t>форез</a:t>
            </a:r>
            <a:r>
              <a:rPr lang="ru-RU" dirty="0"/>
              <a:t> анестетиков, </a:t>
            </a:r>
            <a:r>
              <a:rPr lang="ru-RU" dirty="0" err="1"/>
              <a:t>ганглерона</a:t>
            </a:r>
            <a:r>
              <a:rPr lang="ru-RU" dirty="0"/>
              <a:t>,</a:t>
            </a:r>
          </a:p>
          <a:p>
            <a:r>
              <a:rPr lang="ru-RU" dirty="0"/>
              <a:t>- облучение лампой Соллюкс, местное УФ-облучение.</a:t>
            </a:r>
          </a:p>
          <a:p>
            <a:r>
              <a:rPr lang="ru-RU" dirty="0"/>
              <a:t>После стихания острых явлений, со 2 - 3 недели от начала заболевания можно назначить аппликации парафина, озокерита, массаж.</a:t>
            </a:r>
          </a:p>
          <a:p>
            <a:endParaRPr lang="ru-RU" dirty="0"/>
          </a:p>
        </p:txBody>
      </p:sp>
    </p:spTree>
    <p:extLst>
      <p:ext uri="{BB962C8B-B14F-4D97-AF65-F5344CB8AC3E}">
        <p14:creationId xmlns:p14="http://schemas.microsoft.com/office/powerpoint/2010/main" val="258974606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141412" y="578224"/>
            <a:ext cx="9905999" cy="5212977"/>
          </a:xfrm>
        </p:spPr>
        <p:txBody>
          <a:bodyPr/>
          <a:lstStyle/>
          <a:p>
            <a:r>
              <a:rPr lang="ru-RU" b="1" i="1" u="sng" dirty="0"/>
              <a:t>Гальванизация</a:t>
            </a:r>
            <a:r>
              <a:rPr lang="ru-RU" b="1" dirty="0"/>
              <a:t> </a:t>
            </a:r>
            <a:r>
              <a:rPr lang="ru-RU" dirty="0"/>
              <a:t>- воздействие на организм с лечебно-профилактическими целями постоянным непрерывным электрическим током малой силы (до 50 мА) и низкого напряжения (30—80 В) через контактно наложенные на тело больного электроды. Такой ток в честь известного итальян­ского ученого </a:t>
            </a:r>
            <a:r>
              <a:rPr lang="ru-RU" dirty="0" err="1"/>
              <a:t>Луиджи</a:t>
            </a:r>
            <a:r>
              <a:rPr lang="ru-RU" dirty="0"/>
              <a:t> </a:t>
            </a:r>
            <a:r>
              <a:rPr lang="ru-RU" dirty="0" err="1"/>
              <a:t>Гальвани</a:t>
            </a:r>
            <a:r>
              <a:rPr lang="ru-RU" dirty="0"/>
              <a:t> (1738—1798) принято называть гальваническим, что и дало название лечебному методу.</a:t>
            </a:r>
          </a:p>
        </p:txBody>
      </p:sp>
      <p:pic>
        <p:nvPicPr>
          <p:cNvPr id="4" name="Рисунок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699714" y="3418540"/>
            <a:ext cx="4789394" cy="3192929"/>
          </a:xfrm>
          <a:prstGeom prst="rect">
            <a:avLst/>
          </a:prstGeom>
        </p:spPr>
      </p:pic>
    </p:spTree>
    <p:extLst>
      <p:ext uri="{BB962C8B-B14F-4D97-AF65-F5344CB8AC3E}">
        <p14:creationId xmlns:p14="http://schemas.microsoft.com/office/powerpoint/2010/main" val="32708055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141412" y="457200"/>
            <a:ext cx="9905999" cy="5957047"/>
          </a:xfrm>
        </p:spPr>
        <p:txBody>
          <a:bodyPr numCol="2">
            <a:normAutofit fontScale="70000" lnSpcReduction="20000"/>
          </a:bodyPr>
          <a:lstStyle/>
          <a:p>
            <a:r>
              <a:rPr lang="ru-RU" b="1" i="1" u="sng" dirty="0"/>
              <a:t>Показания к гальванизации:</a:t>
            </a:r>
            <a:endParaRPr lang="ru-RU" dirty="0"/>
          </a:p>
          <a:p>
            <a:r>
              <a:rPr lang="ru-RU" b="1" dirty="0"/>
              <a:t>- </a:t>
            </a:r>
            <a:r>
              <a:rPr lang="ru-RU" dirty="0"/>
              <a:t>лечении: травм и заболеваний периферической нервной системы (невралгии)</a:t>
            </a:r>
          </a:p>
          <a:p>
            <a:r>
              <a:rPr lang="ru-RU" dirty="0"/>
              <a:t>- вегетативной дистонии, неврастении и других невротических состояний</a:t>
            </a:r>
          </a:p>
          <a:p>
            <a:r>
              <a:rPr lang="ru-RU" dirty="0"/>
              <a:t>- хронических воспалительных процессов в различных органах и тканях</a:t>
            </a:r>
          </a:p>
          <a:p>
            <a:r>
              <a:rPr lang="ru-RU" dirty="0"/>
              <a:t>- некоторых стоматологических заболеваний (пародонтоз, </a:t>
            </a:r>
            <a:r>
              <a:rPr lang="ru-RU" dirty="0" err="1"/>
              <a:t>глоссалгия</a:t>
            </a:r>
            <a:r>
              <a:rPr lang="ru-RU" dirty="0"/>
              <a:t>)</a:t>
            </a:r>
          </a:p>
          <a:p>
            <a:r>
              <a:rPr lang="ru-RU" dirty="0"/>
              <a:t>- хронических артритов и периартритов травматического, ревматического и обменного происхождения,</a:t>
            </a:r>
          </a:p>
          <a:p>
            <a:r>
              <a:rPr lang="ru-RU" dirty="0"/>
              <a:t>- переломов костей,</a:t>
            </a:r>
          </a:p>
          <a:p>
            <a:r>
              <a:rPr lang="ru-RU" dirty="0"/>
              <a:t>- хронического остеомиелита и др.</a:t>
            </a:r>
          </a:p>
          <a:p>
            <a:r>
              <a:rPr lang="ru-RU" b="1" i="1" u="sng" dirty="0"/>
              <a:t>Противопоказаниями к гальванизации:</a:t>
            </a:r>
            <a:endParaRPr lang="ru-RU" dirty="0"/>
          </a:p>
          <a:p>
            <a:r>
              <a:rPr lang="ru-RU" dirty="0"/>
              <a:t>-новообразования или подозрения на них</a:t>
            </a:r>
          </a:p>
          <a:p>
            <a:r>
              <a:rPr lang="ru-RU" dirty="0"/>
              <a:t>-острые воспали крови,</a:t>
            </a:r>
          </a:p>
          <a:p>
            <a:r>
              <a:rPr lang="ru-RU" dirty="0"/>
              <a:t>-резко выраженный атеросклероз,</a:t>
            </a:r>
          </a:p>
          <a:p>
            <a:r>
              <a:rPr lang="ru-RU" dirty="0"/>
              <a:t>-декомпенсация сердечной деятельности,</a:t>
            </a:r>
          </a:p>
          <a:p>
            <a:r>
              <a:rPr lang="ru-RU" dirty="0"/>
              <a:t>-лихорадка,</a:t>
            </a:r>
          </a:p>
          <a:p>
            <a:r>
              <a:rPr lang="ru-RU" dirty="0"/>
              <a:t>-экзема, дерматит, обширные нарушения целостности кожного покрова и расстройства кожной чувствительности в местах наложения электродов,</a:t>
            </a:r>
          </a:p>
          <a:p>
            <a:r>
              <a:rPr lang="ru-RU" dirty="0"/>
              <a:t>-беременность,</a:t>
            </a:r>
          </a:p>
          <a:p>
            <a:r>
              <a:rPr lang="ru-RU" dirty="0"/>
              <a:t>-кахексия,</a:t>
            </a:r>
          </a:p>
          <a:p>
            <a:r>
              <a:rPr lang="ru-RU" dirty="0"/>
              <a:t>-индивидуальная непереносимость гальванического тока.</a:t>
            </a:r>
          </a:p>
          <a:p>
            <a:endParaRPr lang="ru-RU" dirty="0"/>
          </a:p>
        </p:txBody>
      </p:sp>
    </p:spTree>
    <p:extLst>
      <p:ext uri="{BB962C8B-B14F-4D97-AF65-F5344CB8AC3E}">
        <p14:creationId xmlns:p14="http://schemas.microsoft.com/office/powerpoint/2010/main" val="72442967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141412" y="349624"/>
            <a:ext cx="9905999" cy="5441577"/>
          </a:xfrm>
        </p:spPr>
        <p:txBody>
          <a:bodyPr>
            <a:normAutofit/>
          </a:bodyPr>
          <a:lstStyle/>
          <a:p>
            <a:r>
              <a:rPr lang="ru-RU" sz="2000" b="1" i="1" u="sng" dirty="0"/>
              <a:t>Гальванизация области лица</a:t>
            </a:r>
            <a:r>
              <a:rPr lang="ru-RU" sz="2000" b="1" i="1" dirty="0"/>
              <a:t> </a:t>
            </a:r>
            <a:r>
              <a:rPr lang="ru-RU" sz="2000" dirty="0"/>
              <a:t>(по </a:t>
            </a:r>
            <a:r>
              <a:rPr lang="ru-RU" sz="2000" dirty="0" err="1"/>
              <a:t>Бергонье</a:t>
            </a:r>
            <a:r>
              <a:rPr lang="ru-RU" sz="2000" dirty="0"/>
              <a:t>). Положение больного - лежа. Один электрод в виде полумаски с вырезами для глаза и рта площадью 180—200 см</a:t>
            </a:r>
            <a:r>
              <a:rPr lang="ru-RU" sz="2000" baseline="30000" dirty="0"/>
              <a:t>2</a:t>
            </a:r>
            <a:r>
              <a:rPr lang="ru-RU" sz="2000" dirty="0"/>
              <a:t> располагают на пораженной половине лица и соединяют при невралгии с положительной клеммой аппарата, при </a:t>
            </a:r>
            <a:r>
              <a:rPr lang="ru-RU" sz="2000" dirty="0" err="1"/>
              <a:t>нейропатии</a:t>
            </a:r>
            <a:r>
              <a:rPr lang="ru-RU" sz="2000" dirty="0"/>
              <a:t> лицевого нерва - чаще с отрицательной. Второй электрод таких же размеров располагают на противоположном плече (предплечье) и соединяют с другой клеммой аппарата. Сила тока - 3—5 мА, продолжительность процедуры - от 10—15 до 20—30 мин.</a:t>
            </a:r>
          </a:p>
        </p:txBody>
      </p:sp>
      <p:pic>
        <p:nvPicPr>
          <p:cNvPr id="4" name="Рисунок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413543" y="3070412"/>
            <a:ext cx="5361735" cy="3590377"/>
          </a:xfrm>
          <a:prstGeom prst="rect">
            <a:avLst/>
          </a:prstGeom>
        </p:spPr>
      </p:pic>
    </p:spTree>
    <p:extLst>
      <p:ext uri="{BB962C8B-B14F-4D97-AF65-F5344CB8AC3E}">
        <p14:creationId xmlns:p14="http://schemas.microsoft.com/office/powerpoint/2010/main" val="403949637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Метро">
  <a:themeElements>
    <a:clrScheme name="Апекс">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Метро">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Метро">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Template>
  <TotalTime>23</TotalTime>
  <Words>1456</Words>
  <Application>Microsoft Office PowerPoint</Application>
  <PresentationFormat>Широкоэкранный</PresentationFormat>
  <Paragraphs>130</Paragraphs>
  <Slides>33</Slides>
  <Notes>0</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33</vt:i4>
      </vt:variant>
    </vt:vector>
  </HeadingPairs>
  <TitlesOfParts>
    <vt:vector size="39" baseType="lpstr">
      <vt:lpstr>Consolas</vt:lpstr>
      <vt:lpstr>Corbel</vt:lpstr>
      <vt:lpstr>Wingdings</vt:lpstr>
      <vt:lpstr>Wingdings 2</vt:lpstr>
      <vt:lpstr>Wingdings 3</vt:lpstr>
      <vt:lpstr>Метро</vt:lpstr>
      <vt:lpstr>Физиотерапия неврита и невралгии V, VII пар черепно мозговых нервов, глоссалгий. Техника и методика гальванизации, электрофореза. УВЧ терапия. Микроволновая терапия. Флюктуоризация. Дарсонвализация. Ультразвуковая терапия. Лазеротерапия. Теплолечение. Грязелечение. Массаж. Принципы применения, показания, противопоказания. </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Методика и техника проведения процедур УВЧ-терапии</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Метод грязелечения</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Физиотерапия неврита и невралгии V, VII пар черепно мозговых нервов, глоссалгий. Техника и методика гальванизации, электрофореза. УВЧ терапия. Микроволновая терапия. Флюктуоризация. Дарсонвализация. Ультразвуковая терапия. Лазеротерапия. Теплолечение. Грязелечение. Массаж. Принципы применения, показания, противопоказания.</dc:title>
  <dc:creator>Виточка</dc:creator>
  <cp:lastModifiedBy>Ковбаса Надежда Владимировна</cp:lastModifiedBy>
  <cp:revision>5</cp:revision>
  <dcterms:created xsi:type="dcterms:W3CDTF">2018-05-14T05:44:17Z</dcterms:created>
  <dcterms:modified xsi:type="dcterms:W3CDTF">2020-01-30T09:01:13Z</dcterms:modified>
</cp:coreProperties>
</file>