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7" r:id="rId3"/>
    <p:sldMasterId id="2147483716" r:id="rId4"/>
    <p:sldMasterId id="2147483764" r:id="rId5"/>
    <p:sldMasterId id="2147483789" r:id="rId6"/>
    <p:sldMasterId id="2147483801" r:id="rId7"/>
    <p:sldMasterId id="2147483814" r:id="rId8"/>
  </p:sldMasterIdLst>
  <p:notesMasterIdLst>
    <p:notesMasterId r:id="rId97"/>
  </p:notesMasterIdLst>
  <p:handoutMasterIdLst>
    <p:handoutMasterId r:id="rId98"/>
  </p:handoutMasterIdLst>
  <p:sldIdLst>
    <p:sldId id="1016" r:id="rId9"/>
    <p:sldId id="1017" r:id="rId10"/>
    <p:sldId id="997" r:id="rId11"/>
    <p:sldId id="1018" r:id="rId12"/>
    <p:sldId id="1019" r:id="rId13"/>
    <p:sldId id="1020" r:id="rId14"/>
    <p:sldId id="1021" r:id="rId15"/>
    <p:sldId id="931" r:id="rId16"/>
    <p:sldId id="932" r:id="rId17"/>
    <p:sldId id="962" r:id="rId18"/>
    <p:sldId id="1023" r:id="rId19"/>
    <p:sldId id="1001" r:id="rId20"/>
    <p:sldId id="789" r:id="rId21"/>
    <p:sldId id="968" r:id="rId22"/>
    <p:sldId id="881" r:id="rId23"/>
    <p:sldId id="994" r:id="rId24"/>
    <p:sldId id="830" r:id="rId25"/>
    <p:sldId id="1024" r:id="rId26"/>
    <p:sldId id="884" r:id="rId27"/>
    <p:sldId id="1025" r:id="rId28"/>
    <p:sldId id="992" r:id="rId29"/>
    <p:sldId id="890" r:id="rId30"/>
    <p:sldId id="831" r:id="rId31"/>
    <p:sldId id="885" r:id="rId32"/>
    <p:sldId id="886" r:id="rId33"/>
    <p:sldId id="963" r:id="rId34"/>
    <p:sldId id="887" r:id="rId35"/>
    <p:sldId id="888" r:id="rId36"/>
    <p:sldId id="889" r:id="rId37"/>
    <p:sldId id="914" r:id="rId38"/>
    <p:sldId id="934" r:id="rId39"/>
    <p:sldId id="935" r:id="rId40"/>
    <p:sldId id="913" r:id="rId41"/>
    <p:sldId id="832" r:id="rId42"/>
    <p:sldId id="903" r:id="rId43"/>
    <p:sldId id="905" r:id="rId44"/>
    <p:sldId id="906" r:id="rId45"/>
    <p:sldId id="907" r:id="rId46"/>
    <p:sldId id="904" r:id="rId47"/>
    <p:sldId id="790" r:id="rId48"/>
    <p:sldId id="1002" r:id="rId49"/>
    <p:sldId id="791" r:id="rId50"/>
    <p:sldId id="960" r:id="rId51"/>
    <p:sldId id="961" r:id="rId52"/>
    <p:sldId id="792" r:id="rId53"/>
    <p:sldId id="793" r:id="rId54"/>
    <p:sldId id="893" r:id="rId55"/>
    <p:sldId id="1026" r:id="rId56"/>
    <p:sldId id="1022" r:id="rId57"/>
    <p:sldId id="989" r:id="rId58"/>
    <p:sldId id="1007" r:id="rId59"/>
    <p:sldId id="991" r:id="rId60"/>
    <p:sldId id="835" r:id="rId61"/>
    <p:sldId id="915" r:id="rId62"/>
    <p:sldId id="837" r:id="rId63"/>
    <p:sldId id="838" r:id="rId64"/>
    <p:sldId id="1027" r:id="rId65"/>
    <p:sldId id="1028" r:id="rId66"/>
    <p:sldId id="836" r:id="rId67"/>
    <p:sldId id="796" r:id="rId68"/>
    <p:sldId id="979" r:id="rId69"/>
    <p:sldId id="866" r:id="rId70"/>
    <p:sldId id="867" r:id="rId71"/>
    <p:sldId id="868" r:id="rId72"/>
    <p:sldId id="874" r:id="rId73"/>
    <p:sldId id="869" r:id="rId74"/>
    <p:sldId id="870" r:id="rId75"/>
    <p:sldId id="871" r:id="rId76"/>
    <p:sldId id="971" r:id="rId77"/>
    <p:sldId id="872" r:id="rId78"/>
    <p:sldId id="873" r:id="rId79"/>
    <p:sldId id="844" r:id="rId80"/>
    <p:sldId id="954" r:id="rId81"/>
    <p:sldId id="849" r:id="rId82"/>
    <p:sldId id="970" r:id="rId83"/>
    <p:sldId id="864" r:id="rId84"/>
    <p:sldId id="847" r:id="rId85"/>
    <p:sldId id="1029" r:id="rId86"/>
    <p:sldId id="827" r:id="rId87"/>
    <p:sldId id="798" r:id="rId88"/>
    <p:sldId id="944" r:id="rId89"/>
    <p:sldId id="805" r:id="rId90"/>
    <p:sldId id="946" r:id="rId91"/>
    <p:sldId id="845" r:id="rId92"/>
    <p:sldId id="947" r:id="rId93"/>
    <p:sldId id="321" r:id="rId94"/>
    <p:sldId id="470" r:id="rId95"/>
    <p:sldId id="788" r:id="rId96"/>
  </p:sldIdLst>
  <p:sldSz cx="9144000" cy="6858000" type="screen4x3"/>
  <p:notesSz cx="6858000" cy="99456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00FF"/>
    <a:srgbClr val="00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1" autoAdjust="0"/>
    <p:restoredTop sz="96120" autoAdjust="0"/>
  </p:normalViewPr>
  <p:slideViewPr>
    <p:cSldViewPr>
      <p:cViewPr varScale="1">
        <p:scale>
          <a:sx n="81" d="100"/>
          <a:sy n="81" d="100"/>
        </p:scale>
        <p:origin x="1469"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86975-2B4C-40F8-BC07-299BEF8B6AF5}"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83724C23-29E3-4ECF-A4A3-C5C2BC9CAD5C}">
      <dgm:prSet phldrT="[Текст]" custT="1"/>
      <dgm:spPr/>
      <dgm:t>
        <a:bodyPr/>
        <a:lstStyle/>
        <a:p>
          <a:r>
            <a:rPr lang="en-US" sz="2400" dirty="0" smtClean="0"/>
            <a:t>The essence of life is an endless flow of energy</a:t>
          </a:r>
          <a:endParaRPr lang="ru-RU" sz="2400" dirty="0" smtClean="0"/>
        </a:p>
        <a:p>
          <a:r>
            <a:rPr lang="en-US" sz="2400" dirty="0" smtClean="0"/>
            <a:t>in a cell, from one cell to another or from one organism to another</a:t>
          </a:r>
          <a:endParaRPr lang="ru-RU" sz="2400" dirty="0" smtClean="0"/>
        </a:p>
        <a:p>
          <a:r>
            <a:rPr lang="en-US" sz="2400" dirty="0" smtClean="0"/>
            <a:t>Living cells have complex and efficient systems for converting one type of energy into another.</a:t>
          </a:r>
          <a:endParaRPr lang="ru-RU" sz="2400" dirty="0"/>
        </a:p>
      </dgm:t>
    </dgm:pt>
    <dgm:pt modelId="{5AFA14FF-C741-426B-A207-59F2F19BA066}" type="parTrans" cxnId="{004D75B8-69CF-410B-8CC3-A208659891B9}">
      <dgm:prSet/>
      <dgm:spPr/>
      <dgm:t>
        <a:bodyPr/>
        <a:lstStyle/>
        <a:p>
          <a:endParaRPr lang="ru-RU" sz="2000"/>
        </a:p>
      </dgm:t>
    </dgm:pt>
    <dgm:pt modelId="{D092E14E-7AF8-4967-B109-134E12D96BF2}" type="sibTrans" cxnId="{004D75B8-69CF-410B-8CC3-A208659891B9}">
      <dgm:prSet/>
      <dgm:spPr/>
      <dgm:t>
        <a:bodyPr/>
        <a:lstStyle/>
        <a:p>
          <a:endParaRPr lang="ru-RU" sz="2000"/>
        </a:p>
      </dgm:t>
    </dgm:pt>
    <dgm:pt modelId="{47890438-7540-4F8B-8F54-26EB7C406C4C}">
      <dgm:prSet phldrT="[Текст]" custT="1"/>
      <dgm:spPr/>
      <dgm:t>
        <a:bodyPr/>
        <a:lstStyle/>
        <a:p>
          <a:r>
            <a:rPr lang="en-US" sz="2400" dirty="0" smtClean="0"/>
            <a:t>Energy transformations occur mainly in two structures</a:t>
          </a:r>
          <a:endParaRPr lang="ru-RU" sz="2400" dirty="0" smtClean="0"/>
        </a:p>
        <a:p>
          <a:r>
            <a:rPr lang="en-US" sz="2400" dirty="0" smtClean="0"/>
            <a:t>Chloroplasts (in green plants)</a:t>
          </a:r>
          <a:endParaRPr lang="ru-RU" sz="2400" dirty="0" smtClean="0"/>
        </a:p>
        <a:p>
          <a:r>
            <a:rPr lang="en-US" sz="2400" dirty="0" smtClean="0"/>
            <a:t>Mitochondria (in plants and animals)</a:t>
          </a:r>
          <a:endParaRPr lang="ru-RU" sz="2400" dirty="0"/>
        </a:p>
      </dgm:t>
    </dgm:pt>
    <dgm:pt modelId="{097FFEBA-1D5C-4187-A73E-0E1B9E891EF2}" type="parTrans" cxnId="{06B66B19-0B18-49B1-8DA8-7042E8D3A286}">
      <dgm:prSet/>
      <dgm:spPr/>
      <dgm:t>
        <a:bodyPr/>
        <a:lstStyle/>
        <a:p>
          <a:endParaRPr lang="ru-RU" sz="2000"/>
        </a:p>
      </dgm:t>
    </dgm:pt>
    <dgm:pt modelId="{43DD9198-82E5-4CDC-B101-6696AFB83CB8}" type="sibTrans" cxnId="{06B66B19-0B18-49B1-8DA8-7042E8D3A286}">
      <dgm:prSet/>
      <dgm:spPr/>
      <dgm:t>
        <a:bodyPr/>
        <a:lstStyle/>
        <a:p>
          <a:endParaRPr lang="ru-RU" sz="2000"/>
        </a:p>
      </dgm:t>
    </dgm:pt>
    <dgm:pt modelId="{AB1885BD-F3BC-4E95-9BA5-BE2ACBB5AE49}">
      <dgm:prSet phldrT="[Текст]" custT="1"/>
      <dgm:spPr/>
      <dgm:t>
        <a:bodyPr/>
        <a:lstStyle/>
        <a:p>
          <a:r>
            <a:rPr lang="en-US" sz="2800" dirty="0" smtClean="0"/>
            <a:t>Bioenergy</a:t>
          </a:r>
          <a:endParaRPr lang="ru-RU" sz="2800" dirty="0" smtClean="0"/>
        </a:p>
        <a:p>
          <a:r>
            <a:rPr lang="en-US" sz="2800" dirty="0" smtClean="0"/>
            <a:t>Science that studies energy conversion in living organisms</a:t>
          </a:r>
          <a:endParaRPr lang="ru-RU" sz="2800" dirty="0"/>
        </a:p>
      </dgm:t>
    </dgm:pt>
    <dgm:pt modelId="{A827EA21-0A5B-48E5-BD48-21D152311917}" type="parTrans" cxnId="{FD83FA10-6E33-4F3D-B3E9-9BC1D6A1F259}">
      <dgm:prSet/>
      <dgm:spPr/>
      <dgm:t>
        <a:bodyPr/>
        <a:lstStyle/>
        <a:p>
          <a:endParaRPr lang="ru-RU" sz="2000"/>
        </a:p>
      </dgm:t>
    </dgm:pt>
    <dgm:pt modelId="{6CB9533C-BB87-41F7-BECA-EC1AC0C87888}" type="sibTrans" cxnId="{FD83FA10-6E33-4F3D-B3E9-9BC1D6A1F259}">
      <dgm:prSet/>
      <dgm:spPr/>
      <dgm:t>
        <a:bodyPr/>
        <a:lstStyle/>
        <a:p>
          <a:endParaRPr lang="ru-RU" sz="2000"/>
        </a:p>
      </dgm:t>
    </dgm:pt>
    <dgm:pt modelId="{7C3FAAE4-343E-4D0E-8650-56495E03F063}" type="pres">
      <dgm:prSet presAssocID="{AFD86975-2B4C-40F8-BC07-299BEF8B6AF5}" presName="linear" presStyleCnt="0">
        <dgm:presLayoutVars>
          <dgm:dir/>
          <dgm:resizeHandles val="exact"/>
        </dgm:presLayoutVars>
      </dgm:prSet>
      <dgm:spPr/>
      <dgm:t>
        <a:bodyPr/>
        <a:lstStyle/>
        <a:p>
          <a:endParaRPr lang="ru-RU"/>
        </a:p>
      </dgm:t>
    </dgm:pt>
    <dgm:pt modelId="{F465D1CD-A289-49E0-8D19-0AD1354BF616}" type="pres">
      <dgm:prSet presAssocID="{83724C23-29E3-4ECF-A4A3-C5C2BC9CAD5C}" presName="comp" presStyleCnt="0"/>
      <dgm:spPr/>
    </dgm:pt>
    <dgm:pt modelId="{137DCBBB-091A-452C-92C5-00F1EB6818ED}" type="pres">
      <dgm:prSet presAssocID="{83724C23-29E3-4ECF-A4A3-C5C2BC9CAD5C}" presName="box" presStyleLbl="node1" presStyleIdx="0" presStyleCnt="3" custScaleY="132235" custLinFactNeighborX="-18512" custLinFactNeighborY="-15542"/>
      <dgm:spPr/>
      <dgm:t>
        <a:bodyPr/>
        <a:lstStyle/>
        <a:p>
          <a:endParaRPr lang="ru-RU"/>
        </a:p>
      </dgm:t>
    </dgm:pt>
    <dgm:pt modelId="{D7F8DB1F-08C2-4130-BEF7-E0A909BD93CF}" type="pres">
      <dgm:prSet presAssocID="{83724C23-29E3-4ECF-A4A3-C5C2BC9CAD5C}"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218CF51A-B179-4DBF-BD81-6243D5059012}" type="pres">
      <dgm:prSet presAssocID="{83724C23-29E3-4ECF-A4A3-C5C2BC9CAD5C}" presName="text" presStyleLbl="node1" presStyleIdx="0" presStyleCnt="3">
        <dgm:presLayoutVars>
          <dgm:bulletEnabled val="1"/>
        </dgm:presLayoutVars>
      </dgm:prSet>
      <dgm:spPr/>
      <dgm:t>
        <a:bodyPr/>
        <a:lstStyle/>
        <a:p>
          <a:endParaRPr lang="ru-RU"/>
        </a:p>
      </dgm:t>
    </dgm:pt>
    <dgm:pt modelId="{C3DA5B10-10C6-4011-9F9E-3A872FCF7B03}" type="pres">
      <dgm:prSet presAssocID="{D092E14E-7AF8-4967-B109-134E12D96BF2}" presName="spacer" presStyleCnt="0"/>
      <dgm:spPr/>
    </dgm:pt>
    <dgm:pt modelId="{335378C1-0B93-4AAD-A62B-66D3A70F3ACC}" type="pres">
      <dgm:prSet presAssocID="{47890438-7540-4F8B-8F54-26EB7C406C4C}" presName="comp" presStyleCnt="0"/>
      <dgm:spPr/>
    </dgm:pt>
    <dgm:pt modelId="{8A03E0F3-44A7-4F8C-AA82-D51B9DAF3065}" type="pres">
      <dgm:prSet presAssocID="{47890438-7540-4F8B-8F54-26EB7C406C4C}" presName="box" presStyleLbl="node1" presStyleIdx="1" presStyleCnt="3" custLinFactNeighborY="344"/>
      <dgm:spPr/>
      <dgm:t>
        <a:bodyPr/>
        <a:lstStyle/>
        <a:p>
          <a:endParaRPr lang="ru-RU"/>
        </a:p>
      </dgm:t>
    </dgm:pt>
    <dgm:pt modelId="{D8D85B7D-2131-469C-A61E-4D49BA161673}" type="pres">
      <dgm:prSet presAssocID="{47890438-7540-4F8B-8F54-26EB7C406C4C}" presName="img"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1407C882-EC1E-4782-9CE1-86276F400DAB}" type="pres">
      <dgm:prSet presAssocID="{47890438-7540-4F8B-8F54-26EB7C406C4C}" presName="text" presStyleLbl="node1" presStyleIdx="1" presStyleCnt="3">
        <dgm:presLayoutVars>
          <dgm:bulletEnabled val="1"/>
        </dgm:presLayoutVars>
      </dgm:prSet>
      <dgm:spPr/>
      <dgm:t>
        <a:bodyPr/>
        <a:lstStyle/>
        <a:p>
          <a:endParaRPr lang="ru-RU"/>
        </a:p>
      </dgm:t>
    </dgm:pt>
    <dgm:pt modelId="{5AC0C65B-FA76-4B6F-8234-2124DED95FBB}" type="pres">
      <dgm:prSet presAssocID="{43DD9198-82E5-4CDC-B101-6696AFB83CB8}" presName="spacer" presStyleCnt="0"/>
      <dgm:spPr/>
    </dgm:pt>
    <dgm:pt modelId="{94799670-5C2B-4264-BED2-1DCA07AE7D77}" type="pres">
      <dgm:prSet presAssocID="{AB1885BD-F3BC-4E95-9BA5-BE2ACBB5AE49}" presName="comp" presStyleCnt="0"/>
      <dgm:spPr/>
    </dgm:pt>
    <dgm:pt modelId="{25508CB6-DB2C-4E89-9A69-7014BB0E7084}" type="pres">
      <dgm:prSet presAssocID="{AB1885BD-F3BC-4E95-9BA5-BE2ACBB5AE49}" presName="box" presStyleLbl="node1" presStyleIdx="2" presStyleCnt="3" custScaleY="95309"/>
      <dgm:spPr/>
      <dgm:t>
        <a:bodyPr/>
        <a:lstStyle/>
        <a:p>
          <a:endParaRPr lang="ru-RU"/>
        </a:p>
      </dgm:t>
    </dgm:pt>
    <dgm:pt modelId="{42DF900B-404D-4F17-B922-A9FCBE229D60}" type="pres">
      <dgm:prSet presAssocID="{AB1885BD-F3BC-4E95-9BA5-BE2ACBB5AE49}"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76AD79B5-814C-4464-8A0E-216D0F5BFBBF}" type="pres">
      <dgm:prSet presAssocID="{AB1885BD-F3BC-4E95-9BA5-BE2ACBB5AE49}" presName="text" presStyleLbl="node1" presStyleIdx="2" presStyleCnt="3">
        <dgm:presLayoutVars>
          <dgm:bulletEnabled val="1"/>
        </dgm:presLayoutVars>
      </dgm:prSet>
      <dgm:spPr/>
      <dgm:t>
        <a:bodyPr/>
        <a:lstStyle/>
        <a:p>
          <a:endParaRPr lang="ru-RU"/>
        </a:p>
      </dgm:t>
    </dgm:pt>
  </dgm:ptLst>
  <dgm:cxnLst>
    <dgm:cxn modelId="{C8DB1C94-620B-4E4E-84DF-C68743E6F22C}" type="presOf" srcId="{47890438-7540-4F8B-8F54-26EB7C406C4C}" destId="{1407C882-EC1E-4782-9CE1-86276F400DAB}" srcOrd="1" destOrd="0" presId="urn:microsoft.com/office/officeart/2005/8/layout/vList4"/>
    <dgm:cxn modelId="{06691210-2BF2-4AA7-A254-4B07770751A3}" type="presOf" srcId="{47890438-7540-4F8B-8F54-26EB7C406C4C}" destId="{8A03E0F3-44A7-4F8C-AA82-D51B9DAF3065}" srcOrd="0" destOrd="0" presId="urn:microsoft.com/office/officeart/2005/8/layout/vList4"/>
    <dgm:cxn modelId="{29FED30C-A249-4604-8E4B-3C64B1142E08}" type="presOf" srcId="{AFD86975-2B4C-40F8-BC07-299BEF8B6AF5}" destId="{7C3FAAE4-343E-4D0E-8650-56495E03F063}" srcOrd="0" destOrd="0" presId="urn:microsoft.com/office/officeart/2005/8/layout/vList4"/>
    <dgm:cxn modelId="{7C8D0352-9077-4C93-820B-D896DE527FF9}" type="presOf" srcId="{AB1885BD-F3BC-4E95-9BA5-BE2ACBB5AE49}" destId="{25508CB6-DB2C-4E89-9A69-7014BB0E7084}" srcOrd="0" destOrd="0" presId="urn:microsoft.com/office/officeart/2005/8/layout/vList4"/>
    <dgm:cxn modelId="{F01739C9-1EE8-4F51-AFD1-2C2C6F1D75F2}" type="presOf" srcId="{83724C23-29E3-4ECF-A4A3-C5C2BC9CAD5C}" destId="{137DCBBB-091A-452C-92C5-00F1EB6818ED}" srcOrd="0" destOrd="0" presId="urn:microsoft.com/office/officeart/2005/8/layout/vList4"/>
    <dgm:cxn modelId="{06B66B19-0B18-49B1-8DA8-7042E8D3A286}" srcId="{AFD86975-2B4C-40F8-BC07-299BEF8B6AF5}" destId="{47890438-7540-4F8B-8F54-26EB7C406C4C}" srcOrd="1" destOrd="0" parTransId="{097FFEBA-1D5C-4187-A73E-0E1B9E891EF2}" sibTransId="{43DD9198-82E5-4CDC-B101-6696AFB83CB8}"/>
    <dgm:cxn modelId="{DF4F806C-E997-4D47-BC18-FC2A330C0C7F}" type="presOf" srcId="{AB1885BD-F3BC-4E95-9BA5-BE2ACBB5AE49}" destId="{76AD79B5-814C-4464-8A0E-216D0F5BFBBF}" srcOrd="1" destOrd="0" presId="urn:microsoft.com/office/officeart/2005/8/layout/vList4"/>
    <dgm:cxn modelId="{004D75B8-69CF-410B-8CC3-A208659891B9}" srcId="{AFD86975-2B4C-40F8-BC07-299BEF8B6AF5}" destId="{83724C23-29E3-4ECF-A4A3-C5C2BC9CAD5C}" srcOrd="0" destOrd="0" parTransId="{5AFA14FF-C741-426B-A207-59F2F19BA066}" sibTransId="{D092E14E-7AF8-4967-B109-134E12D96BF2}"/>
    <dgm:cxn modelId="{BBD4E481-F5AF-4A54-992F-E2F76749F2D0}" type="presOf" srcId="{83724C23-29E3-4ECF-A4A3-C5C2BC9CAD5C}" destId="{218CF51A-B179-4DBF-BD81-6243D5059012}" srcOrd="1" destOrd="0" presId="urn:microsoft.com/office/officeart/2005/8/layout/vList4"/>
    <dgm:cxn modelId="{FD83FA10-6E33-4F3D-B3E9-9BC1D6A1F259}" srcId="{AFD86975-2B4C-40F8-BC07-299BEF8B6AF5}" destId="{AB1885BD-F3BC-4E95-9BA5-BE2ACBB5AE49}" srcOrd="2" destOrd="0" parTransId="{A827EA21-0A5B-48E5-BD48-21D152311917}" sibTransId="{6CB9533C-BB87-41F7-BECA-EC1AC0C87888}"/>
    <dgm:cxn modelId="{51CECC47-C666-4D41-8CD1-92888F863846}" type="presParOf" srcId="{7C3FAAE4-343E-4D0E-8650-56495E03F063}" destId="{F465D1CD-A289-49E0-8D19-0AD1354BF616}" srcOrd="0" destOrd="0" presId="urn:microsoft.com/office/officeart/2005/8/layout/vList4"/>
    <dgm:cxn modelId="{B82ED018-9038-449B-BF59-EB65BD84B7AC}" type="presParOf" srcId="{F465D1CD-A289-49E0-8D19-0AD1354BF616}" destId="{137DCBBB-091A-452C-92C5-00F1EB6818ED}" srcOrd="0" destOrd="0" presId="urn:microsoft.com/office/officeart/2005/8/layout/vList4"/>
    <dgm:cxn modelId="{517507F7-04D1-4DF2-AEF3-03AE5CA71E1E}" type="presParOf" srcId="{F465D1CD-A289-49E0-8D19-0AD1354BF616}" destId="{D7F8DB1F-08C2-4130-BEF7-E0A909BD93CF}" srcOrd="1" destOrd="0" presId="urn:microsoft.com/office/officeart/2005/8/layout/vList4"/>
    <dgm:cxn modelId="{8194BA14-CBB3-4EB7-85D9-1F5D7D22F311}" type="presParOf" srcId="{F465D1CD-A289-49E0-8D19-0AD1354BF616}" destId="{218CF51A-B179-4DBF-BD81-6243D5059012}" srcOrd="2" destOrd="0" presId="urn:microsoft.com/office/officeart/2005/8/layout/vList4"/>
    <dgm:cxn modelId="{BC4EBBEC-F498-444C-8D76-8EC3A1A77B96}" type="presParOf" srcId="{7C3FAAE4-343E-4D0E-8650-56495E03F063}" destId="{C3DA5B10-10C6-4011-9F9E-3A872FCF7B03}" srcOrd="1" destOrd="0" presId="urn:microsoft.com/office/officeart/2005/8/layout/vList4"/>
    <dgm:cxn modelId="{B3BD0AC6-3891-4B6E-8FB8-FEBD689300A2}" type="presParOf" srcId="{7C3FAAE4-343E-4D0E-8650-56495E03F063}" destId="{335378C1-0B93-4AAD-A62B-66D3A70F3ACC}" srcOrd="2" destOrd="0" presId="urn:microsoft.com/office/officeart/2005/8/layout/vList4"/>
    <dgm:cxn modelId="{9D78DE13-CF66-4C6C-9375-31E4C0451A2D}" type="presParOf" srcId="{335378C1-0B93-4AAD-A62B-66D3A70F3ACC}" destId="{8A03E0F3-44A7-4F8C-AA82-D51B9DAF3065}" srcOrd="0" destOrd="0" presId="urn:microsoft.com/office/officeart/2005/8/layout/vList4"/>
    <dgm:cxn modelId="{867C03ED-1D31-43F3-BBF6-80733C2B5025}" type="presParOf" srcId="{335378C1-0B93-4AAD-A62B-66D3A70F3ACC}" destId="{D8D85B7D-2131-469C-A61E-4D49BA161673}" srcOrd="1" destOrd="0" presId="urn:microsoft.com/office/officeart/2005/8/layout/vList4"/>
    <dgm:cxn modelId="{D6203BA0-BC2A-47D5-AD8F-970990E1EF54}" type="presParOf" srcId="{335378C1-0B93-4AAD-A62B-66D3A70F3ACC}" destId="{1407C882-EC1E-4782-9CE1-86276F400DAB}" srcOrd="2" destOrd="0" presId="urn:microsoft.com/office/officeart/2005/8/layout/vList4"/>
    <dgm:cxn modelId="{155C4FC8-ED85-46B1-AB80-F282D7C5FFAC}" type="presParOf" srcId="{7C3FAAE4-343E-4D0E-8650-56495E03F063}" destId="{5AC0C65B-FA76-4B6F-8234-2124DED95FBB}" srcOrd="3" destOrd="0" presId="urn:microsoft.com/office/officeart/2005/8/layout/vList4"/>
    <dgm:cxn modelId="{C918B6AC-A77A-434D-9E9A-9709171F858D}" type="presParOf" srcId="{7C3FAAE4-343E-4D0E-8650-56495E03F063}" destId="{94799670-5C2B-4264-BED2-1DCA07AE7D77}" srcOrd="4" destOrd="0" presId="urn:microsoft.com/office/officeart/2005/8/layout/vList4"/>
    <dgm:cxn modelId="{C6EDD732-3761-4C39-B543-63C8C8719C88}" type="presParOf" srcId="{94799670-5C2B-4264-BED2-1DCA07AE7D77}" destId="{25508CB6-DB2C-4E89-9A69-7014BB0E7084}" srcOrd="0" destOrd="0" presId="urn:microsoft.com/office/officeart/2005/8/layout/vList4"/>
    <dgm:cxn modelId="{8E413FDB-AE03-4DFF-8D89-8565092F345F}" type="presParOf" srcId="{94799670-5C2B-4264-BED2-1DCA07AE7D77}" destId="{42DF900B-404D-4F17-B922-A9FCBE229D60}" srcOrd="1" destOrd="0" presId="urn:microsoft.com/office/officeart/2005/8/layout/vList4"/>
    <dgm:cxn modelId="{E0469071-F6C4-4084-889E-2A2AF43F00D6}" type="presParOf" srcId="{94799670-5C2B-4264-BED2-1DCA07AE7D77}" destId="{76AD79B5-814C-4464-8A0E-216D0F5BFBB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D29C4-33BC-4152-9BB6-496BE09C086F}"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1B3BCF00-817C-407A-80A1-0FB03266A729}">
      <dgm:prSet phldrT="[Текст]"/>
      <dgm:spPr/>
      <dgm:t>
        <a:bodyPr/>
        <a:lstStyle/>
        <a:p>
          <a:r>
            <a:rPr lang="en-US" b="1" dirty="0" smtClean="0"/>
            <a:t>Energy</a:t>
          </a:r>
          <a:endParaRPr lang="ru-RU" b="1" dirty="0" smtClean="0"/>
        </a:p>
        <a:p>
          <a:r>
            <a:rPr lang="en-US" b="0" dirty="0" smtClean="0"/>
            <a:t>oxidative processes supply other biological processes with energy</a:t>
          </a:r>
          <a:endParaRPr lang="ru-RU" b="0" dirty="0"/>
        </a:p>
      </dgm:t>
    </dgm:pt>
    <dgm:pt modelId="{F3ABE51A-5D9C-43A6-BB50-BF8CBE19E3FA}" type="parTrans" cxnId="{9B00DA7E-0D04-4909-B17F-FB0B2B09267F}">
      <dgm:prSet/>
      <dgm:spPr/>
      <dgm:t>
        <a:bodyPr/>
        <a:lstStyle/>
        <a:p>
          <a:endParaRPr lang="ru-RU"/>
        </a:p>
      </dgm:t>
    </dgm:pt>
    <dgm:pt modelId="{2E49530A-368F-4A72-8BD9-8E22D691BCE6}" type="sibTrans" cxnId="{9B00DA7E-0D04-4909-B17F-FB0B2B09267F}">
      <dgm:prSet/>
      <dgm:spPr/>
      <dgm:t>
        <a:bodyPr/>
        <a:lstStyle/>
        <a:p>
          <a:endParaRPr lang="ru-RU"/>
        </a:p>
      </dgm:t>
    </dgm:pt>
    <dgm:pt modelId="{14ABB158-D3CF-40D1-90EA-E17BAF72C12B}">
      <dgm:prSet phldrT="[Текст]"/>
      <dgm:spPr/>
      <dgm:t>
        <a:bodyPr/>
        <a:lstStyle/>
        <a:p>
          <a:r>
            <a:rPr lang="en-US" b="1" dirty="0" smtClean="0"/>
            <a:t>Biosynthetic</a:t>
          </a:r>
          <a:endParaRPr lang="ru-RU" b="1" dirty="0" smtClean="0"/>
        </a:p>
        <a:p>
          <a:r>
            <a:rPr lang="en-US" b="0" dirty="0" smtClean="0"/>
            <a:t>through oxidative reactions, new substances necessary for the body can be synthesized</a:t>
          </a:r>
          <a:endParaRPr lang="ru-RU" b="0" dirty="0" smtClean="0"/>
        </a:p>
      </dgm:t>
    </dgm:pt>
    <dgm:pt modelId="{07FA2B9D-B56D-4C23-931B-102AA34BC69F}" type="parTrans" cxnId="{E1612691-BAB5-48E9-8A97-DD3F2800849C}">
      <dgm:prSet/>
      <dgm:spPr/>
      <dgm:t>
        <a:bodyPr/>
        <a:lstStyle/>
        <a:p>
          <a:endParaRPr lang="ru-RU"/>
        </a:p>
      </dgm:t>
    </dgm:pt>
    <dgm:pt modelId="{96A7FACB-4383-4645-A968-E0FF8E8FFA0A}" type="sibTrans" cxnId="{E1612691-BAB5-48E9-8A97-DD3F2800849C}">
      <dgm:prSet/>
      <dgm:spPr/>
      <dgm:t>
        <a:bodyPr/>
        <a:lstStyle/>
        <a:p>
          <a:endParaRPr lang="ru-RU"/>
        </a:p>
      </dgm:t>
    </dgm:pt>
    <dgm:pt modelId="{18C21C89-B713-4792-B66A-B265DFC4B7BB}">
      <dgm:prSet phldrT="[Текст]"/>
      <dgm:spPr/>
      <dgm:t>
        <a:bodyPr/>
        <a:lstStyle/>
        <a:p>
          <a:r>
            <a:rPr lang="en-US" b="1" dirty="0" smtClean="0"/>
            <a:t>Neutralizing (detoxifying)</a:t>
          </a:r>
          <a:endParaRPr lang="ru-RU" b="1" dirty="0" smtClean="0"/>
        </a:p>
        <a:p>
          <a:r>
            <a:rPr lang="en-US" b="0" dirty="0" smtClean="0"/>
            <a:t>through oxidative reactions, many substances are deprived of their toxicity</a:t>
          </a:r>
          <a:endParaRPr lang="ru-RU" b="0" dirty="0"/>
        </a:p>
      </dgm:t>
    </dgm:pt>
    <dgm:pt modelId="{97F1A58D-50D4-4F4A-B207-9C4C55F8B3C3}" type="parTrans" cxnId="{2DF8F352-D465-43A1-9B95-B1D38002EB8B}">
      <dgm:prSet/>
      <dgm:spPr/>
      <dgm:t>
        <a:bodyPr/>
        <a:lstStyle/>
        <a:p>
          <a:endParaRPr lang="ru-RU"/>
        </a:p>
      </dgm:t>
    </dgm:pt>
    <dgm:pt modelId="{046469EF-B5E7-4F4D-836F-FFC263160F1A}" type="sibTrans" cxnId="{2DF8F352-D465-43A1-9B95-B1D38002EB8B}">
      <dgm:prSet/>
      <dgm:spPr/>
      <dgm:t>
        <a:bodyPr/>
        <a:lstStyle/>
        <a:p>
          <a:endParaRPr lang="ru-RU"/>
        </a:p>
      </dgm:t>
    </dgm:pt>
    <dgm:pt modelId="{EA4E5B3A-91D8-4ACF-9680-C6AA1353C363}" type="pres">
      <dgm:prSet presAssocID="{8DFD29C4-33BC-4152-9BB6-496BE09C086F}" presName="linear" presStyleCnt="0">
        <dgm:presLayoutVars>
          <dgm:dir/>
          <dgm:resizeHandles val="exact"/>
        </dgm:presLayoutVars>
      </dgm:prSet>
      <dgm:spPr/>
      <dgm:t>
        <a:bodyPr/>
        <a:lstStyle/>
        <a:p>
          <a:endParaRPr lang="ru-RU"/>
        </a:p>
      </dgm:t>
    </dgm:pt>
    <dgm:pt modelId="{D69B1FBE-5725-468D-A3F1-0E91DF3C99DB}" type="pres">
      <dgm:prSet presAssocID="{1B3BCF00-817C-407A-80A1-0FB03266A729}" presName="comp" presStyleCnt="0"/>
      <dgm:spPr/>
    </dgm:pt>
    <dgm:pt modelId="{E5CF05F4-08B0-4D56-AA02-80AC0EA3BDC6}" type="pres">
      <dgm:prSet presAssocID="{1B3BCF00-817C-407A-80A1-0FB03266A729}" presName="box" presStyleLbl="node1" presStyleIdx="0" presStyleCnt="3"/>
      <dgm:spPr/>
      <dgm:t>
        <a:bodyPr/>
        <a:lstStyle/>
        <a:p>
          <a:endParaRPr lang="ru-RU"/>
        </a:p>
      </dgm:t>
    </dgm:pt>
    <dgm:pt modelId="{4B67EE43-0CF2-4F1B-9292-D83BFC50DEE0}" type="pres">
      <dgm:prSet presAssocID="{1B3BCF00-817C-407A-80A1-0FB03266A729}" presName="img" presStyleLbl="fgImgPlace1" presStyleIdx="0" presStyleCnt="3" custScaleX="105544" custScaleY="0"/>
      <dgm:spPr>
        <a:blipFill rotWithShape="1">
          <a:blip xmlns:r="http://schemas.openxmlformats.org/officeDocument/2006/relationships" r:embed="rId1"/>
          <a:stretch>
            <a:fillRect/>
          </a:stretch>
        </a:blipFill>
      </dgm:spPr>
      <dgm:t>
        <a:bodyPr/>
        <a:lstStyle/>
        <a:p>
          <a:endParaRPr lang="ru-RU"/>
        </a:p>
      </dgm:t>
    </dgm:pt>
    <dgm:pt modelId="{0C5C2270-C7AA-4C95-B4EB-918B0AB6E6EB}" type="pres">
      <dgm:prSet presAssocID="{1B3BCF00-817C-407A-80A1-0FB03266A729}" presName="text" presStyleLbl="node1" presStyleIdx="0" presStyleCnt="3">
        <dgm:presLayoutVars>
          <dgm:bulletEnabled val="1"/>
        </dgm:presLayoutVars>
      </dgm:prSet>
      <dgm:spPr/>
      <dgm:t>
        <a:bodyPr/>
        <a:lstStyle/>
        <a:p>
          <a:endParaRPr lang="ru-RU"/>
        </a:p>
      </dgm:t>
    </dgm:pt>
    <dgm:pt modelId="{CEEC9A09-3807-46F6-B56D-EEC10E434A3F}" type="pres">
      <dgm:prSet presAssocID="{2E49530A-368F-4A72-8BD9-8E22D691BCE6}" presName="spacer" presStyleCnt="0"/>
      <dgm:spPr/>
    </dgm:pt>
    <dgm:pt modelId="{0A909EDF-C4F8-4FB3-8EAB-A08CEF7FF5A3}" type="pres">
      <dgm:prSet presAssocID="{14ABB158-D3CF-40D1-90EA-E17BAF72C12B}" presName="comp" presStyleCnt="0"/>
      <dgm:spPr/>
    </dgm:pt>
    <dgm:pt modelId="{7279B396-3812-450C-9ACA-67BBF08B9B1A}" type="pres">
      <dgm:prSet presAssocID="{14ABB158-D3CF-40D1-90EA-E17BAF72C12B}" presName="box" presStyleLbl="node1" presStyleIdx="1" presStyleCnt="3" custLinFactNeighborX="-6452" custLinFactNeighborY="1436"/>
      <dgm:spPr/>
      <dgm:t>
        <a:bodyPr/>
        <a:lstStyle/>
        <a:p>
          <a:endParaRPr lang="ru-RU"/>
        </a:p>
      </dgm:t>
    </dgm:pt>
    <dgm:pt modelId="{B800D6A2-D3D0-4362-8893-4855AA7BFAC3}" type="pres">
      <dgm:prSet presAssocID="{14ABB158-D3CF-40D1-90EA-E17BAF72C12B}" presName="img" presStyleLbl="fgImgPlace1" presStyleIdx="1" presStyleCnt="3" custScaleX="105544" custScaleY="0"/>
      <dgm:spPr>
        <a:blipFill rotWithShape="1">
          <a:blip xmlns:r="http://schemas.openxmlformats.org/officeDocument/2006/relationships" r:embed="rId2"/>
          <a:stretch>
            <a:fillRect/>
          </a:stretch>
        </a:blipFill>
      </dgm:spPr>
      <dgm:t>
        <a:bodyPr/>
        <a:lstStyle/>
        <a:p>
          <a:endParaRPr lang="ru-RU"/>
        </a:p>
      </dgm:t>
    </dgm:pt>
    <dgm:pt modelId="{20D1C038-C238-4157-AB8A-4C67AE9C48DF}" type="pres">
      <dgm:prSet presAssocID="{14ABB158-D3CF-40D1-90EA-E17BAF72C12B}" presName="text" presStyleLbl="node1" presStyleIdx="1" presStyleCnt="3">
        <dgm:presLayoutVars>
          <dgm:bulletEnabled val="1"/>
        </dgm:presLayoutVars>
      </dgm:prSet>
      <dgm:spPr/>
      <dgm:t>
        <a:bodyPr/>
        <a:lstStyle/>
        <a:p>
          <a:endParaRPr lang="ru-RU"/>
        </a:p>
      </dgm:t>
    </dgm:pt>
    <dgm:pt modelId="{C8AED9CB-45D2-4508-A527-B03A53776C7C}" type="pres">
      <dgm:prSet presAssocID="{96A7FACB-4383-4645-A968-E0FF8E8FFA0A}" presName="spacer" presStyleCnt="0"/>
      <dgm:spPr/>
    </dgm:pt>
    <dgm:pt modelId="{4CF46517-E022-406C-B136-633C4601FEA2}" type="pres">
      <dgm:prSet presAssocID="{18C21C89-B713-4792-B66A-B265DFC4B7BB}" presName="comp" presStyleCnt="0"/>
      <dgm:spPr/>
    </dgm:pt>
    <dgm:pt modelId="{D7D3B33B-4AE1-48E1-9544-B2CA27774CE5}" type="pres">
      <dgm:prSet presAssocID="{18C21C89-B713-4792-B66A-B265DFC4B7BB}" presName="box" presStyleLbl="node1" presStyleIdx="2" presStyleCnt="3"/>
      <dgm:spPr/>
      <dgm:t>
        <a:bodyPr/>
        <a:lstStyle/>
        <a:p>
          <a:endParaRPr lang="ru-RU"/>
        </a:p>
      </dgm:t>
    </dgm:pt>
    <dgm:pt modelId="{8C0DDDEE-511F-404D-9551-AC027E15BB8A}" type="pres">
      <dgm:prSet presAssocID="{18C21C89-B713-4792-B66A-B265DFC4B7BB}" presName="img" presStyleLbl="fgImgPlace1" presStyleIdx="2" presStyleCnt="3" custScaleX="105544" custScaleY="0"/>
      <dgm:spPr>
        <a:blipFill rotWithShape="1">
          <a:blip xmlns:r="http://schemas.openxmlformats.org/officeDocument/2006/relationships" r:embed="rId3"/>
          <a:stretch>
            <a:fillRect/>
          </a:stretch>
        </a:blipFill>
      </dgm:spPr>
      <dgm:t>
        <a:bodyPr/>
        <a:lstStyle/>
        <a:p>
          <a:endParaRPr lang="ru-RU"/>
        </a:p>
      </dgm:t>
    </dgm:pt>
    <dgm:pt modelId="{16D4BA51-AE6C-45DF-B123-95C4EA4436D0}" type="pres">
      <dgm:prSet presAssocID="{18C21C89-B713-4792-B66A-B265DFC4B7BB}" presName="text" presStyleLbl="node1" presStyleIdx="2" presStyleCnt="3">
        <dgm:presLayoutVars>
          <dgm:bulletEnabled val="1"/>
        </dgm:presLayoutVars>
      </dgm:prSet>
      <dgm:spPr/>
      <dgm:t>
        <a:bodyPr/>
        <a:lstStyle/>
        <a:p>
          <a:endParaRPr lang="ru-RU"/>
        </a:p>
      </dgm:t>
    </dgm:pt>
  </dgm:ptLst>
  <dgm:cxnLst>
    <dgm:cxn modelId="{6F4735EE-3F4E-4E44-9CF2-548F8BCD4E9E}" type="presOf" srcId="{1B3BCF00-817C-407A-80A1-0FB03266A729}" destId="{0C5C2270-C7AA-4C95-B4EB-918B0AB6E6EB}" srcOrd="1" destOrd="0" presId="urn:microsoft.com/office/officeart/2005/8/layout/vList4"/>
    <dgm:cxn modelId="{7B9A5AD2-8905-467E-9F6B-756E39106C33}" type="presOf" srcId="{14ABB158-D3CF-40D1-90EA-E17BAF72C12B}" destId="{7279B396-3812-450C-9ACA-67BBF08B9B1A}" srcOrd="0" destOrd="0" presId="urn:microsoft.com/office/officeart/2005/8/layout/vList4"/>
    <dgm:cxn modelId="{2DF8F352-D465-43A1-9B95-B1D38002EB8B}" srcId="{8DFD29C4-33BC-4152-9BB6-496BE09C086F}" destId="{18C21C89-B713-4792-B66A-B265DFC4B7BB}" srcOrd="2" destOrd="0" parTransId="{97F1A58D-50D4-4F4A-B207-9C4C55F8B3C3}" sibTransId="{046469EF-B5E7-4F4D-836F-FFC263160F1A}"/>
    <dgm:cxn modelId="{8977A2ED-9B05-4D09-9C58-E14C962E0BEE}" type="presOf" srcId="{8DFD29C4-33BC-4152-9BB6-496BE09C086F}" destId="{EA4E5B3A-91D8-4ACF-9680-C6AA1353C363}" srcOrd="0" destOrd="0" presId="urn:microsoft.com/office/officeart/2005/8/layout/vList4"/>
    <dgm:cxn modelId="{6BD46977-1DF7-4C89-9203-8C17C7A7827D}" type="presOf" srcId="{14ABB158-D3CF-40D1-90EA-E17BAF72C12B}" destId="{20D1C038-C238-4157-AB8A-4C67AE9C48DF}" srcOrd="1" destOrd="0" presId="urn:microsoft.com/office/officeart/2005/8/layout/vList4"/>
    <dgm:cxn modelId="{00657C05-4523-4DFD-965E-304D1531356E}" type="presOf" srcId="{18C21C89-B713-4792-B66A-B265DFC4B7BB}" destId="{16D4BA51-AE6C-45DF-B123-95C4EA4436D0}" srcOrd="1" destOrd="0" presId="urn:microsoft.com/office/officeart/2005/8/layout/vList4"/>
    <dgm:cxn modelId="{E1612691-BAB5-48E9-8A97-DD3F2800849C}" srcId="{8DFD29C4-33BC-4152-9BB6-496BE09C086F}" destId="{14ABB158-D3CF-40D1-90EA-E17BAF72C12B}" srcOrd="1" destOrd="0" parTransId="{07FA2B9D-B56D-4C23-931B-102AA34BC69F}" sibTransId="{96A7FACB-4383-4645-A968-E0FF8E8FFA0A}"/>
    <dgm:cxn modelId="{EE3D97C1-C9C2-4D50-B74A-82F99091A835}" type="presOf" srcId="{1B3BCF00-817C-407A-80A1-0FB03266A729}" destId="{E5CF05F4-08B0-4D56-AA02-80AC0EA3BDC6}" srcOrd="0" destOrd="0" presId="urn:microsoft.com/office/officeart/2005/8/layout/vList4"/>
    <dgm:cxn modelId="{0B803515-5307-48A1-8618-9BDD46243104}" type="presOf" srcId="{18C21C89-B713-4792-B66A-B265DFC4B7BB}" destId="{D7D3B33B-4AE1-48E1-9544-B2CA27774CE5}" srcOrd="0" destOrd="0" presId="urn:microsoft.com/office/officeart/2005/8/layout/vList4"/>
    <dgm:cxn modelId="{9B00DA7E-0D04-4909-B17F-FB0B2B09267F}" srcId="{8DFD29C4-33BC-4152-9BB6-496BE09C086F}" destId="{1B3BCF00-817C-407A-80A1-0FB03266A729}" srcOrd="0" destOrd="0" parTransId="{F3ABE51A-5D9C-43A6-BB50-BF8CBE19E3FA}" sibTransId="{2E49530A-368F-4A72-8BD9-8E22D691BCE6}"/>
    <dgm:cxn modelId="{95A3464C-0A16-4F7D-8FCC-068DA86D20B4}" type="presParOf" srcId="{EA4E5B3A-91D8-4ACF-9680-C6AA1353C363}" destId="{D69B1FBE-5725-468D-A3F1-0E91DF3C99DB}" srcOrd="0" destOrd="0" presId="urn:microsoft.com/office/officeart/2005/8/layout/vList4"/>
    <dgm:cxn modelId="{E700AEBA-A6BD-4022-B92D-3F69B1815F35}" type="presParOf" srcId="{D69B1FBE-5725-468D-A3F1-0E91DF3C99DB}" destId="{E5CF05F4-08B0-4D56-AA02-80AC0EA3BDC6}" srcOrd="0" destOrd="0" presId="urn:microsoft.com/office/officeart/2005/8/layout/vList4"/>
    <dgm:cxn modelId="{91C06AC3-C74A-4BBA-ADEE-4C02248751D2}" type="presParOf" srcId="{D69B1FBE-5725-468D-A3F1-0E91DF3C99DB}" destId="{4B67EE43-0CF2-4F1B-9292-D83BFC50DEE0}" srcOrd="1" destOrd="0" presId="urn:microsoft.com/office/officeart/2005/8/layout/vList4"/>
    <dgm:cxn modelId="{26EC92D1-E615-4F8D-8E3C-2E956305FC1C}" type="presParOf" srcId="{D69B1FBE-5725-468D-A3F1-0E91DF3C99DB}" destId="{0C5C2270-C7AA-4C95-B4EB-918B0AB6E6EB}" srcOrd="2" destOrd="0" presId="urn:microsoft.com/office/officeart/2005/8/layout/vList4"/>
    <dgm:cxn modelId="{929FCAF3-603C-4227-81F1-E1203B50A265}" type="presParOf" srcId="{EA4E5B3A-91D8-4ACF-9680-C6AA1353C363}" destId="{CEEC9A09-3807-46F6-B56D-EEC10E434A3F}" srcOrd="1" destOrd="0" presId="urn:microsoft.com/office/officeart/2005/8/layout/vList4"/>
    <dgm:cxn modelId="{CDA9AA52-D3B1-400E-9D04-B3016AD607FA}" type="presParOf" srcId="{EA4E5B3A-91D8-4ACF-9680-C6AA1353C363}" destId="{0A909EDF-C4F8-4FB3-8EAB-A08CEF7FF5A3}" srcOrd="2" destOrd="0" presId="urn:microsoft.com/office/officeart/2005/8/layout/vList4"/>
    <dgm:cxn modelId="{594A5FF8-8308-4C4E-97B0-4B8A41899516}" type="presParOf" srcId="{0A909EDF-C4F8-4FB3-8EAB-A08CEF7FF5A3}" destId="{7279B396-3812-450C-9ACA-67BBF08B9B1A}" srcOrd="0" destOrd="0" presId="urn:microsoft.com/office/officeart/2005/8/layout/vList4"/>
    <dgm:cxn modelId="{7F70B709-D05E-43AE-AC27-2984729AE563}" type="presParOf" srcId="{0A909EDF-C4F8-4FB3-8EAB-A08CEF7FF5A3}" destId="{B800D6A2-D3D0-4362-8893-4855AA7BFAC3}" srcOrd="1" destOrd="0" presId="urn:microsoft.com/office/officeart/2005/8/layout/vList4"/>
    <dgm:cxn modelId="{F17BC67D-1589-4627-9912-60B7816814E9}" type="presParOf" srcId="{0A909EDF-C4F8-4FB3-8EAB-A08CEF7FF5A3}" destId="{20D1C038-C238-4157-AB8A-4C67AE9C48DF}" srcOrd="2" destOrd="0" presId="urn:microsoft.com/office/officeart/2005/8/layout/vList4"/>
    <dgm:cxn modelId="{978E036D-6F06-4F7A-B82E-BA7AA858DAB3}" type="presParOf" srcId="{EA4E5B3A-91D8-4ACF-9680-C6AA1353C363}" destId="{C8AED9CB-45D2-4508-A527-B03A53776C7C}" srcOrd="3" destOrd="0" presId="urn:microsoft.com/office/officeart/2005/8/layout/vList4"/>
    <dgm:cxn modelId="{FD9F5FCC-F5A1-4D52-A848-DB7209B9ACDC}" type="presParOf" srcId="{EA4E5B3A-91D8-4ACF-9680-C6AA1353C363}" destId="{4CF46517-E022-406C-B136-633C4601FEA2}" srcOrd="4" destOrd="0" presId="urn:microsoft.com/office/officeart/2005/8/layout/vList4"/>
    <dgm:cxn modelId="{19D1A760-324E-424D-B7E5-ED33CAC01209}" type="presParOf" srcId="{4CF46517-E022-406C-B136-633C4601FEA2}" destId="{D7D3B33B-4AE1-48E1-9544-B2CA27774CE5}" srcOrd="0" destOrd="0" presId="urn:microsoft.com/office/officeart/2005/8/layout/vList4"/>
    <dgm:cxn modelId="{4D6DE064-C1A5-47F7-BA37-E34063C5D755}" type="presParOf" srcId="{4CF46517-E022-406C-B136-633C4601FEA2}" destId="{8C0DDDEE-511F-404D-9551-AC027E15BB8A}" srcOrd="1" destOrd="0" presId="urn:microsoft.com/office/officeart/2005/8/layout/vList4"/>
    <dgm:cxn modelId="{1E46DF17-D554-4E2A-88F4-3AF813CAEF21}" type="presParOf" srcId="{4CF46517-E022-406C-B136-633C4601FEA2}" destId="{16D4BA51-AE6C-45DF-B123-95C4EA4436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DCBBB-091A-452C-92C5-00F1EB6818ED}">
      <dsp:nvSpPr>
        <dsp:cNvPr id="0" name=""/>
        <dsp:cNvSpPr/>
      </dsp:nvSpPr>
      <dsp:spPr>
        <a:xfrm>
          <a:off x="0" y="0"/>
          <a:ext cx="9144000" cy="2228131"/>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The essence of life is an endless flow of energy</a:t>
          </a:r>
          <a:endParaRPr lang="ru-RU" sz="2400" kern="1200" dirty="0" smtClean="0"/>
        </a:p>
        <a:p>
          <a:pPr lvl="0" algn="l" defTabSz="1066800">
            <a:lnSpc>
              <a:spcPct val="90000"/>
            </a:lnSpc>
            <a:spcBef>
              <a:spcPct val="0"/>
            </a:spcBef>
            <a:spcAft>
              <a:spcPct val="35000"/>
            </a:spcAft>
          </a:pPr>
          <a:r>
            <a:rPr lang="en-US" sz="2400" kern="1200" dirty="0" smtClean="0"/>
            <a:t>in a cell, from one cell to another or from one organism to another</a:t>
          </a:r>
          <a:endParaRPr lang="ru-RU" sz="2400" kern="1200" dirty="0" smtClean="0"/>
        </a:p>
        <a:p>
          <a:pPr lvl="0" algn="l" defTabSz="1066800">
            <a:lnSpc>
              <a:spcPct val="90000"/>
            </a:lnSpc>
            <a:spcBef>
              <a:spcPct val="0"/>
            </a:spcBef>
            <a:spcAft>
              <a:spcPct val="35000"/>
            </a:spcAft>
          </a:pPr>
          <a:r>
            <a:rPr lang="en-US" sz="2400" kern="1200" dirty="0" smtClean="0"/>
            <a:t>Living cells have complex and efficient systems for converting one type of energy into another.</a:t>
          </a:r>
          <a:endParaRPr lang="ru-RU" sz="2400" kern="1200" dirty="0"/>
        </a:p>
      </dsp:txBody>
      <dsp:txXfrm>
        <a:off x="1997297" y="0"/>
        <a:ext cx="7146702" cy="2228131"/>
      </dsp:txXfrm>
    </dsp:sp>
    <dsp:sp modelId="{D7F8DB1F-08C2-4130-BEF7-E0A909BD93CF}">
      <dsp:nvSpPr>
        <dsp:cNvPr id="0" name=""/>
        <dsp:cNvSpPr/>
      </dsp:nvSpPr>
      <dsp:spPr>
        <a:xfrm>
          <a:off x="168497" y="440074"/>
          <a:ext cx="1828800" cy="134798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A03E0F3-44A7-4F8C-AA82-D51B9DAF3065}">
      <dsp:nvSpPr>
        <dsp:cNvPr id="0" name=""/>
        <dsp:cNvSpPr/>
      </dsp:nvSpPr>
      <dsp:spPr>
        <a:xfrm>
          <a:off x="0" y="2402425"/>
          <a:ext cx="9144000" cy="1684978"/>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Energy transformations occur mainly in two structures</a:t>
          </a:r>
          <a:endParaRPr lang="ru-RU" sz="2400" kern="1200" dirty="0" smtClean="0"/>
        </a:p>
        <a:p>
          <a:pPr lvl="0" algn="l" defTabSz="1066800">
            <a:lnSpc>
              <a:spcPct val="90000"/>
            </a:lnSpc>
            <a:spcBef>
              <a:spcPct val="0"/>
            </a:spcBef>
            <a:spcAft>
              <a:spcPct val="35000"/>
            </a:spcAft>
          </a:pPr>
          <a:r>
            <a:rPr lang="en-US" sz="2400" kern="1200" dirty="0" smtClean="0"/>
            <a:t>Chloroplasts (in green plants)</a:t>
          </a:r>
          <a:endParaRPr lang="ru-RU" sz="2400" kern="1200" dirty="0" smtClean="0"/>
        </a:p>
        <a:p>
          <a:pPr lvl="0" algn="l" defTabSz="1066800">
            <a:lnSpc>
              <a:spcPct val="90000"/>
            </a:lnSpc>
            <a:spcBef>
              <a:spcPct val="0"/>
            </a:spcBef>
            <a:spcAft>
              <a:spcPct val="35000"/>
            </a:spcAft>
          </a:pPr>
          <a:r>
            <a:rPr lang="en-US" sz="2400" kern="1200" dirty="0" smtClean="0"/>
            <a:t>Mitochondria (in plants and animals)</a:t>
          </a:r>
          <a:endParaRPr lang="ru-RU" sz="2400" kern="1200" dirty="0"/>
        </a:p>
      </dsp:txBody>
      <dsp:txXfrm>
        <a:off x="1997297" y="2402425"/>
        <a:ext cx="7146702" cy="1684978"/>
      </dsp:txXfrm>
    </dsp:sp>
    <dsp:sp modelId="{D8D85B7D-2131-469C-A61E-4D49BA161673}">
      <dsp:nvSpPr>
        <dsp:cNvPr id="0" name=""/>
        <dsp:cNvSpPr/>
      </dsp:nvSpPr>
      <dsp:spPr>
        <a:xfrm>
          <a:off x="168497" y="2565126"/>
          <a:ext cx="1828800" cy="134798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5508CB6-DB2C-4E89-9A69-7014BB0E7084}">
      <dsp:nvSpPr>
        <dsp:cNvPr id="0" name=""/>
        <dsp:cNvSpPr/>
      </dsp:nvSpPr>
      <dsp:spPr>
        <a:xfrm>
          <a:off x="0" y="4250105"/>
          <a:ext cx="9144000" cy="1605935"/>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Bioenergy</a:t>
          </a:r>
          <a:endParaRPr lang="ru-RU" sz="2800" kern="1200" dirty="0" smtClean="0"/>
        </a:p>
        <a:p>
          <a:pPr lvl="0" algn="l" defTabSz="1244600">
            <a:lnSpc>
              <a:spcPct val="90000"/>
            </a:lnSpc>
            <a:spcBef>
              <a:spcPct val="0"/>
            </a:spcBef>
            <a:spcAft>
              <a:spcPct val="35000"/>
            </a:spcAft>
          </a:pPr>
          <a:r>
            <a:rPr lang="en-US" sz="2800" kern="1200" dirty="0" smtClean="0"/>
            <a:t>Science that studies energy conversion in living organisms</a:t>
          </a:r>
          <a:endParaRPr lang="ru-RU" sz="2800" kern="1200" dirty="0"/>
        </a:p>
      </dsp:txBody>
      <dsp:txXfrm>
        <a:off x="1997297" y="4250105"/>
        <a:ext cx="7146702" cy="1605935"/>
      </dsp:txXfrm>
    </dsp:sp>
    <dsp:sp modelId="{42DF900B-404D-4F17-B922-A9FCBE229D60}">
      <dsp:nvSpPr>
        <dsp:cNvPr id="0" name=""/>
        <dsp:cNvSpPr/>
      </dsp:nvSpPr>
      <dsp:spPr>
        <a:xfrm>
          <a:off x="168497" y="4379081"/>
          <a:ext cx="1828800" cy="134798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05F4-08B0-4D56-AA02-80AC0EA3BDC6}">
      <dsp:nvSpPr>
        <dsp:cNvPr id="0" name=""/>
        <dsp:cNvSpPr/>
      </dsp:nvSpPr>
      <dsp:spPr>
        <a:xfrm>
          <a:off x="0" y="0"/>
          <a:ext cx="8928992" cy="1935215"/>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Energy</a:t>
          </a:r>
          <a:endParaRPr lang="ru-RU" sz="2900" b="1" kern="1200" dirty="0" smtClean="0"/>
        </a:p>
        <a:p>
          <a:pPr lvl="0" algn="l" defTabSz="1289050">
            <a:lnSpc>
              <a:spcPct val="90000"/>
            </a:lnSpc>
            <a:spcBef>
              <a:spcPct val="0"/>
            </a:spcBef>
            <a:spcAft>
              <a:spcPct val="35000"/>
            </a:spcAft>
          </a:pPr>
          <a:r>
            <a:rPr lang="en-US" sz="2900" b="0" kern="1200" dirty="0" smtClean="0"/>
            <a:t>oxidative processes supply other biological processes with energy</a:t>
          </a:r>
          <a:endParaRPr lang="ru-RU" sz="2900" b="0" kern="1200" dirty="0"/>
        </a:p>
      </dsp:txBody>
      <dsp:txXfrm>
        <a:off x="1979319" y="0"/>
        <a:ext cx="6949672" cy="1935215"/>
      </dsp:txXfrm>
    </dsp:sp>
    <dsp:sp modelId="{4B67EE43-0CF2-4F1B-9292-D83BFC50DEE0}">
      <dsp:nvSpPr>
        <dsp:cNvPr id="0" name=""/>
        <dsp:cNvSpPr/>
      </dsp:nvSpPr>
      <dsp:spPr>
        <a:xfrm>
          <a:off x="144019" y="193521"/>
          <a:ext cx="1884803" cy="154817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279B396-3812-450C-9ACA-67BBF08B9B1A}">
      <dsp:nvSpPr>
        <dsp:cNvPr id="0" name=""/>
        <dsp:cNvSpPr/>
      </dsp:nvSpPr>
      <dsp:spPr>
        <a:xfrm>
          <a:off x="0" y="2156526"/>
          <a:ext cx="8928992" cy="1935215"/>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Biosynthetic</a:t>
          </a:r>
          <a:endParaRPr lang="ru-RU" sz="2900" b="1" kern="1200" dirty="0" smtClean="0"/>
        </a:p>
        <a:p>
          <a:pPr lvl="0" algn="l" defTabSz="1289050">
            <a:lnSpc>
              <a:spcPct val="90000"/>
            </a:lnSpc>
            <a:spcBef>
              <a:spcPct val="0"/>
            </a:spcBef>
            <a:spcAft>
              <a:spcPct val="35000"/>
            </a:spcAft>
          </a:pPr>
          <a:r>
            <a:rPr lang="en-US" sz="2900" b="0" kern="1200" dirty="0" smtClean="0"/>
            <a:t>through oxidative reactions, new substances necessary for the body can be synthesized</a:t>
          </a:r>
          <a:endParaRPr lang="ru-RU" sz="2900" b="0" kern="1200" dirty="0" smtClean="0"/>
        </a:p>
      </dsp:txBody>
      <dsp:txXfrm>
        <a:off x="1979319" y="2156526"/>
        <a:ext cx="6949672" cy="1935215"/>
      </dsp:txXfrm>
    </dsp:sp>
    <dsp:sp modelId="{B800D6A2-D3D0-4362-8893-4855AA7BFAC3}">
      <dsp:nvSpPr>
        <dsp:cNvPr id="0" name=""/>
        <dsp:cNvSpPr/>
      </dsp:nvSpPr>
      <dsp:spPr>
        <a:xfrm>
          <a:off x="144019" y="2322257"/>
          <a:ext cx="1884803" cy="154817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7D3B33B-4AE1-48E1-9544-B2CA27774CE5}">
      <dsp:nvSpPr>
        <dsp:cNvPr id="0" name=""/>
        <dsp:cNvSpPr/>
      </dsp:nvSpPr>
      <dsp:spPr>
        <a:xfrm>
          <a:off x="0" y="4257473"/>
          <a:ext cx="8928992" cy="1935215"/>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Neutralizing (detoxifying)</a:t>
          </a:r>
          <a:endParaRPr lang="ru-RU" sz="2900" b="1" kern="1200" dirty="0" smtClean="0"/>
        </a:p>
        <a:p>
          <a:pPr lvl="0" algn="l" defTabSz="1289050">
            <a:lnSpc>
              <a:spcPct val="90000"/>
            </a:lnSpc>
            <a:spcBef>
              <a:spcPct val="0"/>
            </a:spcBef>
            <a:spcAft>
              <a:spcPct val="35000"/>
            </a:spcAft>
          </a:pPr>
          <a:r>
            <a:rPr lang="en-US" sz="2900" b="0" kern="1200" dirty="0" smtClean="0"/>
            <a:t>through oxidative reactions, many substances are deprived of their toxicity</a:t>
          </a:r>
          <a:endParaRPr lang="ru-RU" sz="2900" b="0" kern="1200" dirty="0"/>
        </a:p>
      </dsp:txBody>
      <dsp:txXfrm>
        <a:off x="1979319" y="4257473"/>
        <a:ext cx="6949672" cy="1935215"/>
      </dsp:txXfrm>
    </dsp:sp>
    <dsp:sp modelId="{8C0DDDEE-511F-404D-9551-AC027E15BB8A}">
      <dsp:nvSpPr>
        <dsp:cNvPr id="0" name=""/>
        <dsp:cNvSpPr/>
      </dsp:nvSpPr>
      <dsp:spPr>
        <a:xfrm>
          <a:off x="144019" y="4450994"/>
          <a:ext cx="1884803" cy="154817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746DE254-8784-4ECE-B246-516B7179CBEC}" type="datetimeFigureOut">
              <a:rPr lang="ru-RU" smtClean="0"/>
              <a:t>29.09.2023</a:t>
            </a:fld>
            <a:endParaRPr lang="ru-RU"/>
          </a:p>
        </p:txBody>
      </p:sp>
      <p:sp>
        <p:nvSpPr>
          <p:cNvPr id="4" name="Нижний колонтитул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D1260BAF-D336-4F6D-A0DB-6D33257F32B1}" type="slidenum">
              <a:rPr lang="ru-RU" smtClean="0"/>
              <a:t>‹#›</a:t>
            </a:fld>
            <a:endParaRPr lang="ru-RU"/>
          </a:p>
        </p:txBody>
      </p:sp>
    </p:spTree>
    <p:extLst>
      <p:ext uri="{BB962C8B-B14F-4D97-AF65-F5344CB8AC3E}">
        <p14:creationId xmlns:p14="http://schemas.microsoft.com/office/powerpoint/2010/main" val="2705772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E8E5ADF6-20AE-454B-8344-F3923D69BAC8}" type="datetimeFigureOut">
              <a:rPr lang="ru-RU" smtClean="0"/>
              <a:pPr/>
              <a:t>29.09.2023</a:t>
            </a:fld>
            <a:endParaRPr lang="ru-RU"/>
          </a:p>
        </p:txBody>
      </p:sp>
      <p:sp>
        <p:nvSpPr>
          <p:cNvPr id="4" name="Образ слайда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F0A08EDD-5377-47A3-A04F-C321747DAF9D}" type="slidenum">
              <a:rPr lang="ru-RU" smtClean="0"/>
              <a:pPr/>
              <a:t>‹#›</a:t>
            </a:fld>
            <a:endParaRPr lang="ru-RU"/>
          </a:p>
        </p:txBody>
      </p:sp>
    </p:spTree>
    <p:extLst>
      <p:ext uri="{BB962C8B-B14F-4D97-AF65-F5344CB8AC3E}">
        <p14:creationId xmlns:p14="http://schemas.microsoft.com/office/powerpoint/2010/main" val="96761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ln/>
        </p:spPr>
      </p:sp>
      <p:sp>
        <p:nvSpPr>
          <p:cNvPr id="101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86372" name="Номер слайда 3"/>
          <p:cNvSpPr>
            <a:spLocks noGrp="1"/>
          </p:cNvSpPr>
          <p:nvPr>
            <p:ph type="sldNum" sz="quarter" idx="5"/>
          </p:nvPr>
        </p:nvSpPr>
        <p:spPr/>
        <p:txBody>
          <a:bodyPr/>
          <a:lstStyle/>
          <a:p>
            <a:pPr>
              <a:defRPr/>
            </a:pPr>
            <a:fld id="{15168812-CC22-4D88-821A-E71D48D6E700}" type="slidenum">
              <a:rPr lang="en-US" smtClean="0"/>
              <a:pPr>
                <a:defRPr/>
              </a:pPr>
              <a:t>2</a:t>
            </a:fld>
            <a:endParaRPr lang="en-US" smtClean="0"/>
          </a:p>
        </p:txBody>
      </p:sp>
    </p:spTree>
    <p:extLst>
      <p:ext uri="{BB962C8B-B14F-4D97-AF65-F5344CB8AC3E}">
        <p14:creationId xmlns:p14="http://schemas.microsoft.com/office/powerpoint/2010/main" val="420208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p>
        </p:txBody>
      </p:sp>
      <p:sp>
        <p:nvSpPr>
          <p:cNvPr id="4" name="Номер слайда 3"/>
          <p:cNvSpPr>
            <a:spLocks noGrp="1"/>
          </p:cNvSpPr>
          <p:nvPr>
            <p:ph type="sldNum" sz="quarter" idx="5"/>
          </p:nvPr>
        </p:nvSpPr>
        <p:spPr/>
        <p:txBody>
          <a:bodyPr/>
          <a:lstStyle/>
          <a:p>
            <a:pPr>
              <a:defRPr/>
            </a:pPr>
            <a:fld id="{38BCCF7F-E0EB-4908-8A3F-E1269E4EB6B8}" type="slidenum">
              <a:rPr lang="ru-RU" smtClean="0">
                <a:solidFill>
                  <a:prstClr val="black"/>
                </a:solidFill>
              </a:rPr>
              <a:pPr>
                <a:defRPr/>
              </a:pPr>
              <a:t>12</a:t>
            </a:fld>
            <a:endParaRPr lang="ru-RU">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A08EDD-5377-47A3-A04F-C321747DAF9D}" type="slidenum">
              <a:rPr lang="ru-RU" smtClean="0"/>
              <a:pPr/>
              <a:t>23</a:t>
            </a:fld>
            <a:endParaRPr lang="ru-RU"/>
          </a:p>
        </p:txBody>
      </p:sp>
    </p:spTree>
    <p:extLst>
      <p:ext uri="{BB962C8B-B14F-4D97-AF65-F5344CB8AC3E}">
        <p14:creationId xmlns:p14="http://schemas.microsoft.com/office/powerpoint/2010/main" val="11170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p>
        </p:txBody>
      </p:sp>
      <p:sp>
        <p:nvSpPr>
          <p:cNvPr id="4" name="Номер слайда 3"/>
          <p:cNvSpPr>
            <a:spLocks noGrp="1"/>
          </p:cNvSpPr>
          <p:nvPr>
            <p:ph type="sldNum" sz="quarter" idx="5"/>
          </p:nvPr>
        </p:nvSpPr>
        <p:spPr/>
        <p:txBody>
          <a:bodyPr/>
          <a:lstStyle/>
          <a:p>
            <a:pPr>
              <a:defRPr/>
            </a:pPr>
            <a:fld id="{38BCCF7F-E0EB-4908-8A3F-E1269E4EB6B8}" type="slidenum">
              <a:rPr lang="ru-RU" smtClean="0">
                <a:solidFill>
                  <a:prstClr val="black"/>
                </a:solidFill>
              </a:rPr>
              <a:pPr>
                <a:defRPr/>
              </a:pPr>
              <a:t>41</a:t>
            </a:fld>
            <a:endParaRPr lang="ru-R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FF4703E-5B54-4EB4-9EB8-37757BC0EC25}" type="slidenum">
              <a:rPr lang="ru-RU"/>
              <a:pPr>
                <a:defRPr/>
              </a:pPr>
              <a:t>‹#›</a:t>
            </a:fld>
            <a:endParaRPr lang="ru-RU"/>
          </a:p>
        </p:txBody>
      </p:sp>
    </p:spTree>
    <p:extLst>
      <p:ext uri="{BB962C8B-B14F-4D97-AF65-F5344CB8AC3E}">
        <p14:creationId xmlns:p14="http://schemas.microsoft.com/office/powerpoint/2010/main" val="2474260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6103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2505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2224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0037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127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3713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104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2343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934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0066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8965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50B91-8316-497D-824B-FD9A80FE26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2165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63D16E-7E1B-4A57-AFE0-1C2A3A93B5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00386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698A3-0302-42A3-81BC-D82D27EBB8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8242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1297-BC5B-42E9-8312-516A46C646E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03884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0215E3-D231-481F-978C-E380E855A0A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62905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76B87-101B-41CC-8443-8D93E5C686C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0953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049EE9-225B-4CAA-828F-DA8EA0C0256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31435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201B5-022D-41E5-8118-3924D5DB6F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27070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7900ED-183F-4C4B-AAA8-0A606899FE5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1763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4DF57-6B55-4F40-85BD-3D44D12B18E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27262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AA173A-3199-449E-AA93-BD1B310FFC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0857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D7279-1643-4B52-863D-3896C4D91F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44422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F3B09C-AAF2-4F33-A90F-9B7B53DA4A0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57576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E173B4-047A-4095-9F39-C3C30E61B62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37628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0E8BA37-F562-4F78-9180-FE81DDE935F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31309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B3B1CDA-86AD-403F-8B48-1D559EB38EB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190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8D0C28A-314C-483F-8BD9-E1C32BD8BE4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83935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4F23C44-B1F6-48A7-A7CB-587C209A04E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31106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848B0FE-20D1-43C2-9B32-E1BAD12AB10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36094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D2739B62-6DB2-4649-A780-0F4E3F37F7A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67701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34B52966-9C03-4309-A1CB-8A8D2A343ED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03003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C95E15A-68CE-4257-91E1-0F7E3DD5F1C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41922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7563AA3-EC3F-4A09-A5A7-9F23C4C494D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11063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4D07022-DFDC-41CA-BA99-FDFF10429ED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81758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D2DD2CC-73C5-4BBD-85BB-F6401B3AEE4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66393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2536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29.09.2023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74073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72772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074150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20689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901151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59423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6728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1148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44681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4388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128331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87365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58202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8159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67409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5655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828565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25620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87883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13147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29.09.2023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64015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7353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64049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04917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9662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09204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4177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82981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938194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806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218758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4016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4703E-5B54-4EB4-9EB8-37757BC0EC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868426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03B2B9DD-20AA-4C60-9557-983D628BD5D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77803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58CBDE23-7601-4E48-A2A2-00C5E7294347}"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16924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B0076104-3505-4057-9998-5728B7D49314}"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910318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ru-RU">
              <a:solidFill>
                <a:srgbClr val="000000"/>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000000"/>
              </a:solidFill>
            </a:endParaRPr>
          </a:p>
        </p:txBody>
      </p:sp>
      <p:sp>
        <p:nvSpPr>
          <p:cNvPr id="7" name="Номер слайда 6"/>
          <p:cNvSpPr>
            <a:spLocks noGrp="1"/>
          </p:cNvSpPr>
          <p:nvPr>
            <p:ph type="sldNum" sz="quarter" idx="12"/>
          </p:nvPr>
        </p:nvSpPr>
        <p:spPr/>
        <p:txBody>
          <a:bodyPr/>
          <a:lstStyle/>
          <a:p>
            <a:pPr>
              <a:defRPr/>
            </a:pPr>
            <a:fld id="{46A3E82D-DBC5-4D60-B26E-C644123E2B4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990576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ru-RU">
              <a:solidFill>
                <a:srgbClr val="000000"/>
              </a:solidFill>
            </a:endParaRPr>
          </a:p>
        </p:txBody>
      </p:sp>
      <p:sp>
        <p:nvSpPr>
          <p:cNvPr id="8" name="Нижний колонтитул 7"/>
          <p:cNvSpPr>
            <a:spLocks noGrp="1"/>
          </p:cNvSpPr>
          <p:nvPr>
            <p:ph type="ftr" sz="quarter" idx="11"/>
          </p:nvPr>
        </p:nvSpPr>
        <p:spPr/>
        <p:txBody>
          <a:bodyPr/>
          <a:lstStyle/>
          <a:p>
            <a:pPr>
              <a:defRPr/>
            </a:pPr>
            <a:endParaRPr lang="ru-RU">
              <a:solidFill>
                <a:srgbClr val="000000"/>
              </a:solidFill>
            </a:endParaRPr>
          </a:p>
        </p:txBody>
      </p:sp>
      <p:sp>
        <p:nvSpPr>
          <p:cNvPr id="9" name="Номер слайда 8"/>
          <p:cNvSpPr>
            <a:spLocks noGrp="1"/>
          </p:cNvSpPr>
          <p:nvPr>
            <p:ph type="sldNum" sz="quarter" idx="12"/>
          </p:nvPr>
        </p:nvSpPr>
        <p:spPr/>
        <p:txBody>
          <a:bodyPr/>
          <a:lstStyle/>
          <a:p>
            <a:pPr>
              <a:defRPr/>
            </a:pPr>
            <a:fld id="{67B8C948-4A0B-4FEB-B57F-88D3A641D7BF}"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344813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a:solidFill>
                <a:srgbClr val="000000"/>
              </a:solidFill>
            </a:endParaRPr>
          </a:p>
        </p:txBody>
      </p:sp>
      <p:sp>
        <p:nvSpPr>
          <p:cNvPr id="4" name="Нижний колонтитул 3"/>
          <p:cNvSpPr>
            <a:spLocks noGrp="1"/>
          </p:cNvSpPr>
          <p:nvPr>
            <p:ph type="ftr" sz="quarter" idx="11"/>
          </p:nvPr>
        </p:nvSpPr>
        <p:spPr/>
        <p:txBody>
          <a:bodyPr/>
          <a:lstStyle/>
          <a:p>
            <a:pPr>
              <a:defRPr/>
            </a:pPr>
            <a:endParaRPr lang="ru-RU">
              <a:solidFill>
                <a:srgbClr val="000000"/>
              </a:solidFill>
            </a:endParaRPr>
          </a:p>
        </p:txBody>
      </p:sp>
      <p:sp>
        <p:nvSpPr>
          <p:cNvPr id="5" name="Номер слайда 4"/>
          <p:cNvSpPr>
            <a:spLocks noGrp="1"/>
          </p:cNvSpPr>
          <p:nvPr>
            <p:ph type="sldNum" sz="quarter" idx="12"/>
          </p:nvPr>
        </p:nvSpPr>
        <p:spPr/>
        <p:txBody>
          <a:bodyPr/>
          <a:lstStyle/>
          <a:p>
            <a:pPr>
              <a:defRPr/>
            </a:pPr>
            <a:fld id="{9631406C-AE11-40CD-B17A-32E3D1F5D44A}"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452916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solidFill>
                <a:srgbClr val="000000"/>
              </a:solidFill>
            </a:endParaRPr>
          </a:p>
        </p:txBody>
      </p:sp>
      <p:sp>
        <p:nvSpPr>
          <p:cNvPr id="3" name="Нижний колонтитул 2"/>
          <p:cNvSpPr>
            <a:spLocks noGrp="1"/>
          </p:cNvSpPr>
          <p:nvPr>
            <p:ph type="ftr" sz="quarter" idx="11"/>
          </p:nvPr>
        </p:nvSpPr>
        <p:spPr/>
        <p:txBody>
          <a:bodyPr/>
          <a:lstStyle/>
          <a:p>
            <a:pPr>
              <a:defRPr/>
            </a:pPr>
            <a:endParaRPr lang="ru-RU">
              <a:solidFill>
                <a:srgbClr val="000000"/>
              </a:solidFill>
            </a:endParaRPr>
          </a:p>
        </p:txBody>
      </p:sp>
      <p:sp>
        <p:nvSpPr>
          <p:cNvPr id="4" name="Номер слайда 3"/>
          <p:cNvSpPr>
            <a:spLocks noGrp="1"/>
          </p:cNvSpPr>
          <p:nvPr>
            <p:ph type="sldNum" sz="quarter" idx="12"/>
          </p:nvPr>
        </p:nvSpPr>
        <p:spPr/>
        <p:txBody>
          <a:bodyPr/>
          <a:lstStyle/>
          <a:p>
            <a:pPr>
              <a:defRPr/>
            </a:pPr>
            <a:fld id="{D11E75A8-10FD-4ACA-8A91-EFC1A2154A96}"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8573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solidFill>
                <a:srgbClr val="000000"/>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000000"/>
              </a:solidFill>
            </a:endParaRPr>
          </a:p>
        </p:txBody>
      </p:sp>
      <p:sp>
        <p:nvSpPr>
          <p:cNvPr id="7" name="Номер слайда 6"/>
          <p:cNvSpPr>
            <a:spLocks noGrp="1"/>
          </p:cNvSpPr>
          <p:nvPr>
            <p:ph type="sldNum" sz="quarter" idx="12"/>
          </p:nvPr>
        </p:nvSpPr>
        <p:spPr/>
        <p:txBody>
          <a:bodyPr/>
          <a:lstStyle/>
          <a:p>
            <a:pPr>
              <a:defRPr/>
            </a:pPr>
            <a:fld id="{A64E73CD-0369-4897-9AE0-01CB261E2663}"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442014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solidFill>
                <a:srgbClr val="000000"/>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000000"/>
              </a:solidFill>
            </a:endParaRPr>
          </a:p>
        </p:txBody>
      </p:sp>
      <p:sp>
        <p:nvSpPr>
          <p:cNvPr id="7" name="Номер слайда 6"/>
          <p:cNvSpPr>
            <a:spLocks noGrp="1"/>
          </p:cNvSpPr>
          <p:nvPr>
            <p:ph type="sldNum" sz="quarter" idx="12"/>
          </p:nvPr>
        </p:nvSpPr>
        <p:spPr/>
        <p:txBody>
          <a:bodyPr/>
          <a:lstStyle/>
          <a:p>
            <a:pPr>
              <a:defRPr/>
            </a:pPr>
            <a:fld id="{DAC69CF9-5EE6-46B3-B850-88D9630A027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7777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028035F8-7181-49C2-89F5-9A20C7364CE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541889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422B6ABA-D020-4948-BFD9-D2C201E328A0}"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83950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Текст 2"/>
          <p:cNvSpPr>
            <a:spLocks noGrp="1"/>
          </p:cNvSpPr>
          <p:nvPr>
            <p:ph type="body"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6A3FD5-F106-4677-8128-F8F2EDF6A9F9}"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931429A-7D38-4002-A782-0D092761A83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78414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150938" y="214313"/>
            <a:ext cx="7793037" cy="1462087"/>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11826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51450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11826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51450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1"/>
          <p:cNvSpPr>
            <a:spLocks noGrp="1" noChangeArrowheads="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Rectangle 12"/>
          <p:cNvSpPr>
            <a:spLocks noGrp="1" noChangeArrowheads="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Rectangle 13"/>
          <p:cNvSpPr>
            <a:spLocks noGrp="1" noChangeArrowheads="1"/>
          </p:cNvSpPr>
          <p:nvPr>
            <p:ph type="sldNum" sz="quarter" idx="12"/>
          </p:nvPr>
        </p:nvSpPr>
        <p:spPr/>
        <p:txBody>
          <a:bodyPr/>
          <a:lstStyle>
            <a:lvl1pPr>
              <a:defRPr/>
            </a:lvl1pPr>
          </a:lstStyle>
          <a:p>
            <a:pPr>
              <a:defRPr/>
            </a:pPr>
            <a:fld id="{59701548-797E-44BA-BACF-A51CF038CC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26178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29.09.2023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732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38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68434621-0CD9-4E4A-83BC-404F1E55CB96}"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3364347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fontAlgn="base">
              <a:spcBef>
                <a:spcPct val="0"/>
              </a:spcBef>
              <a:spcAft>
                <a:spcPct val="0"/>
              </a:spcAft>
              <a:defRPr/>
            </a:pPr>
            <a:endParaRPr lang="ru-RU">
              <a:solidFill>
                <a:prstClr val="black">
                  <a:tint val="75000"/>
                </a:prstClr>
              </a:solidFill>
              <a:latin typeface="Arial" charset="0"/>
              <a:cs typeface="Arial" charset="0"/>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fontAlgn="base">
              <a:spcBef>
                <a:spcPct val="0"/>
              </a:spcBef>
              <a:spcAft>
                <a:spcPct val="0"/>
              </a:spcAft>
              <a:defRPr/>
            </a:pPr>
            <a:endParaRPr lang="ru-RU">
              <a:solidFill>
                <a:prstClr val="black">
                  <a:tint val="75000"/>
                </a:prstClr>
              </a:solidFill>
              <a:latin typeface="Arial" charset="0"/>
              <a:cs typeface="Arial" charset="0"/>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fontAlgn="base">
              <a:spcBef>
                <a:spcPct val="0"/>
              </a:spcBef>
              <a:spcAft>
                <a:spcPct val="0"/>
              </a:spcAft>
              <a:defRPr/>
            </a:pPr>
            <a:fld id="{A1EC4571-2CEB-4DB8-8167-6EB66D1C1331}" type="slidenum">
              <a:rPr lang="ru-RU">
                <a:solidFill>
                  <a:prstClr val="black">
                    <a:tint val="75000"/>
                  </a:prstClr>
                </a:solidFill>
                <a:latin typeface="Arial" charset="0"/>
                <a:cs typeface="Arial" charset="0"/>
              </a:rPr>
              <a:pPr fontAlgn="base">
                <a:spcBef>
                  <a:spcPct val="0"/>
                </a:spcBef>
                <a:spcAft>
                  <a:spcPct val="0"/>
                </a:spcAft>
                <a:defRPr/>
              </a:pPr>
              <a:t>‹#›</a:t>
            </a:fld>
            <a:endParaRPr lang="ru-RU">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53733530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B6CEAA3-A2F3-44F4-9746-047FD6AF2C8A}"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45450760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9530537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29.09.2023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6051457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ru-RU">
              <a:solidFill>
                <a:srgbClr val="000000"/>
              </a:solidFill>
              <a:latin typeface="Times New Roman" pitchFamily="18" charset="0"/>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ru-RU">
              <a:solidFill>
                <a:srgbClr val="000000"/>
              </a:solidFill>
              <a:latin typeface="Times New Roman" pitchFamily="18" charset="0"/>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B6CEAA3-A2F3-44F4-9746-047FD6AF2C8A}" type="slidenum">
              <a:rPr lang="ru-RU" smtClean="0">
                <a:solidFill>
                  <a:srgbClr val="000000"/>
                </a:solidFill>
                <a:latin typeface="Times New Roman" pitchFamily="18" charset="0"/>
              </a:rPr>
              <a:pPr fontAlgn="base">
                <a:spcBef>
                  <a:spcPct val="0"/>
                </a:spcBef>
                <a:spcAft>
                  <a:spcPct val="0"/>
                </a:spcAft>
                <a:defRPr/>
              </a:pPr>
              <a:t>‹#›</a:t>
            </a:fld>
            <a:endParaRPr lang="ru-RU">
              <a:solidFill>
                <a:srgbClr val="000000"/>
              </a:solidFill>
              <a:latin typeface="Times New Roman" pitchFamily="18" charset="0"/>
            </a:endParaRPr>
          </a:p>
        </p:txBody>
      </p:sp>
    </p:spTree>
    <p:extLst>
      <p:ext uri="{BB962C8B-B14F-4D97-AF65-F5344CB8AC3E}">
        <p14:creationId xmlns:p14="http://schemas.microsoft.com/office/powerpoint/2010/main" val="157934400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2.jpe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83.jpeg"/></Relationships>
</file>

<file path=ppt/slides/_rels/slide6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50.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9.xml"/><Relationship Id="rId4" Type="http://schemas.openxmlformats.org/officeDocument/2006/relationships/image" Target="../media/image99.png"/></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1183398"/>
            <a:ext cx="9144000" cy="4493538"/>
          </a:xfrm>
          <a:prstGeom prst="rect">
            <a:avLst/>
          </a:prstGeom>
          <a:noFill/>
          <a:ln w="9525">
            <a:noFill/>
            <a:miter lim="800000"/>
            <a:headEnd/>
            <a:tailEnd/>
          </a:ln>
          <a:effectLst/>
        </p:spPr>
        <p:txBody>
          <a:bodyPr anchor="ctr">
            <a:spAutoFit/>
          </a:bodyPr>
          <a:lstStyle/>
          <a:p>
            <a:pPr algn="ctr" eaLnBrk="0" hangingPunct="0">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a:t>
            </a:r>
            <a:r>
              <a:rPr lang="en-US" dirty="0" smtClean="0">
                <a:solidFill>
                  <a:prstClr val="black"/>
                </a:solidFill>
              </a:rPr>
              <a:t>University</a:t>
            </a:r>
            <a:endParaRPr lang="ru-RU" dirty="0" smtClean="0">
              <a:solidFill>
                <a:prstClr val="black"/>
              </a:solidFill>
            </a:endParaRPr>
          </a:p>
          <a:p>
            <a:pPr algn="ctr" eaLnBrk="0" hangingPunct="0">
              <a:defRPr/>
            </a:pPr>
            <a:endParaRPr lang="ru-RU" dirty="0">
              <a:solidFill>
                <a:prstClr val="black"/>
              </a:solidFill>
            </a:endParaRPr>
          </a:p>
          <a:p>
            <a:pPr algn="ctr">
              <a:defRPr/>
            </a:pP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Topic: Introduction to metabolism. Biological oxidation stages. Krebs cycle</a:t>
            </a:r>
            <a:endParaRPr lang="ru-RU"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US" sz="2800" dirty="0">
                <a:solidFill>
                  <a:prstClr val="black"/>
                </a:solidFill>
                <a:latin typeface="Arial" pitchFamily="34" charset="0"/>
                <a:ea typeface="Times New Roman" pitchFamily="18" charset="0"/>
                <a:cs typeface="Arial" pitchFamily="34" charset="0"/>
              </a:rPr>
              <a:t>Lecture No. </a:t>
            </a:r>
            <a:r>
              <a:rPr lang="ru-RU" sz="2800" dirty="0" smtClean="0">
                <a:solidFill>
                  <a:prstClr val="black"/>
                </a:solidFill>
                <a:latin typeface="Arial" pitchFamily="34" charset="0"/>
                <a:ea typeface="Times New Roman" pitchFamily="18" charset="0"/>
                <a:cs typeface="Arial" pitchFamily="34" charset="0"/>
              </a:rPr>
              <a:t>3</a:t>
            </a:r>
            <a:r>
              <a:rPr lang="en-US" sz="2800" dirty="0" smtClean="0">
                <a:solidFill>
                  <a:prstClr val="black"/>
                </a:solidFill>
                <a:latin typeface="Arial" pitchFamily="34" charset="0"/>
                <a:ea typeface="Times New Roman" pitchFamily="18" charset="0"/>
                <a:cs typeface="Arial" pitchFamily="34" charset="0"/>
              </a:rPr>
              <a:t> </a:t>
            </a:r>
            <a:r>
              <a:rPr lang="en-US" sz="2800" dirty="0">
                <a:solidFill>
                  <a:prstClr val="black"/>
                </a:solidFill>
                <a:latin typeface="Arial" pitchFamily="34" charset="0"/>
                <a:ea typeface="Times New Roman" pitchFamily="18" charset="0"/>
                <a:cs typeface="Arial" pitchFamily="34" charset="0"/>
              </a:rPr>
              <a:t>on the discipline </a:t>
            </a:r>
            <a:r>
              <a:rPr lang="en-US" sz="2800" dirty="0" smtClean="0">
                <a:solidFill>
                  <a:prstClr val="black"/>
                </a:solidFill>
                <a:latin typeface="Arial" pitchFamily="34" charset="0"/>
                <a:ea typeface="Times New Roman" pitchFamily="18" charset="0"/>
                <a:cs typeface="Arial" pitchFamily="34" charset="0"/>
              </a:rPr>
              <a:t>"biochemistry</a:t>
            </a:r>
            <a:r>
              <a:rPr lang="en-US" sz="2800" dirty="0">
                <a:solidFill>
                  <a:prstClr val="black"/>
                </a:solidFill>
                <a:latin typeface="Arial" pitchFamily="34" charset="0"/>
                <a:ea typeface="Times New Roman" pitchFamily="18" charset="0"/>
                <a:cs typeface="Arial" pitchFamily="34" charset="0"/>
              </a:rPr>
              <a:t>" for 2nd year students</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GB" sz="2800" dirty="0" smtClean="0">
                <a:solidFill>
                  <a:prstClr val="black"/>
                </a:solidFill>
                <a:latin typeface="Arial" pitchFamily="34" charset="0"/>
                <a:ea typeface="Times New Roman" pitchFamily="18" charset="0"/>
                <a:cs typeface="Arial" pitchFamily="34" charset="0"/>
              </a:rPr>
              <a:t>Lecturer: </a:t>
            </a:r>
            <a:r>
              <a:rPr lang="en-GB" sz="2800" dirty="0" err="1" smtClean="0">
                <a:solidFill>
                  <a:prstClr val="black"/>
                </a:solidFill>
                <a:latin typeface="Arial" pitchFamily="34" charset="0"/>
                <a:ea typeface="Times New Roman" pitchFamily="18" charset="0"/>
                <a:cs typeface="Arial" pitchFamily="34" charset="0"/>
              </a:rPr>
              <a:t>Panina</a:t>
            </a:r>
            <a:r>
              <a:rPr lang="en-GB" sz="2800" dirty="0" smtClean="0">
                <a:solidFill>
                  <a:prstClr val="black"/>
                </a:solidFill>
                <a:latin typeface="Arial" pitchFamily="34" charset="0"/>
                <a:ea typeface="Times New Roman" pitchFamily="18" charset="0"/>
                <a:cs typeface="Arial" pitchFamily="34" charset="0"/>
              </a:rPr>
              <a:t> </a:t>
            </a:r>
            <a:r>
              <a:rPr lang="en-GB" sz="2800" dirty="0" err="1" smtClean="0">
                <a:solidFill>
                  <a:prstClr val="black"/>
                </a:solidFill>
                <a:latin typeface="Arial" pitchFamily="34" charset="0"/>
                <a:ea typeface="Times New Roman" pitchFamily="18" charset="0"/>
                <a:cs typeface="Arial" pitchFamily="34" charset="0"/>
              </a:rPr>
              <a:t>Yu.A</a:t>
            </a:r>
            <a:r>
              <a:rPr lang="en-GB" sz="2800" dirty="0" smtClean="0">
                <a:solidFill>
                  <a:prstClr val="black"/>
                </a:solidFill>
                <a:latin typeface="Arial" pitchFamily="34" charset="0"/>
                <a:ea typeface="Times New Roman" pitchFamily="18" charset="0"/>
                <a:cs typeface="Arial" pitchFamily="34" charset="0"/>
              </a:rPr>
              <a:t>.</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dirty="0">
              <a:solidFill>
                <a:prstClr val="black"/>
              </a:solidFill>
              <a:latin typeface="Arial" pitchFamily="34" charset="0"/>
              <a:cs typeface="Arial" pitchFamily="34" charset="0"/>
            </a:endParaRPr>
          </a:p>
          <a:p>
            <a:pPr algn="ctr" eaLnBrk="0" hangingPunct="0">
              <a:defRPr/>
            </a:pPr>
            <a:r>
              <a:rPr lang="en-GB" sz="2000" dirty="0" smtClean="0">
                <a:solidFill>
                  <a:prstClr val="black"/>
                </a:solidFill>
                <a:latin typeface="Arial" pitchFamily="34" charset="0"/>
                <a:ea typeface="Times New Roman" pitchFamily="18" charset="0"/>
                <a:cs typeface="Arial" pitchFamily="34" charset="0"/>
              </a:rPr>
              <a:t>Krasnoyarsk</a:t>
            </a:r>
            <a:r>
              <a:rPr lang="ru-RU" sz="2000" dirty="0" smtClean="0">
                <a:solidFill>
                  <a:prstClr val="black"/>
                </a:solidFill>
                <a:latin typeface="Arial" pitchFamily="34" charset="0"/>
                <a:ea typeface="Times New Roman" pitchFamily="18" charset="0"/>
                <a:cs typeface="Arial" pitchFamily="34" charset="0"/>
              </a:rPr>
              <a:t>, </a:t>
            </a:r>
            <a:r>
              <a:rPr lang="ru-RU" sz="2000" dirty="0" smtClean="0">
                <a:solidFill>
                  <a:prstClr val="black"/>
                </a:solidFill>
                <a:latin typeface="Arial" pitchFamily="34" charset="0"/>
                <a:ea typeface="Times New Roman" pitchFamily="18" charset="0"/>
                <a:cs typeface="Arial" pitchFamily="34" charset="0"/>
              </a:rPr>
              <a:t>202</a:t>
            </a:r>
            <a:r>
              <a:rPr lang="ru-RU" sz="2000" dirty="0">
                <a:solidFill>
                  <a:prstClr val="black"/>
                </a:solidFill>
                <a:latin typeface="Arial" pitchFamily="34" charset="0"/>
                <a:ea typeface="Times New Roman" pitchFamily="18" charset="0"/>
                <a:cs typeface="Arial" pitchFamily="34" charset="0"/>
              </a:rPr>
              <a:t>3</a:t>
            </a:r>
            <a:endParaRPr lang="ru-RU"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125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63" r="12522"/>
          <a:stretch/>
        </p:blipFill>
        <p:spPr bwMode="auto">
          <a:xfrm>
            <a:off x="0" y="-31998"/>
            <a:ext cx="9144000" cy="688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821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14035" y="404664"/>
            <a:ext cx="8915930" cy="5691336"/>
          </a:xfrm>
          <a:prstGeom prst="rect">
            <a:avLst/>
          </a:prstGeom>
        </p:spPr>
      </p:pic>
    </p:spTree>
    <p:extLst>
      <p:ext uri="{BB962C8B-B14F-4D97-AF65-F5344CB8AC3E}">
        <p14:creationId xmlns:p14="http://schemas.microsoft.com/office/powerpoint/2010/main" val="374769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8"/>
          <p:cNvSpPr>
            <a:spLocks noGrp="1"/>
          </p:cNvSpPr>
          <p:nvPr>
            <p:ph type="title"/>
          </p:nvPr>
        </p:nvSpPr>
        <p:spPr>
          <a:xfrm>
            <a:off x="468313" y="188913"/>
            <a:ext cx="8229600" cy="490537"/>
          </a:xfrm>
        </p:spPr>
        <p:txBody>
          <a:bodyPr>
            <a:normAutofit fontScale="90000"/>
          </a:bodyPr>
          <a:lstStyle/>
          <a:p>
            <a:r>
              <a:rPr lang="en-US" altLang="ru-RU" sz="3600" b="1" dirty="0">
                <a:solidFill>
                  <a:srgbClr val="FF0000"/>
                </a:solidFill>
              </a:rPr>
              <a:t>Catabolism and Anabolism</a:t>
            </a:r>
            <a:endParaRPr lang="ru-RU" altLang="ru-RU" sz="3600" b="1" dirty="0" smtClean="0">
              <a:solidFill>
                <a:srgbClr val="FF0000"/>
              </a:solidFill>
            </a:endParaRPr>
          </a:p>
        </p:txBody>
      </p:sp>
      <p:pic>
        <p:nvPicPr>
          <p:cNvPr id="10243" name="Содержимое 6" descr="imagesCAK3NBO7.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308850" y="4797425"/>
            <a:ext cx="1730375" cy="1295400"/>
          </a:xfrm>
        </p:spPr>
      </p:pic>
      <p:pic>
        <p:nvPicPr>
          <p:cNvPr id="102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2708275"/>
            <a:ext cx="1727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5" name="Рисунок 5" descr="03_03_catabolic_anaboli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25538"/>
            <a:ext cx="699452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Рисунок 6" descr="stone%20hous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1268413"/>
            <a:ext cx="1655763"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276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323528" y="908720"/>
            <a:ext cx="8501825" cy="5221933"/>
          </a:xfrm>
          <a:prstGeom prst="rect">
            <a:avLst/>
          </a:prstGeom>
        </p:spPr>
      </p:pic>
    </p:spTree>
    <p:extLst>
      <p:ext uri="{BB962C8B-B14F-4D97-AF65-F5344CB8AC3E}">
        <p14:creationId xmlns:p14="http://schemas.microsoft.com/office/powerpoint/2010/main" val="2592467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4325" t="29000" r="-388" b="6951"/>
          <a:stretch/>
        </p:blipFill>
        <p:spPr>
          <a:xfrm>
            <a:off x="179512" y="1196752"/>
            <a:ext cx="8783960" cy="4392488"/>
          </a:xfrm>
          <a:prstGeom prst="rect">
            <a:avLst/>
          </a:prstGeom>
        </p:spPr>
      </p:pic>
    </p:spTree>
    <p:extLst>
      <p:ext uri="{BB962C8B-B14F-4D97-AF65-F5344CB8AC3E}">
        <p14:creationId xmlns:p14="http://schemas.microsoft.com/office/powerpoint/2010/main" val="1298437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ru-RU" sz="5400" b="1" dirty="0"/>
              <a:t>General information</a:t>
            </a:r>
            <a:endParaRPr lang="ru-RU" altLang="ru-RU" sz="5400" b="1" dirty="0" smtClean="0"/>
          </a:p>
        </p:txBody>
      </p:sp>
      <p:sp>
        <p:nvSpPr>
          <p:cNvPr id="5123" name="Rectangle 3"/>
          <p:cNvSpPr>
            <a:spLocks noGrp="1" noChangeArrowheads="1"/>
          </p:cNvSpPr>
          <p:nvPr>
            <p:ph type="body" idx="1"/>
          </p:nvPr>
        </p:nvSpPr>
        <p:spPr/>
        <p:txBody>
          <a:bodyPr/>
          <a:lstStyle/>
          <a:p>
            <a:pPr>
              <a:lnSpc>
                <a:spcPct val="90000"/>
              </a:lnSpc>
            </a:pPr>
            <a:r>
              <a:rPr lang="en-US" altLang="ru-RU" sz="3400" b="1" i="1" dirty="0">
                <a:solidFill>
                  <a:srgbClr val="FF0000"/>
                </a:solidFill>
              </a:rPr>
              <a:t>Metabolism </a:t>
            </a:r>
            <a:r>
              <a:rPr lang="en-US" altLang="ru-RU" sz="3400" b="1" i="1" dirty="0"/>
              <a:t>is a set of reactions in the </a:t>
            </a:r>
            <a:r>
              <a:rPr lang="en-US" altLang="ru-RU" sz="3400" b="1" i="1" dirty="0" smtClean="0"/>
              <a:t>body</a:t>
            </a:r>
            <a:endParaRPr lang="en-US" altLang="ru-RU" sz="3400" b="1" i="1" dirty="0"/>
          </a:p>
          <a:p>
            <a:pPr>
              <a:lnSpc>
                <a:spcPct val="90000"/>
              </a:lnSpc>
            </a:pPr>
            <a:r>
              <a:rPr lang="en-US" altLang="ru-RU" sz="3400" b="1" i="1" dirty="0">
                <a:solidFill>
                  <a:srgbClr val="FF0000"/>
                </a:solidFill>
              </a:rPr>
              <a:t>Catabolism </a:t>
            </a:r>
            <a:r>
              <a:rPr lang="en-US" altLang="ru-RU" sz="3400" b="1" i="1" dirty="0"/>
              <a:t>is the breakdown of complex organic compounds into simpler </a:t>
            </a:r>
            <a:r>
              <a:rPr lang="en-US" altLang="ru-RU" sz="3400" b="1" i="1" dirty="0" smtClean="0"/>
              <a:t>ones</a:t>
            </a:r>
            <a:r>
              <a:rPr lang="ru-RU" altLang="ru-RU" sz="3400" b="1" i="1" dirty="0" smtClean="0"/>
              <a:t> </a:t>
            </a:r>
            <a:r>
              <a:rPr lang="en-GB" altLang="ru-RU" sz="3400" b="1" i="1" dirty="0" smtClean="0"/>
              <a:t>with energy realising </a:t>
            </a:r>
            <a:endParaRPr lang="en-US" altLang="ru-RU" sz="3400" b="1" i="1" dirty="0"/>
          </a:p>
          <a:p>
            <a:pPr>
              <a:lnSpc>
                <a:spcPct val="90000"/>
              </a:lnSpc>
            </a:pPr>
            <a:r>
              <a:rPr lang="en-US" altLang="ru-RU" sz="3400" b="1" i="1" dirty="0">
                <a:solidFill>
                  <a:srgbClr val="FF0000"/>
                </a:solidFill>
              </a:rPr>
              <a:t>Anabolism </a:t>
            </a:r>
            <a:r>
              <a:rPr lang="en-US" altLang="ru-RU" sz="3400" b="1" i="1" dirty="0"/>
              <a:t>is the synthesis of complex compounds from simpler ones with the use of energy</a:t>
            </a:r>
            <a:endParaRPr lang="ru-RU" altLang="ru-RU"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64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БИОХИМИЯ (к занятиям)\МАТЕРИАЛЫ из прошлых лет\Химия биохимия\!МОИ РЕСУРСЫ к занятиям\Статическая биохимия\Лекции по статике\Окончат-2 курс-2019-2020 год\07-Лекция 7 по ЦК\LRDGI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152" y="836712"/>
            <a:ext cx="9167768" cy="51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750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188913"/>
            <a:ext cx="8229600" cy="1143000"/>
          </a:xfrm>
        </p:spPr>
        <p:txBody>
          <a:bodyPr>
            <a:normAutofit/>
          </a:bodyPr>
          <a:lstStyle/>
          <a:p>
            <a:pPr>
              <a:defRPr/>
            </a:pPr>
            <a:r>
              <a:rPr lang="en-US" altLang="ru-RU" sz="5400" b="1" dirty="0"/>
              <a:t>General information</a:t>
            </a:r>
            <a:endParaRPr lang="ru-RU" altLang="ru-RU" sz="5400" b="1" dirty="0" smtClean="0">
              <a:latin typeface="+mn-lt"/>
            </a:endParaRPr>
          </a:p>
        </p:txBody>
      </p:sp>
      <p:sp>
        <p:nvSpPr>
          <p:cNvPr id="6147" name="Rectangle 3"/>
          <p:cNvSpPr>
            <a:spLocks noGrp="1" noChangeArrowheads="1"/>
          </p:cNvSpPr>
          <p:nvPr>
            <p:ph type="body" idx="4294967295"/>
          </p:nvPr>
        </p:nvSpPr>
        <p:spPr>
          <a:xfrm>
            <a:off x="179388" y="1484313"/>
            <a:ext cx="8713787" cy="5113337"/>
          </a:xfrm>
        </p:spPr>
        <p:txBody>
          <a:bodyPr/>
          <a:lstStyle/>
          <a:p>
            <a:pPr algn="just"/>
            <a:r>
              <a:rPr lang="en-US" altLang="ru-RU" sz="3400" b="1" i="1" dirty="0">
                <a:solidFill>
                  <a:srgbClr val="FF0000"/>
                </a:solidFill>
              </a:rPr>
              <a:t>Oxidation </a:t>
            </a:r>
            <a:r>
              <a:rPr lang="en-US" altLang="ru-RU" sz="3400" b="1" i="1" dirty="0"/>
              <a:t>is the process of donating (splitting off) electrons.</a:t>
            </a:r>
          </a:p>
          <a:p>
            <a:pPr algn="just"/>
            <a:r>
              <a:rPr lang="en-US" altLang="ru-RU" sz="3400" b="1" i="1" dirty="0" smtClean="0">
                <a:solidFill>
                  <a:srgbClr val="FF0000"/>
                </a:solidFill>
              </a:rPr>
              <a:t>Reduction </a:t>
            </a:r>
            <a:r>
              <a:rPr lang="en-US" altLang="ru-RU" sz="3400" b="1" i="1" dirty="0"/>
              <a:t>is the process of attaching electrons.</a:t>
            </a:r>
          </a:p>
          <a:p>
            <a:pPr algn="just"/>
            <a:r>
              <a:rPr lang="en-US" altLang="ru-RU" sz="3400" b="1" i="1" dirty="0">
                <a:solidFill>
                  <a:srgbClr val="FF0000"/>
                </a:solidFill>
              </a:rPr>
              <a:t>Biological oxidation is a set of redox reactions in the body.</a:t>
            </a:r>
            <a:endParaRPr lang="ru-RU" altLang="ru-RU" sz="3400"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084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rotWithShape="1">
          <a:blip r:embed="rId2"/>
          <a:srcRect l="11019" t="650" r="8066" b="4851"/>
          <a:stretch/>
        </p:blipFill>
        <p:spPr>
          <a:xfrm>
            <a:off x="35496" y="274638"/>
            <a:ext cx="8988199" cy="5904656"/>
          </a:xfrm>
          <a:prstGeom prst="rect">
            <a:avLst/>
          </a:prstGeom>
        </p:spPr>
      </p:pic>
    </p:spTree>
    <p:extLst>
      <p:ext uri="{BB962C8B-B14F-4D97-AF65-F5344CB8AC3E}">
        <p14:creationId xmlns:p14="http://schemas.microsoft.com/office/powerpoint/2010/main" val="1115962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99392"/>
            <a:ext cx="9144000" cy="864096"/>
          </a:xfrm>
        </p:spPr>
        <p:txBody>
          <a:bodyPr>
            <a:normAutofit fontScale="90000"/>
          </a:bodyPr>
          <a:lstStyle/>
          <a:p>
            <a:pPr>
              <a:defRPr/>
            </a:pPr>
            <a:r>
              <a:rPr lang="en-US" altLang="ru-RU" sz="5400" b="1" dirty="0">
                <a:latin typeface="+mn-lt"/>
              </a:rPr>
              <a:t>oxidation vs reduction</a:t>
            </a:r>
            <a:endParaRPr lang="ru-RU" altLang="ru-RU" sz="5400" b="1" dirty="0" smtClean="0">
              <a:latin typeface="+mn-lt"/>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692696"/>
            <a:ext cx="8220405"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272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9604" y="118373"/>
            <a:ext cx="3903634" cy="646331"/>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Lecture plan:</a:t>
            </a:r>
            <a:endPar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mn-cs"/>
            </a:endParaRPr>
          </a:p>
        </p:txBody>
      </p:sp>
      <p:sp>
        <p:nvSpPr>
          <p:cNvPr id="5123" name="TextBox 4"/>
          <p:cNvSpPr txBox="1">
            <a:spLocks noChangeArrowheads="1"/>
          </p:cNvSpPr>
          <p:nvPr/>
        </p:nvSpPr>
        <p:spPr bwMode="auto">
          <a:xfrm>
            <a:off x="144462" y="764704"/>
            <a:ext cx="867568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ru-RU" sz="2800" b="1" dirty="0">
                <a:latin typeface="Arial" charset="0"/>
              </a:rPr>
              <a:t>Relevance of the topic.</a:t>
            </a:r>
          </a:p>
          <a:p>
            <a:pPr eaLnBrk="1" hangingPunct="1">
              <a:spcBef>
                <a:spcPct val="0"/>
              </a:spcBef>
              <a:buFont typeface="Calibri" pitchFamily="34" charset="0"/>
              <a:buAutoNum type="arabicPeriod"/>
            </a:pPr>
            <a:endParaRPr lang="en-US" altLang="ru-RU" sz="2800" b="1" dirty="0">
              <a:latin typeface="Arial" charset="0"/>
            </a:endParaRPr>
          </a:p>
          <a:p>
            <a:pPr eaLnBrk="1" hangingPunct="1">
              <a:spcBef>
                <a:spcPct val="0"/>
              </a:spcBef>
              <a:buFont typeface="Calibri" pitchFamily="34" charset="0"/>
              <a:buAutoNum type="arabicPeriod"/>
            </a:pPr>
            <a:r>
              <a:rPr lang="en-US" altLang="ru-RU" sz="2800" dirty="0">
                <a:latin typeface="Arial" charset="0"/>
              </a:rPr>
              <a:t>Metabolism and general information about it.</a:t>
            </a:r>
          </a:p>
          <a:p>
            <a:pPr eaLnBrk="1" hangingPunct="1">
              <a:spcBef>
                <a:spcPct val="0"/>
              </a:spcBef>
              <a:buFont typeface="Calibri" pitchFamily="34" charset="0"/>
              <a:buAutoNum type="arabicPeriod"/>
            </a:pPr>
            <a:r>
              <a:rPr lang="en-US" altLang="ru-RU" sz="2800" dirty="0">
                <a:latin typeface="Arial" charset="0"/>
              </a:rPr>
              <a:t>Stages of catabolism.</a:t>
            </a:r>
          </a:p>
          <a:p>
            <a:pPr eaLnBrk="1" hangingPunct="1">
              <a:spcBef>
                <a:spcPct val="0"/>
              </a:spcBef>
              <a:buFont typeface="Calibri" pitchFamily="34" charset="0"/>
              <a:buAutoNum type="arabicPeriod"/>
            </a:pPr>
            <a:r>
              <a:rPr lang="en-US" altLang="ru-RU" sz="2800" dirty="0">
                <a:latin typeface="Arial" charset="0"/>
              </a:rPr>
              <a:t>Oxidative decarboxylation of pyruvate.</a:t>
            </a:r>
          </a:p>
          <a:p>
            <a:pPr eaLnBrk="1" hangingPunct="1">
              <a:spcBef>
                <a:spcPct val="0"/>
              </a:spcBef>
              <a:buFont typeface="Calibri" pitchFamily="34" charset="0"/>
              <a:buAutoNum type="arabicPeriod"/>
            </a:pPr>
            <a:r>
              <a:rPr lang="en-US" altLang="ru-RU" sz="2800" dirty="0">
                <a:latin typeface="Arial" charset="0"/>
              </a:rPr>
              <a:t>The Krebs cycle, its meaning and regulation.</a:t>
            </a:r>
          </a:p>
          <a:p>
            <a:pPr eaLnBrk="1" hangingPunct="1">
              <a:spcBef>
                <a:spcPct val="0"/>
              </a:spcBef>
              <a:buFont typeface="Calibri" pitchFamily="34" charset="0"/>
              <a:buAutoNum type="arabicPeriod"/>
            </a:pPr>
            <a:r>
              <a:rPr lang="en-US" altLang="ru-RU" sz="2800" dirty="0">
                <a:latin typeface="Arial" charset="0"/>
              </a:rPr>
              <a:t>Enzymes of the class of oxidoreductases.</a:t>
            </a:r>
          </a:p>
          <a:p>
            <a:pPr eaLnBrk="1" hangingPunct="1">
              <a:spcBef>
                <a:spcPct val="0"/>
              </a:spcBef>
              <a:buFont typeface="Calibri" pitchFamily="34" charset="0"/>
              <a:buAutoNum type="arabicPeriod"/>
            </a:pPr>
            <a:r>
              <a:rPr lang="en-US" altLang="ru-RU" sz="2800" dirty="0">
                <a:latin typeface="Arial" charset="0"/>
              </a:rPr>
              <a:t>Substrate and oxidative phosphorylation.</a:t>
            </a:r>
          </a:p>
          <a:p>
            <a:pPr eaLnBrk="1" hangingPunct="1">
              <a:spcBef>
                <a:spcPct val="0"/>
              </a:spcBef>
              <a:buFont typeface="Calibri" pitchFamily="34" charset="0"/>
              <a:buAutoNum type="arabicPeriod"/>
            </a:pPr>
            <a:r>
              <a:rPr lang="en-US" altLang="ru-RU" sz="2800" dirty="0" err="1">
                <a:latin typeface="Arial" charset="0"/>
              </a:rPr>
              <a:t>Macroergs</a:t>
            </a:r>
            <a:r>
              <a:rPr lang="en-US" altLang="ru-RU" sz="2800" dirty="0">
                <a:latin typeface="Arial" charset="0"/>
              </a:rPr>
              <a:t>. Use of ATP energy.</a:t>
            </a:r>
          </a:p>
          <a:p>
            <a:pPr eaLnBrk="1" hangingPunct="1">
              <a:spcBef>
                <a:spcPct val="0"/>
              </a:spcBef>
              <a:buFont typeface="Calibri" pitchFamily="34" charset="0"/>
              <a:buAutoNum type="arabicPeriod"/>
            </a:pPr>
            <a:endParaRPr lang="en-US" altLang="ru-RU" sz="2800" b="1" dirty="0">
              <a:latin typeface="Arial" charset="0"/>
            </a:endParaRPr>
          </a:p>
          <a:p>
            <a:pPr eaLnBrk="1" hangingPunct="1">
              <a:spcBef>
                <a:spcPct val="0"/>
              </a:spcBef>
              <a:buFont typeface="Calibri" pitchFamily="34" charset="0"/>
              <a:buAutoNum type="arabicPeriod"/>
            </a:pPr>
            <a:r>
              <a:rPr lang="en-US" altLang="ru-RU" sz="2800" b="1" dirty="0" smtClean="0">
                <a:latin typeface="Arial" charset="0"/>
              </a:rPr>
              <a:t> </a:t>
            </a:r>
            <a:r>
              <a:rPr lang="en-US" altLang="ru-RU" sz="2800" b="1" dirty="0">
                <a:latin typeface="Arial" charset="0"/>
              </a:rPr>
              <a:t>Conclusion</a:t>
            </a:r>
            <a:endParaRPr lang="ru-RU" altLang="ru-RU" sz="2800" b="1" dirty="0">
              <a:latin typeface="Arial" charset="0"/>
            </a:endParaRPr>
          </a:p>
        </p:txBody>
      </p:sp>
    </p:spTree>
    <p:extLst>
      <p:ext uri="{BB962C8B-B14F-4D97-AF65-F5344CB8AC3E}">
        <p14:creationId xmlns:p14="http://schemas.microsoft.com/office/powerpoint/2010/main" val="2675931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a:stretch>
            <a:fillRect/>
          </a:stretch>
        </p:blipFill>
        <p:spPr>
          <a:xfrm>
            <a:off x="1403648" y="332656"/>
            <a:ext cx="6336704" cy="6336704"/>
          </a:xfrm>
          <a:prstGeom prst="rect">
            <a:avLst/>
          </a:prstGeom>
        </p:spPr>
      </p:pic>
    </p:spTree>
    <p:extLst>
      <p:ext uri="{BB962C8B-B14F-4D97-AF65-F5344CB8AC3E}">
        <p14:creationId xmlns:p14="http://schemas.microsoft.com/office/powerpoint/2010/main" val="3540670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БИОХИМИЯ (к занятиям)\К биохимии\Картинки к биохимии\Биологическое окисление\nwS5k_oPBVU.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9428" t="18124" r="5363" b="5000"/>
          <a:stretch/>
        </p:blipFill>
        <p:spPr bwMode="auto">
          <a:xfrm>
            <a:off x="681608" y="-7640"/>
            <a:ext cx="7634808" cy="68881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9012" y="-7640"/>
            <a:ext cx="4644988" cy="1200329"/>
          </a:xfrm>
          <a:prstGeom prst="rect">
            <a:avLst/>
          </a:prstGeom>
          <a:noFill/>
        </p:spPr>
        <p:txBody>
          <a:bodyPr wrap="square" rtlCol="0">
            <a:spAutoFit/>
          </a:bodyPr>
          <a:lstStyle/>
          <a:p>
            <a:pPr algn="ctr"/>
            <a:r>
              <a:rPr lang="en-US" sz="2400" b="1" dirty="0"/>
              <a:t>Which of these parts is an oxidizing agent and which is a reducing agent?</a:t>
            </a:r>
            <a:endParaRPr lang="ru-RU" sz="2400" b="1" dirty="0"/>
          </a:p>
        </p:txBody>
      </p:sp>
    </p:spTree>
    <p:extLst>
      <p:ext uri="{BB962C8B-B14F-4D97-AF65-F5344CB8AC3E}">
        <p14:creationId xmlns:p14="http://schemas.microsoft.com/office/powerpoint/2010/main" val="1882320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620688"/>
            <a:ext cx="8928992"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a:spLocks noGrp="1" noChangeArrowheads="1"/>
          </p:cNvSpPr>
          <p:nvPr>
            <p:ph type="title"/>
          </p:nvPr>
        </p:nvSpPr>
        <p:spPr>
          <a:xfrm>
            <a:off x="0" y="-99392"/>
            <a:ext cx="9144000" cy="864096"/>
          </a:xfrm>
        </p:spPr>
        <p:txBody>
          <a:bodyPr>
            <a:normAutofit fontScale="90000"/>
          </a:bodyPr>
          <a:lstStyle/>
          <a:p>
            <a:pPr>
              <a:defRPr/>
            </a:pPr>
            <a:r>
              <a:rPr lang="en-US" altLang="ru-RU" sz="5400" b="1" dirty="0"/>
              <a:t>oxidation vs reduction</a:t>
            </a:r>
            <a:endParaRPr lang="ru-RU" altLang="ru-RU" sz="5400" b="1" dirty="0" smtClean="0">
              <a:latin typeface="+mn-lt"/>
            </a:endParaRPr>
          </a:p>
        </p:txBody>
      </p:sp>
    </p:spTree>
    <p:extLst>
      <p:ext uri="{BB962C8B-B14F-4D97-AF65-F5344CB8AC3E}">
        <p14:creationId xmlns:p14="http://schemas.microsoft.com/office/powerpoint/2010/main" val="1112419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WordArt 4"/>
          <p:cNvSpPr>
            <a:spLocks noChangeArrowheads="1" noChangeShapeType="1" noTextEdit="1"/>
          </p:cNvSpPr>
          <p:nvPr/>
        </p:nvSpPr>
        <p:spPr bwMode="auto">
          <a:xfrm>
            <a:off x="1258888" y="404813"/>
            <a:ext cx="6985000" cy="647700"/>
          </a:xfrm>
          <a:prstGeom prst="rect">
            <a:avLst/>
          </a:prstGeom>
        </p:spPr>
        <p:txBody>
          <a:bodyPr wrap="none" fromWordArt="1">
            <a:prstTxWarp prst="textPlain">
              <a:avLst>
                <a:gd name="adj" fmla="val 50000"/>
              </a:avLst>
            </a:prstTxWarp>
          </a:bodyPr>
          <a:lstStyle/>
          <a:p>
            <a:pPr algn="ctr"/>
            <a:endParaRPr lang="ru-RU" sz="3200" b="1" kern="10">
              <a:ln w="19050">
                <a:solidFill>
                  <a:srgbClr val="FF99CC"/>
                </a:solidFill>
                <a:round/>
                <a:headEnd/>
                <a:tailEnd/>
              </a:ln>
              <a:solidFill>
                <a:srgbClr val="FF0000"/>
              </a:solidFill>
              <a:latin typeface="+mn-lt"/>
              <a:ea typeface="+mn-lt"/>
              <a:cs typeface="+mn-lt"/>
            </a:endParaRPr>
          </a:p>
        </p:txBody>
      </p:sp>
      <p:sp>
        <p:nvSpPr>
          <p:cNvPr id="5126" name="Text Box 6"/>
          <p:cNvSpPr txBox="1">
            <a:spLocks noChangeArrowheads="1"/>
          </p:cNvSpPr>
          <p:nvPr/>
        </p:nvSpPr>
        <p:spPr bwMode="auto">
          <a:xfrm>
            <a:off x="186470" y="496144"/>
            <a:ext cx="8713788" cy="5693866"/>
          </a:xfrm>
          <a:prstGeom prst="rect">
            <a:avLst/>
          </a:prstGeom>
          <a:noFill/>
          <a:ln w="9525">
            <a:noFill/>
            <a:miter lim="800000"/>
            <a:headEnd/>
            <a:tailEnd/>
          </a:ln>
          <a:effectLst/>
        </p:spPr>
        <p:txBody>
          <a:bodyPr>
            <a:spAutoFit/>
          </a:bodyPr>
          <a:lstStyle/>
          <a:p>
            <a:pPr>
              <a:defRPr/>
            </a:pPr>
            <a:endParaRPr lang="ru-RU" sz="2000" b="1" dirty="0">
              <a:latin typeface="Arial" charset="0"/>
              <a:cs typeface="Arial" charset="0"/>
            </a:endParaRPr>
          </a:p>
          <a:p>
            <a:pPr>
              <a:defRPr/>
            </a:pPr>
            <a:r>
              <a:rPr lang="ru-RU" sz="2400" b="1" dirty="0">
                <a:solidFill>
                  <a:srgbClr val="FF0000"/>
                </a:solidFill>
                <a:effectLst>
                  <a:outerShdw blurRad="38100" dist="38100" dir="2700000" algn="tl">
                    <a:srgbClr val="C0C0C0"/>
                  </a:outerShdw>
                </a:effectLst>
              </a:rPr>
              <a:t>1. </a:t>
            </a:r>
            <a:r>
              <a:rPr lang="en-US" sz="2400" b="1" dirty="0">
                <a:solidFill>
                  <a:srgbClr val="FF0000"/>
                </a:solidFill>
              </a:rPr>
              <a:t>Direct transfer between members of the redox pair</a:t>
            </a:r>
            <a:endParaRPr lang="ru-RU" sz="2400" b="1" dirty="0">
              <a:solidFill>
                <a:srgbClr val="FF0000"/>
              </a:solidFill>
            </a:endParaRPr>
          </a:p>
          <a:p>
            <a:pPr>
              <a:defRPr/>
            </a:pPr>
            <a:r>
              <a:rPr lang="ru-RU" sz="2400" b="1" dirty="0"/>
              <a:t>       </a:t>
            </a:r>
            <a:r>
              <a:rPr lang="en-US" sz="2400" b="1" dirty="0"/>
              <a:t>Fe</a:t>
            </a:r>
            <a:r>
              <a:rPr lang="en-US" sz="2400" b="1" baseline="30000" dirty="0"/>
              <a:t>2+</a:t>
            </a:r>
            <a:r>
              <a:rPr lang="ru-RU" sz="2400" b="1" dirty="0"/>
              <a:t> </a:t>
            </a:r>
            <a:r>
              <a:rPr lang="en-US" sz="2400" b="1" dirty="0"/>
              <a:t>+</a:t>
            </a:r>
            <a:r>
              <a:rPr lang="ru-RU" sz="2400" b="1" dirty="0"/>
              <a:t> </a:t>
            </a:r>
            <a:r>
              <a:rPr lang="en-US" sz="2400" b="1" dirty="0"/>
              <a:t>Cu</a:t>
            </a:r>
            <a:r>
              <a:rPr lang="en-US" sz="2400" b="1" baseline="30000" dirty="0"/>
              <a:t>2+</a:t>
            </a:r>
            <a:r>
              <a:rPr lang="en-US" sz="2400" b="1" dirty="0"/>
              <a:t> </a:t>
            </a:r>
            <a:r>
              <a:rPr lang="en-US" sz="2400" b="1" dirty="0">
                <a:sym typeface="Wingdings 3" pitchFamily="18" charset="2"/>
              </a:rPr>
              <a:t></a:t>
            </a:r>
            <a:r>
              <a:rPr lang="ru-RU" sz="2400" b="1" dirty="0">
                <a:sym typeface="Wingdings 3" pitchFamily="18" charset="2"/>
              </a:rPr>
              <a:t> </a:t>
            </a:r>
            <a:r>
              <a:rPr lang="en-US" sz="2400" b="1" dirty="0"/>
              <a:t>Fe</a:t>
            </a:r>
            <a:r>
              <a:rPr lang="ru-RU" sz="2400" b="1" baseline="30000" dirty="0"/>
              <a:t>3+</a:t>
            </a:r>
            <a:r>
              <a:rPr lang="ru-RU" sz="2400" b="1" dirty="0"/>
              <a:t> + </a:t>
            </a:r>
            <a:r>
              <a:rPr lang="en-US" sz="2400" b="1" dirty="0"/>
              <a:t>Cu</a:t>
            </a:r>
            <a:r>
              <a:rPr lang="en-US" sz="2400" b="1" baseline="30000" dirty="0"/>
              <a:t>+</a:t>
            </a:r>
            <a:endParaRPr lang="ru-RU" sz="2400" b="1" baseline="30000" dirty="0"/>
          </a:p>
          <a:p>
            <a:pPr>
              <a:defRPr/>
            </a:pPr>
            <a:endParaRPr lang="ru-RU" sz="2400" b="1" dirty="0"/>
          </a:p>
          <a:p>
            <a:pPr>
              <a:defRPr/>
            </a:pPr>
            <a:r>
              <a:rPr lang="ru-RU" sz="2400" b="1" dirty="0">
                <a:solidFill>
                  <a:srgbClr val="FF0000"/>
                </a:solidFill>
              </a:rPr>
              <a:t>2.</a:t>
            </a:r>
            <a:r>
              <a:rPr lang="ru-RU" sz="2400" b="1" dirty="0">
                <a:solidFill>
                  <a:srgbClr val="FF0000"/>
                </a:solidFill>
                <a:effectLst>
                  <a:outerShdw blurRad="38100" dist="38100" dir="2700000" algn="tl">
                    <a:srgbClr val="C0C0C0"/>
                  </a:outerShdw>
                </a:effectLst>
              </a:rPr>
              <a:t> </a:t>
            </a:r>
            <a:r>
              <a:rPr lang="en-US" sz="2400" b="1" dirty="0">
                <a:solidFill>
                  <a:srgbClr val="FF0000"/>
                </a:solidFill>
              </a:rPr>
              <a:t>As part of hydride ion (</a:t>
            </a:r>
            <a:r>
              <a:rPr lang="ru-RU" sz="2400" b="1" dirty="0">
                <a:solidFill>
                  <a:srgbClr val="FF0000"/>
                </a:solidFill>
              </a:rPr>
              <a:t>Нˉ) </a:t>
            </a:r>
            <a:r>
              <a:rPr lang="ru-RU" sz="2400" b="1" dirty="0"/>
              <a:t>(</a:t>
            </a:r>
            <a:r>
              <a:rPr lang="en-US" sz="2400" b="1" dirty="0"/>
              <a:t>NAD- (nicotine-) dependent dehydrogenases</a:t>
            </a:r>
            <a:r>
              <a:rPr lang="en-US" sz="2400" b="1" dirty="0" smtClean="0"/>
              <a:t>)</a:t>
            </a:r>
          </a:p>
          <a:p>
            <a:pPr>
              <a:defRPr/>
            </a:pPr>
            <a:r>
              <a:rPr lang="ru-RU" sz="2800" b="1" dirty="0" smtClean="0"/>
              <a:t>Н-</a:t>
            </a:r>
            <a:r>
              <a:rPr lang="en-GB" sz="2800" b="1" dirty="0" smtClean="0"/>
              <a:t>substrate</a:t>
            </a:r>
            <a:r>
              <a:rPr lang="ru-RU" sz="2800" b="1" dirty="0" smtClean="0"/>
              <a:t>-Н </a:t>
            </a:r>
            <a:r>
              <a:rPr lang="ru-RU" sz="2800" b="1" dirty="0"/>
              <a:t>+ </a:t>
            </a:r>
            <a:r>
              <a:rPr lang="en-GB" sz="2800" b="1" dirty="0" smtClean="0"/>
              <a:t>NAD</a:t>
            </a:r>
            <a:r>
              <a:rPr lang="ru-RU" sz="2800" b="1" baseline="30000" dirty="0" smtClean="0"/>
              <a:t>+</a:t>
            </a:r>
            <a:r>
              <a:rPr lang="ru-RU" sz="2800" b="1" dirty="0" smtClean="0">
                <a:sym typeface="Wingdings 3" pitchFamily="18" charset="2"/>
              </a:rPr>
              <a:t></a:t>
            </a:r>
            <a:r>
              <a:rPr lang="en-GB" sz="2800" b="1" dirty="0" smtClean="0">
                <a:sym typeface="Wingdings 3" pitchFamily="18" charset="2"/>
              </a:rPr>
              <a:t>substrate</a:t>
            </a:r>
            <a:r>
              <a:rPr lang="ru-RU" sz="2800" b="1" dirty="0" smtClean="0">
                <a:sym typeface="Wingdings 3" pitchFamily="18" charset="2"/>
              </a:rPr>
              <a:t> </a:t>
            </a:r>
            <a:r>
              <a:rPr lang="ru-RU" sz="2800" b="1" dirty="0">
                <a:sym typeface="Wingdings 3" pitchFamily="18" charset="2"/>
              </a:rPr>
              <a:t>+ </a:t>
            </a:r>
            <a:r>
              <a:rPr lang="en-GB" sz="2800" b="1" dirty="0" smtClean="0">
                <a:sym typeface="Wingdings 3" pitchFamily="18" charset="2"/>
              </a:rPr>
              <a:t>NAD</a:t>
            </a:r>
            <a:r>
              <a:rPr lang="ru-RU" sz="2800" b="1" dirty="0" smtClean="0">
                <a:sym typeface="Wingdings 3" pitchFamily="18" charset="2"/>
              </a:rPr>
              <a:t>Н + Н</a:t>
            </a:r>
            <a:r>
              <a:rPr lang="ru-RU" sz="2800" b="1" baseline="30000" dirty="0">
                <a:sym typeface="Wingdings 3" pitchFamily="18" charset="2"/>
              </a:rPr>
              <a:t>+</a:t>
            </a:r>
          </a:p>
          <a:p>
            <a:pPr>
              <a:defRPr/>
            </a:pPr>
            <a:r>
              <a:rPr lang="ru-RU" sz="1400" b="1" dirty="0">
                <a:effectLst>
                  <a:outerShdw blurRad="38100" dist="38100" dir="2700000" algn="tl">
                    <a:srgbClr val="C0C0C0"/>
                  </a:outerShdw>
                </a:effectLst>
              </a:rPr>
              <a:t>    </a:t>
            </a:r>
            <a:r>
              <a:rPr lang="en-GB" sz="1600" b="1" dirty="0" smtClean="0">
                <a:solidFill>
                  <a:srgbClr val="000066"/>
                </a:solidFill>
              </a:rPr>
              <a:t>Red</a:t>
            </a:r>
            <a:r>
              <a:rPr lang="ru-RU" sz="1600" b="1" dirty="0" smtClean="0">
                <a:solidFill>
                  <a:srgbClr val="000066"/>
                </a:solidFill>
              </a:rPr>
              <a:t>. </a:t>
            </a:r>
            <a:r>
              <a:rPr lang="en-US" sz="1600" b="1" dirty="0">
                <a:solidFill>
                  <a:srgbClr val="000066"/>
                </a:solidFill>
              </a:rPr>
              <a:t>s</a:t>
            </a:r>
            <a:r>
              <a:rPr lang="ru-RU" sz="1600" b="1" dirty="0"/>
              <a:t>                 </a:t>
            </a:r>
            <a:r>
              <a:rPr lang="en-GB" sz="1600" b="1" dirty="0" smtClean="0"/>
              <a:t>                 </a:t>
            </a:r>
            <a:r>
              <a:rPr lang="ru-RU" sz="1600" b="1" dirty="0" smtClean="0"/>
              <a:t> </a:t>
            </a:r>
            <a:r>
              <a:rPr lang="en-GB" sz="1600" b="1" dirty="0" smtClean="0">
                <a:solidFill>
                  <a:srgbClr val="000066"/>
                </a:solidFill>
              </a:rPr>
              <a:t>coenzyme</a:t>
            </a:r>
            <a:r>
              <a:rPr lang="ru-RU" sz="1600" b="1" dirty="0" smtClean="0">
                <a:solidFill>
                  <a:srgbClr val="000066"/>
                </a:solidFill>
              </a:rPr>
              <a:t>     </a:t>
            </a:r>
            <a:r>
              <a:rPr lang="en-GB" sz="1600" b="1" dirty="0" smtClean="0">
                <a:solidFill>
                  <a:srgbClr val="000066"/>
                </a:solidFill>
              </a:rPr>
              <a:t>               </a:t>
            </a:r>
            <a:r>
              <a:rPr lang="ru-RU" sz="1600" b="1" dirty="0" smtClean="0">
                <a:solidFill>
                  <a:srgbClr val="000066"/>
                </a:solidFill>
              </a:rPr>
              <a:t>      </a:t>
            </a:r>
            <a:r>
              <a:rPr lang="en-GB" sz="1600" b="1" dirty="0" smtClean="0">
                <a:solidFill>
                  <a:srgbClr val="000066"/>
                </a:solidFill>
              </a:rPr>
              <a:t>ox.</a:t>
            </a:r>
            <a:r>
              <a:rPr lang="ru-RU" sz="1600" b="1" dirty="0" smtClean="0">
                <a:solidFill>
                  <a:srgbClr val="000066"/>
                </a:solidFill>
              </a:rPr>
              <a:t> </a:t>
            </a:r>
            <a:r>
              <a:rPr lang="en-US" sz="1600" b="1" dirty="0">
                <a:solidFill>
                  <a:srgbClr val="000066"/>
                </a:solidFill>
              </a:rPr>
              <a:t>S</a:t>
            </a:r>
            <a:r>
              <a:rPr lang="ru-RU" sz="1600" b="1" dirty="0">
                <a:solidFill>
                  <a:srgbClr val="000066"/>
                </a:solidFill>
              </a:rPr>
              <a:t> </a:t>
            </a:r>
            <a:r>
              <a:rPr lang="ru-RU" sz="2000" b="1" dirty="0">
                <a:solidFill>
                  <a:srgbClr val="000066"/>
                </a:solidFill>
              </a:rPr>
              <a:t>          </a:t>
            </a:r>
            <a:r>
              <a:rPr lang="ru-RU" sz="1600" b="1" dirty="0">
                <a:solidFill>
                  <a:srgbClr val="000066"/>
                </a:solidFill>
              </a:rPr>
              <a:t> </a:t>
            </a:r>
            <a:r>
              <a:rPr lang="en-GB" sz="1600" b="1" dirty="0" smtClean="0">
                <a:solidFill>
                  <a:srgbClr val="000066"/>
                </a:solidFill>
              </a:rPr>
              <a:t>coenzyme</a:t>
            </a:r>
            <a:endParaRPr lang="ru-RU" sz="1600" b="1" dirty="0">
              <a:solidFill>
                <a:srgbClr val="000066"/>
              </a:solidFill>
            </a:endParaRPr>
          </a:p>
          <a:p>
            <a:pPr>
              <a:defRPr/>
            </a:pPr>
            <a:r>
              <a:rPr lang="ru-RU" sz="1600" b="1" dirty="0">
                <a:solidFill>
                  <a:srgbClr val="000066"/>
                </a:solidFill>
              </a:rPr>
              <a:t>                                              </a:t>
            </a:r>
            <a:r>
              <a:rPr lang="en-GB" sz="1600" b="1" dirty="0" smtClean="0">
                <a:solidFill>
                  <a:srgbClr val="000066"/>
                </a:solidFill>
              </a:rPr>
              <a:t>   </a:t>
            </a:r>
            <a:r>
              <a:rPr lang="ru-RU" sz="1600" b="1" dirty="0" smtClean="0">
                <a:solidFill>
                  <a:srgbClr val="000066"/>
                </a:solidFill>
              </a:rPr>
              <a:t>  </a:t>
            </a:r>
            <a:r>
              <a:rPr lang="en-GB" sz="1600" b="1" dirty="0" smtClean="0">
                <a:solidFill>
                  <a:srgbClr val="000066"/>
                </a:solidFill>
              </a:rPr>
              <a:t>ox</a:t>
            </a:r>
            <a:r>
              <a:rPr lang="ru-RU" sz="1600" b="1" dirty="0" smtClean="0">
                <a:solidFill>
                  <a:srgbClr val="000066"/>
                </a:solidFill>
              </a:rPr>
              <a:t>.                                               </a:t>
            </a:r>
            <a:r>
              <a:rPr lang="en-GB" sz="1600" b="1" dirty="0" smtClean="0">
                <a:solidFill>
                  <a:srgbClr val="000066"/>
                </a:solidFill>
              </a:rPr>
              <a:t>              red</a:t>
            </a:r>
            <a:r>
              <a:rPr lang="ru-RU" sz="1600" b="1" dirty="0" smtClean="0">
                <a:solidFill>
                  <a:srgbClr val="000066"/>
                </a:solidFill>
              </a:rPr>
              <a:t>.         </a:t>
            </a:r>
            <a:endParaRPr lang="ru-RU" sz="1600" b="1" dirty="0">
              <a:solidFill>
                <a:srgbClr val="000066"/>
              </a:solidFill>
            </a:endParaRPr>
          </a:p>
          <a:p>
            <a:pPr>
              <a:defRPr/>
            </a:pPr>
            <a:r>
              <a:rPr lang="ru-RU" sz="1600" b="1" dirty="0">
                <a:solidFill>
                  <a:srgbClr val="000066"/>
                </a:solidFill>
              </a:rPr>
              <a:t> </a:t>
            </a:r>
          </a:p>
          <a:p>
            <a:pPr>
              <a:defRPr/>
            </a:pPr>
            <a:r>
              <a:rPr lang="ru-RU" sz="2400" b="1" dirty="0">
                <a:solidFill>
                  <a:srgbClr val="FF0000"/>
                </a:solidFill>
              </a:rPr>
              <a:t>З.</a:t>
            </a:r>
            <a:r>
              <a:rPr lang="ru-RU" sz="2400" b="1" dirty="0">
                <a:solidFill>
                  <a:srgbClr val="FF0000"/>
                </a:solidFill>
                <a:effectLst>
                  <a:outerShdw blurRad="38100" dist="38100" dir="2700000" algn="tl">
                    <a:srgbClr val="C0C0C0"/>
                  </a:outerShdw>
                </a:effectLst>
              </a:rPr>
              <a:t> </a:t>
            </a:r>
            <a:r>
              <a:rPr lang="en-US" sz="2400" b="1" dirty="0">
                <a:solidFill>
                  <a:srgbClr val="FF0000"/>
                </a:solidFill>
              </a:rPr>
              <a:t>Transfer in the H atom </a:t>
            </a:r>
            <a:r>
              <a:rPr lang="en-US" sz="2400" b="1" dirty="0"/>
              <a:t>(</a:t>
            </a:r>
            <a:r>
              <a:rPr lang="en-US" sz="2400" b="1" dirty="0" err="1"/>
              <a:t>flavin</a:t>
            </a:r>
            <a:r>
              <a:rPr lang="en-US" sz="2400" b="1" dirty="0"/>
              <a:t>-dependent dehydrogenases</a:t>
            </a:r>
            <a:r>
              <a:rPr lang="en-US" sz="2400" b="1" dirty="0" smtClean="0"/>
              <a:t>)</a:t>
            </a:r>
          </a:p>
          <a:p>
            <a:pPr>
              <a:defRPr/>
            </a:pPr>
            <a:r>
              <a:rPr lang="en-GB" sz="2800" b="1" dirty="0" smtClean="0"/>
              <a:t>Substrate</a:t>
            </a:r>
            <a:r>
              <a:rPr lang="ru-RU" sz="2800" b="1" dirty="0" smtClean="0"/>
              <a:t>-Н</a:t>
            </a:r>
            <a:r>
              <a:rPr lang="ru-RU" sz="2800" b="1" baseline="-25000" dirty="0" smtClean="0"/>
              <a:t>2</a:t>
            </a:r>
            <a:r>
              <a:rPr lang="ru-RU" sz="2800" b="1" dirty="0" smtClean="0"/>
              <a:t> </a:t>
            </a:r>
            <a:r>
              <a:rPr lang="ru-RU" sz="2800" b="1" dirty="0"/>
              <a:t>+ </a:t>
            </a:r>
            <a:r>
              <a:rPr lang="en-GB" sz="2800" b="1" dirty="0" smtClean="0"/>
              <a:t>FAD</a:t>
            </a:r>
            <a:r>
              <a:rPr lang="ru-RU" sz="2800" b="1" dirty="0" smtClean="0"/>
              <a:t> </a:t>
            </a:r>
            <a:r>
              <a:rPr lang="ru-RU" sz="2800" b="1" dirty="0">
                <a:sym typeface="Wingdings 3" pitchFamily="18" charset="2"/>
              </a:rPr>
              <a:t> </a:t>
            </a:r>
            <a:r>
              <a:rPr lang="en-GB" sz="2800" b="1" dirty="0" smtClean="0">
                <a:sym typeface="Wingdings 3" pitchFamily="18" charset="2"/>
              </a:rPr>
              <a:t>substrate</a:t>
            </a:r>
            <a:r>
              <a:rPr lang="ru-RU" sz="2800" b="1" dirty="0" smtClean="0">
                <a:sym typeface="Wingdings 3" pitchFamily="18" charset="2"/>
              </a:rPr>
              <a:t> </a:t>
            </a:r>
            <a:r>
              <a:rPr lang="ru-RU" sz="2800" b="1" dirty="0">
                <a:sym typeface="Wingdings 3" pitchFamily="18" charset="2"/>
              </a:rPr>
              <a:t>+ </a:t>
            </a:r>
            <a:r>
              <a:rPr lang="en-GB" sz="2800" b="1" dirty="0" smtClean="0">
                <a:sym typeface="Wingdings 3" pitchFamily="18" charset="2"/>
              </a:rPr>
              <a:t>FAD</a:t>
            </a:r>
            <a:r>
              <a:rPr lang="ru-RU" sz="2800" b="1" dirty="0" smtClean="0">
                <a:sym typeface="Wingdings 3" pitchFamily="18" charset="2"/>
              </a:rPr>
              <a:t>Н</a:t>
            </a:r>
            <a:r>
              <a:rPr lang="ru-RU" sz="2800" b="1" baseline="-25000" dirty="0" smtClean="0">
                <a:sym typeface="Wingdings 3" pitchFamily="18" charset="2"/>
              </a:rPr>
              <a:t>2</a:t>
            </a:r>
            <a:endParaRPr lang="ru-RU" sz="2800" b="1" baseline="-25000" dirty="0">
              <a:sym typeface="Wingdings 3" pitchFamily="18" charset="2"/>
            </a:endParaRPr>
          </a:p>
          <a:p>
            <a:pPr>
              <a:defRPr/>
            </a:pPr>
            <a:r>
              <a:rPr lang="ru-RU" sz="1600" b="1" dirty="0">
                <a:sym typeface="Wingdings 3" pitchFamily="18" charset="2"/>
              </a:rPr>
              <a:t>    </a:t>
            </a:r>
            <a:r>
              <a:rPr lang="en-GB" sz="1600" b="1" dirty="0" smtClean="0">
                <a:solidFill>
                  <a:srgbClr val="000066"/>
                </a:solidFill>
                <a:sym typeface="Wingdings 3" pitchFamily="18" charset="2"/>
              </a:rPr>
              <a:t>reducing agent</a:t>
            </a:r>
            <a:r>
              <a:rPr lang="ru-RU" sz="1600" b="1" dirty="0" smtClean="0">
                <a:solidFill>
                  <a:srgbClr val="000066"/>
                </a:solidFill>
                <a:sym typeface="Wingdings 3" pitchFamily="18" charset="2"/>
              </a:rPr>
              <a:t>        </a:t>
            </a:r>
            <a:r>
              <a:rPr lang="en-GB" sz="1600" b="1" dirty="0" smtClean="0">
                <a:solidFill>
                  <a:srgbClr val="000066"/>
                </a:solidFill>
                <a:sym typeface="Wingdings 3" pitchFamily="18" charset="2"/>
              </a:rPr>
              <a:t>oxidative agent</a:t>
            </a:r>
            <a:r>
              <a:rPr lang="ru-RU" sz="1600" b="1" dirty="0" smtClean="0">
                <a:solidFill>
                  <a:srgbClr val="000066"/>
                </a:solidFill>
                <a:sym typeface="Wingdings 3" pitchFamily="18" charset="2"/>
              </a:rPr>
              <a:t> </a:t>
            </a:r>
            <a:r>
              <a:rPr lang="en-GB" sz="1600" b="1" dirty="0" smtClean="0">
                <a:solidFill>
                  <a:srgbClr val="000066"/>
                </a:solidFill>
                <a:sym typeface="Wingdings 3" pitchFamily="18" charset="2"/>
              </a:rPr>
              <a:t>      oxidative </a:t>
            </a:r>
            <a:r>
              <a:rPr lang="en-GB" sz="1600" b="1" dirty="0">
                <a:solidFill>
                  <a:srgbClr val="000066"/>
                </a:solidFill>
                <a:sym typeface="Wingdings 3" pitchFamily="18" charset="2"/>
              </a:rPr>
              <a:t>agent</a:t>
            </a:r>
            <a:r>
              <a:rPr lang="ru-RU" sz="2000" dirty="0" smtClean="0">
                <a:sym typeface="Wingdings 3" pitchFamily="18" charset="2"/>
              </a:rPr>
              <a:t>         </a:t>
            </a:r>
            <a:r>
              <a:rPr lang="en-US" sz="1600" dirty="0">
                <a:solidFill>
                  <a:srgbClr val="0000FF"/>
                </a:solidFill>
                <a:sym typeface="Wingdings 3" pitchFamily="18" charset="2"/>
              </a:rPr>
              <a:t>reducing agent </a:t>
            </a:r>
            <a:endParaRPr lang="en-US" sz="1600" dirty="0" smtClean="0">
              <a:solidFill>
                <a:srgbClr val="0000FF"/>
              </a:solidFill>
              <a:sym typeface="Wingdings 3" pitchFamily="18" charset="2"/>
            </a:endParaRPr>
          </a:p>
          <a:p>
            <a:pPr>
              <a:defRPr/>
            </a:pPr>
            <a:endParaRPr lang="ru-RU" sz="2400" b="1" dirty="0" smtClean="0">
              <a:sym typeface="Wingdings 3" pitchFamily="18" charset="2"/>
            </a:endParaRPr>
          </a:p>
          <a:p>
            <a:pPr>
              <a:defRPr/>
            </a:pPr>
            <a:r>
              <a:rPr lang="ru-RU" sz="2400" b="1" dirty="0" smtClean="0">
                <a:solidFill>
                  <a:srgbClr val="FF0000"/>
                </a:solidFill>
              </a:rPr>
              <a:t>4</a:t>
            </a:r>
            <a:r>
              <a:rPr lang="ru-RU" sz="2400" b="1" dirty="0">
                <a:solidFill>
                  <a:srgbClr val="FF0000"/>
                </a:solidFill>
              </a:rPr>
              <a:t>.</a:t>
            </a:r>
            <a:r>
              <a:rPr lang="ru-RU" sz="2400" b="1" dirty="0">
                <a:solidFill>
                  <a:srgbClr val="FF0000"/>
                </a:solidFill>
                <a:effectLst>
                  <a:outerShdw blurRad="38100" dist="38100" dir="2700000" algn="tl">
                    <a:srgbClr val="C0C0C0"/>
                  </a:outerShdw>
                </a:effectLst>
              </a:rPr>
              <a:t> </a:t>
            </a:r>
            <a:r>
              <a:rPr lang="en-US" sz="2400" b="1" dirty="0">
                <a:solidFill>
                  <a:srgbClr val="FF0000"/>
                </a:solidFill>
                <a:effectLst>
                  <a:outerShdw blurRad="38100" dist="38100" dir="2700000" algn="tl">
                    <a:srgbClr val="C0C0C0"/>
                  </a:outerShdw>
                </a:effectLst>
              </a:rPr>
              <a:t>Direct interaction of matter with oxygen</a:t>
            </a:r>
            <a:endParaRPr lang="ru-RU" sz="2400" b="1" dirty="0">
              <a:solidFill>
                <a:srgbClr val="FF0000"/>
              </a:solidFill>
            </a:endParaRPr>
          </a:p>
          <a:p>
            <a:pPr>
              <a:defRPr/>
            </a:pPr>
            <a:r>
              <a:rPr lang="en-US" sz="2400" b="1" dirty="0"/>
              <a:t>R </a:t>
            </a:r>
            <a:r>
              <a:rPr lang="ru-RU" sz="2400" b="1" dirty="0"/>
              <a:t>– СН</a:t>
            </a:r>
            <a:r>
              <a:rPr lang="ru-RU" sz="2400" b="1" baseline="-25000" dirty="0"/>
              <a:t>3</a:t>
            </a:r>
            <a:r>
              <a:rPr lang="ru-RU" sz="2400" b="1" dirty="0"/>
              <a:t> + </a:t>
            </a:r>
            <a:r>
              <a:rPr lang="ru-RU" sz="2400" b="1" i="1" dirty="0"/>
              <a:t>1/2</a:t>
            </a:r>
            <a:r>
              <a:rPr lang="en-US" sz="2400" b="1" i="1" dirty="0"/>
              <a:t> </a:t>
            </a:r>
            <a:r>
              <a:rPr lang="ru-RU" sz="2400" b="1" dirty="0"/>
              <a:t>О</a:t>
            </a:r>
            <a:r>
              <a:rPr lang="ru-RU" sz="2400" b="1" baseline="-25000" dirty="0"/>
              <a:t>2</a:t>
            </a:r>
            <a:r>
              <a:rPr lang="ru-RU" sz="2400" b="1" dirty="0"/>
              <a:t> </a:t>
            </a:r>
            <a:r>
              <a:rPr lang="ru-RU" sz="2400" b="1" dirty="0">
                <a:sym typeface="Wingdings 3" pitchFamily="18" charset="2"/>
              </a:rPr>
              <a:t></a:t>
            </a:r>
            <a:r>
              <a:rPr lang="ru-RU" sz="2400" b="1" dirty="0"/>
              <a:t> </a:t>
            </a:r>
            <a:r>
              <a:rPr lang="en-US" sz="2400" b="1" dirty="0"/>
              <a:t>R</a:t>
            </a:r>
            <a:r>
              <a:rPr lang="ru-RU" sz="2400" b="1" dirty="0"/>
              <a:t> </a:t>
            </a:r>
            <a:r>
              <a:rPr lang="en-US" sz="2400" b="1" dirty="0"/>
              <a:t>- </a:t>
            </a:r>
            <a:r>
              <a:rPr lang="ru-RU" sz="2400" b="1" dirty="0"/>
              <a:t>СН</a:t>
            </a:r>
            <a:r>
              <a:rPr lang="ru-RU" sz="2400" b="1" baseline="-25000" dirty="0"/>
              <a:t>2</a:t>
            </a:r>
            <a:r>
              <a:rPr lang="ru-RU" sz="2400" b="1" dirty="0"/>
              <a:t>ОН</a:t>
            </a:r>
          </a:p>
        </p:txBody>
      </p:sp>
      <p:sp>
        <p:nvSpPr>
          <p:cNvPr id="4" name="Заголовок 1"/>
          <p:cNvSpPr txBox="1">
            <a:spLocks/>
          </p:cNvSpPr>
          <p:nvPr/>
        </p:nvSpPr>
        <p:spPr>
          <a:xfrm>
            <a:off x="457200" y="44624"/>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kern="0" dirty="0">
                <a:solidFill>
                  <a:srgbClr val="FF0000"/>
                </a:solidFill>
              </a:rPr>
              <a:t>ELECTRON TRANSMISSION METHODS</a:t>
            </a:r>
            <a:endParaRPr lang="ru-RU" sz="3200" kern="0" dirty="0">
              <a:solidFill>
                <a:srgbClr val="FF0000"/>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44624"/>
            <a:ext cx="1475656" cy="181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93571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02" y="476672"/>
            <a:ext cx="9144000" cy="864096"/>
          </a:xfrm>
        </p:spPr>
        <p:txBody>
          <a:bodyPr>
            <a:normAutofit fontScale="90000"/>
          </a:bodyPr>
          <a:lstStyle/>
          <a:p>
            <a:pPr>
              <a:defRPr/>
            </a:pPr>
            <a:r>
              <a:rPr lang="en-US" altLang="ru-RU" sz="5400" b="1" dirty="0">
                <a:latin typeface="+mn-lt"/>
              </a:rPr>
              <a:t>Direct transfer between members of the redox pair</a:t>
            </a:r>
            <a:endParaRPr lang="ru-RU" altLang="ru-RU" sz="5400" b="1" dirty="0">
              <a:latin typeface="+mn-lt"/>
            </a:endParaRP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6792"/>
            <a:ext cx="9144000"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319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268760"/>
            <a:ext cx="911546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8037" y="260648"/>
            <a:ext cx="9144000" cy="86409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ru-RU" sz="5400" b="1" dirty="0">
                <a:latin typeface="+mn-lt"/>
              </a:rPr>
              <a:t>Transfer as part of a hydride ion</a:t>
            </a:r>
            <a:endParaRPr lang="ru-RU" altLang="ru-RU" sz="5400" b="1" dirty="0">
              <a:latin typeface="+mn-lt"/>
            </a:endParaRPr>
          </a:p>
        </p:txBody>
      </p:sp>
    </p:spTree>
    <p:extLst>
      <p:ext uri="{BB962C8B-B14F-4D97-AF65-F5344CB8AC3E}">
        <p14:creationId xmlns:p14="http://schemas.microsoft.com/office/powerpoint/2010/main" val="2282846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974"/>
            <a:ext cx="9144000" cy="1446550"/>
          </a:xfrm>
          <a:prstGeom prst="rect">
            <a:avLst/>
          </a:prstGeom>
          <a:noFill/>
        </p:spPr>
        <p:txBody>
          <a:bodyPr wrap="square" rtlCol="0">
            <a:spAutoFit/>
          </a:bodyPr>
          <a:lstStyle/>
          <a:p>
            <a:pPr algn="ctr"/>
            <a:r>
              <a:rPr lang="en-US" sz="4400" dirty="0"/>
              <a:t>How to write correctly -</a:t>
            </a:r>
          </a:p>
          <a:p>
            <a:pPr algn="ctr"/>
            <a:r>
              <a:rPr lang="en-US" sz="4400" dirty="0"/>
              <a:t>NADH2 or NADH + H +?</a:t>
            </a:r>
            <a:endParaRPr lang="ru-RU" sz="4400"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8" t="20608" r="-1888" b="-20608"/>
          <a:stretch/>
        </p:blipFill>
        <p:spPr bwMode="auto">
          <a:xfrm>
            <a:off x="1403648" y="2564904"/>
            <a:ext cx="6585421" cy="540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984881" y="1844824"/>
            <a:ext cx="5174237" cy="646331"/>
          </a:xfrm>
          <a:prstGeom prst="rect">
            <a:avLst/>
          </a:prstGeom>
        </p:spPr>
        <p:txBody>
          <a:bodyPr wrap="none">
            <a:spAutoFit/>
          </a:bodyPr>
          <a:lstStyle/>
          <a:p>
            <a:r>
              <a:rPr lang="en-US" sz="3600" dirty="0"/>
              <a:t>meet almost twin brothers</a:t>
            </a:r>
            <a:endParaRPr lang="ru-RU" sz="3600" dirty="0"/>
          </a:p>
        </p:txBody>
      </p:sp>
    </p:spTree>
    <p:extLst>
      <p:ext uri="{BB962C8B-B14F-4D97-AF65-F5344CB8AC3E}">
        <p14:creationId xmlns:p14="http://schemas.microsoft.com/office/powerpoint/2010/main" val="37215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707" y="1844824"/>
            <a:ext cx="9159707"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32792" y="476672"/>
            <a:ext cx="9144000" cy="864096"/>
          </a:xfrm>
        </p:spPr>
        <p:txBody>
          <a:bodyPr>
            <a:normAutofit fontScale="90000"/>
          </a:bodyPr>
          <a:lstStyle/>
          <a:p>
            <a:pPr>
              <a:defRPr/>
            </a:pPr>
            <a:r>
              <a:rPr lang="en-US" altLang="ru-RU" sz="5400" b="1" dirty="0">
                <a:latin typeface="+mn-lt"/>
              </a:rPr>
              <a:t>Transfer in the composition of the H atom</a:t>
            </a:r>
            <a:endParaRPr lang="ru-RU" altLang="ru-RU" sz="5400" b="1" dirty="0">
              <a:latin typeface="+mn-lt"/>
            </a:endParaRPr>
          </a:p>
        </p:txBody>
      </p:sp>
    </p:spTree>
    <p:extLst>
      <p:ext uri="{BB962C8B-B14F-4D97-AF65-F5344CB8AC3E}">
        <p14:creationId xmlns:p14="http://schemas.microsoft.com/office/powerpoint/2010/main" val="37467211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60648"/>
            <a:ext cx="9144000" cy="864096"/>
          </a:xfrm>
        </p:spPr>
        <p:txBody>
          <a:bodyPr>
            <a:normAutofit fontScale="90000"/>
          </a:bodyPr>
          <a:lstStyle/>
          <a:p>
            <a:pPr>
              <a:defRPr/>
            </a:pPr>
            <a:r>
              <a:rPr lang="en-US" altLang="ru-RU" sz="5400" b="1" dirty="0">
                <a:latin typeface="+mn-lt"/>
              </a:rPr>
              <a:t>Direct interaction of matter with oxygen</a:t>
            </a:r>
            <a:endParaRPr lang="ru-RU" altLang="ru-RU" sz="5400" b="1" dirty="0">
              <a:latin typeface="+mn-lt"/>
            </a:endParaRPr>
          </a:p>
        </p:txBody>
      </p:sp>
      <p:pic>
        <p:nvPicPr>
          <p:cNvPr id="13316" name="Picture 4" descr="Картинки по запросу окисление кислородом"/>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832" y="1772816"/>
            <a:ext cx="9120336"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0363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60648"/>
            <a:ext cx="9144000" cy="864096"/>
          </a:xfrm>
        </p:spPr>
        <p:txBody>
          <a:bodyPr>
            <a:normAutofit fontScale="90000"/>
          </a:bodyPr>
          <a:lstStyle/>
          <a:p>
            <a:pPr>
              <a:defRPr/>
            </a:pPr>
            <a:r>
              <a:rPr lang="en-US" altLang="ru-RU" sz="5400" b="1" dirty="0">
                <a:latin typeface="+mn-lt"/>
              </a:rPr>
              <a:t>Indirect transfer to oxygen</a:t>
            </a:r>
            <a:endParaRPr lang="ru-RU" altLang="ru-RU" sz="5400" b="1" dirty="0">
              <a:latin typeface="+mn-lt"/>
            </a:endParaRPr>
          </a:p>
        </p:txBody>
      </p:sp>
      <p:pic>
        <p:nvPicPr>
          <p:cNvPr id="717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5227"/>
          <a:stretch/>
        </p:blipFill>
        <p:spPr bwMode="auto">
          <a:xfrm>
            <a:off x="0" y="1484784"/>
            <a:ext cx="9140262" cy="522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211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Temp\amoeba_sisters\Гифки\tumblr_ohqs1vcO7v1sk2szio1_128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8116" y="1"/>
            <a:ext cx="68182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610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8110"/>
            <a:ext cx="9144000" cy="864096"/>
          </a:xfrm>
        </p:spPr>
        <p:txBody>
          <a:bodyPr>
            <a:noAutofit/>
          </a:bodyPr>
          <a:lstStyle/>
          <a:p>
            <a:pPr>
              <a:defRPr/>
            </a:pPr>
            <a:r>
              <a:rPr lang="en-US" altLang="ru-RU" sz="4800" b="1" dirty="0">
                <a:latin typeface="+mn-lt"/>
              </a:rPr>
              <a:t>Indirect transfer to oxygen</a:t>
            </a:r>
            <a:endParaRPr lang="ru-RU" altLang="ru-RU" sz="4800" b="1" dirty="0">
              <a:latin typeface="+mn-lt"/>
            </a:endParaRPr>
          </a:p>
        </p:txBody>
      </p:sp>
      <p:pic>
        <p:nvPicPr>
          <p:cNvPr id="2" name="Picture 2" descr="C:\Temp\amoeba_sisters\Гифки\RrK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1" y="831929"/>
            <a:ext cx="9140189" cy="598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381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28134" y="0"/>
            <a:ext cx="8229600" cy="764704"/>
          </a:xfrm>
        </p:spPr>
        <p:txBody>
          <a:bodyPr>
            <a:normAutofit fontScale="90000"/>
          </a:bodyPr>
          <a:lstStyle/>
          <a:p>
            <a:pPr>
              <a:defRPr/>
            </a:pPr>
            <a:r>
              <a:rPr lang="en-US" altLang="ru-RU" sz="5400" b="1" dirty="0">
                <a:latin typeface="+mn-lt"/>
              </a:rPr>
              <a:t>General information</a:t>
            </a:r>
            <a:endParaRPr lang="ru-RU" altLang="ru-RU" sz="5400" b="1" dirty="0" smtClean="0">
              <a:latin typeface="+mn-lt"/>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9"/>
            <a:ext cx="8856984"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03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188913"/>
            <a:ext cx="8229600" cy="1143000"/>
          </a:xfrm>
        </p:spPr>
        <p:txBody>
          <a:bodyPr>
            <a:normAutofit/>
          </a:bodyPr>
          <a:lstStyle/>
          <a:p>
            <a:pPr>
              <a:defRPr/>
            </a:pPr>
            <a:r>
              <a:rPr lang="en-US" altLang="ru-RU" sz="5400" b="1" dirty="0">
                <a:latin typeface="+mn-lt"/>
              </a:rPr>
              <a:t>General information</a:t>
            </a:r>
            <a:endParaRPr lang="ru-RU" altLang="ru-RU" sz="5400" b="1" dirty="0" smtClean="0">
              <a:latin typeface="+mn-lt"/>
            </a:endParaRPr>
          </a:p>
        </p:txBody>
      </p:sp>
      <p:sp>
        <p:nvSpPr>
          <p:cNvPr id="6147" name="Rectangle 3"/>
          <p:cNvSpPr>
            <a:spLocks noGrp="1" noChangeArrowheads="1"/>
          </p:cNvSpPr>
          <p:nvPr>
            <p:ph type="body" idx="4294967295"/>
          </p:nvPr>
        </p:nvSpPr>
        <p:spPr>
          <a:xfrm>
            <a:off x="179512" y="1268760"/>
            <a:ext cx="8713787" cy="5113337"/>
          </a:xfrm>
        </p:spPr>
        <p:txBody>
          <a:bodyPr>
            <a:normAutofit/>
          </a:bodyPr>
          <a:lstStyle/>
          <a:p>
            <a:pPr algn="just"/>
            <a:r>
              <a:rPr lang="en-US" altLang="ru-RU" b="1" i="1" dirty="0">
                <a:solidFill>
                  <a:srgbClr val="FF0000"/>
                </a:solidFill>
              </a:rPr>
              <a:t>Biological oxidation </a:t>
            </a:r>
            <a:r>
              <a:rPr lang="en-US" altLang="ru-RU" b="1" i="1" dirty="0"/>
              <a:t>is a set of redox reactions in the body.</a:t>
            </a:r>
            <a:endParaRPr lang="ru-RU" altLang="ru-RU" dirty="0" smtClean="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243557"/>
            <a:ext cx="3384376" cy="461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0" y="6524416"/>
            <a:ext cx="5220072" cy="307777"/>
          </a:xfrm>
          <a:prstGeom prst="rect">
            <a:avLst/>
          </a:prstGeom>
        </p:spPr>
        <p:txBody>
          <a:bodyPr wrap="square">
            <a:spAutoFit/>
          </a:bodyPr>
          <a:lstStyle/>
          <a:p>
            <a:pPr algn="ctr" fontAlgn="base">
              <a:spcBef>
                <a:spcPct val="0"/>
              </a:spcBef>
              <a:spcAft>
                <a:spcPct val="0"/>
              </a:spcAft>
            </a:pPr>
            <a:r>
              <a:rPr lang="en-US" sz="1400" dirty="0">
                <a:solidFill>
                  <a:prstClr val="black"/>
                </a:solidFill>
                <a:latin typeface="Times New Roman" pitchFamily="18" charset="0"/>
              </a:rPr>
              <a:t>https://www.rlsnet.ru/Patient/images/Color/P1_04_11.jpg</a:t>
            </a:r>
            <a:endParaRPr lang="ru-RU" sz="1400" dirty="0">
              <a:solidFill>
                <a:prstClr val="black"/>
              </a:solidFill>
              <a:latin typeface="Times New Roman" pitchFamily="18" charset="0"/>
            </a:endParaRPr>
          </a:p>
        </p:txBody>
      </p:sp>
      <p:pic>
        <p:nvPicPr>
          <p:cNvPr id="4" name="Рисунок 3"/>
          <p:cNvPicPr>
            <a:picLocks noChangeAspect="1"/>
          </p:cNvPicPr>
          <p:nvPr/>
        </p:nvPicPr>
        <p:blipFill>
          <a:blip r:embed="rId3"/>
          <a:stretch>
            <a:fillRect/>
          </a:stretch>
        </p:blipFill>
        <p:spPr>
          <a:xfrm>
            <a:off x="755576" y="3212976"/>
            <a:ext cx="3956717" cy="2426419"/>
          </a:xfrm>
          <a:prstGeom prst="rect">
            <a:avLst/>
          </a:prstGeom>
        </p:spPr>
      </p:pic>
    </p:spTree>
    <p:extLst>
      <p:ext uri="{BB962C8B-B14F-4D97-AF65-F5344CB8AC3E}">
        <p14:creationId xmlns:p14="http://schemas.microsoft.com/office/powerpoint/2010/main" val="3577848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8752" y="116632"/>
            <a:ext cx="9162752" cy="432048"/>
          </a:xfrm>
        </p:spPr>
        <p:txBody>
          <a:bodyPr>
            <a:noAutofit/>
          </a:bodyPr>
          <a:lstStyle/>
          <a:p>
            <a:r>
              <a:rPr lang="en-US" altLang="ru-RU" sz="4000" b="1" dirty="0">
                <a:solidFill>
                  <a:srgbClr val="FF0000"/>
                </a:solidFill>
              </a:rPr>
              <a:t>Biological oxidation functions</a:t>
            </a:r>
            <a:endParaRPr lang="ru-RU" altLang="ru-RU" sz="4000" dirty="0" smtClean="0">
              <a:solidFill>
                <a:srgbClr val="FF0000"/>
              </a:solidFill>
            </a:endParaRPr>
          </a:p>
        </p:txBody>
      </p:sp>
      <p:graphicFrame>
        <p:nvGraphicFramePr>
          <p:cNvPr id="4" name="Схема 3"/>
          <p:cNvGraphicFramePr/>
          <p:nvPr>
            <p:extLst>
              <p:ext uri="{D42A27DB-BD31-4B8C-83A1-F6EECF244321}">
                <p14:modId xmlns:p14="http://schemas.microsoft.com/office/powerpoint/2010/main" val="578279643"/>
              </p:ext>
            </p:extLst>
          </p:nvPr>
        </p:nvGraphicFramePr>
        <p:xfrm>
          <a:off x="107507" y="620688"/>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40046" y="1916832"/>
            <a:ext cx="1404448" cy="172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47195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88467" y="57150"/>
            <a:ext cx="7955533" cy="936625"/>
          </a:xfrm>
        </p:spPr>
        <p:txBody>
          <a:bodyPr>
            <a:normAutofit fontScale="90000"/>
          </a:bodyPr>
          <a:lstStyle/>
          <a:p>
            <a:r>
              <a:rPr lang="en-US" altLang="ru-RU" sz="3200" b="1" dirty="0">
                <a:solidFill>
                  <a:srgbClr val="FF0000"/>
                </a:solidFill>
              </a:rPr>
              <a:t>DIFFERENCES OF BIOLOGICAL OXIDATION AND OXIDATION IN NONLIVING NATURE</a:t>
            </a:r>
            <a:endParaRPr lang="ru-RU" altLang="ru-RU" sz="3200" dirty="0" smtClean="0">
              <a:solidFill>
                <a:srgbClr val="FF0000"/>
              </a:solidFill>
            </a:endParaRPr>
          </a:p>
        </p:txBody>
      </p:sp>
      <p:sp>
        <p:nvSpPr>
          <p:cNvPr id="8195" name="Rectangle 3"/>
          <p:cNvSpPr>
            <a:spLocks noGrp="1" noChangeArrowheads="1"/>
          </p:cNvSpPr>
          <p:nvPr>
            <p:ph type="body" idx="1"/>
          </p:nvPr>
        </p:nvSpPr>
        <p:spPr>
          <a:xfrm>
            <a:off x="-252413" y="1268413"/>
            <a:ext cx="9217026" cy="4997450"/>
          </a:xfrm>
        </p:spPr>
        <p:txBody>
          <a:bodyPr>
            <a:noAutofit/>
          </a:bodyPr>
          <a:lstStyle/>
          <a:p>
            <a:pPr marL="877888" indent="-514350" algn="just">
              <a:lnSpc>
                <a:spcPct val="90000"/>
              </a:lnSpc>
              <a:buClr>
                <a:srgbClr val="006600"/>
              </a:buClr>
              <a:buFontTx/>
              <a:buAutoNum type="arabicPeriod"/>
            </a:pPr>
            <a:r>
              <a:rPr lang="en-US" altLang="ru-RU" dirty="0"/>
              <a:t>The process of transferring H2 to O2 is of a stepwise nature, that is, there are intermediate acceptors between O2 and H2.</a:t>
            </a:r>
          </a:p>
          <a:p>
            <a:pPr marL="877888" indent="-514350" algn="just">
              <a:lnSpc>
                <a:spcPct val="90000"/>
              </a:lnSpc>
              <a:buClr>
                <a:srgbClr val="006600"/>
              </a:buClr>
              <a:buFontTx/>
              <a:buAutoNum type="arabicPeriod"/>
            </a:pPr>
            <a:r>
              <a:rPr lang="en-US" altLang="ru-RU" dirty="0"/>
              <a:t>Most of the energy released during oxidation is used for the synthesis of ATP, less is dissipated in the form of heat.</a:t>
            </a:r>
          </a:p>
          <a:p>
            <a:pPr marL="877888" indent="-514350" algn="just">
              <a:lnSpc>
                <a:spcPct val="90000"/>
              </a:lnSpc>
              <a:buClr>
                <a:srgbClr val="006600"/>
              </a:buClr>
              <a:buFontTx/>
              <a:buAutoNum type="arabicPeriod"/>
            </a:pPr>
            <a:r>
              <a:rPr lang="en-US" altLang="ru-RU" dirty="0"/>
              <a:t>Biological oxidation reactions are catalyzed by enzymes and proceed under mild conditions.</a:t>
            </a:r>
          </a:p>
          <a:p>
            <a:pPr marL="877888" indent="-514350" algn="just">
              <a:lnSpc>
                <a:spcPct val="90000"/>
              </a:lnSpc>
              <a:buClr>
                <a:srgbClr val="006600"/>
              </a:buClr>
              <a:buFontTx/>
              <a:buAutoNum type="arabicPeriod"/>
            </a:pPr>
            <a:r>
              <a:rPr lang="en-US" altLang="ru-RU" dirty="0"/>
              <a:t>Biological oxidation reactions are regulated.</a:t>
            </a:r>
            <a:endParaRPr lang="ru-RU" altLang="ru-RU"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72198" cy="119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1867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Картинки по запросу importance of biological oxidation"/>
          <p:cNvPicPr>
            <a:picLocks noChangeAspect="1" noChangeArrowheads="1"/>
          </p:cNvPicPr>
          <p:nvPr/>
        </p:nvPicPr>
        <p:blipFill rotWithShape="1">
          <a:blip r:embed="rId2">
            <a:extLst>
              <a:ext uri="{28A0092B-C50C-407E-A947-70E740481C1C}">
                <a14:useLocalDpi xmlns:a14="http://schemas.microsoft.com/office/drawing/2010/main" val="0"/>
              </a:ext>
            </a:extLst>
          </a:blip>
          <a:srcRect l="19012" t="4930" r="16816" b="8555"/>
          <a:stretch/>
        </p:blipFill>
        <p:spPr bwMode="auto">
          <a:xfrm>
            <a:off x="4211961" y="3157474"/>
            <a:ext cx="4902280" cy="3718971"/>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p:txBody>
          <a:bodyPr/>
          <a:lstStyle/>
          <a:p>
            <a:endParaRPr lang="ru-RU"/>
          </a:p>
        </p:txBody>
      </p:sp>
      <p:pic>
        <p:nvPicPr>
          <p:cNvPr id="3074" name="Picture 2" descr="C:\Temp\amoeba_sisters\Гифки\40fc2f4de4150926434294ee3de05a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11" y="0"/>
            <a:ext cx="4883216" cy="515719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771" y="-13320"/>
            <a:ext cx="4214176" cy="3157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82323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85750" y="33337"/>
            <a:ext cx="8572500" cy="6791325"/>
          </a:xfrm>
          <a:prstGeom prst="rect">
            <a:avLst/>
          </a:prstGeom>
        </p:spPr>
      </p:pic>
    </p:spTree>
    <p:extLst>
      <p:ext uri="{BB962C8B-B14F-4D97-AF65-F5344CB8AC3E}">
        <p14:creationId xmlns:p14="http://schemas.microsoft.com/office/powerpoint/2010/main" val="6961258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395536" y="116632"/>
            <a:ext cx="8229600" cy="432048"/>
          </a:xfrm>
        </p:spPr>
        <p:txBody>
          <a:bodyPr>
            <a:normAutofit fontScale="90000"/>
          </a:bodyPr>
          <a:lstStyle/>
          <a:p>
            <a:r>
              <a:rPr lang="en-US" altLang="ru-RU" sz="5400" b="1" dirty="0" err="1"/>
              <a:t>Macroergi</a:t>
            </a:r>
            <a:endParaRPr lang="ru-RU" altLang="ru-RU" sz="5400" dirty="0" smtClean="0"/>
          </a:p>
        </p:txBody>
      </p:sp>
      <p:sp>
        <p:nvSpPr>
          <p:cNvPr id="2" name="Прямоугольник 1"/>
          <p:cNvSpPr/>
          <p:nvPr/>
        </p:nvSpPr>
        <p:spPr>
          <a:xfrm>
            <a:off x="3752007" y="1548472"/>
            <a:ext cx="1152128"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smtClean="0">
                <a:solidFill>
                  <a:prstClr val="black"/>
                </a:solidFill>
              </a:rPr>
              <a:t>adenine</a:t>
            </a:r>
            <a:endParaRPr lang="ru-RU" dirty="0">
              <a:solidFill>
                <a:prstClr val="black"/>
              </a:solidFill>
            </a:endParaRPr>
          </a:p>
        </p:txBody>
      </p:sp>
      <p:sp>
        <p:nvSpPr>
          <p:cNvPr id="3" name="Правильный пятиугольник 2"/>
          <p:cNvSpPr/>
          <p:nvPr/>
        </p:nvSpPr>
        <p:spPr>
          <a:xfrm>
            <a:off x="5192167" y="1548472"/>
            <a:ext cx="864096" cy="720080"/>
          </a:xfrm>
          <a:prstGeom prst="pent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smtClean="0">
                <a:solidFill>
                  <a:prstClr val="black"/>
                </a:solidFill>
              </a:rPr>
              <a:t>ribose</a:t>
            </a:r>
            <a:endParaRPr lang="ru-RU" sz="1600" dirty="0">
              <a:solidFill>
                <a:prstClr val="black"/>
              </a:solidFill>
            </a:endParaRPr>
          </a:p>
        </p:txBody>
      </p:sp>
      <p:cxnSp>
        <p:nvCxnSpPr>
          <p:cNvPr id="6" name="Прямая соединительная линия 5"/>
          <p:cNvCxnSpPr>
            <a:endCxn id="3" idx="1"/>
          </p:cNvCxnSpPr>
          <p:nvPr/>
        </p:nvCxnSpPr>
        <p:spPr>
          <a:xfrm>
            <a:off x="4904135" y="1823517"/>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6056263" y="1826223"/>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Овал 9"/>
          <p:cNvSpPr/>
          <p:nvPr/>
        </p:nvSpPr>
        <p:spPr>
          <a:xfrm>
            <a:off x="6344296" y="1548472"/>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13" name="Овал 12"/>
          <p:cNvSpPr/>
          <p:nvPr/>
        </p:nvSpPr>
        <p:spPr>
          <a:xfrm>
            <a:off x="7329843" y="1541015"/>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14" name="Овал 13"/>
          <p:cNvSpPr/>
          <p:nvPr/>
        </p:nvSpPr>
        <p:spPr>
          <a:xfrm>
            <a:off x="8288511" y="1548472"/>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18" name="Полилиния 17"/>
          <p:cNvSpPr/>
          <p:nvPr/>
        </p:nvSpPr>
        <p:spPr>
          <a:xfrm>
            <a:off x="7117711" y="1837367"/>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 name="Полилиния 19"/>
          <p:cNvSpPr/>
          <p:nvPr/>
        </p:nvSpPr>
        <p:spPr>
          <a:xfrm>
            <a:off x="8051216" y="1844823"/>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 name="Прямоугольник 18"/>
          <p:cNvSpPr/>
          <p:nvPr/>
        </p:nvSpPr>
        <p:spPr>
          <a:xfrm>
            <a:off x="26123" y="1703134"/>
            <a:ext cx="2334998" cy="523220"/>
          </a:xfrm>
          <a:prstGeom prst="rect">
            <a:avLst/>
          </a:prstGeom>
        </p:spPr>
        <p:txBody>
          <a:bodyPr wrap="none">
            <a:spAutoFit/>
          </a:bodyPr>
          <a:lstStyle/>
          <a:p>
            <a:r>
              <a:rPr lang="en-US" sz="2800" dirty="0">
                <a:solidFill>
                  <a:prstClr val="black"/>
                </a:solidFill>
              </a:rPr>
              <a:t>ATP (universal)</a:t>
            </a:r>
            <a:endParaRPr lang="ru-RU" sz="2800" dirty="0">
              <a:solidFill>
                <a:prstClr val="black"/>
              </a:solidFill>
            </a:endParaRPr>
          </a:p>
        </p:txBody>
      </p:sp>
      <p:sp>
        <p:nvSpPr>
          <p:cNvPr id="22" name="Прямоугольник 21"/>
          <p:cNvSpPr/>
          <p:nvPr/>
        </p:nvSpPr>
        <p:spPr>
          <a:xfrm>
            <a:off x="3779912" y="2420888"/>
            <a:ext cx="1152128"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rPr>
              <a:t>guanine</a:t>
            </a:r>
            <a:endParaRPr lang="ru-RU" dirty="0">
              <a:solidFill>
                <a:prstClr val="black"/>
              </a:solidFill>
            </a:endParaRPr>
          </a:p>
        </p:txBody>
      </p:sp>
      <p:sp>
        <p:nvSpPr>
          <p:cNvPr id="23" name="Правильный пятиугольник 22"/>
          <p:cNvSpPr/>
          <p:nvPr/>
        </p:nvSpPr>
        <p:spPr>
          <a:xfrm>
            <a:off x="5220072" y="2420888"/>
            <a:ext cx="864096" cy="720080"/>
          </a:xfrm>
          <a:prstGeom prst="pent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solidFill>
                  <a:prstClr val="black"/>
                </a:solidFill>
              </a:rPr>
              <a:t>ribose</a:t>
            </a:r>
            <a:endParaRPr lang="ru-RU" sz="1600" dirty="0">
              <a:solidFill>
                <a:prstClr val="black"/>
              </a:solidFill>
            </a:endParaRPr>
          </a:p>
        </p:txBody>
      </p:sp>
      <p:cxnSp>
        <p:nvCxnSpPr>
          <p:cNvPr id="24" name="Прямая соединительная линия 23"/>
          <p:cNvCxnSpPr>
            <a:endCxn id="23" idx="1"/>
          </p:cNvCxnSpPr>
          <p:nvPr/>
        </p:nvCxnSpPr>
        <p:spPr>
          <a:xfrm>
            <a:off x="4932040" y="2695933"/>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6084168" y="2698639"/>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Овал 25"/>
          <p:cNvSpPr/>
          <p:nvPr/>
        </p:nvSpPr>
        <p:spPr>
          <a:xfrm>
            <a:off x="6372201" y="2420888"/>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27" name="Овал 26"/>
          <p:cNvSpPr/>
          <p:nvPr/>
        </p:nvSpPr>
        <p:spPr>
          <a:xfrm>
            <a:off x="7357748" y="2413431"/>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28" name="Овал 27"/>
          <p:cNvSpPr/>
          <p:nvPr/>
        </p:nvSpPr>
        <p:spPr>
          <a:xfrm>
            <a:off x="8316416" y="2420888"/>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29" name="Полилиния 28"/>
          <p:cNvSpPr/>
          <p:nvPr/>
        </p:nvSpPr>
        <p:spPr>
          <a:xfrm>
            <a:off x="7145616" y="2709783"/>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0" name="Полилиния 29"/>
          <p:cNvSpPr/>
          <p:nvPr/>
        </p:nvSpPr>
        <p:spPr>
          <a:xfrm>
            <a:off x="8079121" y="2717239"/>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1" name="Прямоугольник 30"/>
          <p:cNvSpPr/>
          <p:nvPr/>
        </p:nvSpPr>
        <p:spPr>
          <a:xfrm>
            <a:off x="54028" y="2575550"/>
            <a:ext cx="2679773" cy="523220"/>
          </a:xfrm>
          <a:prstGeom prst="rect">
            <a:avLst/>
          </a:prstGeom>
        </p:spPr>
        <p:txBody>
          <a:bodyPr wrap="none">
            <a:spAutoFit/>
          </a:bodyPr>
          <a:lstStyle/>
          <a:p>
            <a:r>
              <a:rPr lang="en-US" sz="2800" dirty="0">
                <a:solidFill>
                  <a:prstClr val="black"/>
                </a:solidFill>
              </a:rPr>
              <a:t>GTP (Krebs cycle)</a:t>
            </a:r>
            <a:endParaRPr lang="ru-RU" sz="2800" dirty="0">
              <a:solidFill>
                <a:prstClr val="black"/>
              </a:solidFill>
            </a:endParaRPr>
          </a:p>
        </p:txBody>
      </p:sp>
      <p:sp>
        <p:nvSpPr>
          <p:cNvPr id="32" name="Прямоугольник 31"/>
          <p:cNvSpPr/>
          <p:nvPr/>
        </p:nvSpPr>
        <p:spPr>
          <a:xfrm>
            <a:off x="3779912" y="3284984"/>
            <a:ext cx="1152128"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rPr>
              <a:t>cytosine</a:t>
            </a:r>
            <a:endParaRPr lang="ru-RU" dirty="0">
              <a:solidFill>
                <a:prstClr val="black"/>
              </a:solidFill>
            </a:endParaRPr>
          </a:p>
        </p:txBody>
      </p:sp>
      <p:sp>
        <p:nvSpPr>
          <p:cNvPr id="33" name="Правильный пятиугольник 32"/>
          <p:cNvSpPr/>
          <p:nvPr/>
        </p:nvSpPr>
        <p:spPr>
          <a:xfrm>
            <a:off x="5220072" y="3284984"/>
            <a:ext cx="864096" cy="720080"/>
          </a:xfrm>
          <a:prstGeom prst="pent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solidFill>
                  <a:prstClr val="black"/>
                </a:solidFill>
              </a:rPr>
              <a:t>ribose</a:t>
            </a:r>
            <a:endParaRPr lang="ru-RU" sz="1600" dirty="0">
              <a:solidFill>
                <a:prstClr val="black"/>
              </a:solidFill>
            </a:endParaRPr>
          </a:p>
        </p:txBody>
      </p:sp>
      <p:cxnSp>
        <p:nvCxnSpPr>
          <p:cNvPr id="34" name="Прямая соединительная линия 33"/>
          <p:cNvCxnSpPr>
            <a:endCxn id="33" idx="1"/>
          </p:cNvCxnSpPr>
          <p:nvPr/>
        </p:nvCxnSpPr>
        <p:spPr>
          <a:xfrm>
            <a:off x="4932040" y="3560029"/>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6084168" y="3562735"/>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Овал 35"/>
          <p:cNvSpPr/>
          <p:nvPr/>
        </p:nvSpPr>
        <p:spPr>
          <a:xfrm>
            <a:off x="6372201" y="3284984"/>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37" name="Овал 36"/>
          <p:cNvSpPr/>
          <p:nvPr/>
        </p:nvSpPr>
        <p:spPr>
          <a:xfrm>
            <a:off x="7357748" y="3277527"/>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38" name="Овал 37"/>
          <p:cNvSpPr/>
          <p:nvPr/>
        </p:nvSpPr>
        <p:spPr>
          <a:xfrm>
            <a:off x="8316416" y="3284984"/>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39" name="Полилиния 38"/>
          <p:cNvSpPr/>
          <p:nvPr/>
        </p:nvSpPr>
        <p:spPr>
          <a:xfrm>
            <a:off x="7145616" y="3573879"/>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0" name="Полилиния 39"/>
          <p:cNvSpPr/>
          <p:nvPr/>
        </p:nvSpPr>
        <p:spPr>
          <a:xfrm>
            <a:off x="8079121" y="3581335"/>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1" name="Прямоугольник 40"/>
          <p:cNvSpPr/>
          <p:nvPr/>
        </p:nvSpPr>
        <p:spPr>
          <a:xfrm>
            <a:off x="54028" y="3439646"/>
            <a:ext cx="3463064" cy="523220"/>
          </a:xfrm>
          <a:prstGeom prst="rect">
            <a:avLst/>
          </a:prstGeom>
        </p:spPr>
        <p:txBody>
          <a:bodyPr wrap="none">
            <a:spAutoFit/>
          </a:bodyPr>
          <a:lstStyle/>
          <a:p>
            <a:r>
              <a:rPr lang="en-US" sz="2800" dirty="0">
                <a:solidFill>
                  <a:prstClr val="black"/>
                </a:solidFill>
              </a:rPr>
              <a:t>CTP (lipid metabolism)</a:t>
            </a:r>
            <a:endParaRPr lang="ru-RU" sz="2800" dirty="0">
              <a:solidFill>
                <a:prstClr val="black"/>
              </a:solidFill>
            </a:endParaRPr>
          </a:p>
        </p:txBody>
      </p:sp>
      <p:sp>
        <p:nvSpPr>
          <p:cNvPr id="42" name="Прямоугольник 41"/>
          <p:cNvSpPr/>
          <p:nvPr/>
        </p:nvSpPr>
        <p:spPr>
          <a:xfrm>
            <a:off x="3779912" y="4221088"/>
            <a:ext cx="1152128"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rPr>
              <a:t>uracil</a:t>
            </a:r>
            <a:endParaRPr lang="ru-RU" dirty="0">
              <a:solidFill>
                <a:prstClr val="black"/>
              </a:solidFill>
            </a:endParaRPr>
          </a:p>
        </p:txBody>
      </p:sp>
      <p:sp>
        <p:nvSpPr>
          <p:cNvPr id="43" name="Правильный пятиугольник 42"/>
          <p:cNvSpPr/>
          <p:nvPr/>
        </p:nvSpPr>
        <p:spPr>
          <a:xfrm>
            <a:off x="5220072" y="4221088"/>
            <a:ext cx="864096" cy="720080"/>
          </a:xfrm>
          <a:prstGeom prst="pent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solidFill>
                  <a:prstClr val="black"/>
                </a:solidFill>
              </a:rPr>
              <a:t>ribose</a:t>
            </a:r>
            <a:endParaRPr lang="ru-RU" sz="1600" dirty="0">
              <a:solidFill>
                <a:prstClr val="black"/>
              </a:solidFill>
            </a:endParaRPr>
          </a:p>
        </p:txBody>
      </p:sp>
      <p:cxnSp>
        <p:nvCxnSpPr>
          <p:cNvPr id="44" name="Прямая соединительная линия 43"/>
          <p:cNvCxnSpPr>
            <a:endCxn id="43" idx="1"/>
          </p:cNvCxnSpPr>
          <p:nvPr/>
        </p:nvCxnSpPr>
        <p:spPr>
          <a:xfrm>
            <a:off x="4932040" y="4496133"/>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6084168" y="4498839"/>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Овал 45"/>
          <p:cNvSpPr/>
          <p:nvPr/>
        </p:nvSpPr>
        <p:spPr>
          <a:xfrm>
            <a:off x="6372201" y="4221088"/>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47" name="Овал 46"/>
          <p:cNvSpPr/>
          <p:nvPr/>
        </p:nvSpPr>
        <p:spPr>
          <a:xfrm>
            <a:off x="7357748" y="4213631"/>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48" name="Овал 47"/>
          <p:cNvSpPr/>
          <p:nvPr/>
        </p:nvSpPr>
        <p:spPr>
          <a:xfrm>
            <a:off x="8316416" y="4221088"/>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49" name="Полилиния 48"/>
          <p:cNvSpPr/>
          <p:nvPr/>
        </p:nvSpPr>
        <p:spPr>
          <a:xfrm>
            <a:off x="7145616" y="4509983"/>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0" name="Полилиния 49"/>
          <p:cNvSpPr/>
          <p:nvPr/>
        </p:nvSpPr>
        <p:spPr>
          <a:xfrm>
            <a:off x="8079121" y="4517439"/>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1" name="Прямоугольник 50"/>
          <p:cNvSpPr/>
          <p:nvPr/>
        </p:nvSpPr>
        <p:spPr>
          <a:xfrm>
            <a:off x="146269" y="4176237"/>
            <a:ext cx="3057579" cy="954107"/>
          </a:xfrm>
          <a:prstGeom prst="rect">
            <a:avLst/>
          </a:prstGeom>
        </p:spPr>
        <p:txBody>
          <a:bodyPr wrap="square">
            <a:spAutoFit/>
          </a:bodyPr>
          <a:lstStyle/>
          <a:p>
            <a:r>
              <a:rPr lang="en-US" sz="2800" dirty="0">
                <a:solidFill>
                  <a:prstClr val="black"/>
                </a:solidFill>
              </a:rPr>
              <a:t>UTP (carbohydrate metabolism)</a:t>
            </a:r>
            <a:endParaRPr lang="ru-RU" sz="2800" dirty="0">
              <a:solidFill>
                <a:prstClr val="black"/>
              </a:solidFill>
            </a:endParaRPr>
          </a:p>
        </p:txBody>
      </p:sp>
      <p:sp>
        <p:nvSpPr>
          <p:cNvPr id="52" name="Прямоугольник 51"/>
          <p:cNvSpPr/>
          <p:nvPr/>
        </p:nvSpPr>
        <p:spPr>
          <a:xfrm>
            <a:off x="3779913" y="5157192"/>
            <a:ext cx="1152128"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rPr>
              <a:t>thymine</a:t>
            </a:r>
            <a:endParaRPr lang="ru-RU" dirty="0">
              <a:solidFill>
                <a:prstClr val="black"/>
              </a:solidFill>
            </a:endParaRPr>
          </a:p>
        </p:txBody>
      </p:sp>
      <p:sp>
        <p:nvSpPr>
          <p:cNvPr id="53" name="Правильный пятиугольник 52"/>
          <p:cNvSpPr/>
          <p:nvPr/>
        </p:nvSpPr>
        <p:spPr>
          <a:xfrm>
            <a:off x="5220073" y="5157192"/>
            <a:ext cx="864096" cy="720080"/>
          </a:xfrm>
          <a:prstGeom prst="pent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solidFill>
                  <a:prstClr val="black"/>
                </a:solidFill>
              </a:rPr>
              <a:t>ribose</a:t>
            </a:r>
            <a:endParaRPr lang="ru-RU" sz="1600" dirty="0">
              <a:solidFill>
                <a:prstClr val="black"/>
              </a:solidFill>
            </a:endParaRPr>
          </a:p>
        </p:txBody>
      </p:sp>
      <p:cxnSp>
        <p:nvCxnSpPr>
          <p:cNvPr id="54" name="Прямая соединительная линия 53"/>
          <p:cNvCxnSpPr>
            <a:endCxn id="53" idx="1"/>
          </p:cNvCxnSpPr>
          <p:nvPr/>
        </p:nvCxnSpPr>
        <p:spPr>
          <a:xfrm>
            <a:off x="4932041" y="5432237"/>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a:off x="6084169" y="5434943"/>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Овал 55"/>
          <p:cNvSpPr/>
          <p:nvPr/>
        </p:nvSpPr>
        <p:spPr>
          <a:xfrm>
            <a:off x="6372202" y="5157192"/>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57" name="Овал 56"/>
          <p:cNvSpPr/>
          <p:nvPr/>
        </p:nvSpPr>
        <p:spPr>
          <a:xfrm>
            <a:off x="7357749" y="5149735"/>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58" name="Овал 57"/>
          <p:cNvSpPr/>
          <p:nvPr/>
        </p:nvSpPr>
        <p:spPr>
          <a:xfrm>
            <a:off x="8316417" y="5157192"/>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59" name="Полилиния 58"/>
          <p:cNvSpPr/>
          <p:nvPr/>
        </p:nvSpPr>
        <p:spPr>
          <a:xfrm>
            <a:off x="7145617" y="5446087"/>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0" name="Полилиния 59"/>
          <p:cNvSpPr/>
          <p:nvPr/>
        </p:nvSpPr>
        <p:spPr>
          <a:xfrm>
            <a:off x="8079122" y="5453543"/>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1" name="Прямоугольник 60"/>
          <p:cNvSpPr/>
          <p:nvPr/>
        </p:nvSpPr>
        <p:spPr>
          <a:xfrm>
            <a:off x="67002" y="5157192"/>
            <a:ext cx="3677994" cy="1384995"/>
          </a:xfrm>
          <a:prstGeom prst="rect">
            <a:avLst/>
          </a:prstGeom>
        </p:spPr>
        <p:txBody>
          <a:bodyPr wrap="square">
            <a:spAutoFit/>
          </a:bodyPr>
          <a:lstStyle/>
          <a:p>
            <a:r>
              <a:rPr lang="en-US" sz="2800" dirty="0" smtClean="0">
                <a:solidFill>
                  <a:prstClr val="black"/>
                </a:solidFill>
              </a:rPr>
              <a:t>TTP </a:t>
            </a:r>
            <a:r>
              <a:rPr lang="en-US" sz="2800" dirty="0">
                <a:solidFill>
                  <a:prstClr val="black"/>
                </a:solidFill>
              </a:rPr>
              <a:t>(</a:t>
            </a:r>
            <a:r>
              <a:rPr lang="en-US" sz="2800" dirty="0" err="1">
                <a:solidFill>
                  <a:prstClr val="black"/>
                </a:solidFill>
              </a:rPr>
              <a:t>macroerg</a:t>
            </a:r>
            <a:r>
              <a:rPr lang="en-US" sz="2800" dirty="0">
                <a:solidFill>
                  <a:prstClr val="black"/>
                </a:solidFill>
              </a:rPr>
              <a:t> of nervous tissue, amino acid metabolism)</a:t>
            </a:r>
            <a:endParaRPr lang="ru-RU" sz="2800" dirty="0">
              <a:solidFill>
                <a:prstClr val="black"/>
              </a:solidFill>
            </a:endParaRPr>
          </a:p>
        </p:txBody>
      </p:sp>
      <p:sp>
        <p:nvSpPr>
          <p:cNvPr id="21" name="Прямоугольник 20"/>
          <p:cNvSpPr/>
          <p:nvPr/>
        </p:nvSpPr>
        <p:spPr>
          <a:xfrm>
            <a:off x="2239552" y="764704"/>
            <a:ext cx="4381136" cy="584775"/>
          </a:xfrm>
          <a:prstGeom prst="rect">
            <a:avLst/>
          </a:prstGeom>
        </p:spPr>
        <p:txBody>
          <a:bodyPr wrap="none">
            <a:spAutoFit/>
          </a:bodyPr>
          <a:lstStyle/>
          <a:p>
            <a:r>
              <a:rPr lang="en-US" sz="3200" dirty="0">
                <a:solidFill>
                  <a:prstClr val="black"/>
                </a:solidFill>
              </a:rPr>
              <a:t>nucleoside triphosphates</a:t>
            </a:r>
            <a:endParaRPr lang="ru-RU" sz="3200" dirty="0">
              <a:solidFill>
                <a:prstClr val="black"/>
              </a:solidFill>
            </a:endParaRPr>
          </a:p>
        </p:txBody>
      </p:sp>
    </p:spTree>
    <p:extLst>
      <p:ext uri="{BB962C8B-B14F-4D97-AF65-F5344CB8AC3E}">
        <p14:creationId xmlns:p14="http://schemas.microsoft.com/office/powerpoint/2010/main" val="171869125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395536" y="116632"/>
            <a:ext cx="8229600" cy="432048"/>
          </a:xfrm>
        </p:spPr>
        <p:txBody>
          <a:bodyPr>
            <a:normAutofit fontScale="90000"/>
          </a:bodyPr>
          <a:lstStyle/>
          <a:p>
            <a:r>
              <a:rPr lang="en-US" altLang="ru-RU" sz="5400" b="1" dirty="0"/>
              <a:t>Cofactors</a:t>
            </a:r>
            <a:endParaRPr lang="ru-RU" altLang="ru-RU" sz="5400" dirty="0" smtClean="0"/>
          </a:p>
        </p:txBody>
      </p:sp>
      <p:pic>
        <p:nvPicPr>
          <p:cNvPr id="10" name="Рисунок 9"/>
          <p:cNvPicPr>
            <a:picLocks noChangeAspect="1"/>
          </p:cNvPicPr>
          <p:nvPr/>
        </p:nvPicPr>
        <p:blipFill rotWithShape="1">
          <a:blip r:embed="rId2"/>
          <a:srcRect r="-1603" b="34320"/>
          <a:stretch/>
        </p:blipFill>
        <p:spPr>
          <a:xfrm>
            <a:off x="755576" y="634018"/>
            <a:ext cx="8226052" cy="3528392"/>
          </a:xfrm>
          <a:prstGeom prst="rect">
            <a:avLst/>
          </a:prstGeom>
        </p:spPr>
      </p:pic>
      <p:grpSp>
        <p:nvGrpSpPr>
          <p:cNvPr id="41" name="Группа 40"/>
          <p:cNvGrpSpPr/>
          <p:nvPr/>
        </p:nvGrpSpPr>
        <p:grpSpPr>
          <a:xfrm>
            <a:off x="2267744" y="4150540"/>
            <a:ext cx="4680520" cy="2483301"/>
            <a:chOff x="2295178" y="3754011"/>
            <a:chExt cx="4680520" cy="2483301"/>
          </a:xfrm>
        </p:grpSpPr>
        <p:pic>
          <p:nvPicPr>
            <p:cNvPr id="11" name="Рисунок 10"/>
            <p:cNvPicPr>
              <a:picLocks noChangeAspect="1"/>
            </p:cNvPicPr>
            <p:nvPr/>
          </p:nvPicPr>
          <p:blipFill rotWithShape="1">
            <a:blip r:embed="rId3"/>
            <a:srcRect r="600" b="91180"/>
            <a:stretch/>
          </p:blipFill>
          <p:spPr>
            <a:xfrm>
              <a:off x="2295178" y="3754011"/>
              <a:ext cx="4680520" cy="447248"/>
            </a:xfrm>
            <a:prstGeom prst="rect">
              <a:avLst/>
            </a:prstGeom>
          </p:spPr>
        </p:pic>
        <p:pic>
          <p:nvPicPr>
            <p:cNvPr id="34" name="Рисунок 33"/>
            <p:cNvPicPr>
              <a:picLocks noChangeAspect="1"/>
            </p:cNvPicPr>
            <p:nvPr/>
          </p:nvPicPr>
          <p:blipFill rotWithShape="1">
            <a:blip r:embed="rId3"/>
            <a:srcRect l="1" t="48667" r="-1" b="9657"/>
            <a:stretch/>
          </p:blipFill>
          <p:spPr>
            <a:xfrm>
              <a:off x="2339752" y="4201259"/>
              <a:ext cx="4536504" cy="2036053"/>
            </a:xfrm>
            <a:prstGeom prst="rect">
              <a:avLst/>
            </a:prstGeom>
          </p:spPr>
        </p:pic>
      </p:grpSp>
    </p:spTree>
    <p:extLst>
      <p:ext uri="{BB962C8B-B14F-4D97-AF65-F5344CB8AC3E}">
        <p14:creationId xmlns:p14="http://schemas.microsoft.com/office/powerpoint/2010/main" val="338528838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Temp\amoeba_sisters\Гифки\tumblr_oxkmxno9xy1sk2szio1_128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707" y="1010718"/>
            <a:ext cx="9163708" cy="51545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9135" y="-4945"/>
            <a:ext cx="3175869" cy="1015663"/>
          </a:xfrm>
          <a:prstGeom prst="rect">
            <a:avLst/>
          </a:prstGeom>
          <a:solidFill>
            <a:schemeClr val="bg1"/>
          </a:solidFill>
        </p:spPr>
        <p:txBody>
          <a:bodyPr wrap="none" rtlCol="0">
            <a:spAutoFit/>
          </a:bodyPr>
          <a:lstStyle/>
          <a:p>
            <a:pPr fontAlgn="base">
              <a:spcBef>
                <a:spcPct val="0"/>
              </a:spcBef>
              <a:spcAft>
                <a:spcPct val="0"/>
              </a:spcAft>
            </a:pPr>
            <a:r>
              <a:rPr lang="en-GB" sz="6000" dirty="0" smtClean="0">
                <a:solidFill>
                  <a:prstClr val="black"/>
                </a:solidFill>
                <a:latin typeface="Times New Roman" pitchFamily="18" charset="0"/>
              </a:rPr>
              <a:t>Cofactors</a:t>
            </a:r>
            <a:endParaRPr lang="ru-RU" sz="6000" dirty="0">
              <a:solidFill>
                <a:prstClr val="black"/>
              </a:solidFill>
              <a:latin typeface="Times New Roman" pitchFamily="18" charset="0"/>
            </a:endParaRPr>
          </a:p>
        </p:txBody>
      </p:sp>
      <p:sp>
        <p:nvSpPr>
          <p:cNvPr id="5" name="TextBox 4"/>
          <p:cNvSpPr txBox="1"/>
          <p:nvPr/>
        </p:nvSpPr>
        <p:spPr>
          <a:xfrm>
            <a:off x="-993" y="2238556"/>
            <a:ext cx="3141235" cy="584775"/>
          </a:xfrm>
          <a:prstGeom prst="rect">
            <a:avLst/>
          </a:prstGeom>
          <a:solidFill>
            <a:schemeClr val="bg1"/>
          </a:solidFill>
        </p:spPr>
        <p:txBody>
          <a:bodyPr wrap="square" rtlCol="0">
            <a:spAutoFit/>
          </a:bodyPr>
          <a:lstStyle/>
          <a:p>
            <a:pPr algn="ctr" fontAlgn="base">
              <a:spcBef>
                <a:spcPct val="0"/>
              </a:spcBef>
              <a:spcAft>
                <a:spcPct val="0"/>
              </a:spcAft>
            </a:pPr>
            <a:r>
              <a:rPr lang="en-GB" sz="3200" dirty="0" smtClean="0">
                <a:solidFill>
                  <a:prstClr val="black"/>
                </a:solidFill>
                <a:latin typeface="Times New Roman" pitchFamily="18" charset="0"/>
              </a:rPr>
              <a:t>Prosthetic group</a:t>
            </a:r>
            <a:endParaRPr lang="ru-RU" sz="3200" dirty="0">
              <a:solidFill>
                <a:prstClr val="black"/>
              </a:solidFill>
              <a:latin typeface="Times New Roman" pitchFamily="18" charset="0"/>
            </a:endParaRPr>
          </a:p>
        </p:txBody>
      </p:sp>
      <p:sp>
        <p:nvSpPr>
          <p:cNvPr id="6" name="TextBox 5"/>
          <p:cNvSpPr txBox="1"/>
          <p:nvPr/>
        </p:nvSpPr>
        <p:spPr>
          <a:xfrm>
            <a:off x="6300192" y="2274349"/>
            <a:ext cx="2843808" cy="646331"/>
          </a:xfrm>
          <a:prstGeom prst="rect">
            <a:avLst/>
          </a:prstGeom>
          <a:solidFill>
            <a:schemeClr val="bg1"/>
          </a:solidFill>
        </p:spPr>
        <p:txBody>
          <a:bodyPr wrap="square" rtlCol="0">
            <a:spAutoFit/>
          </a:bodyPr>
          <a:lstStyle/>
          <a:p>
            <a:pPr algn="ctr" fontAlgn="base">
              <a:spcBef>
                <a:spcPct val="0"/>
              </a:spcBef>
              <a:spcAft>
                <a:spcPct val="0"/>
              </a:spcAft>
            </a:pPr>
            <a:r>
              <a:rPr lang="en-GB" sz="3600" dirty="0" smtClean="0">
                <a:solidFill>
                  <a:prstClr val="black"/>
                </a:solidFill>
                <a:latin typeface="Times New Roman" pitchFamily="18" charset="0"/>
              </a:rPr>
              <a:t>Coenzyme</a:t>
            </a:r>
            <a:endParaRPr lang="ru-RU" sz="3600" dirty="0">
              <a:solidFill>
                <a:prstClr val="black"/>
              </a:solidFill>
              <a:latin typeface="Times New Roman" pitchFamily="18" charset="0"/>
            </a:endParaRPr>
          </a:p>
        </p:txBody>
      </p:sp>
    </p:spTree>
    <p:extLst>
      <p:ext uri="{BB962C8B-B14F-4D97-AF65-F5344CB8AC3E}">
        <p14:creationId xmlns:p14="http://schemas.microsoft.com/office/powerpoint/2010/main" val="1823914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4" name="Заголовок 1"/>
          <p:cNvSpPr txBox="1">
            <a:spLocks/>
          </p:cNvSpPr>
          <p:nvPr/>
        </p:nvSpPr>
        <p:spPr>
          <a:xfrm>
            <a:off x="467044" y="332656"/>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sp>
        <p:nvSpPr>
          <p:cNvPr id="3" name="TextBox 2"/>
          <p:cNvSpPr txBox="1"/>
          <p:nvPr/>
        </p:nvSpPr>
        <p:spPr>
          <a:xfrm>
            <a:off x="53788" y="1004012"/>
            <a:ext cx="9144000" cy="400110"/>
          </a:xfrm>
          <a:prstGeom prst="rect">
            <a:avLst/>
          </a:prstGeom>
          <a:noFill/>
        </p:spPr>
        <p:txBody>
          <a:bodyPr wrap="square" rtlCol="0">
            <a:spAutoFit/>
          </a:bodyPr>
          <a:lstStyle/>
          <a:p>
            <a:pPr algn="ctr"/>
            <a:r>
              <a:rPr lang="en-US" sz="2000" dirty="0"/>
              <a:t>life of an animal eukaryotic cell is impossible without cellular respiration</a:t>
            </a:r>
            <a:endParaRPr lang="ru-RU" sz="2000" dirty="0"/>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69" t="3492"/>
          <a:stretch/>
        </p:blipFill>
        <p:spPr bwMode="auto">
          <a:xfrm>
            <a:off x="827584" y="1389804"/>
            <a:ext cx="7488832" cy="545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930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395536" y="116632"/>
            <a:ext cx="8229600" cy="1143000"/>
          </a:xfrm>
        </p:spPr>
        <p:txBody>
          <a:bodyPr/>
          <a:lstStyle/>
          <a:p>
            <a:r>
              <a:rPr lang="en-US" altLang="ru-RU" sz="5400" b="1" dirty="0"/>
              <a:t>Energy </a:t>
            </a:r>
            <a:r>
              <a:rPr lang="en-US" altLang="ru-RU" sz="5400" b="1" dirty="0" smtClean="0"/>
              <a:t>metabolism</a:t>
            </a:r>
            <a:endParaRPr lang="ru-RU" altLang="ru-RU" sz="5400" dirty="0" smtClean="0"/>
          </a:p>
        </p:txBody>
      </p:sp>
      <p:pic>
        <p:nvPicPr>
          <p:cNvPr id="2072" name="Picture 24" descr="Митохондрия"/>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47664" y="4272582"/>
            <a:ext cx="5427818" cy="2348880"/>
          </a:xfrm>
          <a:noFill/>
        </p:spPr>
      </p:pic>
      <p:sp>
        <p:nvSpPr>
          <p:cNvPr id="2068" name="Oval 20"/>
          <p:cNvSpPr>
            <a:spLocks noChangeArrowheads="1"/>
          </p:cNvSpPr>
          <p:nvPr/>
        </p:nvSpPr>
        <p:spPr bwMode="auto">
          <a:xfrm>
            <a:off x="8712200" y="6524625"/>
            <a:ext cx="193675" cy="193675"/>
          </a:xfrm>
          <a:prstGeom prst="ellipse">
            <a:avLst/>
          </a:prstGeom>
          <a:solidFill>
            <a:srgbClr val="FFFFFF"/>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 name="Прямоугольник 1"/>
          <p:cNvSpPr/>
          <p:nvPr/>
        </p:nvSpPr>
        <p:spPr>
          <a:xfrm>
            <a:off x="179512" y="1175728"/>
            <a:ext cx="4176464"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solidFill>
                  <a:prstClr val="black"/>
                </a:solidFill>
              </a:rPr>
              <a:t>Catabolism (dissimilation)</a:t>
            </a:r>
            <a:endParaRPr lang="ru-RU" sz="2800" dirty="0">
              <a:solidFill>
                <a:prstClr val="black"/>
              </a:solidFill>
            </a:endParaRPr>
          </a:p>
        </p:txBody>
      </p:sp>
      <p:sp>
        <p:nvSpPr>
          <p:cNvPr id="6" name="Прямоугольник 5"/>
          <p:cNvSpPr/>
          <p:nvPr/>
        </p:nvSpPr>
        <p:spPr>
          <a:xfrm>
            <a:off x="4719457" y="1175728"/>
            <a:ext cx="4176464"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solidFill>
                  <a:prstClr val="black"/>
                </a:solidFill>
              </a:rPr>
              <a:t>Anabolism (assimilation)</a:t>
            </a:r>
            <a:endParaRPr lang="ru-RU" sz="2800" dirty="0">
              <a:solidFill>
                <a:prstClr val="black"/>
              </a:solidFill>
            </a:endParaRPr>
          </a:p>
        </p:txBody>
      </p:sp>
      <p:sp>
        <p:nvSpPr>
          <p:cNvPr id="7" name="Прямоугольник 6"/>
          <p:cNvSpPr/>
          <p:nvPr/>
        </p:nvSpPr>
        <p:spPr>
          <a:xfrm>
            <a:off x="2483768" y="3140968"/>
            <a:ext cx="3744416"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prstClr val="black"/>
                </a:solidFill>
              </a:rPr>
              <a:t>Krebs cycle - </a:t>
            </a:r>
            <a:r>
              <a:rPr lang="en-US" sz="2400" dirty="0" err="1">
                <a:solidFill>
                  <a:prstClr val="black"/>
                </a:solidFill>
              </a:rPr>
              <a:t>amphibolic</a:t>
            </a:r>
            <a:r>
              <a:rPr lang="en-US" sz="2400" dirty="0">
                <a:solidFill>
                  <a:prstClr val="black"/>
                </a:solidFill>
              </a:rPr>
              <a:t> path</a:t>
            </a:r>
            <a:endParaRPr lang="ru-RU" sz="2400" dirty="0">
              <a:solidFill>
                <a:prstClr val="black"/>
              </a:solidFill>
            </a:endParaRPr>
          </a:p>
        </p:txBody>
      </p:sp>
      <p:sp>
        <p:nvSpPr>
          <p:cNvPr id="3" name="Прямоугольник 2"/>
          <p:cNvSpPr/>
          <p:nvPr/>
        </p:nvSpPr>
        <p:spPr>
          <a:xfrm>
            <a:off x="4431188" y="2146599"/>
            <a:ext cx="4165393" cy="646331"/>
          </a:xfrm>
          <a:prstGeom prst="rect">
            <a:avLst/>
          </a:prstGeom>
        </p:spPr>
        <p:txBody>
          <a:bodyPr wrap="square">
            <a:spAutoFit/>
          </a:bodyPr>
          <a:lstStyle/>
          <a:p>
            <a:pPr algn="ctr"/>
            <a:r>
              <a:rPr lang="en-US" dirty="0">
                <a:solidFill>
                  <a:prstClr val="black"/>
                </a:solidFill>
              </a:rPr>
              <a:t>a set of processes of biosynthesis of organic substances</a:t>
            </a:r>
            <a:endParaRPr lang="ru-RU" dirty="0">
              <a:solidFill>
                <a:prstClr val="black"/>
              </a:solidFill>
            </a:endParaRPr>
          </a:p>
        </p:txBody>
      </p:sp>
      <p:sp>
        <p:nvSpPr>
          <p:cNvPr id="4" name="Прямоугольник 3"/>
          <p:cNvSpPr/>
          <p:nvPr/>
        </p:nvSpPr>
        <p:spPr>
          <a:xfrm>
            <a:off x="180240" y="2117270"/>
            <a:ext cx="4175735" cy="923330"/>
          </a:xfrm>
          <a:prstGeom prst="rect">
            <a:avLst/>
          </a:prstGeom>
        </p:spPr>
        <p:txBody>
          <a:bodyPr wrap="square">
            <a:spAutoFit/>
          </a:bodyPr>
          <a:lstStyle/>
          <a:p>
            <a:pPr algn="ctr"/>
            <a:r>
              <a:rPr lang="en-US" dirty="0">
                <a:solidFill>
                  <a:prstClr val="black"/>
                </a:solidFill>
              </a:rPr>
              <a:t>a set of processes for the splitting of complex molecules into simpler substances with the formation of energy</a:t>
            </a:r>
            <a:endParaRPr lang="ru-RU" dirty="0">
              <a:solidFill>
                <a:prstClr val="black"/>
              </a:solidFill>
            </a:endParaRPr>
          </a:p>
        </p:txBody>
      </p:sp>
    </p:spTree>
    <p:extLst>
      <p:ext uri="{BB962C8B-B14F-4D97-AF65-F5344CB8AC3E}">
        <p14:creationId xmlns:p14="http://schemas.microsoft.com/office/powerpoint/2010/main" val="1929270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3000"/>
                                        <p:tgtEl>
                                          <p:spTgt spid="2058"/>
                                        </p:tgtEl>
                                      </p:cBhvr>
                                    </p:animEffect>
                                    <p:anim calcmode="lin" valueType="num">
                                      <p:cBhvr>
                                        <p:cTn id="8" dur="3000" fill="hold"/>
                                        <p:tgtEl>
                                          <p:spTgt spid="2058"/>
                                        </p:tgtEl>
                                        <p:attrNameLst>
                                          <p:attrName>ppt_x</p:attrName>
                                        </p:attrNameLst>
                                      </p:cBhvr>
                                      <p:tavLst>
                                        <p:tav tm="0">
                                          <p:val>
                                            <p:strVal val="#ppt_x"/>
                                          </p:val>
                                        </p:tav>
                                        <p:tav tm="100000">
                                          <p:val>
                                            <p:strVal val="#ppt_x"/>
                                          </p:val>
                                        </p:tav>
                                      </p:tavLst>
                                    </p:anim>
                                    <p:anim calcmode="lin" valueType="num">
                                      <p:cBhvr>
                                        <p:cTn id="9" dur="3000" fill="hold"/>
                                        <p:tgtEl>
                                          <p:spTgt spid="205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53" presetClass="entr" presetSubtype="0" fill="hold" nodeType="afterEffect">
                                  <p:stCondLst>
                                    <p:cond delay="0"/>
                                  </p:stCondLst>
                                  <p:childTnLst>
                                    <p:set>
                                      <p:cBhvr>
                                        <p:cTn id="12" dur="1" fill="hold">
                                          <p:stCondLst>
                                            <p:cond delay="0"/>
                                          </p:stCondLst>
                                        </p:cTn>
                                        <p:tgtEl>
                                          <p:spTgt spid="2072"/>
                                        </p:tgtEl>
                                        <p:attrNameLst>
                                          <p:attrName>style.visibility</p:attrName>
                                        </p:attrNameLst>
                                      </p:cBhvr>
                                      <p:to>
                                        <p:strVal val="visible"/>
                                      </p:to>
                                    </p:set>
                                    <p:anim calcmode="lin" valueType="num">
                                      <p:cBhvr>
                                        <p:cTn id="13" dur="3000" fill="hold"/>
                                        <p:tgtEl>
                                          <p:spTgt spid="2072"/>
                                        </p:tgtEl>
                                        <p:attrNameLst>
                                          <p:attrName>ppt_w</p:attrName>
                                        </p:attrNameLst>
                                      </p:cBhvr>
                                      <p:tavLst>
                                        <p:tav tm="0">
                                          <p:val>
                                            <p:fltVal val="0"/>
                                          </p:val>
                                        </p:tav>
                                        <p:tav tm="100000">
                                          <p:val>
                                            <p:strVal val="#ppt_w"/>
                                          </p:val>
                                        </p:tav>
                                      </p:tavLst>
                                    </p:anim>
                                    <p:anim calcmode="lin" valueType="num">
                                      <p:cBhvr>
                                        <p:cTn id="14" dur="3000" fill="hold"/>
                                        <p:tgtEl>
                                          <p:spTgt spid="2072"/>
                                        </p:tgtEl>
                                        <p:attrNameLst>
                                          <p:attrName>ppt_h</p:attrName>
                                        </p:attrNameLst>
                                      </p:cBhvr>
                                      <p:tavLst>
                                        <p:tav tm="0">
                                          <p:val>
                                            <p:fltVal val="0"/>
                                          </p:val>
                                        </p:tav>
                                        <p:tav tm="100000">
                                          <p:val>
                                            <p:strVal val="#ppt_h"/>
                                          </p:val>
                                        </p:tav>
                                      </p:tavLst>
                                    </p:anim>
                                    <p:animEffect transition="in" filter="fade">
                                      <p:cBhvr>
                                        <p:cTn id="15" dur="3000"/>
                                        <p:tgtEl>
                                          <p:spTgt spid="2072"/>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068"/>
                                        </p:tgtEl>
                                        <p:attrNameLst>
                                          <p:attrName>style.visibility</p:attrName>
                                        </p:attrNameLst>
                                      </p:cBhvr>
                                      <p:to>
                                        <p:strVal val="visible"/>
                                      </p:to>
                                    </p:set>
                                    <p:animEffect transition="in" filter="fade">
                                      <p:cBhvr>
                                        <p:cTn id="19" dur="1000"/>
                                        <p:tgtEl>
                                          <p:spTgt spid="2068"/>
                                        </p:tgtEl>
                                      </p:cBhvr>
                                    </p:animEffect>
                                  </p:childTnLst>
                                </p:cTn>
                              </p:par>
                            </p:childTnLst>
                          </p:cTn>
                        </p:par>
                        <p:par>
                          <p:cTn id="20" fill="hold" nodeType="afterGroup">
                            <p:stCondLst>
                              <p:cond delay="7000"/>
                            </p:stCondLst>
                            <p:childTnLst>
                              <p:par>
                                <p:cTn id="21" presetID="27" presetClass="emph" presetSubtype="0" repeatCount="indefinite" fill="hold" grpId="1" nodeType="afterEffect">
                                  <p:stCondLst>
                                    <p:cond delay="0"/>
                                  </p:stCondLst>
                                  <p:childTnLst>
                                    <p:animClr clrSpc="rgb" dir="cw">
                                      <p:cBhvr override="childStyle">
                                        <p:cTn id="22" dur="250" autoRev="1" fill="hold"/>
                                        <p:tgtEl>
                                          <p:spTgt spid="2068"/>
                                        </p:tgtEl>
                                        <p:attrNameLst>
                                          <p:attrName>style.color</p:attrName>
                                        </p:attrNameLst>
                                      </p:cBhvr>
                                      <p:to>
                                        <a:schemeClr val="bg1"/>
                                      </p:to>
                                    </p:animClr>
                                    <p:animClr clrSpc="rgb" dir="cw">
                                      <p:cBhvr>
                                        <p:cTn id="23" dur="250" autoRev="1" fill="hold"/>
                                        <p:tgtEl>
                                          <p:spTgt spid="2068"/>
                                        </p:tgtEl>
                                        <p:attrNameLst>
                                          <p:attrName>fillcolor</p:attrName>
                                        </p:attrNameLst>
                                      </p:cBhvr>
                                      <p:to>
                                        <a:schemeClr val="bg1"/>
                                      </p:to>
                                    </p:animClr>
                                    <p:set>
                                      <p:cBhvr>
                                        <p:cTn id="24" dur="250" autoRev="1" fill="hold"/>
                                        <p:tgtEl>
                                          <p:spTgt spid="2068"/>
                                        </p:tgtEl>
                                        <p:attrNameLst>
                                          <p:attrName>fill.type</p:attrName>
                                        </p:attrNameLst>
                                      </p:cBhvr>
                                      <p:to>
                                        <p:strVal val="solid"/>
                                      </p:to>
                                    </p:set>
                                    <p:set>
                                      <p:cBhvr>
                                        <p:cTn id="25" dur="250" autoRev="1" fill="hold"/>
                                        <p:tgtEl>
                                          <p:spTgt spid="206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p:bldP spid="2068" grpId="0" animBg="1"/>
      <p:bldP spid="206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8"/>
          <p:cNvSpPr>
            <a:spLocks noGrp="1"/>
          </p:cNvSpPr>
          <p:nvPr>
            <p:ph type="title"/>
          </p:nvPr>
        </p:nvSpPr>
        <p:spPr>
          <a:xfrm>
            <a:off x="468313" y="188913"/>
            <a:ext cx="8229600" cy="490537"/>
          </a:xfrm>
        </p:spPr>
        <p:txBody>
          <a:bodyPr>
            <a:normAutofit fontScale="90000"/>
          </a:bodyPr>
          <a:lstStyle/>
          <a:p>
            <a:pPr eaLnBrk="1" hangingPunct="1"/>
            <a:r>
              <a:rPr lang="en-GB" altLang="ru-RU" sz="3600" b="1" dirty="0" smtClean="0">
                <a:solidFill>
                  <a:srgbClr val="FF0000"/>
                </a:solidFill>
              </a:rPr>
              <a:t>Catabolism</a:t>
            </a:r>
            <a:endParaRPr lang="ru-RU" altLang="ru-RU" sz="3600" b="1" dirty="0" smtClean="0">
              <a:solidFill>
                <a:srgbClr val="FF0000"/>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70"/>
          <a:stretch/>
        </p:blipFill>
        <p:spPr bwMode="auto">
          <a:xfrm>
            <a:off x="-19582" y="1844824"/>
            <a:ext cx="9148002" cy="29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9177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27" name="Rectangle 55"/>
          <p:cNvSpPr>
            <a:spLocks noChangeArrowheads="1"/>
          </p:cNvSpPr>
          <p:nvPr/>
        </p:nvSpPr>
        <p:spPr bwMode="auto">
          <a:xfrm>
            <a:off x="6272213" y="2725738"/>
            <a:ext cx="2746375" cy="2760662"/>
          </a:xfrm>
          <a:prstGeom prst="rect">
            <a:avLst/>
          </a:prstGeom>
          <a:ln/>
        </p:spPr>
        <p:style>
          <a:lnRef idx="1">
            <a:schemeClr val="dk1"/>
          </a:lnRef>
          <a:fillRef idx="2">
            <a:schemeClr val="dk1"/>
          </a:fillRef>
          <a:effectRef idx="1">
            <a:schemeClr val="dk1"/>
          </a:effectRef>
          <a:fontRef idx="minor">
            <a:schemeClr val="dk1"/>
          </a:fontRef>
        </p:style>
        <p:txBody>
          <a:bodyPr wrap="none" anchor="ctr"/>
          <a:lstStyle/>
          <a:p>
            <a:pPr fontAlgn="base">
              <a:spcBef>
                <a:spcPct val="0"/>
              </a:spcBef>
              <a:spcAft>
                <a:spcPct val="0"/>
              </a:spcAft>
              <a:defRPr/>
            </a:pPr>
            <a:endParaRPr lang="ru-RU">
              <a:solidFill>
                <a:prstClr val="black"/>
              </a:solidFill>
            </a:endParaRPr>
          </a:p>
        </p:txBody>
      </p:sp>
      <p:sp>
        <p:nvSpPr>
          <p:cNvPr id="79926" name="Rectangle 54"/>
          <p:cNvSpPr>
            <a:spLocks noChangeArrowheads="1"/>
          </p:cNvSpPr>
          <p:nvPr/>
        </p:nvSpPr>
        <p:spPr bwMode="auto">
          <a:xfrm>
            <a:off x="3298825" y="2733675"/>
            <a:ext cx="2971800" cy="2760663"/>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p>
            <a:pPr fontAlgn="base">
              <a:spcBef>
                <a:spcPct val="0"/>
              </a:spcBef>
              <a:spcAft>
                <a:spcPct val="0"/>
              </a:spcAft>
              <a:defRPr/>
            </a:pPr>
            <a:endParaRPr lang="ru-RU">
              <a:solidFill>
                <a:prstClr val="black"/>
              </a:solidFill>
            </a:endParaRPr>
          </a:p>
        </p:txBody>
      </p:sp>
      <p:sp>
        <p:nvSpPr>
          <p:cNvPr id="79917" name="Rectangle 45"/>
          <p:cNvSpPr>
            <a:spLocks noChangeArrowheads="1"/>
          </p:cNvSpPr>
          <p:nvPr/>
        </p:nvSpPr>
        <p:spPr bwMode="auto">
          <a:xfrm>
            <a:off x="323850" y="2730500"/>
            <a:ext cx="2971800" cy="2760663"/>
          </a:xfrm>
          <a:prstGeom prst="rect">
            <a:avLst/>
          </a:prstGeom>
          <a:ln/>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defRPr/>
            </a:pPr>
            <a:endParaRPr lang="ru-RU">
              <a:solidFill>
                <a:prstClr val="black"/>
              </a:solidFill>
            </a:endParaRPr>
          </a:p>
        </p:txBody>
      </p:sp>
      <p:sp>
        <p:nvSpPr>
          <p:cNvPr id="79876" name="Rectangle 4"/>
          <p:cNvSpPr>
            <a:spLocks noChangeArrowheads="1"/>
          </p:cNvSpPr>
          <p:nvPr/>
        </p:nvSpPr>
        <p:spPr bwMode="auto">
          <a:xfrm>
            <a:off x="1222375" y="1011236"/>
            <a:ext cx="79216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ru-RU" sz="2000" b="1" i="1" dirty="0">
                <a:solidFill>
                  <a:prstClr val="black"/>
                </a:solidFill>
              </a:rPr>
              <a:t>Catabolism </a:t>
            </a:r>
            <a:r>
              <a:rPr lang="en-US" altLang="ru-RU" sz="2000" dirty="0">
                <a:solidFill>
                  <a:prstClr val="black"/>
                </a:solidFill>
              </a:rPr>
              <a:t>is the breakdown of complex organic substances into simpler ones. The process is carried out in 3 stages.</a:t>
            </a:r>
            <a:endParaRPr lang="ru-RU" altLang="ru-RU" sz="2000" dirty="0" smtClean="0">
              <a:solidFill>
                <a:prstClr val="black"/>
              </a:solidFill>
            </a:endParaRPr>
          </a:p>
        </p:txBody>
      </p:sp>
      <p:sp>
        <p:nvSpPr>
          <p:cNvPr id="79879" name="Rectangle 7"/>
          <p:cNvSpPr>
            <a:spLocks noChangeArrowheads="1"/>
          </p:cNvSpPr>
          <p:nvPr/>
        </p:nvSpPr>
        <p:spPr bwMode="auto">
          <a:xfrm>
            <a:off x="3851275" y="2759075"/>
            <a:ext cx="20168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prstClr val="black"/>
                </a:solidFill>
              </a:rPr>
              <a:t>Polysaccharides</a:t>
            </a:r>
            <a:endParaRPr lang="ru-RU" altLang="ru-RU" dirty="0" smtClean="0">
              <a:solidFill>
                <a:prstClr val="black"/>
              </a:solidFill>
            </a:endParaRPr>
          </a:p>
        </p:txBody>
      </p:sp>
      <p:sp>
        <p:nvSpPr>
          <p:cNvPr id="79880" name="Rectangle 8"/>
          <p:cNvSpPr>
            <a:spLocks noChangeArrowheads="1"/>
          </p:cNvSpPr>
          <p:nvPr/>
        </p:nvSpPr>
        <p:spPr bwMode="auto">
          <a:xfrm>
            <a:off x="7235825" y="2771775"/>
            <a:ext cx="935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prstClr val="black"/>
                </a:solidFill>
              </a:rPr>
              <a:t>Proteins</a:t>
            </a:r>
            <a:endParaRPr lang="ru-RU" altLang="ru-RU" dirty="0" smtClean="0">
              <a:solidFill>
                <a:prstClr val="black"/>
              </a:solidFill>
            </a:endParaRPr>
          </a:p>
        </p:txBody>
      </p:sp>
      <p:sp>
        <p:nvSpPr>
          <p:cNvPr id="79884" name="Rectangle 12"/>
          <p:cNvSpPr>
            <a:spLocks noChangeArrowheads="1"/>
          </p:cNvSpPr>
          <p:nvPr/>
        </p:nvSpPr>
        <p:spPr bwMode="auto">
          <a:xfrm>
            <a:off x="3851275" y="3825875"/>
            <a:ext cx="20168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prstClr val="black"/>
                </a:solidFill>
              </a:rPr>
              <a:t>Monosaccharides</a:t>
            </a:r>
            <a:endParaRPr lang="ru-RU" altLang="ru-RU" dirty="0" smtClean="0">
              <a:solidFill>
                <a:prstClr val="black"/>
              </a:solidFill>
            </a:endParaRPr>
          </a:p>
        </p:txBody>
      </p:sp>
      <p:sp>
        <p:nvSpPr>
          <p:cNvPr id="79885" name="Rectangle 13"/>
          <p:cNvSpPr>
            <a:spLocks noChangeArrowheads="1"/>
          </p:cNvSpPr>
          <p:nvPr/>
        </p:nvSpPr>
        <p:spPr bwMode="auto">
          <a:xfrm>
            <a:off x="6804025" y="3852863"/>
            <a:ext cx="1800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prstClr val="black"/>
                </a:solidFill>
              </a:rPr>
              <a:t>Amino acids</a:t>
            </a:r>
            <a:endParaRPr lang="ru-RU" altLang="ru-RU" dirty="0" smtClean="0">
              <a:solidFill>
                <a:prstClr val="black"/>
              </a:solidFill>
            </a:endParaRPr>
          </a:p>
        </p:txBody>
      </p:sp>
      <p:sp>
        <p:nvSpPr>
          <p:cNvPr id="79887" name="Rectangle 15"/>
          <p:cNvSpPr>
            <a:spLocks noChangeArrowheads="1"/>
          </p:cNvSpPr>
          <p:nvPr/>
        </p:nvSpPr>
        <p:spPr bwMode="auto">
          <a:xfrm>
            <a:off x="395288" y="1968500"/>
            <a:ext cx="8208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75000"/>
              </a:lnSpc>
              <a:spcBef>
                <a:spcPct val="0"/>
              </a:spcBef>
              <a:spcAft>
                <a:spcPct val="0"/>
              </a:spcAft>
            </a:pPr>
            <a:r>
              <a:rPr lang="en-US" altLang="ru-RU" sz="2000" dirty="0">
                <a:solidFill>
                  <a:prstClr val="black"/>
                </a:solidFill>
              </a:rPr>
              <a:t>At the first stage, macromolecules are cleaved to their monomers (or building blocks):</a:t>
            </a:r>
            <a:endParaRPr lang="ru-RU" altLang="ru-RU" dirty="0" smtClean="0">
              <a:solidFill>
                <a:prstClr val="black"/>
              </a:solidFill>
            </a:endParaRPr>
          </a:p>
        </p:txBody>
      </p:sp>
      <p:sp>
        <p:nvSpPr>
          <p:cNvPr id="79890" name="Text Box 18"/>
          <p:cNvSpPr txBox="1">
            <a:spLocks noChangeArrowheads="1"/>
          </p:cNvSpPr>
          <p:nvPr/>
        </p:nvSpPr>
        <p:spPr bwMode="auto">
          <a:xfrm>
            <a:off x="1476375" y="2686050"/>
            <a:ext cx="935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altLang="ru-RU" b="1" dirty="0" smtClean="0">
                <a:solidFill>
                  <a:prstClr val="black"/>
                </a:solidFill>
              </a:rPr>
              <a:t>Lipids</a:t>
            </a:r>
            <a:endParaRPr lang="ru-RU" altLang="ru-RU" sz="1200" b="1" i="1" dirty="0" smtClean="0">
              <a:solidFill>
                <a:prstClr val="black"/>
              </a:solidFill>
            </a:endParaRPr>
          </a:p>
        </p:txBody>
      </p:sp>
      <p:sp>
        <p:nvSpPr>
          <p:cNvPr id="79893" name="Text Box 21"/>
          <p:cNvSpPr txBox="1">
            <a:spLocks noChangeArrowheads="1"/>
          </p:cNvSpPr>
          <p:nvPr/>
        </p:nvSpPr>
        <p:spPr bwMode="auto">
          <a:xfrm>
            <a:off x="539750" y="3681413"/>
            <a:ext cx="1187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altLang="ru-RU" sz="1700" b="1" dirty="0" smtClean="0">
                <a:solidFill>
                  <a:prstClr val="black"/>
                </a:solidFill>
              </a:rPr>
              <a:t>Fatty acids</a:t>
            </a:r>
            <a:endParaRPr lang="ru-RU" altLang="ru-RU" sz="1700" b="1" dirty="0" smtClean="0">
              <a:solidFill>
                <a:prstClr val="black"/>
              </a:solidFill>
            </a:endParaRPr>
          </a:p>
        </p:txBody>
      </p:sp>
      <p:sp>
        <p:nvSpPr>
          <p:cNvPr id="79895" name="Text Box 23"/>
          <p:cNvSpPr txBox="1">
            <a:spLocks noChangeArrowheads="1"/>
          </p:cNvSpPr>
          <p:nvPr/>
        </p:nvSpPr>
        <p:spPr bwMode="auto">
          <a:xfrm>
            <a:off x="1908175" y="3825875"/>
            <a:ext cx="10795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altLang="ru-RU" sz="1700" b="1" dirty="0" smtClean="0">
                <a:solidFill>
                  <a:prstClr val="black"/>
                </a:solidFill>
              </a:rPr>
              <a:t>Glycerol</a:t>
            </a:r>
            <a:endParaRPr lang="ru-RU" altLang="ru-RU" sz="1700" b="1" dirty="0" smtClean="0">
              <a:solidFill>
                <a:prstClr val="black"/>
              </a:solidFill>
            </a:endParaRPr>
          </a:p>
        </p:txBody>
      </p:sp>
      <p:grpSp>
        <p:nvGrpSpPr>
          <p:cNvPr id="2" name="Group 34"/>
          <p:cNvGrpSpPr>
            <a:grpSpLocks/>
          </p:cNvGrpSpPr>
          <p:nvPr/>
        </p:nvGrpSpPr>
        <p:grpSpPr bwMode="auto">
          <a:xfrm>
            <a:off x="1476375" y="3249613"/>
            <a:ext cx="790575" cy="360362"/>
            <a:chOff x="703" y="2069"/>
            <a:chExt cx="498" cy="227"/>
          </a:xfrm>
        </p:grpSpPr>
        <p:sp>
          <p:nvSpPr>
            <p:cNvPr id="11291" name="Line 32"/>
            <p:cNvSpPr>
              <a:spLocks noChangeShapeType="1"/>
            </p:cNvSpPr>
            <p:nvPr/>
          </p:nvSpPr>
          <p:spPr bwMode="auto">
            <a:xfrm flipH="1">
              <a:off x="703"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1292" name="Line 33"/>
            <p:cNvSpPr>
              <a:spLocks noChangeShapeType="1"/>
            </p:cNvSpPr>
            <p:nvPr/>
          </p:nvSpPr>
          <p:spPr bwMode="auto">
            <a:xfrm>
              <a:off x="1020"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grpSp>
      <p:grpSp>
        <p:nvGrpSpPr>
          <p:cNvPr id="3" name="Group 36"/>
          <p:cNvGrpSpPr>
            <a:grpSpLocks/>
          </p:cNvGrpSpPr>
          <p:nvPr/>
        </p:nvGrpSpPr>
        <p:grpSpPr bwMode="auto">
          <a:xfrm>
            <a:off x="4211638" y="3249613"/>
            <a:ext cx="790575" cy="360362"/>
            <a:chOff x="703" y="2069"/>
            <a:chExt cx="498" cy="227"/>
          </a:xfrm>
        </p:grpSpPr>
        <p:sp>
          <p:nvSpPr>
            <p:cNvPr id="11289" name="Line 37"/>
            <p:cNvSpPr>
              <a:spLocks noChangeShapeType="1"/>
            </p:cNvSpPr>
            <p:nvPr/>
          </p:nvSpPr>
          <p:spPr bwMode="auto">
            <a:xfrm flipH="1">
              <a:off x="703"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1290" name="Line 38"/>
            <p:cNvSpPr>
              <a:spLocks noChangeShapeType="1"/>
            </p:cNvSpPr>
            <p:nvPr/>
          </p:nvSpPr>
          <p:spPr bwMode="auto">
            <a:xfrm>
              <a:off x="1020"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grpSp>
      <p:grpSp>
        <p:nvGrpSpPr>
          <p:cNvPr id="4" name="Group 39"/>
          <p:cNvGrpSpPr>
            <a:grpSpLocks/>
          </p:cNvGrpSpPr>
          <p:nvPr/>
        </p:nvGrpSpPr>
        <p:grpSpPr bwMode="auto">
          <a:xfrm>
            <a:off x="7237413" y="3249613"/>
            <a:ext cx="790575" cy="360362"/>
            <a:chOff x="703" y="2069"/>
            <a:chExt cx="498" cy="227"/>
          </a:xfrm>
        </p:grpSpPr>
        <p:sp>
          <p:nvSpPr>
            <p:cNvPr id="11287" name="Line 40"/>
            <p:cNvSpPr>
              <a:spLocks noChangeShapeType="1"/>
            </p:cNvSpPr>
            <p:nvPr/>
          </p:nvSpPr>
          <p:spPr bwMode="auto">
            <a:xfrm flipH="1">
              <a:off x="703"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1288" name="Line 41"/>
            <p:cNvSpPr>
              <a:spLocks noChangeShapeType="1"/>
            </p:cNvSpPr>
            <p:nvPr/>
          </p:nvSpPr>
          <p:spPr bwMode="auto">
            <a:xfrm>
              <a:off x="1020"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grpSp>
      <p:sp>
        <p:nvSpPr>
          <p:cNvPr id="79915" name="Rectangle 43"/>
          <p:cNvSpPr>
            <a:spLocks noChangeArrowheads="1"/>
          </p:cNvSpPr>
          <p:nvPr/>
        </p:nvSpPr>
        <p:spPr bwMode="auto">
          <a:xfrm>
            <a:off x="357188" y="4408488"/>
            <a:ext cx="8616950" cy="954087"/>
          </a:xfrm>
          <a:prstGeom prst="rect">
            <a:avLst/>
          </a:prstGeom>
          <a:solidFill>
            <a:srgbClr val="62412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ru-RU" sz="2000" dirty="0">
                <a:solidFill>
                  <a:srgbClr val="FFCC00"/>
                </a:solidFill>
              </a:rPr>
              <a:t>This stage is specific, because each macromolecule (polymer) is cleaved to monomers by its own set of enzymes. The 1st stage is catalyzed by enzymes of the hydrolase class.</a:t>
            </a:r>
            <a:endParaRPr lang="ru-RU" altLang="ru-RU" sz="2000" dirty="0" smtClean="0">
              <a:solidFill>
                <a:prstClr val="black"/>
              </a:solidFill>
            </a:endParaRPr>
          </a:p>
        </p:txBody>
      </p:sp>
      <p:sp>
        <p:nvSpPr>
          <p:cNvPr id="79920" name="Rectangle 48"/>
          <p:cNvSpPr>
            <a:spLocks noGrp="1" noRot="1" noChangeArrowheads="1"/>
          </p:cNvSpPr>
          <p:nvPr>
            <p:ph type="title"/>
          </p:nvPr>
        </p:nvSpPr>
        <p:spPr>
          <a:xfrm>
            <a:off x="2339975" y="315913"/>
            <a:ext cx="4032250" cy="576262"/>
          </a:xfrm>
        </p:spPr>
        <p:txBody>
          <a:bodyPr rtlCol="0">
            <a:normAutofit fontScale="90000"/>
          </a:bodyPr>
          <a:lstStyle/>
          <a:p>
            <a:pPr eaLnBrk="1" fontAlgn="auto" hangingPunct="1">
              <a:spcAft>
                <a:spcPts val="0"/>
              </a:spcAft>
              <a:defRPr/>
            </a:pPr>
            <a:r>
              <a:rPr lang="en-GB" dirty="0" smtClean="0"/>
              <a:t>Catabolism</a:t>
            </a:r>
            <a:endParaRPr lang="ru-RU" sz="4000" b="1" dirty="0" smtClean="0"/>
          </a:p>
        </p:txBody>
      </p:sp>
      <p:sp>
        <p:nvSpPr>
          <p:cNvPr id="79922" name="Oval 50"/>
          <p:cNvSpPr>
            <a:spLocks noChangeArrowheads="1"/>
          </p:cNvSpPr>
          <p:nvPr/>
        </p:nvSpPr>
        <p:spPr bwMode="auto">
          <a:xfrm>
            <a:off x="8712200" y="6524625"/>
            <a:ext cx="193675" cy="193675"/>
          </a:xfrm>
          <a:prstGeom prst="ellipse">
            <a:avLst/>
          </a:prstGeom>
          <a:solidFill>
            <a:srgbClr val="FFFFFF"/>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79923" name="Rectangle 51"/>
          <p:cNvSpPr>
            <a:spLocks noChangeArrowheads="1"/>
          </p:cNvSpPr>
          <p:nvPr/>
        </p:nvSpPr>
        <p:spPr bwMode="auto">
          <a:xfrm>
            <a:off x="527050" y="5616575"/>
            <a:ext cx="8135938"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ru-RU" sz="2000" dirty="0">
                <a:solidFill>
                  <a:prstClr val="black"/>
                </a:solidFill>
              </a:rPr>
              <a:t>The first stage of catabolism is localized in the digestive tract for food (exogenous) macromolecules, and for endogenous (located in the cells of the body) - mainly in lysosomes.</a:t>
            </a:r>
            <a:endParaRPr lang="ru-RU" altLang="ru-RU" sz="2000" dirty="0" smtClean="0">
              <a:solidFill>
                <a:prstClr val="black"/>
              </a:solidFill>
            </a:endParaRPr>
          </a:p>
        </p:txBody>
      </p:sp>
      <p:sp>
        <p:nvSpPr>
          <p:cNvPr id="79924" name="Oval 52"/>
          <p:cNvSpPr>
            <a:spLocks noChangeArrowheads="1"/>
          </p:cNvSpPr>
          <p:nvPr/>
        </p:nvSpPr>
        <p:spPr bwMode="auto">
          <a:xfrm>
            <a:off x="215900" y="6597650"/>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79925" name="Oval 53"/>
          <p:cNvSpPr>
            <a:spLocks noChangeArrowheads="1"/>
          </p:cNvSpPr>
          <p:nvPr/>
        </p:nvSpPr>
        <p:spPr bwMode="auto">
          <a:xfrm>
            <a:off x="242888" y="6611938"/>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 y="20636"/>
            <a:ext cx="1189037"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483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9920"/>
                                        </p:tgtEl>
                                        <p:attrNameLst>
                                          <p:attrName>style.visibility</p:attrName>
                                        </p:attrNameLst>
                                      </p:cBhvr>
                                      <p:to>
                                        <p:strVal val="visible"/>
                                      </p:to>
                                    </p:set>
                                    <p:animEffect transition="in" filter="fade">
                                      <p:cBhvr>
                                        <p:cTn id="7" dur="1000"/>
                                        <p:tgtEl>
                                          <p:spTgt spid="79920"/>
                                        </p:tgtEl>
                                      </p:cBhvr>
                                    </p:animEffect>
                                    <p:anim calcmode="lin" valueType="num">
                                      <p:cBhvr>
                                        <p:cTn id="8" dur="1000" fill="hold"/>
                                        <p:tgtEl>
                                          <p:spTgt spid="79920"/>
                                        </p:tgtEl>
                                        <p:attrNameLst>
                                          <p:attrName>ppt_x</p:attrName>
                                        </p:attrNameLst>
                                      </p:cBhvr>
                                      <p:tavLst>
                                        <p:tav tm="0">
                                          <p:val>
                                            <p:strVal val="#ppt_x"/>
                                          </p:val>
                                        </p:tav>
                                        <p:tav tm="100000">
                                          <p:val>
                                            <p:strVal val="#ppt_x"/>
                                          </p:val>
                                        </p:tav>
                                      </p:tavLst>
                                    </p:anim>
                                    <p:anim calcmode="lin" valueType="num">
                                      <p:cBhvr>
                                        <p:cTn id="9" dur="1000" fill="hold"/>
                                        <p:tgtEl>
                                          <p:spTgt spid="7992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79876"/>
                                        </p:tgtEl>
                                        <p:attrNameLst>
                                          <p:attrName>style.visibility</p:attrName>
                                        </p:attrNameLst>
                                      </p:cBhvr>
                                      <p:to>
                                        <p:strVal val="visible"/>
                                      </p:to>
                                    </p:set>
                                    <p:animEffect transition="in" filter="fade">
                                      <p:cBhvr>
                                        <p:cTn id="13" dur="1000"/>
                                        <p:tgtEl>
                                          <p:spTgt spid="79876"/>
                                        </p:tgtEl>
                                      </p:cBhvr>
                                    </p:animEffect>
                                    <p:anim calcmode="lin" valueType="num">
                                      <p:cBhvr>
                                        <p:cTn id="14" dur="1000" fill="hold"/>
                                        <p:tgtEl>
                                          <p:spTgt spid="79876"/>
                                        </p:tgtEl>
                                        <p:attrNameLst>
                                          <p:attrName>ppt_x</p:attrName>
                                        </p:attrNameLst>
                                      </p:cBhvr>
                                      <p:tavLst>
                                        <p:tav tm="0">
                                          <p:val>
                                            <p:strVal val="#ppt_x"/>
                                          </p:val>
                                        </p:tav>
                                        <p:tav tm="100000">
                                          <p:val>
                                            <p:strVal val="#ppt_x"/>
                                          </p:val>
                                        </p:tav>
                                      </p:tavLst>
                                    </p:anim>
                                    <p:anim calcmode="lin" valueType="num">
                                      <p:cBhvr>
                                        <p:cTn id="15" dur="1000" fill="hold"/>
                                        <p:tgtEl>
                                          <p:spTgt spid="7987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500"/>
                            </p:stCondLst>
                            <p:childTnLst>
                              <p:par>
                                <p:cTn id="17" presetID="53" presetClass="entr" presetSubtype="0" fill="hold" grpId="0" nodeType="afterEffect">
                                  <p:stCondLst>
                                    <p:cond delay="0"/>
                                  </p:stCondLst>
                                  <p:childTnLst>
                                    <p:set>
                                      <p:cBhvr>
                                        <p:cTn id="18" dur="1" fill="hold">
                                          <p:stCondLst>
                                            <p:cond delay="0"/>
                                          </p:stCondLst>
                                        </p:cTn>
                                        <p:tgtEl>
                                          <p:spTgt spid="79887"/>
                                        </p:tgtEl>
                                        <p:attrNameLst>
                                          <p:attrName>style.visibility</p:attrName>
                                        </p:attrNameLst>
                                      </p:cBhvr>
                                      <p:to>
                                        <p:strVal val="visible"/>
                                      </p:to>
                                    </p:set>
                                    <p:anim calcmode="lin" valueType="num">
                                      <p:cBhvr>
                                        <p:cTn id="19" dur="2000" fill="hold"/>
                                        <p:tgtEl>
                                          <p:spTgt spid="79887"/>
                                        </p:tgtEl>
                                        <p:attrNameLst>
                                          <p:attrName>ppt_w</p:attrName>
                                        </p:attrNameLst>
                                      </p:cBhvr>
                                      <p:tavLst>
                                        <p:tav tm="0">
                                          <p:val>
                                            <p:fltVal val="0"/>
                                          </p:val>
                                        </p:tav>
                                        <p:tav tm="100000">
                                          <p:val>
                                            <p:strVal val="#ppt_w"/>
                                          </p:val>
                                        </p:tav>
                                      </p:tavLst>
                                    </p:anim>
                                    <p:anim calcmode="lin" valueType="num">
                                      <p:cBhvr>
                                        <p:cTn id="20" dur="2000" fill="hold"/>
                                        <p:tgtEl>
                                          <p:spTgt spid="79887"/>
                                        </p:tgtEl>
                                        <p:attrNameLst>
                                          <p:attrName>ppt_h</p:attrName>
                                        </p:attrNameLst>
                                      </p:cBhvr>
                                      <p:tavLst>
                                        <p:tav tm="0">
                                          <p:val>
                                            <p:fltVal val="0"/>
                                          </p:val>
                                        </p:tav>
                                        <p:tav tm="100000">
                                          <p:val>
                                            <p:strVal val="#ppt_h"/>
                                          </p:val>
                                        </p:tav>
                                      </p:tavLst>
                                    </p:anim>
                                    <p:animEffect transition="in" filter="fade">
                                      <p:cBhvr>
                                        <p:cTn id="21" dur="2000"/>
                                        <p:tgtEl>
                                          <p:spTgt spid="79887"/>
                                        </p:tgtEl>
                                      </p:cBhvr>
                                    </p:animEffect>
                                  </p:childTnLst>
                                </p:cTn>
                              </p:par>
                            </p:childTnLst>
                          </p:cTn>
                        </p:par>
                        <p:par>
                          <p:cTn id="22" fill="hold" nodeType="afterGroup">
                            <p:stCondLst>
                              <p:cond delay="4500"/>
                            </p:stCondLst>
                            <p:childTnLst>
                              <p:par>
                                <p:cTn id="23" presetID="23" presetClass="entr" presetSubtype="16" fill="hold" grpId="0" nodeType="afterEffect">
                                  <p:stCondLst>
                                    <p:cond delay="3500"/>
                                  </p:stCondLst>
                                  <p:childTnLst>
                                    <p:set>
                                      <p:cBhvr>
                                        <p:cTn id="24" dur="1" fill="hold">
                                          <p:stCondLst>
                                            <p:cond delay="0"/>
                                          </p:stCondLst>
                                        </p:cTn>
                                        <p:tgtEl>
                                          <p:spTgt spid="79917"/>
                                        </p:tgtEl>
                                        <p:attrNameLst>
                                          <p:attrName>style.visibility</p:attrName>
                                        </p:attrNameLst>
                                      </p:cBhvr>
                                      <p:to>
                                        <p:strVal val="visible"/>
                                      </p:to>
                                    </p:set>
                                    <p:anim calcmode="lin" valueType="num">
                                      <p:cBhvr>
                                        <p:cTn id="25" dur="1000" fill="hold"/>
                                        <p:tgtEl>
                                          <p:spTgt spid="79917"/>
                                        </p:tgtEl>
                                        <p:attrNameLst>
                                          <p:attrName>ppt_w</p:attrName>
                                        </p:attrNameLst>
                                      </p:cBhvr>
                                      <p:tavLst>
                                        <p:tav tm="0">
                                          <p:val>
                                            <p:fltVal val="0"/>
                                          </p:val>
                                        </p:tav>
                                        <p:tav tm="100000">
                                          <p:val>
                                            <p:strVal val="#ppt_w"/>
                                          </p:val>
                                        </p:tav>
                                      </p:tavLst>
                                    </p:anim>
                                    <p:anim calcmode="lin" valueType="num">
                                      <p:cBhvr>
                                        <p:cTn id="26" dur="1000" fill="hold"/>
                                        <p:tgtEl>
                                          <p:spTgt spid="79917"/>
                                        </p:tgtEl>
                                        <p:attrNameLst>
                                          <p:attrName>ppt_h</p:attrName>
                                        </p:attrNameLst>
                                      </p:cBhvr>
                                      <p:tavLst>
                                        <p:tav tm="0">
                                          <p:val>
                                            <p:fltVal val="0"/>
                                          </p:val>
                                        </p:tav>
                                        <p:tav tm="100000">
                                          <p:val>
                                            <p:strVal val="#ppt_h"/>
                                          </p:val>
                                        </p:tav>
                                      </p:tavLst>
                                    </p:anim>
                                  </p:childTnLst>
                                </p:cTn>
                              </p:par>
                            </p:childTnLst>
                          </p:cTn>
                        </p:par>
                        <p:par>
                          <p:cTn id="27" fill="hold" nodeType="afterGroup">
                            <p:stCondLst>
                              <p:cond delay="9000"/>
                            </p:stCondLst>
                            <p:childTnLst>
                              <p:par>
                                <p:cTn id="28" presetID="10" presetClass="entr" presetSubtype="0" fill="hold" grpId="0" nodeType="afterEffect">
                                  <p:stCondLst>
                                    <p:cond delay="0"/>
                                  </p:stCondLst>
                                  <p:childTnLst>
                                    <p:set>
                                      <p:cBhvr>
                                        <p:cTn id="29" dur="1" fill="hold">
                                          <p:stCondLst>
                                            <p:cond delay="0"/>
                                          </p:stCondLst>
                                        </p:cTn>
                                        <p:tgtEl>
                                          <p:spTgt spid="79890"/>
                                        </p:tgtEl>
                                        <p:attrNameLst>
                                          <p:attrName>style.visibility</p:attrName>
                                        </p:attrNameLst>
                                      </p:cBhvr>
                                      <p:to>
                                        <p:strVal val="visible"/>
                                      </p:to>
                                    </p:set>
                                    <p:animEffect transition="in" filter="fade">
                                      <p:cBhvr>
                                        <p:cTn id="30" dur="1000"/>
                                        <p:tgtEl>
                                          <p:spTgt spid="79890"/>
                                        </p:tgtEl>
                                      </p:cBhvr>
                                    </p:animEffect>
                                  </p:childTnLst>
                                </p:cTn>
                              </p:par>
                            </p:childTnLst>
                          </p:cTn>
                        </p:par>
                        <p:par>
                          <p:cTn id="31" fill="hold" nodeType="afterGroup">
                            <p:stCondLst>
                              <p:cond delay="10000"/>
                            </p:stCondLst>
                            <p:childTnLst>
                              <p:par>
                                <p:cTn id="32" presetID="23" presetClass="entr" presetSubtype="16" fill="hold" grpId="0" nodeType="afterEffect">
                                  <p:stCondLst>
                                    <p:cond delay="0"/>
                                  </p:stCondLst>
                                  <p:childTnLst>
                                    <p:set>
                                      <p:cBhvr>
                                        <p:cTn id="33" dur="1" fill="hold">
                                          <p:stCondLst>
                                            <p:cond delay="0"/>
                                          </p:stCondLst>
                                        </p:cTn>
                                        <p:tgtEl>
                                          <p:spTgt spid="79926"/>
                                        </p:tgtEl>
                                        <p:attrNameLst>
                                          <p:attrName>style.visibility</p:attrName>
                                        </p:attrNameLst>
                                      </p:cBhvr>
                                      <p:to>
                                        <p:strVal val="visible"/>
                                      </p:to>
                                    </p:set>
                                    <p:anim calcmode="lin" valueType="num">
                                      <p:cBhvr>
                                        <p:cTn id="34" dur="1000" fill="hold"/>
                                        <p:tgtEl>
                                          <p:spTgt spid="79926"/>
                                        </p:tgtEl>
                                        <p:attrNameLst>
                                          <p:attrName>ppt_w</p:attrName>
                                        </p:attrNameLst>
                                      </p:cBhvr>
                                      <p:tavLst>
                                        <p:tav tm="0">
                                          <p:val>
                                            <p:fltVal val="0"/>
                                          </p:val>
                                        </p:tav>
                                        <p:tav tm="100000">
                                          <p:val>
                                            <p:strVal val="#ppt_w"/>
                                          </p:val>
                                        </p:tav>
                                      </p:tavLst>
                                    </p:anim>
                                    <p:anim calcmode="lin" valueType="num">
                                      <p:cBhvr>
                                        <p:cTn id="35" dur="1000" fill="hold"/>
                                        <p:tgtEl>
                                          <p:spTgt spid="79926"/>
                                        </p:tgtEl>
                                        <p:attrNameLst>
                                          <p:attrName>ppt_h</p:attrName>
                                        </p:attrNameLst>
                                      </p:cBhvr>
                                      <p:tavLst>
                                        <p:tav tm="0">
                                          <p:val>
                                            <p:fltVal val="0"/>
                                          </p:val>
                                        </p:tav>
                                        <p:tav tm="100000">
                                          <p:val>
                                            <p:strVal val="#ppt_h"/>
                                          </p:val>
                                        </p:tav>
                                      </p:tavLst>
                                    </p:anim>
                                  </p:childTnLst>
                                </p:cTn>
                              </p:par>
                            </p:childTnLst>
                          </p:cTn>
                        </p:par>
                        <p:par>
                          <p:cTn id="36" fill="hold" nodeType="afterGroup">
                            <p:stCondLst>
                              <p:cond delay="11000"/>
                            </p:stCondLst>
                            <p:childTnLst>
                              <p:par>
                                <p:cTn id="37" presetID="10" presetClass="entr" presetSubtype="0" fill="hold" grpId="0" nodeType="afterEffect">
                                  <p:stCondLst>
                                    <p:cond delay="0"/>
                                  </p:stCondLst>
                                  <p:childTnLst>
                                    <p:set>
                                      <p:cBhvr>
                                        <p:cTn id="38" dur="1" fill="hold">
                                          <p:stCondLst>
                                            <p:cond delay="0"/>
                                          </p:stCondLst>
                                        </p:cTn>
                                        <p:tgtEl>
                                          <p:spTgt spid="79879"/>
                                        </p:tgtEl>
                                        <p:attrNameLst>
                                          <p:attrName>style.visibility</p:attrName>
                                        </p:attrNameLst>
                                      </p:cBhvr>
                                      <p:to>
                                        <p:strVal val="visible"/>
                                      </p:to>
                                    </p:set>
                                    <p:animEffect transition="in" filter="fade">
                                      <p:cBhvr>
                                        <p:cTn id="39" dur="1000"/>
                                        <p:tgtEl>
                                          <p:spTgt spid="79879"/>
                                        </p:tgtEl>
                                      </p:cBhvr>
                                    </p:animEffect>
                                  </p:childTnLst>
                                </p:cTn>
                              </p:par>
                            </p:childTnLst>
                          </p:cTn>
                        </p:par>
                        <p:par>
                          <p:cTn id="40" fill="hold" nodeType="afterGroup">
                            <p:stCondLst>
                              <p:cond delay="12000"/>
                            </p:stCondLst>
                            <p:childTnLst>
                              <p:par>
                                <p:cTn id="41" presetID="23" presetClass="entr" presetSubtype="16" fill="hold" grpId="0" nodeType="afterEffect">
                                  <p:stCondLst>
                                    <p:cond delay="0"/>
                                  </p:stCondLst>
                                  <p:childTnLst>
                                    <p:set>
                                      <p:cBhvr>
                                        <p:cTn id="42" dur="1" fill="hold">
                                          <p:stCondLst>
                                            <p:cond delay="0"/>
                                          </p:stCondLst>
                                        </p:cTn>
                                        <p:tgtEl>
                                          <p:spTgt spid="79927"/>
                                        </p:tgtEl>
                                        <p:attrNameLst>
                                          <p:attrName>style.visibility</p:attrName>
                                        </p:attrNameLst>
                                      </p:cBhvr>
                                      <p:to>
                                        <p:strVal val="visible"/>
                                      </p:to>
                                    </p:set>
                                    <p:anim calcmode="lin" valueType="num">
                                      <p:cBhvr>
                                        <p:cTn id="43" dur="1000" fill="hold"/>
                                        <p:tgtEl>
                                          <p:spTgt spid="79927"/>
                                        </p:tgtEl>
                                        <p:attrNameLst>
                                          <p:attrName>ppt_w</p:attrName>
                                        </p:attrNameLst>
                                      </p:cBhvr>
                                      <p:tavLst>
                                        <p:tav tm="0">
                                          <p:val>
                                            <p:fltVal val="0"/>
                                          </p:val>
                                        </p:tav>
                                        <p:tav tm="100000">
                                          <p:val>
                                            <p:strVal val="#ppt_w"/>
                                          </p:val>
                                        </p:tav>
                                      </p:tavLst>
                                    </p:anim>
                                    <p:anim calcmode="lin" valueType="num">
                                      <p:cBhvr>
                                        <p:cTn id="44" dur="1000" fill="hold"/>
                                        <p:tgtEl>
                                          <p:spTgt spid="79927"/>
                                        </p:tgtEl>
                                        <p:attrNameLst>
                                          <p:attrName>ppt_h</p:attrName>
                                        </p:attrNameLst>
                                      </p:cBhvr>
                                      <p:tavLst>
                                        <p:tav tm="0">
                                          <p:val>
                                            <p:fltVal val="0"/>
                                          </p:val>
                                        </p:tav>
                                        <p:tav tm="100000">
                                          <p:val>
                                            <p:strVal val="#ppt_h"/>
                                          </p:val>
                                        </p:tav>
                                      </p:tavLst>
                                    </p:anim>
                                  </p:childTnLst>
                                </p:cTn>
                              </p:par>
                            </p:childTnLst>
                          </p:cTn>
                        </p:par>
                        <p:par>
                          <p:cTn id="45" fill="hold" nodeType="afterGroup">
                            <p:stCondLst>
                              <p:cond delay="13000"/>
                            </p:stCondLst>
                            <p:childTnLst>
                              <p:par>
                                <p:cTn id="46" presetID="10" presetClass="entr" presetSubtype="0" fill="hold" grpId="0" nodeType="afterEffect">
                                  <p:stCondLst>
                                    <p:cond delay="0"/>
                                  </p:stCondLst>
                                  <p:childTnLst>
                                    <p:set>
                                      <p:cBhvr>
                                        <p:cTn id="47" dur="1" fill="hold">
                                          <p:stCondLst>
                                            <p:cond delay="0"/>
                                          </p:stCondLst>
                                        </p:cTn>
                                        <p:tgtEl>
                                          <p:spTgt spid="79880"/>
                                        </p:tgtEl>
                                        <p:attrNameLst>
                                          <p:attrName>style.visibility</p:attrName>
                                        </p:attrNameLst>
                                      </p:cBhvr>
                                      <p:to>
                                        <p:strVal val="visible"/>
                                      </p:to>
                                    </p:set>
                                    <p:animEffect transition="in" filter="fade">
                                      <p:cBhvr>
                                        <p:cTn id="48" dur="1000"/>
                                        <p:tgtEl>
                                          <p:spTgt spid="79880"/>
                                        </p:tgtEl>
                                      </p:cBhvr>
                                    </p:animEffect>
                                  </p:childTnLst>
                                </p:cTn>
                              </p:par>
                            </p:childTnLst>
                          </p:cTn>
                        </p:par>
                        <p:par>
                          <p:cTn id="49" fill="hold" nodeType="afterGroup">
                            <p:stCondLst>
                              <p:cond delay="14000"/>
                            </p:stCondLst>
                            <p:childTnLst>
                              <p:par>
                                <p:cTn id="50" presetID="53" presetClass="entr" presetSubtype="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000" fill="hold"/>
                                        <p:tgtEl>
                                          <p:spTgt spid="2"/>
                                        </p:tgtEl>
                                        <p:attrNameLst>
                                          <p:attrName>ppt_w</p:attrName>
                                        </p:attrNameLst>
                                      </p:cBhvr>
                                      <p:tavLst>
                                        <p:tav tm="0">
                                          <p:val>
                                            <p:fltVal val="0"/>
                                          </p:val>
                                        </p:tav>
                                        <p:tav tm="100000">
                                          <p:val>
                                            <p:strVal val="#ppt_w"/>
                                          </p:val>
                                        </p:tav>
                                      </p:tavLst>
                                    </p:anim>
                                    <p:anim calcmode="lin" valueType="num">
                                      <p:cBhvr>
                                        <p:cTn id="53" dur="1000" fill="hold"/>
                                        <p:tgtEl>
                                          <p:spTgt spid="2"/>
                                        </p:tgtEl>
                                        <p:attrNameLst>
                                          <p:attrName>ppt_h</p:attrName>
                                        </p:attrNameLst>
                                      </p:cBhvr>
                                      <p:tavLst>
                                        <p:tav tm="0">
                                          <p:val>
                                            <p:fltVal val="0"/>
                                          </p:val>
                                        </p:tav>
                                        <p:tav tm="100000">
                                          <p:val>
                                            <p:strVal val="#ppt_h"/>
                                          </p:val>
                                        </p:tav>
                                      </p:tavLst>
                                    </p:anim>
                                    <p:animEffect transition="in" filter="fade">
                                      <p:cBhvr>
                                        <p:cTn id="54" dur="1000"/>
                                        <p:tgtEl>
                                          <p:spTgt spid="2"/>
                                        </p:tgtEl>
                                      </p:cBhvr>
                                    </p:animEffect>
                                  </p:childTnLst>
                                </p:cTn>
                              </p:par>
                            </p:childTnLst>
                          </p:cTn>
                        </p:par>
                        <p:par>
                          <p:cTn id="55" fill="hold" nodeType="afterGroup">
                            <p:stCondLst>
                              <p:cond delay="15000"/>
                            </p:stCondLst>
                            <p:childTnLst>
                              <p:par>
                                <p:cTn id="56" presetID="47" presetClass="entr" presetSubtype="0" fill="hold" grpId="0" nodeType="afterEffect">
                                  <p:stCondLst>
                                    <p:cond delay="0"/>
                                  </p:stCondLst>
                                  <p:childTnLst>
                                    <p:set>
                                      <p:cBhvr>
                                        <p:cTn id="57" dur="1" fill="hold">
                                          <p:stCondLst>
                                            <p:cond delay="0"/>
                                          </p:stCondLst>
                                        </p:cTn>
                                        <p:tgtEl>
                                          <p:spTgt spid="79895"/>
                                        </p:tgtEl>
                                        <p:attrNameLst>
                                          <p:attrName>style.visibility</p:attrName>
                                        </p:attrNameLst>
                                      </p:cBhvr>
                                      <p:to>
                                        <p:strVal val="visible"/>
                                      </p:to>
                                    </p:set>
                                    <p:animEffect transition="in" filter="fade">
                                      <p:cBhvr>
                                        <p:cTn id="58" dur="1000"/>
                                        <p:tgtEl>
                                          <p:spTgt spid="79895"/>
                                        </p:tgtEl>
                                      </p:cBhvr>
                                    </p:animEffect>
                                    <p:anim calcmode="lin" valueType="num">
                                      <p:cBhvr>
                                        <p:cTn id="59" dur="1000" fill="hold"/>
                                        <p:tgtEl>
                                          <p:spTgt spid="79895"/>
                                        </p:tgtEl>
                                        <p:attrNameLst>
                                          <p:attrName>ppt_x</p:attrName>
                                        </p:attrNameLst>
                                      </p:cBhvr>
                                      <p:tavLst>
                                        <p:tav tm="0">
                                          <p:val>
                                            <p:strVal val="#ppt_x"/>
                                          </p:val>
                                        </p:tav>
                                        <p:tav tm="100000">
                                          <p:val>
                                            <p:strVal val="#ppt_x"/>
                                          </p:val>
                                        </p:tav>
                                      </p:tavLst>
                                    </p:anim>
                                    <p:anim calcmode="lin" valueType="num">
                                      <p:cBhvr>
                                        <p:cTn id="60" dur="1000" fill="hold"/>
                                        <p:tgtEl>
                                          <p:spTgt spid="79895"/>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79893"/>
                                        </p:tgtEl>
                                        <p:attrNameLst>
                                          <p:attrName>style.visibility</p:attrName>
                                        </p:attrNameLst>
                                      </p:cBhvr>
                                      <p:to>
                                        <p:strVal val="visible"/>
                                      </p:to>
                                    </p:set>
                                    <p:animEffect transition="in" filter="fade">
                                      <p:cBhvr>
                                        <p:cTn id="63" dur="1000"/>
                                        <p:tgtEl>
                                          <p:spTgt spid="79893"/>
                                        </p:tgtEl>
                                      </p:cBhvr>
                                    </p:animEffect>
                                    <p:anim calcmode="lin" valueType="num">
                                      <p:cBhvr>
                                        <p:cTn id="64" dur="1000" fill="hold"/>
                                        <p:tgtEl>
                                          <p:spTgt spid="79893"/>
                                        </p:tgtEl>
                                        <p:attrNameLst>
                                          <p:attrName>ppt_x</p:attrName>
                                        </p:attrNameLst>
                                      </p:cBhvr>
                                      <p:tavLst>
                                        <p:tav tm="0">
                                          <p:val>
                                            <p:strVal val="#ppt_x"/>
                                          </p:val>
                                        </p:tav>
                                        <p:tav tm="100000">
                                          <p:val>
                                            <p:strVal val="#ppt_x"/>
                                          </p:val>
                                        </p:tav>
                                      </p:tavLst>
                                    </p:anim>
                                    <p:anim calcmode="lin" valueType="num">
                                      <p:cBhvr>
                                        <p:cTn id="65" dur="1000" fill="hold"/>
                                        <p:tgtEl>
                                          <p:spTgt spid="79893"/>
                                        </p:tgtEl>
                                        <p:attrNameLst>
                                          <p:attrName>ppt_y</p:attrName>
                                        </p:attrNameLst>
                                      </p:cBhvr>
                                      <p:tavLst>
                                        <p:tav tm="0">
                                          <p:val>
                                            <p:strVal val="#ppt_y-.1"/>
                                          </p:val>
                                        </p:tav>
                                        <p:tav tm="100000">
                                          <p:val>
                                            <p:strVal val="#ppt_y"/>
                                          </p:val>
                                        </p:tav>
                                      </p:tavLst>
                                    </p:anim>
                                  </p:childTnLst>
                                </p:cTn>
                              </p:par>
                            </p:childTnLst>
                          </p:cTn>
                        </p:par>
                        <p:par>
                          <p:cTn id="66" fill="hold" nodeType="afterGroup">
                            <p:stCondLst>
                              <p:cond delay="16000"/>
                            </p:stCondLst>
                            <p:childTnLst>
                              <p:par>
                                <p:cTn id="67" presetID="53" presetClass="entr" presetSubtype="0" fill="hold" nodeType="after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1000" fill="hold"/>
                                        <p:tgtEl>
                                          <p:spTgt spid="3"/>
                                        </p:tgtEl>
                                        <p:attrNameLst>
                                          <p:attrName>ppt_w</p:attrName>
                                        </p:attrNameLst>
                                      </p:cBhvr>
                                      <p:tavLst>
                                        <p:tav tm="0">
                                          <p:val>
                                            <p:fltVal val="0"/>
                                          </p:val>
                                        </p:tav>
                                        <p:tav tm="100000">
                                          <p:val>
                                            <p:strVal val="#ppt_w"/>
                                          </p:val>
                                        </p:tav>
                                      </p:tavLst>
                                    </p:anim>
                                    <p:anim calcmode="lin" valueType="num">
                                      <p:cBhvr>
                                        <p:cTn id="70" dur="1000" fill="hold"/>
                                        <p:tgtEl>
                                          <p:spTgt spid="3"/>
                                        </p:tgtEl>
                                        <p:attrNameLst>
                                          <p:attrName>ppt_h</p:attrName>
                                        </p:attrNameLst>
                                      </p:cBhvr>
                                      <p:tavLst>
                                        <p:tav tm="0">
                                          <p:val>
                                            <p:fltVal val="0"/>
                                          </p:val>
                                        </p:tav>
                                        <p:tav tm="100000">
                                          <p:val>
                                            <p:strVal val="#ppt_h"/>
                                          </p:val>
                                        </p:tav>
                                      </p:tavLst>
                                    </p:anim>
                                    <p:animEffect transition="in" filter="fade">
                                      <p:cBhvr>
                                        <p:cTn id="71" dur="1000"/>
                                        <p:tgtEl>
                                          <p:spTgt spid="3"/>
                                        </p:tgtEl>
                                      </p:cBhvr>
                                    </p:animEffect>
                                  </p:childTnLst>
                                </p:cTn>
                              </p:par>
                            </p:childTnLst>
                          </p:cTn>
                        </p:par>
                        <p:par>
                          <p:cTn id="72" fill="hold" nodeType="afterGroup">
                            <p:stCondLst>
                              <p:cond delay="17000"/>
                            </p:stCondLst>
                            <p:childTnLst>
                              <p:par>
                                <p:cTn id="73" presetID="47" presetClass="entr" presetSubtype="0" fill="hold" grpId="0" nodeType="afterEffect">
                                  <p:stCondLst>
                                    <p:cond delay="0"/>
                                  </p:stCondLst>
                                  <p:childTnLst>
                                    <p:set>
                                      <p:cBhvr>
                                        <p:cTn id="74" dur="1" fill="hold">
                                          <p:stCondLst>
                                            <p:cond delay="0"/>
                                          </p:stCondLst>
                                        </p:cTn>
                                        <p:tgtEl>
                                          <p:spTgt spid="79884"/>
                                        </p:tgtEl>
                                        <p:attrNameLst>
                                          <p:attrName>style.visibility</p:attrName>
                                        </p:attrNameLst>
                                      </p:cBhvr>
                                      <p:to>
                                        <p:strVal val="visible"/>
                                      </p:to>
                                    </p:set>
                                    <p:animEffect transition="in" filter="fade">
                                      <p:cBhvr>
                                        <p:cTn id="75" dur="1000"/>
                                        <p:tgtEl>
                                          <p:spTgt spid="79884"/>
                                        </p:tgtEl>
                                      </p:cBhvr>
                                    </p:animEffect>
                                    <p:anim calcmode="lin" valueType="num">
                                      <p:cBhvr>
                                        <p:cTn id="76" dur="1000" fill="hold"/>
                                        <p:tgtEl>
                                          <p:spTgt spid="79884"/>
                                        </p:tgtEl>
                                        <p:attrNameLst>
                                          <p:attrName>ppt_x</p:attrName>
                                        </p:attrNameLst>
                                      </p:cBhvr>
                                      <p:tavLst>
                                        <p:tav tm="0">
                                          <p:val>
                                            <p:strVal val="#ppt_x"/>
                                          </p:val>
                                        </p:tav>
                                        <p:tav tm="100000">
                                          <p:val>
                                            <p:strVal val="#ppt_x"/>
                                          </p:val>
                                        </p:tav>
                                      </p:tavLst>
                                    </p:anim>
                                    <p:anim calcmode="lin" valueType="num">
                                      <p:cBhvr>
                                        <p:cTn id="77" dur="1000" fill="hold"/>
                                        <p:tgtEl>
                                          <p:spTgt spid="79884"/>
                                        </p:tgtEl>
                                        <p:attrNameLst>
                                          <p:attrName>ppt_y</p:attrName>
                                        </p:attrNameLst>
                                      </p:cBhvr>
                                      <p:tavLst>
                                        <p:tav tm="0">
                                          <p:val>
                                            <p:strVal val="#ppt_y-.1"/>
                                          </p:val>
                                        </p:tav>
                                        <p:tav tm="100000">
                                          <p:val>
                                            <p:strVal val="#ppt_y"/>
                                          </p:val>
                                        </p:tav>
                                      </p:tavLst>
                                    </p:anim>
                                  </p:childTnLst>
                                </p:cTn>
                              </p:par>
                            </p:childTnLst>
                          </p:cTn>
                        </p:par>
                        <p:par>
                          <p:cTn id="78" fill="hold" nodeType="afterGroup">
                            <p:stCondLst>
                              <p:cond delay="18000"/>
                            </p:stCondLst>
                            <p:childTnLst>
                              <p:par>
                                <p:cTn id="79" presetID="53" presetClass="entr" presetSubtype="0" fill="hold" nodeType="after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p:cTn id="81" dur="1000" fill="hold"/>
                                        <p:tgtEl>
                                          <p:spTgt spid="4"/>
                                        </p:tgtEl>
                                        <p:attrNameLst>
                                          <p:attrName>ppt_w</p:attrName>
                                        </p:attrNameLst>
                                      </p:cBhvr>
                                      <p:tavLst>
                                        <p:tav tm="0">
                                          <p:val>
                                            <p:fltVal val="0"/>
                                          </p:val>
                                        </p:tav>
                                        <p:tav tm="100000">
                                          <p:val>
                                            <p:strVal val="#ppt_w"/>
                                          </p:val>
                                        </p:tav>
                                      </p:tavLst>
                                    </p:anim>
                                    <p:anim calcmode="lin" valueType="num">
                                      <p:cBhvr>
                                        <p:cTn id="82" dur="1000" fill="hold"/>
                                        <p:tgtEl>
                                          <p:spTgt spid="4"/>
                                        </p:tgtEl>
                                        <p:attrNameLst>
                                          <p:attrName>ppt_h</p:attrName>
                                        </p:attrNameLst>
                                      </p:cBhvr>
                                      <p:tavLst>
                                        <p:tav tm="0">
                                          <p:val>
                                            <p:fltVal val="0"/>
                                          </p:val>
                                        </p:tav>
                                        <p:tav tm="100000">
                                          <p:val>
                                            <p:strVal val="#ppt_h"/>
                                          </p:val>
                                        </p:tav>
                                      </p:tavLst>
                                    </p:anim>
                                    <p:animEffect transition="in" filter="fade">
                                      <p:cBhvr>
                                        <p:cTn id="83" dur="1000"/>
                                        <p:tgtEl>
                                          <p:spTgt spid="4"/>
                                        </p:tgtEl>
                                      </p:cBhvr>
                                    </p:animEffect>
                                  </p:childTnLst>
                                </p:cTn>
                              </p:par>
                            </p:childTnLst>
                          </p:cTn>
                        </p:par>
                        <p:par>
                          <p:cTn id="84" fill="hold" nodeType="afterGroup">
                            <p:stCondLst>
                              <p:cond delay="19000"/>
                            </p:stCondLst>
                            <p:childTnLst>
                              <p:par>
                                <p:cTn id="85" presetID="47" presetClass="entr" presetSubtype="0" fill="hold" grpId="0" nodeType="afterEffect">
                                  <p:stCondLst>
                                    <p:cond delay="0"/>
                                  </p:stCondLst>
                                  <p:childTnLst>
                                    <p:set>
                                      <p:cBhvr>
                                        <p:cTn id="86" dur="1" fill="hold">
                                          <p:stCondLst>
                                            <p:cond delay="0"/>
                                          </p:stCondLst>
                                        </p:cTn>
                                        <p:tgtEl>
                                          <p:spTgt spid="79885"/>
                                        </p:tgtEl>
                                        <p:attrNameLst>
                                          <p:attrName>style.visibility</p:attrName>
                                        </p:attrNameLst>
                                      </p:cBhvr>
                                      <p:to>
                                        <p:strVal val="visible"/>
                                      </p:to>
                                    </p:set>
                                    <p:animEffect transition="in" filter="fade">
                                      <p:cBhvr>
                                        <p:cTn id="87" dur="1000"/>
                                        <p:tgtEl>
                                          <p:spTgt spid="79885"/>
                                        </p:tgtEl>
                                      </p:cBhvr>
                                    </p:animEffect>
                                    <p:anim calcmode="lin" valueType="num">
                                      <p:cBhvr>
                                        <p:cTn id="88" dur="1000" fill="hold"/>
                                        <p:tgtEl>
                                          <p:spTgt spid="79885"/>
                                        </p:tgtEl>
                                        <p:attrNameLst>
                                          <p:attrName>ppt_x</p:attrName>
                                        </p:attrNameLst>
                                      </p:cBhvr>
                                      <p:tavLst>
                                        <p:tav tm="0">
                                          <p:val>
                                            <p:strVal val="#ppt_x"/>
                                          </p:val>
                                        </p:tav>
                                        <p:tav tm="100000">
                                          <p:val>
                                            <p:strVal val="#ppt_x"/>
                                          </p:val>
                                        </p:tav>
                                      </p:tavLst>
                                    </p:anim>
                                    <p:anim calcmode="lin" valueType="num">
                                      <p:cBhvr>
                                        <p:cTn id="89" dur="1000" fill="hold"/>
                                        <p:tgtEl>
                                          <p:spTgt spid="79885"/>
                                        </p:tgtEl>
                                        <p:attrNameLst>
                                          <p:attrName>ppt_y</p:attrName>
                                        </p:attrNameLst>
                                      </p:cBhvr>
                                      <p:tavLst>
                                        <p:tav tm="0">
                                          <p:val>
                                            <p:strVal val="#ppt_y-.1"/>
                                          </p:val>
                                        </p:tav>
                                        <p:tav tm="100000">
                                          <p:val>
                                            <p:strVal val="#ppt_y"/>
                                          </p:val>
                                        </p:tav>
                                      </p:tavLst>
                                    </p:anim>
                                  </p:childTnLst>
                                </p:cTn>
                              </p:par>
                            </p:childTnLst>
                          </p:cTn>
                        </p:par>
                        <p:par>
                          <p:cTn id="90" fill="hold" nodeType="afterGroup">
                            <p:stCondLst>
                              <p:cond delay="20000"/>
                            </p:stCondLst>
                            <p:childTnLst>
                              <p:par>
                                <p:cTn id="91" presetID="10" presetClass="entr" presetSubtype="0" fill="hold" grpId="0" nodeType="afterEffect">
                                  <p:stCondLst>
                                    <p:cond delay="0"/>
                                  </p:stCondLst>
                                  <p:childTnLst>
                                    <p:set>
                                      <p:cBhvr>
                                        <p:cTn id="92" dur="1" fill="hold">
                                          <p:stCondLst>
                                            <p:cond delay="0"/>
                                          </p:stCondLst>
                                        </p:cTn>
                                        <p:tgtEl>
                                          <p:spTgt spid="79924"/>
                                        </p:tgtEl>
                                        <p:attrNameLst>
                                          <p:attrName>style.visibility</p:attrName>
                                        </p:attrNameLst>
                                      </p:cBhvr>
                                      <p:to>
                                        <p:strVal val="visible"/>
                                      </p:to>
                                    </p:set>
                                    <p:animEffect transition="in" filter="fade">
                                      <p:cBhvr>
                                        <p:cTn id="93" dur="1000"/>
                                        <p:tgtEl>
                                          <p:spTgt spid="79924"/>
                                        </p:tgtEl>
                                      </p:cBhvr>
                                    </p:animEffect>
                                  </p:childTnLst>
                                </p:cTn>
                              </p:par>
                            </p:childTnLst>
                          </p:cTn>
                        </p:par>
                        <p:par>
                          <p:cTn id="94" fill="hold" nodeType="afterGroup">
                            <p:stCondLst>
                              <p:cond delay="21000"/>
                            </p:stCondLst>
                            <p:childTnLst>
                              <p:par>
                                <p:cTn id="95" presetID="27" presetClass="emph" presetSubtype="0" repeatCount="indefinite" fill="hold" grpId="1" nodeType="afterEffect">
                                  <p:stCondLst>
                                    <p:cond delay="0"/>
                                  </p:stCondLst>
                                  <p:childTnLst>
                                    <p:animClr clrSpc="rgb" dir="cw">
                                      <p:cBhvr override="childStyle">
                                        <p:cTn id="96" dur="250" autoRev="1" fill="hold"/>
                                        <p:tgtEl>
                                          <p:spTgt spid="79924"/>
                                        </p:tgtEl>
                                        <p:attrNameLst>
                                          <p:attrName>style.color</p:attrName>
                                        </p:attrNameLst>
                                      </p:cBhvr>
                                      <p:to>
                                        <a:schemeClr val="bg1"/>
                                      </p:to>
                                    </p:animClr>
                                    <p:animClr clrSpc="rgb" dir="cw">
                                      <p:cBhvr>
                                        <p:cTn id="97" dur="250" autoRev="1" fill="hold"/>
                                        <p:tgtEl>
                                          <p:spTgt spid="79924"/>
                                        </p:tgtEl>
                                        <p:attrNameLst>
                                          <p:attrName>fillcolor</p:attrName>
                                        </p:attrNameLst>
                                      </p:cBhvr>
                                      <p:to>
                                        <a:schemeClr val="bg1"/>
                                      </p:to>
                                    </p:animClr>
                                    <p:set>
                                      <p:cBhvr>
                                        <p:cTn id="98" dur="250" autoRev="1" fill="hold"/>
                                        <p:tgtEl>
                                          <p:spTgt spid="79924"/>
                                        </p:tgtEl>
                                        <p:attrNameLst>
                                          <p:attrName>fill.type</p:attrName>
                                        </p:attrNameLst>
                                      </p:cBhvr>
                                      <p:to>
                                        <p:strVal val="solid"/>
                                      </p:to>
                                    </p:set>
                                    <p:set>
                                      <p:cBhvr>
                                        <p:cTn id="99" dur="250" autoRev="1" fill="hold"/>
                                        <p:tgtEl>
                                          <p:spTgt spid="79924"/>
                                        </p:tgtEl>
                                        <p:attrNameLst>
                                          <p:attrName>fill.on</p:attrName>
                                        </p:attrNameLst>
                                      </p:cBhvr>
                                      <p:to>
                                        <p:strVal val="tru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xit" presetSubtype="0" fill="hold" grpId="2" nodeType="clickEffect">
                                  <p:stCondLst>
                                    <p:cond delay="0"/>
                                  </p:stCondLst>
                                  <p:childTnLst>
                                    <p:set>
                                      <p:cBhvr>
                                        <p:cTn id="103" dur="1" fill="hold">
                                          <p:stCondLst>
                                            <p:cond delay="0"/>
                                          </p:stCondLst>
                                        </p:cTn>
                                        <p:tgtEl>
                                          <p:spTgt spid="79924"/>
                                        </p:tgtEl>
                                        <p:attrNameLst>
                                          <p:attrName>style.visibility</p:attrName>
                                        </p:attrNameLst>
                                      </p:cBhvr>
                                      <p:to>
                                        <p:strVal val="hidden"/>
                                      </p:to>
                                    </p:set>
                                  </p:childTnLst>
                                </p:cTn>
                              </p:par>
                            </p:childTnLst>
                          </p:cTn>
                        </p:par>
                        <p:par>
                          <p:cTn id="104" fill="hold" nodeType="afterGroup">
                            <p:stCondLst>
                              <p:cond delay="0"/>
                            </p:stCondLst>
                            <p:childTnLst>
                              <p:par>
                                <p:cTn id="105" presetID="42" presetClass="entr" presetSubtype="0" fill="hold" grpId="0" nodeType="afterEffect">
                                  <p:stCondLst>
                                    <p:cond delay="0"/>
                                  </p:stCondLst>
                                  <p:childTnLst>
                                    <p:set>
                                      <p:cBhvr>
                                        <p:cTn id="106" dur="1" fill="hold">
                                          <p:stCondLst>
                                            <p:cond delay="0"/>
                                          </p:stCondLst>
                                        </p:cTn>
                                        <p:tgtEl>
                                          <p:spTgt spid="79915"/>
                                        </p:tgtEl>
                                        <p:attrNameLst>
                                          <p:attrName>style.visibility</p:attrName>
                                        </p:attrNameLst>
                                      </p:cBhvr>
                                      <p:to>
                                        <p:strVal val="visible"/>
                                      </p:to>
                                    </p:set>
                                    <p:animEffect transition="in" filter="fade">
                                      <p:cBhvr>
                                        <p:cTn id="107" dur="1000"/>
                                        <p:tgtEl>
                                          <p:spTgt spid="79915"/>
                                        </p:tgtEl>
                                      </p:cBhvr>
                                    </p:animEffect>
                                    <p:anim calcmode="lin" valueType="num">
                                      <p:cBhvr>
                                        <p:cTn id="108" dur="1000" fill="hold"/>
                                        <p:tgtEl>
                                          <p:spTgt spid="79915"/>
                                        </p:tgtEl>
                                        <p:attrNameLst>
                                          <p:attrName>ppt_x</p:attrName>
                                        </p:attrNameLst>
                                      </p:cBhvr>
                                      <p:tavLst>
                                        <p:tav tm="0">
                                          <p:val>
                                            <p:strVal val="#ppt_x"/>
                                          </p:val>
                                        </p:tav>
                                        <p:tav tm="100000">
                                          <p:val>
                                            <p:strVal val="#ppt_x"/>
                                          </p:val>
                                        </p:tav>
                                      </p:tavLst>
                                    </p:anim>
                                    <p:anim calcmode="lin" valueType="num">
                                      <p:cBhvr>
                                        <p:cTn id="109" dur="1000" fill="hold"/>
                                        <p:tgtEl>
                                          <p:spTgt spid="79915"/>
                                        </p:tgtEl>
                                        <p:attrNameLst>
                                          <p:attrName>ppt_y</p:attrName>
                                        </p:attrNameLst>
                                      </p:cBhvr>
                                      <p:tavLst>
                                        <p:tav tm="0">
                                          <p:val>
                                            <p:strVal val="#ppt_y+.1"/>
                                          </p:val>
                                        </p:tav>
                                        <p:tav tm="100000">
                                          <p:val>
                                            <p:strVal val="#ppt_y"/>
                                          </p:val>
                                        </p:tav>
                                      </p:tavLst>
                                    </p:anim>
                                  </p:childTnLst>
                                </p:cTn>
                              </p:par>
                            </p:childTnLst>
                          </p:cTn>
                        </p:par>
                        <p:par>
                          <p:cTn id="110" fill="hold" nodeType="afterGroup">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79925"/>
                                        </p:tgtEl>
                                        <p:attrNameLst>
                                          <p:attrName>style.visibility</p:attrName>
                                        </p:attrNameLst>
                                      </p:cBhvr>
                                      <p:to>
                                        <p:strVal val="visible"/>
                                      </p:to>
                                    </p:set>
                                    <p:animEffect transition="in" filter="fade">
                                      <p:cBhvr>
                                        <p:cTn id="113" dur="1000"/>
                                        <p:tgtEl>
                                          <p:spTgt spid="79925"/>
                                        </p:tgtEl>
                                      </p:cBhvr>
                                    </p:animEffect>
                                  </p:childTnLst>
                                </p:cTn>
                              </p:par>
                            </p:childTnLst>
                          </p:cTn>
                        </p:par>
                        <p:par>
                          <p:cTn id="114" fill="hold" nodeType="afterGroup">
                            <p:stCondLst>
                              <p:cond delay="2000"/>
                            </p:stCondLst>
                            <p:childTnLst>
                              <p:par>
                                <p:cTn id="115" presetID="27" presetClass="emph" presetSubtype="0" repeatCount="indefinite" fill="hold" grpId="1" nodeType="afterEffect">
                                  <p:stCondLst>
                                    <p:cond delay="0"/>
                                  </p:stCondLst>
                                  <p:childTnLst>
                                    <p:animClr clrSpc="rgb" dir="cw">
                                      <p:cBhvr override="childStyle">
                                        <p:cTn id="116" dur="250" autoRev="1" fill="hold"/>
                                        <p:tgtEl>
                                          <p:spTgt spid="79925"/>
                                        </p:tgtEl>
                                        <p:attrNameLst>
                                          <p:attrName>style.color</p:attrName>
                                        </p:attrNameLst>
                                      </p:cBhvr>
                                      <p:to>
                                        <a:schemeClr val="bg1"/>
                                      </p:to>
                                    </p:animClr>
                                    <p:animClr clrSpc="rgb" dir="cw">
                                      <p:cBhvr>
                                        <p:cTn id="117" dur="250" autoRev="1" fill="hold"/>
                                        <p:tgtEl>
                                          <p:spTgt spid="79925"/>
                                        </p:tgtEl>
                                        <p:attrNameLst>
                                          <p:attrName>fillcolor</p:attrName>
                                        </p:attrNameLst>
                                      </p:cBhvr>
                                      <p:to>
                                        <a:schemeClr val="bg1"/>
                                      </p:to>
                                    </p:animClr>
                                    <p:set>
                                      <p:cBhvr>
                                        <p:cTn id="118" dur="250" autoRev="1" fill="hold"/>
                                        <p:tgtEl>
                                          <p:spTgt spid="79925"/>
                                        </p:tgtEl>
                                        <p:attrNameLst>
                                          <p:attrName>fill.type</p:attrName>
                                        </p:attrNameLst>
                                      </p:cBhvr>
                                      <p:to>
                                        <p:strVal val="solid"/>
                                      </p:to>
                                    </p:set>
                                    <p:set>
                                      <p:cBhvr>
                                        <p:cTn id="119" dur="250" autoRev="1" fill="hold"/>
                                        <p:tgtEl>
                                          <p:spTgt spid="79925"/>
                                        </p:tgtEl>
                                        <p:attrNameLst>
                                          <p:attrName>fill.on</p:attrName>
                                        </p:attrNameLst>
                                      </p:cBhvr>
                                      <p:to>
                                        <p:strVal val="true"/>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 presetClass="exit" presetSubtype="0" fill="hold" grpId="2" nodeType="clickEffect">
                                  <p:stCondLst>
                                    <p:cond delay="0"/>
                                  </p:stCondLst>
                                  <p:childTnLst>
                                    <p:set>
                                      <p:cBhvr>
                                        <p:cTn id="123" dur="1" fill="hold">
                                          <p:stCondLst>
                                            <p:cond delay="0"/>
                                          </p:stCondLst>
                                        </p:cTn>
                                        <p:tgtEl>
                                          <p:spTgt spid="79925"/>
                                        </p:tgtEl>
                                        <p:attrNameLst>
                                          <p:attrName>style.visibility</p:attrName>
                                        </p:attrNameLst>
                                      </p:cBhvr>
                                      <p:to>
                                        <p:strVal val="hidden"/>
                                      </p:to>
                                    </p:set>
                                  </p:childTnLst>
                                </p:cTn>
                              </p:par>
                              <p:par>
                                <p:cTn id="124" presetID="53" presetClass="entr" presetSubtype="0" fill="hold" grpId="0" nodeType="withEffect">
                                  <p:stCondLst>
                                    <p:cond delay="0"/>
                                  </p:stCondLst>
                                  <p:childTnLst>
                                    <p:set>
                                      <p:cBhvr>
                                        <p:cTn id="125" dur="1" fill="hold">
                                          <p:stCondLst>
                                            <p:cond delay="0"/>
                                          </p:stCondLst>
                                        </p:cTn>
                                        <p:tgtEl>
                                          <p:spTgt spid="79923"/>
                                        </p:tgtEl>
                                        <p:attrNameLst>
                                          <p:attrName>style.visibility</p:attrName>
                                        </p:attrNameLst>
                                      </p:cBhvr>
                                      <p:to>
                                        <p:strVal val="visible"/>
                                      </p:to>
                                    </p:set>
                                    <p:anim calcmode="lin" valueType="num">
                                      <p:cBhvr>
                                        <p:cTn id="126" dur="1000" fill="hold"/>
                                        <p:tgtEl>
                                          <p:spTgt spid="79923"/>
                                        </p:tgtEl>
                                        <p:attrNameLst>
                                          <p:attrName>ppt_w</p:attrName>
                                        </p:attrNameLst>
                                      </p:cBhvr>
                                      <p:tavLst>
                                        <p:tav tm="0">
                                          <p:val>
                                            <p:fltVal val="0"/>
                                          </p:val>
                                        </p:tav>
                                        <p:tav tm="100000">
                                          <p:val>
                                            <p:strVal val="#ppt_w"/>
                                          </p:val>
                                        </p:tav>
                                      </p:tavLst>
                                    </p:anim>
                                    <p:anim calcmode="lin" valueType="num">
                                      <p:cBhvr>
                                        <p:cTn id="127" dur="1000" fill="hold"/>
                                        <p:tgtEl>
                                          <p:spTgt spid="79923"/>
                                        </p:tgtEl>
                                        <p:attrNameLst>
                                          <p:attrName>ppt_h</p:attrName>
                                        </p:attrNameLst>
                                      </p:cBhvr>
                                      <p:tavLst>
                                        <p:tav tm="0">
                                          <p:val>
                                            <p:fltVal val="0"/>
                                          </p:val>
                                        </p:tav>
                                        <p:tav tm="100000">
                                          <p:val>
                                            <p:strVal val="#ppt_h"/>
                                          </p:val>
                                        </p:tav>
                                      </p:tavLst>
                                    </p:anim>
                                    <p:animEffect transition="in" filter="fade">
                                      <p:cBhvr>
                                        <p:cTn id="128" dur="1000"/>
                                        <p:tgtEl>
                                          <p:spTgt spid="79923"/>
                                        </p:tgtEl>
                                      </p:cBhvr>
                                    </p:animEffect>
                                  </p:childTnLst>
                                </p:cTn>
                              </p:par>
                            </p:childTnLst>
                          </p:cTn>
                        </p:par>
                        <p:par>
                          <p:cTn id="129" fill="hold" nodeType="afterGroup">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79922"/>
                                        </p:tgtEl>
                                        <p:attrNameLst>
                                          <p:attrName>style.visibility</p:attrName>
                                        </p:attrNameLst>
                                      </p:cBhvr>
                                      <p:to>
                                        <p:strVal val="visible"/>
                                      </p:to>
                                    </p:set>
                                    <p:animEffect transition="in" filter="fade">
                                      <p:cBhvr>
                                        <p:cTn id="132" dur="1000"/>
                                        <p:tgtEl>
                                          <p:spTgt spid="79922"/>
                                        </p:tgtEl>
                                      </p:cBhvr>
                                    </p:animEffect>
                                  </p:childTnLst>
                                </p:cTn>
                              </p:par>
                            </p:childTnLst>
                          </p:cTn>
                        </p:par>
                        <p:par>
                          <p:cTn id="133" fill="hold" nodeType="afterGroup">
                            <p:stCondLst>
                              <p:cond delay="2000"/>
                            </p:stCondLst>
                            <p:childTnLst>
                              <p:par>
                                <p:cTn id="134" presetID="27" presetClass="emph" presetSubtype="0" repeatCount="indefinite" fill="hold" grpId="1" nodeType="afterEffect">
                                  <p:stCondLst>
                                    <p:cond delay="0"/>
                                  </p:stCondLst>
                                  <p:childTnLst>
                                    <p:animClr clrSpc="rgb" dir="cw">
                                      <p:cBhvr override="childStyle">
                                        <p:cTn id="135" dur="250" autoRev="1" fill="hold"/>
                                        <p:tgtEl>
                                          <p:spTgt spid="79922"/>
                                        </p:tgtEl>
                                        <p:attrNameLst>
                                          <p:attrName>style.color</p:attrName>
                                        </p:attrNameLst>
                                      </p:cBhvr>
                                      <p:to>
                                        <a:schemeClr val="bg1"/>
                                      </p:to>
                                    </p:animClr>
                                    <p:animClr clrSpc="rgb" dir="cw">
                                      <p:cBhvr>
                                        <p:cTn id="136" dur="250" autoRev="1" fill="hold"/>
                                        <p:tgtEl>
                                          <p:spTgt spid="79922"/>
                                        </p:tgtEl>
                                        <p:attrNameLst>
                                          <p:attrName>fillcolor</p:attrName>
                                        </p:attrNameLst>
                                      </p:cBhvr>
                                      <p:to>
                                        <a:schemeClr val="bg1"/>
                                      </p:to>
                                    </p:animClr>
                                    <p:set>
                                      <p:cBhvr>
                                        <p:cTn id="137" dur="250" autoRev="1" fill="hold"/>
                                        <p:tgtEl>
                                          <p:spTgt spid="79922"/>
                                        </p:tgtEl>
                                        <p:attrNameLst>
                                          <p:attrName>fill.type</p:attrName>
                                        </p:attrNameLst>
                                      </p:cBhvr>
                                      <p:to>
                                        <p:strVal val="solid"/>
                                      </p:to>
                                    </p:set>
                                    <p:set>
                                      <p:cBhvr>
                                        <p:cTn id="138" dur="250" autoRev="1" fill="hold"/>
                                        <p:tgtEl>
                                          <p:spTgt spid="799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27" grpId="0" animBg="1"/>
      <p:bldP spid="79926" grpId="0" animBg="1"/>
      <p:bldP spid="79917" grpId="0" animBg="1"/>
      <p:bldP spid="79876" grpId="0"/>
      <p:bldP spid="79879" grpId="0"/>
      <p:bldP spid="79880" grpId="0"/>
      <p:bldP spid="79884" grpId="0"/>
      <p:bldP spid="79885" grpId="0"/>
      <p:bldP spid="79887" grpId="0"/>
      <p:bldP spid="79890" grpId="0"/>
      <p:bldP spid="79893" grpId="0"/>
      <p:bldP spid="79895" grpId="0"/>
      <p:bldP spid="79915" grpId="0" animBg="1"/>
      <p:bldP spid="79920" grpId="0"/>
      <p:bldP spid="79922" grpId="0" animBg="1"/>
      <p:bldP spid="79922" grpId="1" animBg="1"/>
      <p:bldP spid="79923" grpId="0"/>
      <p:bldP spid="79924" grpId="0" animBg="1"/>
      <p:bldP spid="79924" grpId="1" animBg="1"/>
      <p:bldP spid="79924" grpId="2" animBg="1"/>
      <p:bldP spid="79925" grpId="0" animBg="1"/>
      <p:bldP spid="79925" grpId="1" animBg="1"/>
      <p:bldP spid="79925"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БИОХИМИЯ (к занятиям)\К биохимии\amoeba_sisters\Гифки\Diges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7434"/>
            <a:ext cx="6117191" cy="683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4500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БИОХИМИЯ (к занятиям)\К биохимии\Картинки к биохимии\Органеллы клетки\tumblr_pewhi6YZPg1sk2szio1_128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0"/>
            <a:ext cx="63864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4647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00" name="Rectangle 24"/>
          <p:cNvSpPr>
            <a:spLocks noChangeArrowheads="1"/>
          </p:cNvSpPr>
          <p:nvPr/>
        </p:nvSpPr>
        <p:spPr bwMode="auto">
          <a:xfrm>
            <a:off x="323850" y="1916113"/>
            <a:ext cx="8424863" cy="2736850"/>
          </a:xfrm>
          <a:prstGeom prst="rect">
            <a:avLst/>
          </a:prstGeom>
          <a:ln/>
        </p:spPr>
        <p:style>
          <a:lnRef idx="1">
            <a:schemeClr val="accent3"/>
          </a:lnRef>
          <a:fillRef idx="2">
            <a:schemeClr val="accent3"/>
          </a:fillRef>
          <a:effectRef idx="1">
            <a:schemeClr val="accent3"/>
          </a:effectRef>
          <a:fontRef idx="minor">
            <a:schemeClr val="dk1"/>
          </a:fontRef>
        </p:style>
        <p:txBody>
          <a:bodyPr wrap="none" anchor="ctr"/>
          <a:lstStyle/>
          <a:p>
            <a:pPr fontAlgn="base">
              <a:spcBef>
                <a:spcPct val="0"/>
              </a:spcBef>
              <a:spcAft>
                <a:spcPct val="0"/>
              </a:spcAft>
              <a:defRPr/>
            </a:pPr>
            <a:endParaRPr lang="ru-RU">
              <a:solidFill>
                <a:prstClr val="black"/>
              </a:solidFill>
            </a:endParaRPr>
          </a:p>
        </p:txBody>
      </p:sp>
      <p:sp>
        <p:nvSpPr>
          <p:cNvPr id="152582" name="Rectangle 6"/>
          <p:cNvSpPr>
            <a:spLocks noChangeArrowheads="1"/>
          </p:cNvSpPr>
          <p:nvPr/>
        </p:nvSpPr>
        <p:spPr bwMode="auto">
          <a:xfrm>
            <a:off x="3482181" y="2124423"/>
            <a:ext cx="2055813" cy="276999"/>
          </a:xfrm>
          <a:prstGeom prst="rect">
            <a:avLst/>
          </a:prstGeom>
          <a:noFill/>
          <a:ln w="9525">
            <a:noFill/>
            <a:miter lim="800000"/>
            <a:headEnd/>
            <a:tailEnd/>
          </a:ln>
          <a:effectLst/>
        </p:spPr>
        <p:txBody>
          <a:bodyPr wrap="square" lIns="0" tIns="0" rIns="0" bIns="0">
            <a:spAutoFit/>
          </a:bodyPr>
          <a:lstStyle/>
          <a:p>
            <a:pPr fontAlgn="base">
              <a:spcBef>
                <a:spcPct val="0"/>
              </a:spcBef>
              <a:spcAft>
                <a:spcPct val="0"/>
              </a:spcAft>
              <a:defRPr/>
            </a:pPr>
            <a:r>
              <a:rPr lang="en-GB" b="1" dirty="0" smtClean="0">
                <a:solidFill>
                  <a:srgbClr val="9BBB59">
                    <a:lumMod val="75000"/>
                  </a:srgbClr>
                </a:solidFill>
                <a:latin typeface="Arial" charset="0"/>
                <a:cs typeface="Arial" charset="0"/>
              </a:rPr>
              <a:t>Monosaccharides</a:t>
            </a:r>
            <a:endParaRPr lang="ru-RU" dirty="0">
              <a:solidFill>
                <a:srgbClr val="9BBB59">
                  <a:lumMod val="75000"/>
                </a:srgbClr>
              </a:solidFill>
              <a:latin typeface="Arial" charset="0"/>
              <a:cs typeface="Arial" charset="0"/>
            </a:endParaRPr>
          </a:p>
        </p:txBody>
      </p:sp>
      <p:sp>
        <p:nvSpPr>
          <p:cNvPr id="152583" name="Rectangle 7"/>
          <p:cNvSpPr>
            <a:spLocks noChangeArrowheads="1"/>
          </p:cNvSpPr>
          <p:nvPr/>
        </p:nvSpPr>
        <p:spPr bwMode="auto">
          <a:xfrm>
            <a:off x="6443663" y="2132013"/>
            <a:ext cx="1800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srgbClr val="3333FF"/>
                </a:solidFill>
              </a:rPr>
              <a:t>Amino acids</a:t>
            </a:r>
            <a:endParaRPr lang="ru-RU" altLang="ru-RU" dirty="0" smtClean="0">
              <a:solidFill>
                <a:srgbClr val="3333FF"/>
              </a:solidFill>
            </a:endParaRPr>
          </a:p>
        </p:txBody>
      </p:sp>
      <p:sp>
        <p:nvSpPr>
          <p:cNvPr id="152584" name="Rectangle 8"/>
          <p:cNvSpPr>
            <a:spLocks noChangeArrowheads="1"/>
          </p:cNvSpPr>
          <p:nvPr/>
        </p:nvSpPr>
        <p:spPr bwMode="auto">
          <a:xfrm>
            <a:off x="1211263" y="188640"/>
            <a:ext cx="78486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lnSpc>
                <a:spcPct val="90000"/>
              </a:lnSpc>
              <a:spcBef>
                <a:spcPct val="0"/>
              </a:spcBef>
              <a:spcAft>
                <a:spcPct val="0"/>
              </a:spcAft>
            </a:pPr>
            <a:r>
              <a:rPr lang="en-US" altLang="ru-RU" sz="2000" dirty="0">
                <a:solidFill>
                  <a:prstClr val="black"/>
                </a:solidFill>
              </a:rPr>
              <a:t>2nd stage. It is also a specific pathway of catabolism. At this stage, the decomposition products of the 1st stage are converted in their own way into one of the carboxylic acids.</a:t>
            </a:r>
            <a:endParaRPr lang="ru-RU" altLang="ru-RU" sz="2000" dirty="0" smtClean="0">
              <a:solidFill>
                <a:srgbClr val="FFCC00"/>
              </a:solidFill>
            </a:endParaRPr>
          </a:p>
        </p:txBody>
      </p:sp>
      <p:sp>
        <p:nvSpPr>
          <p:cNvPr id="152586" name="Text Box 10"/>
          <p:cNvSpPr txBox="1">
            <a:spLocks noChangeArrowheads="1"/>
          </p:cNvSpPr>
          <p:nvPr/>
        </p:nvSpPr>
        <p:spPr bwMode="auto">
          <a:xfrm>
            <a:off x="611188" y="2060575"/>
            <a:ext cx="1187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altLang="ru-RU" sz="1700" b="1" dirty="0" smtClean="0">
                <a:solidFill>
                  <a:srgbClr val="FF0000"/>
                </a:solidFill>
              </a:rPr>
              <a:t>Fatty acids</a:t>
            </a:r>
            <a:endParaRPr lang="ru-RU" altLang="ru-RU" sz="1700" b="1" dirty="0" smtClean="0">
              <a:solidFill>
                <a:srgbClr val="FF0000"/>
              </a:solidFill>
            </a:endParaRPr>
          </a:p>
        </p:txBody>
      </p:sp>
      <p:sp>
        <p:nvSpPr>
          <p:cNvPr id="152587" name="Text Box 11"/>
          <p:cNvSpPr txBox="1">
            <a:spLocks noChangeArrowheads="1"/>
          </p:cNvSpPr>
          <p:nvPr/>
        </p:nvSpPr>
        <p:spPr bwMode="auto">
          <a:xfrm>
            <a:off x="1944688" y="2079159"/>
            <a:ext cx="10795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altLang="ru-RU" sz="1700" b="1" dirty="0" smtClean="0">
                <a:solidFill>
                  <a:srgbClr val="FF0000"/>
                </a:solidFill>
              </a:rPr>
              <a:t>Glycerol</a:t>
            </a:r>
            <a:endParaRPr lang="ru-RU" altLang="ru-RU" sz="1700" b="1" dirty="0" smtClean="0">
              <a:solidFill>
                <a:srgbClr val="FF0000"/>
              </a:solidFill>
            </a:endParaRPr>
          </a:p>
        </p:txBody>
      </p:sp>
      <p:sp>
        <p:nvSpPr>
          <p:cNvPr id="152589" name="Line 13"/>
          <p:cNvSpPr>
            <a:spLocks noChangeShapeType="1"/>
          </p:cNvSpPr>
          <p:nvPr/>
        </p:nvSpPr>
        <p:spPr bwMode="auto">
          <a:xfrm>
            <a:off x="1403350" y="2636838"/>
            <a:ext cx="2701925" cy="14065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590" name="Line 14"/>
          <p:cNvSpPr>
            <a:spLocks noChangeShapeType="1"/>
          </p:cNvSpPr>
          <p:nvPr/>
        </p:nvSpPr>
        <p:spPr bwMode="auto">
          <a:xfrm>
            <a:off x="2484438" y="2420938"/>
            <a:ext cx="1466850" cy="77311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592" name="Line 16"/>
          <p:cNvSpPr>
            <a:spLocks noChangeShapeType="1"/>
          </p:cNvSpPr>
          <p:nvPr/>
        </p:nvSpPr>
        <p:spPr bwMode="auto">
          <a:xfrm>
            <a:off x="4437063" y="2492375"/>
            <a:ext cx="0" cy="504825"/>
          </a:xfrm>
          <a:prstGeom prst="line">
            <a:avLst/>
          </a:prstGeom>
          <a:noFill/>
          <a:ln w="19050">
            <a:solidFill>
              <a:schemeClr val="accent3">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152595" name="Line 19"/>
          <p:cNvSpPr>
            <a:spLocks noChangeShapeType="1"/>
          </p:cNvSpPr>
          <p:nvPr/>
        </p:nvSpPr>
        <p:spPr bwMode="auto">
          <a:xfrm flipH="1">
            <a:off x="4743450" y="2492375"/>
            <a:ext cx="1844675" cy="688975"/>
          </a:xfrm>
          <a:prstGeom prst="line">
            <a:avLst/>
          </a:prstGeom>
          <a:noFill/>
          <a:ln w="190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596" name="Line 20"/>
          <p:cNvSpPr>
            <a:spLocks noChangeShapeType="1"/>
          </p:cNvSpPr>
          <p:nvPr/>
        </p:nvSpPr>
        <p:spPr bwMode="auto">
          <a:xfrm>
            <a:off x="7451725" y="2492375"/>
            <a:ext cx="0" cy="1512888"/>
          </a:xfrm>
          <a:prstGeom prst="line">
            <a:avLst/>
          </a:prstGeom>
          <a:noFill/>
          <a:ln w="190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601" name="Rectangle 25"/>
          <p:cNvSpPr>
            <a:spLocks noChangeArrowheads="1"/>
          </p:cNvSpPr>
          <p:nvPr/>
        </p:nvSpPr>
        <p:spPr bwMode="auto">
          <a:xfrm>
            <a:off x="468313" y="5157788"/>
            <a:ext cx="83518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lnSpc>
                <a:spcPct val="75000"/>
              </a:lnSpc>
              <a:spcBef>
                <a:spcPct val="0"/>
              </a:spcBef>
              <a:spcAft>
                <a:spcPct val="0"/>
              </a:spcAft>
            </a:pPr>
            <a:r>
              <a:rPr lang="en-US" altLang="ru-RU" sz="2000" dirty="0">
                <a:solidFill>
                  <a:prstClr val="black"/>
                </a:solidFill>
              </a:rPr>
              <a:t>Stage 2 occurs in the mitochondria and the cytosol of cells. The resulting energy is released in the form of heat and used for the synthesis of ATP.</a:t>
            </a:r>
            <a:endParaRPr lang="ru-RU" altLang="ru-RU" sz="2000" dirty="0" smtClean="0">
              <a:solidFill>
                <a:prstClr val="black"/>
              </a:solidFill>
            </a:endParaRPr>
          </a:p>
        </p:txBody>
      </p:sp>
      <p:sp>
        <p:nvSpPr>
          <p:cNvPr id="152602" name="Rectangle 26"/>
          <p:cNvSpPr>
            <a:spLocks noChangeArrowheads="1"/>
          </p:cNvSpPr>
          <p:nvPr/>
        </p:nvSpPr>
        <p:spPr bwMode="auto">
          <a:xfrm>
            <a:off x="3767138" y="3140075"/>
            <a:ext cx="1146468"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b="1" dirty="0" smtClean="0">
                <a:solidFill>
                  <a:srgbClr val="8064A2">
                    <a:lumMod val="75000"/>
                  </a:srgbClr>
                </a:solidFill>
                <a:latin typeface="Arial" charset="0"/>
                <a:cs typeface="Arial" charset="0"/>
              </a:rPr>
              <a:t>pyruvate</a:t>
            </a:r>
            <a:endParaRPr lang="ru-RU" b="1" dirty="0">
              <a:solidFill>
                <a:srgbClr val="8064A2">
                  <a:lumMod val="75000"/>
                </a:srgbClr>
              </a:solidFill>
              <a:latin typeface="Arial" charset="0"/>
              <a:cs typeface="Arial" charset="0"/>
            </a:endParaRPr>
          </a:p>
        </p:txBody>
      </p:sp>
      <p:sp>
        <p:nvSpPr>
          <p:cNvPr id="152603" name="Rectangle 27"/>
          <p:cNvSpPr>
            <a:spLocks noChangeArrowheads="1"/>
          </p:cNvSpPr>
          <p:nvPr/>
        </p:nvSpPr>
        <p:spPr bwMode="auto">
          <a:xfrm>
            <a:off x="3513138" y="4005263"/>
            <a:ext cx="1428596"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b="1" dirty="0" smtClean="0">
                <a:solidFill>
                  <a:srgbClr val="8064A2">
                    <a:lumMod val="75000"/>
                  </a:srgbClr>
                </a:solidFill>
                <a:latin typeface="Arial" charset="0"/>
                <a:cs typeface="Arial" charset="0"/>
              </a:rPr>
              <a:t>Acetyl-CoA</a:t>
            </a:r>
            <a:endParaRPr lang="ru-RU" b="1" dirty="0">
              <a:solidFill>
                <a:srgbClr val="8064A2">
                  <a:lumMod val="75000"/>
                </a:srgbClr>
              </a:solidFill>
              <a:latin typeface="Arial" charset="0"/>
              <a:cs typeface="Arial" charset="0"/>
            </a:endParaRPr>
          </a:p>
        </p:txBody>
      </p:sp>
      <p:sp>
        <p:nvSpPr>
          <p:cNvPr id="152604" name="Text Box 28"/>
          <p:cNvSpPr txBox="1">
            <a:spLocks noChangeArrowheads="1"/>
          </p:cNvSpPr>
          <p:nvPr/>
        </p:nvSpPr>
        <p:spPr bwMode="auto">
          <a:xfrm>
            <a:off x="4995863" y="4005263"/>
            <a:ext cx="1727200" cy="366712"/>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8064A2">
                    <a:lumMod val="75000"/>
                  </a:srgbClr>
                </a:solidFill>
                <a:latin typeface="Arial" charset="0"/>
                <a:cs typeface="Arial" charset="0"/>
              </a:rPr>
              <a:t>oxaloacetate</a:t>
            </a:r>
            <a:endParaRPr lang="ru-RU" b="1" dirty="0">
              <a:solidFill>
                <a:srgbClr val="8064A2">
                  <a:lumMod val="75000"/>
                </a:srgbClr>
              </a:solidFill>
              <a:latin typeface="Arial" charset="0"/>
              <a:cs typeface="Arial" charset="0"/>
            </a:endParaRPr>
          </a:p>
        </p:txBody>
      </p:sp>
      <p:sp>
        <p:nvSpPr>
          <p:cNvPr id="152605" name="Text Box 29"/>
          <p:cNvSpPr txBox="1">
            <a:spLocks noChangeArrowheads="1"/>
          </p:cNvSpPr>
          <p:nvPr/>
        </p:nvSpPr>
        <p:spPr bwMode="auto">
          <a:xfrm>
            <a:off x="6656388" y="400526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b="1" dirty="0">
                <a:solidFill>
                  <a:srgbClr val="8064A2">
                    <a:lumMod val="75000"/>
                  </a:srgbClr>
                </a:solidFill>
              </a:rPr>
              <a:t>2-oxoglutarate</a:t>
            </a:r>
            <a:endParaRPr lang="ru-RU" b="1" dirty="0" smtClean="0">
              <a:solidFill>
                <a:srgbClr val="8064A2">
                  <a:lumMod val="75000"/>
                </a:srgbClr>
              </a:solidFill>
            </a:endParaRPr>
          </a:p>
        </p:txBody>
      </p:sp>
      <p:sp>
        <p:nvSpPr>
          <p:cNvPr id="152606" name="Line 30"/>
          <p:cNvSpPr>
            <a:spLocks noChangeShapeType="1"/>
          </p:cNvSpPr>
          <p:nvPr/>
        </p:nvSpPr>
        <p:spPr bwMode="auto">
          <a:xfrm flipH="1">
            <a:off x="4414838" y="2492375"/>
            <a:ext cx="2605087" cy="1538288"/>
          </a:xfrm>
          <a:prstGeom prst="line">
            <a:avLst/>
          </a:prstGeom>
          <a:noFill/>
          <a:ln w="190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607" name="Line 31"/>
          <p:cNvSpPr>
            <a:spLocks noChangeShapeType="1"/>
          </p:cNvSpPr>
          <p:nvPr/>
        </p:nvSpPr>
        <p:spPr bwMode="auto">
          <a:xfrm flipH="1">
            <a:off x="5880100" y="2492375"/>
            <a:ext cx="1428750" cy="1576388"/>
          </a:xfrm>
          <a:prstGeom prst="line">
            <a:avLst/>
          </a:prstGeom>
          <a:noFill/>
          <a:ln w="190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618" name="AutoShape 42"/>
          <p:cNvSpPr>
            <a:spLocks noChangeArrowheads="1"/>
          </p:cNvSpPr>
          <p:nvPr/>
        </p:nvSpPr>
        <p:spPr bwMode="auto">
          <a:xfrm>
            <a:off x="2916238" y="3213100"/>
            <a:ext cx="361950" cy="360363"/>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19" name="AutoShape 43"/>
          <p:cNvSpPr>
            <a:spLocks noChangeArrowheads="1"/>
          </p:cNvSpPr>
          <p:nvPr/>
        </p:nvSpPr>
        <p:spPr bwMode="auto">
          <a:xfrm>
            <a:off x="3378200" y="2530475"/>
            <a:ext cx="361950" cy="360363"/>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0" name="AutoShape 44"/>
          <p:cNvSpPr>
            <a:spLocks noChangeArrowheads="1"/>
          </p:cNvSpPr>
          <p:nvPr/>
        </p:nvSpPr>
        <p:spPr bwMode="auto">
          <a:xfrm>
            <a:off x="4510088" y="2540000"/>
            <a:ext cx="361950" cy="360363"/>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1" name="AutoShape 45"/>
          <p:cNvSpPr>
            <a:spLocks noChangeArrowheads="1"/>
          </p:cNvSpPr>
          <p:nvPr/>
        </p:nvSpPr>
        <p:spPr bwMode="auto">
          <a:xfrm>
            <a:off x="5435600" y="2420938"/>
            <a:ext cx="361950" cy="3603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2" name="AutoShape 46"/>
          <p:cNvSpPr>
            <a:spLocks noChangeArrowheads="1"/>
          </p:cNvSpPr>
          <p:nvPr/>
        </p:nvSpPr>
        <p:spPr bwMode="auto">
          <a:xfrm>
            <a:off x="4803775" y="3313113"/>
            <a:ext cx="361950" cy="3603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3" name="AutoShape 47"/>
          <p:cNvSpPr>
            <a:spLocks noChangeArrowheads="1"/>
          </p:cNvSpPr>
          <p:nvPr/>
        </p:nvSpPr>
        <p:spPr bwMode="auto">
          <a:xfrm>
            <a:off x="5764213" y="3433763"/>
            <a:ext cx="361950" cy="3603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4" name="AutoShape 48"/>
          <p:cNvSpPr>
            <a:spLocks noChangeArrowheads="1"/>
          </p:cNvSpPr>
          <p:nvPr/>
        </p:nvSpPr>
        <p:spPr bwMode="auto">
          <a:xfrm>
            <a:off x="7019925" y="3357563"/>
            <a:ext cx="361950" cy="3603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5" name="Oval 49"/>
          <p:cNvSpPr>
            <a:spLocks noChangeArrowheads="1"/>
          </p:cNvSpPr>
          <p:nvPr/>
        </p:nvSpPr>
        <p:spPr bwMode="auto">
          <a:xfrm>
            <a:off x="215900" y="6597650"/>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6" name="Oval 50"/>
          <p:cNvSpPr>
            <a:spLocks noChangeArrowheads="1"/>
          </p:cNvSpPr>
          <p:nvPr/>
        </p:nvSpPr>
        <p:spPr bwMode="auto">
          <a:xfrm>
            <a:off x="8712200" y="6524625"/>
            <a:ext cx="193675" cy="193675"/>
          </a:xfrm>
          <a:prstGeom prst="ellipse">
            <a:avLst/>
          </a:prstGeom>
          <a:solidFill>
            <a:srgbClr val="FFFFFF"/>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8" name="Oval 52"/>
          <p:cNvSpPr>
            <a:spLocks noChangeArrowheads="1"/>
          </p:cNvSpPr>
          <p:nvPr/>
        </p:nvSpPr>
        <p:spPr bwMode="auto">
          <a:xfrm>
            <a:off x="228600" y="6586538"/>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9" name="Rectangle 53"/>
          <p:cNvSpPr>
            <a:spLocks noChangeArrowheads="1"/>
          </p:cNvSpPr>
          <p:nvPr/>
        </p:nvSpPr>
        <p:spPr bwMode="auto">
          <a:xfrm>
            <a:off x="379413" y="1611313"/>
            <a:ext cx="8353425" cy="304800"/>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ru-RU" altLang="ru-RU" sz="2000" b="1" dirty="0" smtClean="0">
              <a:solidFill>
                <a:prstClr val="white"/>
              </a:solidFill>
            </a:endParaRPr>
          </a:p>
        </p:txBody>
      </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415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2584"/>
                                        </p:tgtEl>
                                        <p:attrNameLst>
                                          <p:attrName>style.visibility</p:attrName>
                                        </p:attrNameLst>
                                      </p:cBhvr>
                                      <p:to>
                                        <p:strVal val="visible"/>
                                      </p:to>
                                    </p:set>
                                    <p:anim calcmode="lin" valueType="num">
                                      <p:cBhvr>
                                        <p:cTn id="7" dur="3000" fill="hold"/>
                                        <p:tgtEl>
                                          <p:spTgt spid="152584"/>
                                        </p:tgtEl>
                                        <p:attrNameLst>
                                          <p:attrName>ppt_w</p:attrName>
                                        </p:attrNameLst>
                                      </p:cBhvr>
                                      <p:tavLst>
                                        <p:tav tm="0">
                                          <p:val>
                                            <p:fltVal val="0"/>
                                          </p:val>
                                        </p:tav>
                                        <p:tav tm="100000">
                                          <p:val>
                                            <p:strVal val="#ppt_w"/>
                                          </p:val>
                                        </p:tav>
                                      </p:tavLst>
                                    </p:anim>
                                    <p:anim calcmode="lin" valueType="num">
                                      <p:cBhvr>
                                        <p:cTn id="8" dur="3000" fill="hold"/>
                                        <p:tgtEl>
                                          <p:spTgt spid="152584"/>
                                        </p:tgtEl>
                                        <p:attrNameLst>
                                          <p:attrName>ppt_h</p:attrName>
                                        </p:attrNameLst>
                                      </p:cBhvr>
                                      <p:tavLst>
                                        <p:tav tm="0">
                                          <p:val>
                                            <p:fltVal val="0"/>
                                          </p:val>
                                        </p:tav>
                                        <p:tav tm="100000">
                                          <p:val>
                                            <p:strVal val="#ppt_h"/>
                                          </p:val>
                                        </p:tav>
                                      </p:tavLst>
                                    </p:anim>
                                    <p:animEffect transition="in" filter="fade">
                                      <p:cBhvr>
                                        <p:cTn id="9" dur="3000"/>
                                        <p:tgtEl>
                                          <p:spTgt spid="152584"/>
                                        </p:tgtEl>
                                      </p:cBhvr>
                                    </p:animEffect>
                                  </p:childTnLst>
                                </p:cTn>
                              </p:par>
                            </p:childTnLst>
                          </p:cTn>
                        </p:par>
                        <p:par>
                          <p:cTn id="10" fill="hold" nodeType="afterGroup">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152628"/>
                                        </p:tgtEl>
                                        <p:attrNameLst>
                                          <p:attrName>style.visibility</p:attrName>
                                        </p:attrNameLst>
                                      </p:cBhvr>
                                      <p:to>
                                        <p:strVal val="visible"/>
                                      </p:to>
                                    </p:set>
                                    <p:animEffect transition="in" filter="fade">
                                      <p:cBhvr>
                                        <p:cTn id="13" dur="1000"/>
                                        <p:tgtEl>
                                          <p:spTgt spid="152628"/>
                                        </p:tgtEl>
                                      </p:cBhvr>
                                    </p:animEffect>
                                  </p:childTnLst>
                                </p:cTn>
                              </p:par>
                            </p:childTnLst>
                          </p:cTn>
                        </p:par>
                        <p:par>
                          <p:cTn id="14" fill="hold" nodeType="afterGroup">
                            <p:stCondLst>
                              <p:cond delay="4000"/>
                            </p:stCondLst>
                            <p:childTnLst>
                              <p:par>
                                <p:cTn id="15" presetID="27" presetClass="emph" presetSubtype="0" repeatCount="indefinite" fill="hold" grpId="1" nodeType="afterEffect">
                                  <p:stCondLst>
                                    <p:cond delay="0"/>
                                  </p:stCondLst>
                                  <p:childTnLst>
                                    <p:animClr clrSpc="rgb" dir="cw">
                                      <p:cBhvr override="childStyle">
                                        <p:cTn id="16" dur="250" autoRev="1" fill="hold"/>
                                        <p:tgtEl>
                                          <p:spTgt spid="152628"/>
                                        </p:tgtEl>
                                        <p:attrNameLst>
                                          <p:attrName>style.color</p:attrName>
                                        </p:attrNameLst>
                                      </p:cBhvr>
                                      <p:to>
                                        <a:schemeClr val="bg1"/>
                                      </p:to>
                                    </p:animClr>
                                    <p:animClr clrSpc="rgb" dir="cw">
                                      <p:cBhvr>
                                        <p:cTn id="17" dur="250" autoRev="1" fill="hold"/>
                                        <p:tgtEl>
                                          <p:spTgt spid="152628"/>
                                        </p:tgtEl>
                                        <p:attrNameLst>
                                          <p:attrName>fillcolor</p:attrName>
                                        </p:attrNameLst>
                                      </p:cBhvr>
                                      <p:to>
                                        <a:schemeClr val="bg1"/>
                                      </p:to>
                                    </p:animClr>
                                    <p:set>
                                      <p:cBhvr>
                                        <p:cTn id="18" dur="250" autoRev="1" fill="hold"/>
                                        <p:tgtEl>
                                          <p:spTgt spid="152628"/>
                                        </p:tgtEl>
                                        <p:attrNameLst>
                                          <p:attrName>fill.type</p:attrName>
                                        </p:attrNameLst>
                                      </p:cBhvr>
                                      <p:to>
                                        <p:strVal val="solid"/>
                                      </p:to>
                                    </p:set>
                                    <p:set>
                                      <p:cBhvr>
                                        <p:cTn id="19" dur="250" autoRev="1" fill="hold"/>
                                        <p:tgtEl>
                                          <p:spTgt spid="152628"/>
                                        </p:tgtEl>
                                        <p:attrNameLst>
                                          <p:attrName>fill.on</p:attrName>
                                        </p:attrNameLst>
                                      </p:cBhvr>
                                      <p:to>
                                        <p:strVal val="tru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grpId="2" nodeType="clickEffect">
                                  <p:stCondLst>
                                    <p:cond delay="0"/>
                                  </p:stCondLst>
                                  <p:childTnLst>
                                    <p:set>
                                      <p:cBhvr>
                                        <p:cTn id="23" dur="1" fill="hold">
                                          <p:stCondLst>
                                            <p:cond delay="0"/>
                                          </p:stCondLst>
                                        </p:cTn>
                                        <p:tgtEl>
                                          <p:spTgt spid="152628"/>
                                        </p:tgtEl>
                                        <p:attrNameLst>
                                          <p:attrName>style.visibility</p:attrName>
                                        </p:attrNameLst>
                                      </p:cBhvr>
                                      <p:to>
                                        <p:strVal val="hidden"/>
                                      </p:to>
                                    </p:set>
                                  </p:childTnLst>
                                </p:cTn>
                              </p:par>
                            </p:childTnLst>
                          </p:cTn>
                        </p:par>
                        <p:par>
                          <p:cTn id="24" fill="hold" nodeType="afterGroup">
                            <p:stCondLst>
                              <p:cond delay="0"/>
                            </p:stCondLst>
                            <p:childTnLst>
                              <p:par>
                                <p:cTn id="25" presetID="23" presetClass="entr" presetSubtype="16" fill="hold" grpId="0" nodeType="afterEffect">
                                  <p:stCondLst>
                                    <p:cond delay="1000"/>
                                  </p:stCondLst>
                                  <p:childTnLst>
                                    <p:set>
                                      <p:cBhvr>
                                        <p:cTn id="26" dur="1" fill="hold">
                                          <p:stCondLst>
                                            <p:cond delay="0"/>
                                          </p:stCondLst>
                                        </p:cTn>
                                        <p:tgtEl>
                                          <p:spTgt spid="152600"/>
                                        </p:tgtEl>
                                        <p:attrNameLst>
                                          <p:attrName>style.visibility</p:attrName>
                                        </p:attrNameLst>
                                      </p:cBhvr>
                                      <p:to>
                                        <p:strVal val="visible"/>
                                      </p:to>
                                    </p:set>
                                    <p:anim calcmode="lin" valueType="num">
                                      <p:cBhvr>
                                        <p:cTn id="27" dur="2000" fill="hold"/>
                                        <p:tgtEl>
                                          <p:spTgt spid="152600"/>
                                        </p:tgtEl>
                                        <p:attrNameLst>
                                          <p:attrName>ppt_w</p:attrName>
                                        </p:attrNameLst>
                                      </p:cBhvr>
                                      <p:tavLst>
                                        <p:tav tm="0">
                                          <p:val>
                                            <p:fltVal val="0"/>
                                          </p:val>
                                        </p:tav>
                                        <p:tav tm="100000">
                                          <p:val>
                                            <p:strVal val="#ppt_w"/>
                                          </p:val>
                                        </p:tav>
                                      </p:tavLst>
                                    </p:anim>
                                    <p:anim calcmode="lin" valueType="num">
                                      <p:cBhvr>
                                        <p:cTn id="28" dur="2000" fill="hold"/>
                                        <p:tgtEl>
                                          <p:spTgt spid="152600"/>
                                        </p:tgtEl>
                                        <p:attrNameLst>
                                          <p:attrName>ppt_h</p:attrName>
                                        </p:attrNameLst>
                                      </p:cBhvr>
                                      <p:tavLst>
                                        <p:tav tm="0">
                                          <p:val>
                                            <p:fltVal val="0"/>
                                          </p:val>
                                        </p:tav>
                                        <p:tav tm="100000">
                                          <p:val>
                                            <p:strVal val="#ppt_h"/>
                                          </p:val>
                                        </p:tav>
                                      </p:tavLst>
                                    </p:anim>
                                  </p:childTnLst>
                                </p:cTn>
                              </p:par>
                            </p:childTnLst>
                          </p:cTn>
                        </p:par>
                        <p:par>
                          <p:cTn id="29" fill="hold" nodeType="afterGroup">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52629"/>
                                        </p:tgtEl>
                                        <p:attrNameLst>
                                          <p:attrName>style.visibility</p:attrName>
                                        </p:attrNameLst>
                                      </p:cBhvr>
                                      <p:to>
                                        <p:strVal val="visible"/>
                                      </p:to>
                                    </p:set>
                                    <p:animEffect transition="in" filter="fade">
                                      <p:cBhvr>
                                        <p:cTn id="32" dur="2000"/>
                                        <p:tgtEl>
                                          <p:spTgt spid="152629"/>
                                        </p:tgtEl>
                                      </p:cBhvr>
                                    </p:animEffect>
                                  </p:childTnLst>
                                </p:cTn>
                              </p:par>
                            </p:childTnLst>
                          </p:cTn>
                        </p:par>
                        <p:par>
                          <p:cTn id="33" fill="hold" nodeType="afterGroup">
                            <p:stCondLst>
                              <p:cond delay="5000"/>
                            </p:stCondLst>
                            <p:childTnLst>
                              <p:par>
                                <p:cTn id="34" presetID="47" presetClass="entr" presetSubtype="0" fill="hold" grpId="0" nodeType="afterEffect">
                                  <p:stCondLst>
                                    <p:cond delay="0"/>
                                  </p:stCondLst>
                                  <p:childTnLst>
                                    <p:set>
                                      <p:cBhvr>
                                        <p:cTn id="35" dur="1" fill="hold">
                                          <p:stCondLst>
                                            <p:cond delay="0"/>
                                          </p:stCondLst>
                                        </p:cTn>
                                        <p:tgtEl>
                                          <p:spTgt spid="152587"/>
                                        </p:tgtEl>
                                        <p:attrNameLst>
                                          <p:attrName>style.visibility</p:attrName>
                                        </p:attrNameLst>
                                      </p:cBhvr>
                                      <p:to>
                                        <p:strVal val="visible"/>
                                      </p:to>
                                    </p:set>
                                    <p:animEffect transition="in" filter="fade">
                                      <p:cBhvr>
                                        <p:cTn id="36" dur="2000"/>
                                        <p:tgtEl>
                                          <p:spTgt spid="152587"/>
                                        </p:tgtEl>
                                      </p:cBhvr>
                                    </p:animEffect>
                                    <p:anim calcmode="lin" valueType="num">
                                      <p:cBhvr>
                                        <p:cTn id="37" dur="2000" fill="hold"/>
                                        <p:tgtEl>
                                          <p:spTgt spid="152587"/>
                                        </p:tgtEl>
                                        <p:attrNameLst>
                                          <p:attrName>ppt_x</p:attrName>
                                        </p:attrNameLst>
                                      </p:cBhvr>
                                      <p:tavLst>
                                        <p:tav tm="0">
                                          <p:val>
                                            <p:strVal val="#ppt_x"/>
                                          </p:val>
                                        </p:tav>
                                        <p:tav tm="100000">
                                          <p:val>
                                            <p:strVal val="#ppt_x"/>
                                          </p:val>
                                        </p:tav>
                                      </p:tavLst>
                                    </p:anim>
                                    <p:anim calcmode="lin" valueType="num">
                                      <p:cBhvr>
                                        <p:cTn id="38" dur="2000" fill="hold"/>
                                        <p:tgtEl>
                                          <p:spTgt spid="152587"/>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152586"/>
                                        </p:tgtEl>
                                        <p:attrNameLst>
                                          <p:attrName>style.visibility</p:attrName>
                                        </p:attrNameLst>
                                      </p:cBhvr>
                                      <p:to>
                                        <p:strVal val="visible"/>
                                      </p:to>
                                    </p:set>
                                    <p:animEffect transition="in" filter="fade">
                                      <p:cBhvr>
                                        <p:cTn id="41" dur="2000"/>
                                        <p:tgtEl>
                                          <p:spTgt spid="152586"/>
                                        </p:tgtEl>
                                      </p:cBhvr>
                                    </p:animEffect>
                                    <p:anim calcmode="lin" valueType="num">
                                      <p:cBhvr>
                                        <p:cTn id="42" dur="2000" fill="hold"/>
                                        <p:tgtEl>
                                          <p:spTgt spid="152586"/>
                                        </p:tgtEl>
                                        <p:attrNameLst>
                                          <p:attrName>ppt_x</p:attrName>
                                        </p:attrNameLst>
                                      </p:cBhvr>
                                      <p:tavLst>
                                        <p:tav tm="0">
                                          <p:val>
                                            <p:strVal val="#ppt_x"/>
                                          </p:val>
                                        </p:tav>
                                        <p:tav tm="100000">
                                          <p:val>
                                            <p:strVal val="#ppt_x"/>
                                          </p:val>
                                        </p:tav>
                                      </p:tavLst>
                                    </p:anim>
                                    <p:anim calcmode="lin" valueType="num">
                                      <p:cBhvr>
                                        <p:cTn id="43" dur="2000" fill="hold"/>
                                        <p:tgtEl>
                                          <p:spTgt spid="152586"/>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7000"/>
                            </p:stCondLst>
                            <p:childTnLst>
                              <p:par>
                                <p:cTn id="45" presetID="47" presetClass="entr" presetSubtype="0" fill="hold" grpId="0" nodeType="afterEffect">
                                  <p:stCondLst>
                                    <p:cond delay="0"/>
                                  </p:stCondLst>
                                  <p:childTnLst>
                                    <p:set>
                                      <p:cBhvr>
                                        <p:cTn id="46" dur="1" fill="hold">
                                          <p:stCondLst>
                                            <p:cond delay="0"/>
                                          </p:stCondLst>
                                        </p:cTn>
                                        <p:tgtEl>
                                          <p:spTgt spid="152582"/>
                                        </p:tgtEl>
                                        <p:attrNameLst>
                                          <p:attrName>style.visibility</p:attrName>
                                        </p:attrNameLst>
                                      </p:cBhvr>
                                      <p:to>
                                        <p:strVal val="visible"/>
                                      </p:to>
                                    </p:set>
                                    <p:animEffect transition="in" filter="fade">
                                      <p:cBhvr>
                                        <p:cTn id="47" dur="1000"/>
                                        <p:tgtEl>
                                          <p:spTgt spid="152582"/>
                                        </p:tgtEl>
                                      </p:cBhvr>
                                    </p:animEffect>
                                    <p:anim calcmode="lin" valueType="num">
                                      <p:cBhvr>
                                        <p:cTn id="48" dur="1000" fill="hold"/>
                                        <p:tgtEl>
                                          <p:spTgt spid="152582"/>
                                        </p:tgtEl>
                                        <p:attrNameLst>
                                          <p:attrName>ppt_x</p:attrName>
                                        </p:attrNameLst>
                                      </p:cBhvr>
                                      <p:tavLst>
                                        <p:tav tm="0">
                                          <p:val>
                                            <p:strVal val="#ppt_x"/>
                                          </p:val>
                                        </p:tav>
                                        <p:tav tm="100000">
                                          <p:val>
                                            <p:strVal val="#ppt_x"/>
                                          </p:val>
                                        </p:tav>
                                      </p:tavLst>
                                    </p:anim>
                                    <p:anim calcmode="lin" valueType="num">
                                      <p:cBhvr>
                                        <p:cTn id="49" dur="1000" fill="hold"/>
                                        <p:tgtEl>
                                          <p:spTgt spid="152582"/>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8000"/>
                            </p:stCondLst>
                            <p:childTnLst>
                              <p:par>
                                <p:cTn id="51" presetID="47" presetClass="entr" presetSubtype="0" fill="hold" grpId="0" nodeType="afterEffect">
                                  <p:stCondLst>
                                    <p:cond delay="0"/>
                                  </p:stCondLst>
                                  <p:childTnLst>
                                    <p:set>
                                      <p:cBhvr>
                                        <p:cTn id="52" dur="1" fill="hold">
                                          <p:stCondLst>
                                            <p:cond delay="0"/>
                                          </p:stCondLst>
                                        </p:cTn>
                                        <p:tgtEl>
                                          <p:spTgt spid="152583"/>
                                        </p:tgtEl>
                                        <p:attrNameLst>
                                          <p:attrName>style.visibility</p:attrName>
                                        </p:attrNameLst>
                                      </p:cBhvr>
                                      <p:to>
                                        <p:strVal val="visible"/>
                                      </p:to>
                                    </p:set>
                                    <p:animEffect transition="in" filter="fade">
                                      <p:cBhvr>
                                        <p:cTn id="53" dur="1000"/>
                                        <p:tgtEl>
                                          <p:spTgt spid="152583"/>
                                        </p:tgtEl>
                                      </p:cBhvr>
                                    </p:animEffect>
                                    <p:anim calcmode="lin" valueType="num">
                                      <p:cBhvr>
                                        <p:cTn id="54" dur="1000" fill="hold"/>
                                        <p:tgtEl>
                                          <p:spTgt spid="152583"/>
                                        </p:tgtEl>
                                        <p:attrNameLst>
                                          <p:attrName>ppt_x</p:attrName>
                                        </p:attrNameLst>
                                      </p:cBhvr>
                                      <p:tavLst>
                                        <p:tav tm="0">
                                          <p:val>
                                            <p:strVal val="#ppt_x"/>
                                          </p:val>
                                        </p:tav>
                                        <p:tav tm="100000">
                                          <p:val>
                                            <p:strVal val="#ppt_x"/>
                                          </p:val>
                                        </p:tav>
                                      </p:tavLst>
                                    </p:anim>
                                    <p:anim calcmode="lin" valueType="num">
                                      <p:cBhvr>
                                        <p:cTn id="55" dur="1000" fill="hold"/>
                                        <p:tgtEl>
                                          <p:spTgt spid="152583"/>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9000"/>
                            </p:stCondLst>
                            <p:childTnLst>
                              <p:par>
                                <p:cTn id="57" presetID="10" presetClass="exit" presetSubtype="0" fill="hold" grpId="1" nodeType="afterEffect">
                                  <p:stCondLst>
                                    <p:cond delay="0"/>
                                  </p:stCondLst>
                                  <p:childTnLst>
                                    <p:animEffect transition="out" filter="fade">
                                      <p:cBhvr>
                                        <p:cTn id="58" dur="2000"/>
                                        <p:tgtEl>
                                          <p:spTgt spid="152629"/>
                                        </p:tgtEl>
                                      </p:cBhvr>
                                    </p:animEffect>
                                    <p:set>
                                      <p:cBhvr>
                                        <p:cTn id="59" dur="1" fill="hold">
                                          <p:stCondLst>
                                            <p:cond delay="1999"/>
                                          </p:stCondLst>
                                        </p:cTn>
                                        <p:tgtEl>
                                          <p:spTgt spid="152629"/>
                                        </p:tgtEl>
                                        <p:attrNameLst>
                                          <p:attrName>style.visibility</p:attrName>
                                        </p:attrNameLst>
                                      </p:cBhvr>
                                      <p:to>
                                        <p:strVal val="hidden"/>
                                      </p:to>
                                    </p:set>
                                  </p:childTnLst>
                                </p:cTn>
                              </p:par>
                            </p:childTnLst>
                          </p:cTn>
                        </p:par>
                        <p:par>
                          <p:cTn id="60" fill="hold" nodeType="afterGroup">
                            <p:stCondLst>
                              <p:cond delay="11000"/>
                            </p:stCondLst>
                            <p:childTnLst>
                              <p:par>
                                <p:cTn id="61" presetID="23" presetClass="entr" presetSubtype="16" fill="hold" grpId="0" nodeType="afterEffect">
                                  <p:stCondLst>
                                    <p:cond delay="0"/>
                                  </p:stCondLst>
                                  <p:childTnLst>
                                    <p:set>
                                      <p:cBhvr>
                                        <p:cTn id="62" dur="1" fill="hold">
                                          <p:stCondLst>
                                            <p:cond delay="0"/>
                                          </p:stCondLst>
                                        </p:cTn>
                                        <p:tgtEl>
                                          <p:spTgt spid="152590"/>
                                        </p:tgtEl>
                                        <p:attrNameLst>
                                          <p:attrName>style.visibility</p:attrName>
                                        </p:attrNameLst>
                                      </p:cBhvr>
                                      <p:to>
                                        <p:strVal val="visible"/>
                                      </p:to>
                                    </p:set>
                                    <p:anim calcmode="lin" valueType="num">
                                      <p:cBhvr>
                                        <p:cTn id="63" dur="500" fill="hold"/>
                                        <p:tgtEl>
                                          <p:spTgt spid="152590"/>
                                        </p:tgtEl>
                                        <p:attrNameLst>
                                          <p:attrName>ppt_w</p:attrName>
                                        </p:attrNameLst>
                                      </p:cBhvr>
                                      <p:tavLst>
                                        <p:tav tm="0">
                                          <p:val>
                                            <p:fltVal val="0"/>
                                          </p:val>
                                        </p:tav>
                                        <p:tav tm="100000">
                                          <p:val>
                                            <p:strVal val="#ppt_w"/>
                                          </p:val>
                                        </p:tav>
                                      </p:tavLst>
                                    </p:anim>
                                    <p:anim calcmode="lin" valueType="num">
                                      <p:cBhvr>
                                        <p:cTn id="64" dur="500" fill="hold"/>
                                        <p:tgtEl>
                                          <p:spTgt spid="152590"/>
                                        </p:tgtEl>
                                        <p:attrNameLst>
                                          <p:attrName>ppt_h</p:attrName>
                                        </p:attrNameLst>
                                      </p:cBhvr>
                                      <p:tavLst>
                                        <p:tav tm="0">
                                          <p:val>
                                            <p:fltVal val="0"/>
                                          </p:val>
                                        </p:tav>
                                        <p:tav tm="100000">
                                          <p:val>
                                            <p:strVal val="#ppt_h"/>
                                          </p:val>
                                        </p:tav>
                                      </p:tavLst>
                                    </p:anim>
                                  </p:childTnLst>
                                </p:cTn>
                              </p:par>
                            </p:childTnLst>
                          </p:cTn>
                        </p:par>
                        <p:par>
                          <p:cTn id="65" fill="hold" nodeType="afterGroup">
                            <p:stCondLst>
                              <p:cond delay="11500"/>
                            </p:stCondLst>
                            <p:childTnLst>
                              <p:par>
                                <p:cTn id="66" presetID="47" presetClass="entr" presetSubtype="0" fill="hold" grpId="0" nodeType="afterEffect">
                                  <p:stCondLst>
                                    <p:cond delay="0"/>
                                  </p:stCondLst>
                                  <p:childTnLst>
                                    <p:set>
                                      <p:cBhvr>
                                        <p:cTn id="67" dur="1" fill="hold">
                                          <p:stCondLst>
                                            <p:cond delay="0"/>
                                          </p:stCondLst>
                                        </p:cTn>
                                        <p:tgtEl>
                                          <p:spTgt spid="152602"/>
                                        </p:tgtEl>
                                        <p:attrNameLst>
                                          <p:attrName>style.visibility</p:attrName>
                                        </p:attrNameLst>
                                      </p:cBhvr>
                                      <p:to>
                                        <p:strVal val="visible"/>
                                      </p:to>
                                    </p:set>
                                    <p:animEffect transition="in" filter="fade">
                                      <p:cBhvr>
                                        <p:cTn id="68" dur="1000"/>
                                        <p:tgtEl>
                                          <p:spTgt spid="152602"/>
                                        </p:tgtEl>
                                      </p:cBhvr>
                                    </p:animEffect>
                                    <p:anim calcmode="lin" valueType="num">
                                      <p:cBhvr>
                                        <p:cTn id="69" dur="1000" fill="hold"/>
                                        <p:tgtEl>
                                          <p:spTgt spid="152602"/>
                                        </p:tgtEl>
                                        <p:attrNameLst>
                                          <p:attrName>ppt_x</p:attrName>
                                        </p:attrNameLst>
                                      </p:cBhvr>
                                      <p:tavLst>
                                        <p:tav tm="0">
                                          <p:val>
                                            <p:strVal val="#ppt_x"/>
                                          </p:val>
                                        </p:tav>
                                        <p:tav tm="100000">
                                          <p:val>
                                            <p:strVal val="#ppt_x"/>
                                          </p:val>
                                        </p:tav>
                                      </p:tavLst>
                                    </p:anim>
                                    <p:anim calcmode="lin" valueType="num">
                                      <p:cBhvr>
                                        <p:cTn id="70" dur="1000" fill="hold"/>
                                        <p:tgtEl>
                                          <p:spTgt spid="152602"/>
                                        </p:tgtEl>
                                        <p:attrNameLst>
                                          <p:attrName>ppt_y</p:attrName>
                                        </p:attrNameLst>
                                      </p:cBhvr>
                                      <p:tavLst>
                                        <p:tav tm="0">
                                          <p:val>
                                            <p:strVal val="#ppt_y-.1"/>
                                          </p:val>
                                        </p:tav>
                                        <p:tav tm="100000">
                                          <p:val>
                                            <p:strVal val="#ppt_y"/>
                                          </p:val>
                                        </p:tav>
                                      </p:tavLst>
                                    </p:anim>
                                  </p:childTnLst>
                                </p:cTn>
                              </p:par>
                            </p:childTnLst>
                          </p:cTn>
                        </p:par>
                        <p:par>
                          <p:cTn id="71" fill="hold" nodeType="afterGroup">
                            <p:stCondLst>
                              <p:cond delay="12500"/>
                            </p:stCondLst>
                            <p:childTnLst>
                              <p:par>
                                <p:cTn id="72" presetID="23" presetClass="entr" presetSubtype="16" fill="hold" grpId="0" nodeType="afterEffect">
                                  <p:stCondLst>
                                    <p:cond delay="0"/>
                                  </p:stCondLst>
                                  <p:childTnLst>
                                    <p:set>
                                      <p:cBhvr>
                                        <p:cTn id="73" dur="1" fill="hold">
                                          <p:stCondLst>
                                            <p:cond delay="0"/>
                                          </p:stCondLst>
                                        </p:cTn>
                                        <p:tgtEl>
                                          <p:spTgt spid="152589"/>
                                        </p:tgtEl>
                                        <p:attrNameLst>
                                          <p:attrName>style.visibility</p:attrName>
                                        </p:attrNameLst>
                                      </p:cBhvr>
                                      <p:to>
                                        <p:strVal val="visible"/>
                                      </p:to>
                                    </p:set>
                                    <p:anim calcmode="lin" valueType="num">
                                      <p:cBhvr>
                                        <p:cTn id="74" dur="500" fill="hold"/>
                                        <p:tgtEl>
                                          <p:spTgt spid="152589"/>
                                        </p:tgtEl>
                                        <p:attrNameLst>
                                          <p:attrName>ppt_w</p:attrName>
                                        </p:attrNameLst>
                                      </p:cBhvr>
                                      <p:tavLst>
                                        <p:tav tm="0">
                                          <p:val>
                                            <p:fltVal val="0"/>
                                          </p:val>
                                        </p:tav>
                                        <p:tav tm="100000">
                                          <p:val>
                                            <p:strVal val="#ppt_w"/>
                                          </p:val>
                                        </p:tav>
                                      </p:tavLst>
                                    </p:anim>
                                    <p:anim calcmode="lin" valueType="num">
                                      <p:cBhvr>
                                        <p:cTn id="75" dur="500" fill="hold"/>
                                        <p:tgtEl>
                                          <p:spTgt spid="152589"/>
                                        </p:tgtEl>
                                        <p:attrNameLst>
                                          <p:attrName>ppt_h</p:attrName>
                                        </p:attrNameLst>
                                      </p:cBhvr>
                                      <p:tavLst>
                                        <p:tav tm="0">
                                          <p:val>
                                            <p:fltVal val="0"/>
                                          </p:val>
                                        </p:tav>
                                        <p:tav tm="100000">
                                          <p:val>
                                            <p:strVal val="#ppt_h"/>
                                          </p:val>
                                        </p:tav>
                                      </p:tavLst>
                                    </p:anim>
                                  </p:childTnLst>
                                </p:cTn>
                              </p:par>
                            </p:childTnLst>
                          </p:cTn>
                        </p:par>
                        <p:par>
                          <p:cTn id="76" fill="hold" nodeType="afterGroup">
                            <p:stCondLst>
                              <p:cond delay="13000"/>
                            </p:stCondLst>
                            <p:childTnLst>
                              <p:par>
                                <p:cTn id="77" presetID="47" presetClass="entr" presetSubtype="0" fill="hold" grpId="0" nodeType="afterEffect">
                                  <p:stCondLst>
                                    <p:cond delay="0"/>
                                  </p:stCondLst>
                                  <p:childTnLst>
                                    <p:set>
                                      <p:cBhvr>
                                        <p:cTn id="78" dur="1" fill="hold">
                                          <p:stCondLst>
                                            <p:cond delay="0"/>
                                          </p:stCondLst>
                                        </p:cTn>
                                        <p:tgtEl>
                                          <p:spTgt spid="152603"/>
                                        </p:tgtEl>
                                        <p:attrNameLst>
                                          <p:attrName>style.visibility</p:attrName>
                                        </p:attrNameLst>
                                      </p:cBhvr>
                                      <p:to>
                                        <p:strVal val="visible"/>
                                      </p:to>
                                    </p:set>
                                    <p:animEffect transition="in" filter="fade">
                                      <p:cBhvr>
                                        <p:cTn id="79" dur="1000"/>
                                        <p:tgtEl>
                                          <p:spTgt spid="152603"/>
                                        </p:tgtEl>
                                      </p:cBhvr>
                                    </p:animEffect>
                                    <p:anim calcmode="lin" valueType="num">
                                      <p:cBhvr>
                                        <p:cTn id="80" dur="1000" fill="hold"/>
                                        <p:tgtEl>
                                          <p:spTgt spid="152603"/>
                                        </p:tgtEl>
                                        <p:attrNameLst>
                                          <p:attrName>ppt_x</p:attrName>
                                        </p:attrNameLst>
                                      </p:cBhvr>
                                      <p:tavLst>
                                        <p:tav tm="0">
                                          <p:val>
                                            <p:strVal val="#ppt_x"/>
                                          </p:val>
                                        </p:tav>
                                        <p:tav tm="100000">
                                          <p:val>
                                            <p:strVal val="#ppt_x"/>
                                          </p:val>
                                        </p:tav>
                                      </p:tavLst>
                                    </p:anim>
                                    <p:anim calcmode="lin" valueType="num">
                                      <p:cBhvr>
                                        <p:cTn id="81" dur="1000" fill="hold"/>
                                        <p:tgtEl>
                                          <p:spTgt spid="152603"/>
                                        </p:tgtEl>
                                        <p:attrNameLst>
                                          <p:attrName>ppt_y</p:attrName>
                                        </p:attrNameLst>
                                      </p:cBhvr>
                                      <p:tavLst>
                                        <p:tav tm="0">
                                          <p:val>
                                            <p:strVal val="#ppt_y-.1"/>
                                          </p:val>
                                        </p:tav>
                                        <p:tav tm="100000">
                                          <p:val>
                                            <p:strVal val="#ppt_y"/>
                                          </p:val>
                                        </p:tav>
                                      </p:tavLst>
                                    </p:anim>
                                  </p:childTnLst>
                                </p:cTn>
                              </p:par>
                            </p:childTnLst>
                          </p:cTn>
                        </p:par>
                        <p:par>
                          <p:cTn id="82" fill="hold" nodeType="afterGroup">
                            <p:stCondLst>
                              <p:cond delay="14000"/>
                            </p:stCondLst>
                            <p:childTnLst>
                              <p:par>
                                <p:cTn id="83" presetID="53" presetClass="entr" presetSubtype="0" fill="hold" nodeType="afterEffect">
                                  <p:stCondLst>
                                    <p:cond delay="0"/>
                                  </p:stCondLst>
                                  <p:childTnLst>
                                    <p:set>
                                      <p:cBhvr>
                                        <p:cTn id="84" dur="1" fill="hold">
                                          <p:stCondLst>
                                            <p:cond delay="0"/>
                                          </p:stCondLst>
                                        </p:cTn>
                                        <p:tgtEl>
                                          <p:spTgt spid="152592"/>
                                        </p:tgtEl>
                                        <p:attrNameLst>
                                          <p:attrName>style.visibility</p:attrName>
                                        </p:attrNameLst>
                                      </p:cBhvr>
                                      <p:to>
                                        <p:strVal val="visible"/>
                                      </p:to>
                                    </p:set>
                                    <p:anim calcmode="lin" valueType="num">
                                      <p:cBhvr>
                                        <p:cTn id="85" dur="500" fill="hold"/>
                                        <p:tgtEl>
                                          <p:spTgt spid="152592"/>
                                        </p:tgtEl>
                                        <p:attrNameLst>
                                          <p:attrName>ppt_w</p:attrName>
                                        </p:attrNameLst>
                                      </p:cBhvr>
                                      <p:tavLst>
                                        <p:tav tm="0">
                                          <p:val>
                                            <p:fltVal val="0"/>
                                          </p:val>
                                        </p:tav>
                                        <p:tav tm="100000">
                                          <p:val>
                                            <p:strVal val="#ppt_w"/>
                                          </p:val>
                                        </p:tav>
                                      </p:tavLst>
                                    </p:anim>
                                    <p:anim calcmode="lin" valueType="num">
                                      <p:cBhvr>
                                        <p:cTn id="86" dur="500" fill="hold"/>
                                        <p:tgtEl>
                                          <p:spTgt spid="152592"/>
                                        </p:tgtEl>
                                        <p:attrNameLst>
                                          <p:attrName>ppt_h</p:attrName>
                                        </p:attrNameLst>
                                      </p:cBhvr>
                                      <p:tavLst>
                                        <p:tav tm="0">
                                          <p:val>
                                            <p:fltVal val="0"/>
                                          </p:val>
                                        </p:tav>
                                        <p:tav tm="100000">
                                          <p:val>
                                            <p:strVal val="#ppt_h"/>
                                          </p:val>
                                        </p:tav>
                                      </p:tavLst>
                                    </p:anim>
                                    <p:animEffect transition="in" filter="fade">
                                      <p:cBhvr>
                                        <p:cTn id="87" dur="500"/>
                                        <p:tgtEl>
                                          <p:spTgt spid="152592"/>
                                        </p:tgtEl>
                                      </p:cBhvr>
                                    </p:animEffect>
                                  </p:childTnLst>
                                </p:cTn>
                              </p:par>
                            </p:childTnLst>
                          </p:cTn>
                        </p:par>
                        <p:par>
                          <p:cTn id="88" fill="hold" nodeType="afterGroup">
                            <p:stCondLst>
                              <p:cond delay="14500"/>
                            </p:stCondLst>
                            <p:childTnLst>
                              <p:par>
                                <p:cTn id="89" presetID="53" presetClass="entr" presetSubtype="0" fill="hold" grpId="0" nodeType="afterEffect">
                                  <p:stCondLst>
                                    <p:cond delay="0"/>
                                  </p:stCondLst>
                                  <p:childTnLst>
                                    <p:set>
                                      <p:cBhvr>
                                        <p:cTn id="90" dur="1" fill="hold">
                                          <p:stCondLst>
                                            <p:cond delay="0"/>
                                          </p:stCondLst>
                                        </p:cTn>
                                        <p:tgtEl>
                                          <p:spTgt spid="152595"/>
                                        </p:tgtEl>
                                        <p:attrNameLst>
                                          <p:attrName>style.visibility</p:attrName>
                                        </p:attrNameLst>
                                      </p:cBhvr>
                                      <p:to>
                                        <p:strVal val="visible"/>
                                      </p:to>
                                    </p:set>
                                    <p:anim calcmode="lin" valueType="num">
                                      <p:cBhvr>
                                        <p:cTn id="91" dur="500" fill="hold"/>
                                        <p:tgtEl>
                                          <p:spTgt spid="152595"/>
                                        </p:tgtEl>
                                        <p:attrNameLst>
                                          <p:attrName>ppt_w</p:attrName>
                                        </p:attrNameLst>
                                      </p:cBhvr>
                                      <p:tavLst>
                                        <p:tav tm="0">
                                          <p:val>
                                            <p:fltVal val="0"/>
                                          </p:val>
                                        </p:tav>
                                        <p:tav tm="100000">
                                          <p:val>
                                            <p:strVal val="#ppt_w"/>
                                          </p:val>
                                        </p:tav>
                                      </p:tavLst>
                                    </p:anim>
                                    <p:anim calcmode="lin" valueType="num">
                                      <p:cBhvr>
                                        <p:cTn id="92" dur="500" fill="hold"/>
                                        <p:tgtEl>
                                          <p:spTgt spid="152595"/>
                                        </p:tgtEl>
                                        <p:attrNameLst>
                                          <p:attrName>ppt_h</p:attrName>
                                        </p:attrNameLst>
                                      </p:cBhvr>
                                      <p:tavLst>
                                        <p:tav tm="0">
                                          <p:val>
                                            <p:fltVal val="0"/>
                                          </p:val>
                                        </p:tav>
                                        <p:tav tm="100000">
                                          <p:val>
                                            <p:strVal val="#ppt_h"/>
                                          </p:val>
                                        </p:tav>
                                      </p:tavLst>
                                    </p:anim>
                                    <p:animEffect transition="in" filter="fade">
                                      <p:cBhvr>
                                        <p:cTn id="93" dur="500"/>
                                        <p:tgtEl>
                                          <p:spTgt spid="152595"/>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152606"/>
                                        </p:tgtEl>
                                        <p:attrNameLst>
                                          <p:attrName>style.visibility</p:attrName>
                                        </p:attrNameLst>
                                      </p:cBhvr>
                                      <p:to>
                                        <p:strVal val="visible"/>
                                      </p:to>
                                    </p:set>
                                    <p:anim calcmode="lin" valueType="num">
                                      <p:cBhvr>
                                        <p:cTn id="96" dur="500" fill="hold"/>
                                        <p:tgtEl>
                                          <p:spTgt spid="152606"/>
                                        </p:tgtEl>
                                        <p:attrNameLst>
                                          <p:attrName>ppt_w</p:attrName>
                                        </p:attrNameLst>
                                      </p:cBhvr>
                                      <p:tavLst>
                                        <p:tav tm="0">
                                          <p:val>
                                            <p:fltVal val="0"/>
                                          </p:val>
                                        </p:tav>
                                        <p:tav tm="100000">
                                          <p:val>
                                            <p:strVal val="#ppt_w"/>
                                          </p:val>
                                        </p:tav>
                                      </p:tavLst>
                                    </p:anim>
                                    <p:anim calcmode="lin" valueType="num">
                                      <p:cBhvr>
                                        <p:cTn id="97" dur="500" fill="hold"/>
                                        <p:tgtEl>
                                          <p:spTgt spid="152606"/>
                                        </p:tgtEl>
                                        <p:attrNameLst>
                                          <p:attrName>ppt_h</p:attrName>
                                        </p:attrNameLst>
                                      </p:cBhvr>
                                      <p:tavLst>
                                        <p:tav tm="0">
                                          <p:val>
                                            <p:fltVal val="0"/>
                                          </p:val>
                                        </p:tav>
                                        <p:tav tm="100000">
                                          <p:val>
                                            <p:strVal val="#ppt_h"/>
                                          </p:val>
                                        </p:tav>
                                      </p:tavLst>
                                    </p:anim>
                                    <p:animEffect transition="in" filter="fade">
                                      <p:cBhvr>
                                        <p:cTn id="98" dur="500"/>
                                        <p:tgtEl>
                                          <p:spTgt spid="152606"/>
                                        </p:tgtEl>
                                      </p:cBhvr>
                                    </p:animEffect>
                                  </p:childTnLst>
                                </p:cTn>
                              </p:par>
                            </p:childTnLst>
                          </p:cTn>
                        </p:par>
                        <p:par>
                          <p:cTn id="99" fill="hold" nodeType="afterGroup">
                            <p:stCondLst>
                              <p:cond delay="15000"/>
                            </p:stCondLst>
                            <p:childTnLst>
                              <p:par>
                                <p:cTn id="100" presetID="53" presetClass="entr" presetSubtype="0" fill="hold" grpId="0" nodeType="afterEffect">
                                  <p:stCondLst>
                                    <p:cond delay="0"/>
                                  </p:stCondLst>
                                  <p:childTnLst>
                                    <p:set>
                                      <p:cBhvr>
                                        <p:cTn id="101" dur="1" fill="hold">
                                          <p:stCondLst>
                                            <p:cond delay="0"/>
                                          </p:stCondLst>
                                        </p:cTn>
                                        <p:tgtEl>
                                          <p:spTgt spid="152607"/>
                                        </p:tgtEl>
                                        <p:attrNameLst>
                                          <p:attrName>style.visibility</p:attrName>
                                        </p:attrNameLst>
                                      </p:cBhvr>
                                      <p:to>
                                        <p:strVal val="visible"/>
                                      </p:to>
                                    </p:set>
                                    <p:anim calcmode="lin" valueType="num">
                                      <p:cBhvr>
                                        <p:cTn id="102" dur="500" fill="hold"/>
                                        <p:tgtEl>
                                          <p:spTgt spid="152607"/>
                                        </p:tgtEl>
                                        <p:attrNameLst>
                                          <p:attrName>ppt_w</p:attrName>
                                        </p:attrNameLst>
                                      </p:cBhvr>
                                      <p:tavLst>
                                        <p:tav tm="0">
                                          <p:val>
                                            <p:fltVal val="0"/>
                                          </p:val>
                                        </p:tav>
                                        <p:tav tm="100000">
                                          <p:val>
                                            <p:strVal val="#ppt_w"/>
                                          </p:val>
                                        </p:tav>
                                      </p:tavLst>
                                    </p:anim>
                                    <p:anim calcmode="lin" valueType="num">
                                      <p:cBhvr>
                                        <p:cTn id="103" dur="500" fill="hold"/>
                                        <p:tgtEl>
                                          <p:spTgt spid="152607"/>
                                        </p:tgtEl>
                                        <p:attrNameLst>
                                          <p:attrName>ppt_h</p:attrName>
                                        </p:attrNameLst>
                                      </p:cBhvr>
                                      <p:tavLst>
                                        <p:tav tm="0">
                                          <p:val>
                                            <p:fltVal val="0"/>
                                          </p:val>
                                        </p:tav>
                                        <p:tav tm="100000">
                                          <p:val>
                                            <p:strVal val="#ppt_h"/>
                                          </p:val>
                                        </p:tav>
                                      </p:tavLst>
                                    </p:anim>
                                    <p:animEffect transition="in" filter="fade">
                                      <p:cBhvr>
                                        <p:cTn id="104" dur="500"/>
                                        <p:tgtEl>
                                          <p:spTgt spid="152607"/>
                                        </p:tgtEl>
                                      </p:cBhvr>
                                    </p:animEffect>
                                  </p:childTnLst>
                                </p:cTn>
                              </p:par>
                            </p:childTnLst>
                          </p:cTn>
                        </p:par>
                        <p:par>
                          <p:cTn id="105" fill="hold" nodeType="afterGroup">
                            <p:stCondLst>
                              <p:cond delay="15500"/>
                            </p:stCondLst>
                            <p:childTnLst>
                              <p:par>
                                <p:cTn id="106" presetID="47" presetClass="entr" presetSubtype="0" fill="hold" grpId="0" nodeType="afterEffect">
                                  <p:stCondLst>
                                    <p:cond delay="0"/>
                                  </p:stCondLst>
                                  <p:childTnLst>
                                    <p:set>
                                      <p:cBhvr>
                                        <p:cTn id="107" dur="1" fill="hold">
                                          <p:stCondLst>
                                            <p:cond delay="0"/>
                                          </p:stCondLst>
                                        </p:cTn>
                                        <p:tgtEl>
                                          <p:spTgt spid="152604"/>
                                        </p:tgtEl>
                                        <p:attrNameLst>
                                          <p:attrName>style.visibility</p:attrName>
                                        </p:attrNameLst>
                                      </p:cBhvr>
                                      <p:to>
                                        <p:strVal val="visible"/>
                                      </p:to>
                                    </p:set>
                                    <p:animEffect transition="in" filter="fade">
                                      <p:cBhvr>
                                        <p:cTn id="108" dur="1000"/>
                                        <p:tgtEl>
                                          <p:spTgt spid="152604"/>
                                        </p:tgtEl>
                                      </p:cBhvr>
                                    </p:animEffect>
                                    <p:anim calcmode="lin" valueType="num">
                                      <p:cBhvr>
                                        <p:cTn id="109" dur="1000" fill="hold"/>
                                        <p:tgtEl>
                                          <p:spTgt spid="152604"/>
                                        </p:tgtEl>
                                        <p:attrNameLst>
                                          <p:attrName>ppt_x</p:attrName>
                                        </p:attrNameLst>
                                      </p:cBhvr>
                                      <p:tavLst>
                                        <p:tav tm="0">
                                          <p:val>
                                            <p:strVal val="#ppt_x"/>
                                          </p:val>
                                        </p:tav>
                                        <p:tav tm="100000">
                                          <p:val>
                                            <p:strVal val="#ppt_x"/>
                                          </p:val>
                                        </p:tav>
                                      </p:tavLst>
                                    </p:anim>
                                    <p:anim calcmode="lin" valueType="num">
                                      <p:cBhvr>
                                        <p:cTn id="110" dur="1000" fill="hold"/>
                                        <p:tgtEl>
                                          <p:spTgt spid="152604"/>
                                        </p:tgtEl>
                                        <p:attrNameLst>
                                          <p:attrName>ppt_y</p:attrName>
                                        </p:attrNameLst>
                                      </p:cBhvr>
                                      <p:tavLst>
                                        <p:tav tm="0">
                                          <p:val>
                                            <p:strVal val="#ppt_y-.1"/>
                                          </p:val>
                                        </p:tav>
                                        <p:tav tm="100000">
                                          <p:val>
                                            <p:strVal val="#ppt_y"/>
                                          </p:val>
                                        </p:tav>
                                      </p:tavLst>
                                    </p:anim>
                                  </p:childTnLst>
                                </p:cTn>
                              </p:par>
                            </p:childTnLst>
                          </p:cTn>
                        </p:par>
                        <p:par>
                          <p:cTn id="111" fill="hold" nodeType="afterGroup">
                            <p:stCondLst>
                              <p:cond delay="16500"/>
                            </p:stCondLst>
                            <p:childTnLst>
                              <p:par>
                                <p:cTn id="112" presetID="53" presetClass="entr" presetSubtype="0" fill="hold" grpId="0" nodeType="afterEffect">
                                  <p:stCondLst>
                                    <p:cond delay="0"/>
                                  </p:stCondLst>
                                  <p:childTnLst>
                                    <p:set>
                                      <p:cBhvr>
                                        <p:cTn id="113" dur="1" fill="hold">
                                          <p:stCondLst>
                                            <p:cond delay="0"/>
                                          </p:stCondLst>
                                        </p:cTn>
                                        <p:tgtEl>
                                          <p:spTgt spid="152596"/>
                                        </p:tgtEl>
                                        <p:attrNameLst>
                                          <p:attrName>style.visibility</p:attrName>
                                        </p:attrNameLst>
                                      </p:cBhvr>
                                      <p:to>
                                        <p:strVal val="visible"/>
                                      </p:to>
                                    </p:set>
                                    <p:anim calcmode="lin" valueType="num">
                                      <p:cBhvr>
                                        <p:cTn id="114" dur="500" fill="hold"/>
                                        <p:tgtEl>
                                          <p:spTgt spid="152596"/>
                                        </p:tgtEl>
                                        <p:attrNameLst>
                                          <p:attrName>ppt_w</p:attrName>
                                        </p:attrNameLst>
                                      </p:cBhvr>
                                      <p:tavLst>
                                        <p:tav tm="0">
                                          <p:val>
                                            <p:fltVal val="0"/>
                                          </p:val>
                                        </p:tav>
                                        <p:tav tm="100000">
                                          <p:val>
                                            <p:strVal val="#ppt_w"/>
                                          </p:val>
                                        </p:tav>
                                      </p:tavLst>
                                    </p:anim>
                                    <p:anim calcmode="lin" valueType="num">
                                      <p:cBhvr>
                                        <p:cTn id="115" dur="500" fill="hold"/>
                                        <p:tgtEl>
                                          <p:spTgt spid="152596"/>
                                        </p:tgtEl>
                                        <p:attrNameLst>
                                          <p:attrName>ppt_h</p:attrName>
                                        </p:attrNameLst>
                                      </p:cBhvr>
                                      <p:tavLst>
                                        <p:tav tm="0">
                                          <p:val>
                                            <p:fltVal val="0"/>
                                          </p:val>
                                        </p:tav>
                                        <p:tav tm="100000">
                                          <p:val>
                                            <p:strVal val="#ppt_h"/>
                                          </p:val>
                                        </p:tav>
                                      </p:tavLst>
                                    </p:anim>
                                    <p:animEffect transition="in" filter="fade">
                                      <p:cBhvr>
                                        <p:cTn id="116" dur="500"/>
                                        <p:tgtEl>
                                          <p:spTgt spid="152596"/>
                                        </p:tgtEl>
                                      </p:cBhvr>
                                    </p:animEffect>
                                  </p:childTnLst>
                                </p:cTn>
                              </p:par>
                            </p:childTnLst>
                          </p:cTn>
                        </p:par>
                        <p:par>
                          <p:cTn id="117" fill="hold" nodeType="afterGroup">
                            <p:stCondLst>
                              <p:cond delay="17000"/>
                            </p:stCondLst>
                            <p:childTnLst>
                              <p:par>
                                <p:cTn id="118" presetID="47" presetClass="entr" presetSubtype="0" fill="hold" grpId="0" nodeType="afterEffect">
                                  <p:stCondLst>
                                    <p:cond delay="0"/>
                                  </p:stCondLst>
                                  <p:childTnLst>
                                    <p:set>
                                      <p:cBhvr>
                                        <p:cTn id="119" dur="1" fill="hold">
                                          <p:stCondLst>
                                            <p:cond delay="0"/>
                                          </p:stCondLst>
                                        </p:cTn>
                                        <p:tgtEl>
                                          <p:spTgt spid="152605"/>
                                        </p:tgtEl>
                                        <p:attrNameLst>
                                          <p:attrName>style.visibility</p:attrName>
                                        </p:attrNameLst>
                                      </p:cBhvr>
                                      <p:to>
                                        <p:strVal val="visible"/>
                                      </p:to>
                                    </p:set>
                                    <p:animEffect transition="in" filter="fade">
                                      <p:cBhvr>
                                        <p:cTn id="120" dur="1000"/>
                                        <p:tgtEl>
                                          <p:spTgt spid="152605"/>
                                        </p:tgtEl>
                                      </p:cBhvr>
                                    </p:animEffect>
                                    <p:anim calcmode="lin" valueType="num">
                                      <p:cBhvr>
                                        <p:cTn id="121" dur="1000" fill="hold"/>
                                        <p:tgtEl>
                                          <p:spTgt spid="152605"/>
                                        </p:tgtEl>
                                        <p:attrNameLst>
                                          <p:attrName>ppt_x</p:attrName>
                                        </p:attrNameLst>
                                      </p:cBhvr>
                                      <p:tavLst>
                                        <p:tav tm="0">
                                          <p:val>
                                            <p:strVal val="#ppt_x"/>
                                          </p:val>
                                        </p:tav>
                                        <p:tav tm="100000">
                                          <p:val>
                                            <p:strVal val="#ppt_x"/>
                                          </p:val>
                                        </p:tav>
                                      </p:tavLst>
                                    </p:anim>
                                    <p:anim calcmode="lin" valueType="num">
                                      <p:cBhvr>
                                        <p:cTn id="122" dur="1000" fill="hold"/>
                                        <p:tgtEl>
                                          <p:spTgt spid="152605"/>
                                        </p:tgtEl>
                                        <p:attrNameLst>
                                          <p:attrName>ppt_y</p:attrName>
                                        </p:attrNameLst>
                                      </p:cBhvr>
                                      <p:tavLst>
                                        <p:tav tm="0">
                                          <p:val>
                                            <p:strVal val="#ppt_y-.1"/>
                                          </p:val>
                                        </p:tav>
                                        <p:tav tm="100000">
                                          <p:val>
                                            <p:strVal val="#ppt_y"/>
                                          </p:val>
                                        </p:tav>
                                      </p:tavLst>
                                    </p:anim>
                                  </p:childTnLst>
                                </p:cTn>
                              </p:par>
                            </p:childTnLst>
                          </p:cTn>
                        </p:par>
                        <p:par>
                          <p:cTn id="123" fill="hold" nodeType="afterGroup">
                            <p:stCondLst>
                              <p:cond delay="18000"/>
                            </p:stCondLst>
                            <p:childTnLst>
                              <p:par>
                                <p:cTn id="124" presetID="10" presetClass="entr" presetSubtype="0" fill="hold" grpId="0" nodeType="afterEffect">
                                  <p:stCondLst>
                                    <p:cond delay="0"/>
                                  </p:stCondLst>
                                  <p:childTnLst>
                                    <p:set>
                                      <p:cBhvr>
                                        <p:cTn id="125" dur="1" fill="hold">
                                          <p:stCondLst>
                                            <p:cond delay="0"/>
                                          </p:stCondLst>
                                        </p:cTn>
                                        <p:tgtEl>
                                          <p:spTgt spid="152625"/>
                                        </p:tgtEl>
                                        <p:attrNameLst>
                                          <p:attrName>style.visibility</p:attrName>
                                        </p:attrNameLst>
                                      </p:cBhvr>
                                      <p:to>
                                        <p:strVal val="visible"/>
                                      </p:to>
                                    </p:set>
                                    <p:animEffect transition="in" filter="fade">
                                      <p:cBhvr>
                                        <p:cTn id="126" dur="1000"/>
                                        <p:tgtEl>
                                          <p:spTgt spid="152625"/>
                                        </p:tgtEl>
                                      </p:cBhvr>
                                    </p:animEffect>
                                  </p:childTnLst>
                                </p:cTn>
                              </p:par>
                            </p:childTnLst>
                          </p:cTn>
                        </p:par>
                        <p:par>
                          <p:cTn id="127" fill="hold" nodeType="afterGroup">
                            <p:stCondLst>
                              <p:cond delay="19000"/>
                            </p:stCondLst>
                            <p:childTnLst>
                              <p:par>
                                <p:cTn id="128" presetID="27" presetClass="emph" presetSubtype="0" repeatCount="indefinite" fill="hold" grpId="1" nodeType="afterEffect">
                                  <p:stCondLst>
                                    <p:cond delay="0"/>
                                  </p:stCondLst>
                                  <p:childTnLst>
                                    <p:animClr clrSpc="rgb" dir="cw">
                                      <p:cBhvr override="childStyle">
                                        <p:cTn id="129" dur="250" autoRev="1" fill="hold"/>
                                        <p:tgtEl>
                                          <p:spTgt spid="152625"/>
                                        </p:tgtEl>
                                        <p:attrNameLst>
                                          <p:attrName>style.color</p:attrName>
                                        </p:attrNameLst>
                                      </p:cBhvr>
                                      <p:to>
                                        <a:schemeClr val="bg1"/>
                                      </p:to>
                                    </p:animClr>
                                    <p:animClr clrSpc="rgb" dir="cw">
                                      <p:cBhvr>
                                        <p:cTn id="130" dur="250" autoRev="1" fill="hold"/>
                                        <p:tgtEl>
                                          <p:spTgt spid="152625"/>
                                        </p:tgtEl>
                                        <p:attrNameLst>
                                          <p:attrName>fillcolor</p:attrName>
                                        </p:attrNameLst>
                                      </p:cBhvr>
                                      <p:to>
                                        <a:schemeClr val="bg1"/>
                                      </p:to>
                                    </p:animClr>
                                    <p:set>
                                      <p:cBhvr>
                                        <p:cTn id="131" dur="250" autoRev="1" fill="hold"/>
                                        <p:tgtEl>
                                          <p:spTgt spid="152625"/>
                                        </p:tgtEl>
                                        <p:attrNameLst>
                                          <p:attrName>fill.type</p:attrName>
                                        </p:attrNameLst>
                                      </p:cBhvr>
                                      <p:to>
                                        <p:strVal val="solid"/>
                                      </p:to>
                                    </p:set>
                                    <p:set>
                                      <p:cBhvr>
                                        <p:cTn id="132" dur="250" autoRev="1" fill="hold"/>
                                        <p:tgtEl>
                                          <p:spTgt spid="152625"/>
                                        </p:tgtEl>
                                        <p:attrNameLst>
                                          <p:attrName>fill.on</p:attrName>
                                        </p:attrNameLst>
                                      </p:cBhvr>
                                      <p:to>
                                        <p:strVal val="tru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xit" presetSubtype="0" fill="hold" grpId="2" nodeType="clickEffect">
                                  <p:stCondLst>
                                    <p:cond delay="0"/>
                                  </p:stCondLst>
                                  <p:childTnLst>
                                    <p:set>
                                      <p:cBhvr>
                                        <p:cTn id="136" dur="1" fill="hold">
                                          <p:stCondLst>
                                            <p:cond delay="0"/>
                                          </p:stCondLst>
                                        </p:cTn>
                                        <p:tgtEl>
                                          <p:spTgt spid="152625"/>
                                        </p:tgtEl>
                                        <p:attrNameLst>
                                          <p:attrName>style.visibility</p:attrName>
                                        </p:attrNameLst>
                                      </p:cBhvr>
                                      <p:to>
                                        <p:strVal val="hidden"/>
                                      </p:to>
                                    </p:set>
                                  </p:childTnLst>
                                </p:cTn>
                              </p:par>
                            </p:childTnLst>
                          </p:cTn>
                        </p:par>
                        <p:par>
                          <p:cTn id="137" fill="hold" nodeType="afterGroup">
                            <p:stCondLst>
                              <p:cond delay="0"/>
                            </p:stCondLst>
                            <p:childTnLst>
                              <p:par>
                                <p:cTn id="138" presetID="53" presetClass="entr" presetSubtype="0" fill="hold" grpId="0" nodeType="afterEffect">
                                  <p:stCondLst>
                                    <p:cond delay="0"/>
                                  </p:stCondLst>
                                  <p:childTnLst>
                                    <p:set>
                                      <p:cBhvr>
                                        <p:cTn id="139" dur="1" fill="hold">
                                          <p:stCondLst>
                                            <p:cond delay="0"/>
                                          </p:stCondLst>
                                        </p:cTn>
                                        <p:tgtEl>
                                          <p:spTgt spid="152601"/>
                                        </p:tgtEl>
                                        <p:attrNameLst>
                                          <p:attrName>style.visibility</p:attrName>
                                        </p:attrNameLst>
                                      </p:cBhvr>
                                      <p:to>
                                        <p:strVal val="visible"/>
                                      </p:to>
                                    </p:set>
                                    <p:anim calcmode="lin" valueType="num">
                                      <p:cBhvr>
                                        <p:cTn id="140" dur="2000" fill="hold"/>
                                        <p:tgtEl>
                                          <p:spTgt spid="152601"/>
                                        </p:tgtEl>
                                        <p:attrNameLst>
                                          <p:attrName>ppt_w</p:attrName>
                                        </p:attrNameLst>
                                      </p:cBhvr>
                                      <p:tavLst>
                                        <p:tav tm="0">
                                          <p:val>
                                            <p:fltVal val="0"/>
                                          </p:val>
                                        </p:tav>
                                        <p:tav tm="100000">
                                          <p:val>
                                            <p:strVal val="#ppt_w"/>
                                          </p:val>
                                        </p:tav>
                                      </p:tavLst>
                                    </p:anim>
                                    <p:anim calcmode="lin" valueType="num">
                                      <p:cBhvr>
                                        <p:cTn id="141" dur="2000" fill="hold"/>
                                        <p:tgtEl>
                                          <p:spTgt spid="152601"/>
                                        </p:tgtEl>
                                        <p:attrNameLst>
                                          <p:attrName>ppt_h</p:attrName>
                                        </p:attrNameLst>
                                      </p:cBhvr>
                                      <p:tavLst>
                                        <p:tav tm="0">
                                          <p:val>
                                            <p:fltVal val="0"/>
                                          </p:val>
                                        </p:tav>
                                        <p:tav tm="100000">
                                          <p:val>
                                            <p:strVal val="#ppt_h"/>
                                          </p:val>
                                        </p:tav>
                                      </p:tavLst>
                                    </p:anim>
                                    <p:animEffect transition="in" filter="fade">
                                      <p:cBhvr>
                                        <p:cTn id="142" dur="2000"/>
                                        <p:tgtEl>
                                          <p:spTgt spid="152601"/>
                                        </p:tgtEl>
                                      </p:cBhvr>
                                    </p:animEffect>
                                  </p:childTnLst>
                                </p:cTn>
                              </p:par>
                            </p:childTnLst>
                          </p:cTn>
                        </p:par>
                        <p:par>
                          <p:cTn id="143" fill="hold" nodeType="afterGroup">
                            <p:stCondLst>
                              <p:cond delay="2000"/>
                            </p:stCondLst>
                            <p:childTnLst>
                              <p:par>
                                <p:cTn id="144" presetID="53" presetClass="entr" presetSubtype="0" fill="hold" grpId="0" nodeType="afterEffect">
                                  <p:stCondLst>
                                    <p:cond delay="0"/>
                                  </p:stCondLst>
                                  <p:childTnLst>
                                    <p:set>
                                      <p:cBhvr>
                                        <p:cTn id="145" dur="1" fill="hold">
                                          <p:stCondLst>
                                            <p:cond delay="0"/>
                                          </p:stCondLst>
                                        </p:cTn>
                                        <p:tgtEl>
                                          <p:spTgt spid="152618"/>
                                        </p:tgtEl>
                                        <p:attrNameLst>
                                          <p:attrName>style.visibility</p:attrName>
                                        </p:attrNameLst>
                                      </p:cBhvr>
                                      <p:to>
                                        <p:strVal val="visible"/>
                                      </p:to>
                                    </p:set>
                                    <p:anim calcmode="lin" valueType="num">
                                      <p:cBhvr>
                                        <p:cTn id="146" dur="3000" fill="hold"/>
                                        <p:tgtEl>
                                          <p:spTgt spid="152618"/>
                                        </p:tgtEl>
                                        <p:attrNameLst>
                                          <p:attrName>ppt_w</p:attrName>
                                        </p:attrNameLst>
                                      </p:cBhvr>
                                      <p:tavLst>
                                        <p:tav tm="0">
                                          <p:val>
                                            <p:fltVal val="0"/>
                                          </p:val>
                                        </p:tav>
                                        <p:tav tm="100000">
                                          <p:val>
                                            <p:strVal val="#ppt_w"/>
                                          </p:val>
                                        </p:tav>
                                      </p:tavLst>
                                    </p:anim>
                                    <p:anim calcmode="lin" valueType="num">
                                      <p:cBhvr>
                                        <p:cTn id="147" dur="3000" fill="hold"/>
                                        <p:tgtEl>
                                          <p:spTgt spid="152618"/>
                                        </p:tgtEl>
                                        <p:attrNameLst>
                                          <p:attrName>ppt_h</p:attrName>
                                        </p:attrNameLst>
                                      </p:cBhvr>
                                      <p:tavLst>
                                        <p:tav tm="0">
                                          <p:val>
                                            <p:fltVal val="0"/>
                                          </p:val>
                                        </p:tav>
                                        <p:tav tm="100000">
                                          <p:val>
                                            <p:strVal val="#ppt_h"/>
                                          </p:val>
                                        </p:tav>
                                      </p:tavLst>
                                    </p:anim>
                                    <p:animEffect transition="in" filter="fade">
                                      <p:cBhvr>
                                        <p:cTn id="148" dur="3000"/>
                                        <p:tgtEl>
                                          <p:spTgt spid="152618"/>
                                        </p:tgtEl>
                                      </p:cBhvr>
                                    </p:animEffect>
                                  </p:childTnLst>
                                </p:cTn>
                              </p:par>
                              <p:par>
                                <p:cTn id="149" presetID="53" presetClass="entr" presetSubtype="0" fill="hold" grpId="0" nodeType="withEffect">
                                  <p:stCondLst>
                                    <p:cond delay="0"/>
                                  </p:stCondLst>
                                  <p:childTnLst>
                                    <p:set>
                                      <p:cBhvr>
                                        <p:cTn id="150" dur="1" fill="hold">
                                          <p:stCondLst>
                                            <p:cond delay="0"/>
                                          </p:stCondLst>
                                        </p:cTn>
                                        <p:tgtEl>
                                          <p:spTgt spid="152619"/>
                                        </p:tgtEl>
                                        <p:attrNameLst>
                                          <p:attrName>style.visibility</p:attrName>
                                        </p:attrNameLst>
                                      </p:cBhvr>
                                      <p:to>
                                        <p:strVal val="visible"/>
                                      </p:to>
                                    </p:set>
                                    <p:anim calcmode="lin" valueType="num">
                                      <p:cBhvr>
                                        <p:cTn id="151" dur="3000" fill="hold"/>
                                        <p:tgtEl>
                                          <p:spTgt spid="152619"/>
                                        </p:tgtEl>
                                        <p:attrNameLst>
                                          <p:attrName>ppt_w</p:attrName>
                                        </p:attrNameLst>
                                      </p:cBhvr>
                                      <p:tavLst>
                                        <p:tav tm="0">
                                          <p:val>
                                            <p:fltVal val="0"/>
                                          </p:val>
                                        </p:tav>
                                        <p:tav tm="100000">
                                          <p:val>
                                            <p:strVal val="#ppt_w"/>
                                          </p:val>
                                        </p:tav>
                                      </p:tavLst>
                                    </p:anim>
                                    <p:anim calcmode="lin" valueType="num">
                                      <p:cBhvr>
                                        <p:cTn id="152" dur="3000" fill="hold"/>
                                        <p:tgtEl>
                                          <p:spTgt spid="152619"/>
                                        </p:tgtEl>
                                        <p:attrNameLst>
                                          <p:attrName>ppt_h</p:attrName>
                                        </p:attrNameLst>
                                      </p:cBhvr>
                                      <p:tavLst>
                                        <p:tav tm="0">
                                          <p:val>
                                            <p:fltVal val="0"/>
                                          </p:val>
                                        </p:tav>
                                        <p:tav tm="100000">
                                          <p:val>
                                            <p:strVal val="#ppt_h"/>
                                          </p:val>
                                        </p:tav>
                                      </p:tavLst>
                                    </p:anim>
                                    <p:animEffect transition="in" filter="fade">
                                      <p:cBhvr>
                                        <p:cTn id="153" dur="3000"/>
                                        <p:tgtEl>
                                          <p:spTgt spid="152619"/>
                                        </p:tgtEl>
                                      </p:cBhvr>
                                    </p:animEffect>
                                  </p:childTnLst>
                                </p:cTn>
                              </p:par>
                              <p:par>
                                <p:cTn id="154" presetID="53" presetClass="entr" presetSubtype="0" fill="hold" grpId="0" nodeType="withEffect">
                                  <p:stCondLst>
                                    <p:cond delay="0"/>
                                  </p:stCondLst>
                                  <p:childTnLst>
                                    <p:set>
                                      <p:cBhvr>
                                        <p:cTn id="155" dur="1" fill="hold">
                                          <p:stCondLst>
                                            <p:cond delay="0"/>
                                          </p:stCondLst>
                                        </p:cTn>
                                        <p:tgtEl>
                                          <p:spTgt spid="152620"/>
                                        </p:tgtEl>
                                        <p:attrNameLst>
                                          <p:attrName>style.visibility</p:attrName>
                                        </p:attrNameLst>
                                      </p:cBhvr>
                                      <p:to>
                                        <p:strVal val="visible"/>
                                      </p:to>
                                    </p:set>
                                    <p:anim calcmode="lin" valueType="num">
                                      <p:cBhvr>
                                        <p:cTn id="156" dur="3000" fill="hold"/>
                                        <p:tgtEl>
                                          <p:spTgt spid="152620"/>
                                        </p:tgtEl>
                                        <p:attrNameLst>
                                          <p:attrName>ppt_w</p:attrName>
                                        </p:attrNameLst>
                                      </p:cBhvr>
                                      <p:tavLst>
                                        <p:tav tm="0">
                                          <p:val>
                                            <p:fltVal val="0"/>
                                          </p:val>
                                        </p:tav>
                                        <p:tav tm="100000">
                                          <p:val>
                                            <p:strVal val="#ppt_w"/>
                                          </p:val>
                                        </p:tav>
                                      </p:tavLst>
                                    </p:anim>
                                    <p:anim calcmode="lin" valueType="num">
                                      <p:cBhvr>
                                        <p:cTn id="157" dur="3000" fill="hold"/>
                                        <p:tgtEl>
                                          <p:spTgt spid="152620"/>
                                        </p:tgtEl>
                                        <p:attrNameLst>
                                          <p:attrName>ppt_h</p:attrName>
                                        </p:attrNameLst>
                                      </p:cBhvr>
                                      <p:tavLst>
                                        <p:tav tm="0">
                                          <p:val>
                                            <p:fltVal val="0"/>
                                          </p:val>
                                        </p:tav>
                                        <p:tav tm="100000">
                                          <p:val>
                                            <p:strVal val="#ppt_h"/>
                                          </p:val>
                                        </p:tav>
                                      </p:tavLst>
                                    </p:anim>
                                    <p:animEffect transition="in" filter="fade">
                                      <p:cBhvr>
                                        <p:cTn id="158" dur="3000"/>
                                        <p:tgtEl>
                                          <p:spTgt spid="152620"/>
                                        </p:tgtEl>
                                      </p:cBhvr>
                                    </p:animEffect>
                                  </p:childTnLst>
                                </p:cTn>
                              </p:par>
                              <p:par>
                                <p:cTn id="159" presetID="53" presetClass="entr" presetSubtype="0" fill="hold" grpId="0" nodeType="withEffect">
                                  <p:stCondLst>
                                    <p:cond delay="0"/>
                                  </p:stCondLst>
                                  <p:childTnLst>
                                    <p:set>
                                      <p:cBhvr>
                                        <p:cTn id="160" dur="1" fill="hold">
                                          <p:stCondLst>
                                            <p:cond delay="0"/>
                                          </p:stCondLst>
                                        </p:cTn>
                                        <p:tgtEl>
                                          <p:spTgt spid="152621"/>
                                        </p:tgtEl>
                                        <p:attrNameLst>
                                          <p:attrName>style.visibility</p:attrName>
                                        </p:attrNameLst>
                                      </p:cBhvr>
                                      <p:to>
                                        <p:strVal val="visible"/>
                                      </p:to>
                                    </p:set>
                                    <p:anim calcmode="lin" valueType="num">
                                      <p:cBhvr>
                                        <p:cTn id="161" dur="3000" fill="hold"/>
                                        <p:tgtEl>
                                          <p:spTgt spid="152621"/>
                                        </p:tgtEl>
                                        <p:attrNameLst>
                                          <p:attrName>ppt_w</p:attrName>
                                        </p:attrNameLst>
                                      </p:cBhvr>
                                      <p:tavLst>
                                        <p:tav tm="0">
                                          <p:val>
                                            <p:fltVal val="0"/>
                                          </p:val>
                                        </p:tav>
                                        <p:tav tm="100000">
                                          <p:val>
                                            <p:strVal val="#ppt_w"/>
                                          </p:val>
                                        </p:tav>
                                      </p:tavLst>
                                    </p:anim>
                                    <p:anim calcmode="lin" valueType="num">
                                      <p:cBhvr>
                                        <p:cTn id="162" dur="3000" fill="hold"/>
                                        <p:tgtEl>
                                          <p:spTgt spid="152621"/>
                                        </p:tgtEl>
                                        <p:attrNameLst>
                                          <p:attrName>ppt_h</p:attrName>
                                        </p:attrNameLst>
                                      </p:cBhvr>
                                      <p:tavLst>
                                        <p:tav tm="0">
                                          <p:val>
                                            <p:fltVal val="0"/>
                                          </p:val>
                                        </p:tav>
                                        <p:tav tm="100000">
                                          <p:val>
                                            <p:strVal val="#ppt_h"/>
                                          </p:val>
                                        </p:tav>
                                      </p:tavLst>
                                    </p:anim>
                                    <p:animEffect transition="in" filter="fade">
                                      <p:cBhvr>
                                        <p:cTn id="163" dur="3000"/>
                                        <p:tgtEl>
                                          <p:spTgt spid="152621"/>
                                        </p:tgtEl>
                                      </p:cBhvr>
                                    </p:animEffect>
                                  </p:childTnLst>
                                </p:cTn>
                              </p:par>
                              <p:par>
                                <p:cTn id="164" presetID="53" presetClass="entr" presetSubtype="0" fill="hold" grpId="0" nodeType="withEffect">
                                  <p:stCondLst>
                                    <p:cond delay="0"/>
                                  </p:stCondLst>
                                  <p:childTnLst>
                                    <p:set>
                                      <p:cBhvr>
                                        <p:cTn id="165" dur="1" fill="hold">
                                          <p:stCondLst>
                                            <p:cond delay="0"/>
                                          </p:stCondLst>
                                        </p:cTn>
                                        <p:tgtEl>
                                          <p:spTgt spid="152622"/>
                                        </p:tgtEl>
                                        <p:attrNameLst>
                                          <p:attrName>style.visibility</p:attrName>
                                        </p:attrNameLst>
                                      </p:cBhvr>
                                      <p:to>
                                        <p:strVal val="visible"/>
                                      </p:to>
                                    </p:set>
                                    <p:anim calcmode="lin" valueType="num">
                                      <p:cBhvr>
                                        <p:cTn id="166" dur="3000" fill="hold"/>
                                        <p:tgtEl>
                                          <p:spTgt spid="152622"/>
                                        </p:tgtEl>
                                        <p:attrNameLst>
                                          <p:attrName>ppt_w</p:attrName>
                                        </p:attrNameLst>
                                      </p:cBhvr>
                                      <p:tavLst>
                                        <p:tav tm="0">
                                          <p:val>
                                            <p:fltVal val="0"/>
                                          </p:val>
                                        </p:tav>
                                        <p:tav tm="100000">
                                          <p:val>
                                            <p:strVal val="#ppt_w"/>
                                          </p:val>
                                        </p:tav>
                                      </p:tavLst>
                                    </p:anim>
                                    <p:anim calcmode="lin" valueType="num">
                                      <p:cBhvr>
                                        <p:cTn id="167" dur="3000" fill="hold"/>
                                        <p:tgtEl>
                                          <p:spTgt spid="152622"/>
                                        </p:tgtEl>
                                        <p:attrNameLst>
                                          <p:attrName>ppt_h</p:attrName>
                                        </p:attrNameLst>
                                      </p:cBhvr>
                                      <p:tavLst>
                                        <p:tav tm="0">
                                          <p:val>
                                            <p:fltVal val="0"/>
                                          </p:val>
                                        </p:tav>
                                        <p:tav tm="100000">
                                          <p:val>
                                            <p:strVal val="#ppt_h"/>
                                          </p:val>
                                        </p:tav>
                                      </p:tavLst>
                                    </p:anim>
                                    <p:animEffect transition="in" filter="fade">
                                      <p:cBhvr>
                                        <p:cTn id="168" dur="3000"/>
                                        <p:tgtEl>
                                          <p:spTgt spid="152622"/>
                                        </p:tgtEl>
                                      </p:cBhvr>
                                    </p:animEffect>
                                  </p:childTnLst>
                                </p:cTn>
                              </p:par>
                              <p:par>
                                <p:cTn id="169" presetID="53" presetClass="entr" presetSubtype="0" fill="hold" grpId="0" nodeType="withEffect">
                                  <p:stCondLst>
                                    <p:cond delay="0"/>
                                  </p:stCondLst>
                                  <p:childTnLst>
                                    <p:set>
                                      <p:cBhvr>
                                        <p:cTn id="170" dur="1" fill="hold">
                                          <p:stCondLst>
                                            <p:cond delay="0"/>
                                          </p:stCondLst>
                                        </p:cTn>
                                        <p:tgtEl>
                                          <p:spTgt spid="152624"/>
                                        </p:tgtEl>
                                        <p:attrNameLst>
                                          <p:attrName>style.visibility</p:attrName>
                                        </p:attrNameLst>
                                      </p:cBhvr>
                                      <p:to>
                                        <p:strVal val="visible"/>
                                      </p:to>
                                    </p:set>
                                    <p:anim calcmode="lin" valueType="num">
                                      <p:cBhvr>
                                        <p:cTn id="171" dur="3000" fill="hold"/>
                                        <p:tgtEl>
                                          <p:spTgt spid="152624"/>
                                        </p:tgtEl>
                                        <p:attrNameLst>
                                          <p:attrName>ppt_w</p:attrName>
                                        </p:attrNameLst>
                                      </p:cBhvr>
                                      <p:tavLst>
                                        <p:tav tm="0">
                                          <p:val>
                                            <p:fltVal val="0"/>
                                          </p:val>
                                        </p:tav>
                                        <p:tav tm="100000">
                                          <p:val>
                                            <p:strVal val="#ppt_w"/>
                                          </p:val>
                                        </p:tav>
                                      </p:tavLst>
                                    </p:anim>
                                    <p:anim calcmode="lin" valueType="num">
                                      <p:cBhvr>
                                        <p:cTn id="172" dur="3000" fill="hold"/>
                                        <p:tgtEl>
                                          <p:spTgt spid="152624"/>
                                        </p:tgtEl>
                                        <p:attrNameLst>
                                          <p:attrName>ppt_h</p:attrName>
                                        </p:attrNameLst>
                                      </p:cBhvr>
                                      <p:tavLst>
                                        <p:tav tm="0">
                                          <p:val>
                                            <p:fltVal val="0"/>
                                          </p:val>
                                        </p:tav>
                                        <p:tav tm="100000">
                                          <p:val>
                                            <p:strVal val="#ppt_h"/>
                                          </p:val>
                                        </p:tav>
                                      </p:tavLst>
                                    </p:anim>
                                    <p:animEffect transition="in" filter="fade">
                                      <p:cBhvr>
                                        <p:cTn id="173" dur="3000"/>
                                        <p:tgtEl>
                                          <p:spTgt spid="152624"/>
                                        </p:tgtEl>
                                      </p:cBhvr>
                                    </p:animEffect>
                                  </p:childTnLst>
                                </p:cTn>
                              </p:par>
                              <p:par>
                                <p:cTn id="174" presetID="53" presetClass="entr" presetSubtype="0" fill="hold" grpId="0" nodeType="withEffect">
                                  <p:stCondLst>
                                    <p:cond delay="0"/>
                                  </p:stCondLst>
                                  <p:childTnLst>
                                    <p:set>
                                      <p:cBhvr>
                                        <p:cTn id="175" dur="1" fill="hold">
                                          <p:stCondLst>
                                            <p:cond delay="0"/>
                                          </p:stCondLst>
                                        </p:cTn>
                                        <p:tgtEl>
                                          <p:spTgt spid="152623"/>
                                        </p:tgtEl>
                                        <p:attrNameLst>
                                          <p:attrName>style.visibility</p:attrName>
                                        </p:attrNameLst>
                                      </p:cBhvr>
                                      <p:to>
                                        <p:strVal val="visible"/>
                                      </p:to>
                                    </p:set>
                                    <p:anim calcmode="lin" valueType="num">
                                      <p:cBhvr>
                                        <p:cTn id="176" dur="3000" fill="hold"/>
                                        <p:tgtEl>
                                          <p:spTgt spid="152623"/>
                                        </p:tgtEl>
                                        <p:attrNameLst>
                                          <p:attrName>ppt_w</p:attrName>
                                        </p:attrNameLst>
                                      </p:cBhvr>
                                      <p:tavLst>
                                        <p:tav tm="0">
                                          <p:val>
                                            <p:fltVal val="0"/>
                                          </p:val>
                                        </p:tav>
                                        <p:tav tm="100000">
                                          <p:val>
                                            <p:strVal val="#ppt_w"/>
                                          </p:val>
                                        </p:tav>
                                      </p:tavLst>
                                    </p:anim>
                                    <p:anim calcmode="lin" valueType="num">
                                      <p:cBhvr>
                                        <p:cTn id="177" dur="3000" fill="hold"/>
                                        <p:tgtEl>
                                          <p:spTgt spid="152623"/>
                                        </p:tgtEl>
                                        <p:attrNameLst>
                                          <p:attrName>ppt_h</p:attrName>
                                        </p:attrNameLst>
                                      </p:cBhvr>
                                      <p:tavLst>
                                        <p:tav tm="0">
                                          <p:val>
                                            <p:fltVal val="0"/>
                                          </p:val>
                                        </p:tav>
                                        <p:tav tm="100000">
                                          <p:val>
                                            <p:strVal val="#ppt_h"/>
                                          </p:val>
                                        </p:tav>
                                      </p:tavLst>
                                    </p:anim>
                                    <p:animEffect transition="in" filter="fade">
                                      <p:cBhvr>
                                        <p:cTn id="178" dur="3000"/>
                                        <p:tgtEl>
                                          <p:spTgt spid="152623"/>
                                        </p:tgtEl>
                                      </p:cBhvr>
                                    </p:animEffect>
                                  </p:childTnLst>
                                </p:cTn>
                              </p:par>
                            </p:childTnLst>
                          </p:cTn>
                        </p:par>
                        <p:par>
                          <p:cTn id="179" fill="hold" nodeType="afterGroup">
                            <p:stCondLst>
                              <p:cond delay="5000"/>
                            </p:stCondLst>
                            <p:childTnLst>
                              <p:par>
                                <p:cTn id="180" presetID="19" presetClass="emph" presetSubtype="0" repeatCount="indefinite" fill="hold" grpId="1" nodeType="afterEffect">
                                  <p:stCondLst>
                                    <p:cond delay="0"/>
                                  </p:stCondLst>
                                  <p:childTnLst>
                                    <p:animClr clrSpc="rgb" dir="cw">
                                      <p:cBhvr override="childStyle">
                                        <p:cTn id="181" dur="500" fill="hold"/>
                                        <p:tgtEl>
                                          <p:spTgt spid="152618"/>
                                        </p:tgtEl>
                                        <p:attrNameLst>
                                          <p:attrName>style.color</p:attrName>
                                        </p:attrNameLst>
                                      </p:cBhvr>
                                      <p:to>
                                        <a:srgbClr val="FFFF66"/>
                                      </p:to>
                                    </p:animClr>
                                    <p:animClr clrSpc="rgb" dir="cw">
                                      <p:cBhvr>
                                        <p:cTn id="182" dur="500" fill="hold"/>
                                        <p:tgtEl>
                                          <p:spTgt spid="152618"/>
                                        </p:tgtEl>
                                        <p:attrNameLst>
                                          <p:attrName>fillcolor</p:attrName>
                                        </p:attrNameLst>
                                      </p:cBhvr>
                                      <p:to>
                                        <a:srgbClr val="FFFF66"/>
                                      </p:to>
                                    </p:animClr>
                                    <p:set>
                                      <p:cBhvr>
                                        <p:cTn id="183" dur="500" fill="hold"/>
                                        <p:tgtEl>
                                          <p:spTgt spid="152618"/>
                                        </p:tgtEl>
                                        <p:attrNameLst>
                                          <p:attrName>fill.type</p:attrName>
                                        </p:attrNameLst>
                                      </p:cBhvr>
                                      <p:to>
                                        <p:strVal val="solid"/>
                                      </p:to>
                                    </p:set>
                                    <p:set>
                                      <p:cBhvr>
                                        <p:cTn id="184" dur="500" fill="hold"/>
                                        <p:tgtEl>
                                          <p:spTgt spid="152618"/>
                                        </p:tgtEl>
                                        <p:attrNameLst>
                                          <p:attrName>fill.on</p:attrName>
                                        </p:attrNameLst>
                                      </p:cBhvr>
                                      <p:to>
                                        <p:strVal val="true"/>
                                      </p:to>
                                    </p:set>
                                  </p:childTnLst>
                                </p:cTn>
                              </p:par>
                              <p:par>
                                <p:cTn id="185" presetID="19" presetClass="emph" presetSubtype="0" repeatCount="indefinite" fill="hold" grpId="1" nodeType="withEffect">
                                  <p:stCondLst>
                                    <p:cond delay="0"/>
                                  </p:stCondLst>
                                  <p:childTnLst>
                                    <p:animClr clrSpc="rgb" dir="cw">
                                      <p:cBhvr override="childStyle">
                                        <p:cTn id="186" dur="500" fill="hold"/>
                                        <p:tgtEl>
                                          <p:spTgt spid="152619"/>
                                        </p:tgtEl>
                                        <p:attrNameLst>
                                          <p:attrName>style.color</p:attrName>
                                        </p:attrNameLst>
                                      </p:cBhvr>
                                      <p:to>
                                        <a:srgbClr val="FFFF66"/>
                                      </p:to>
                                    </p:animClr>
                                    <p:animClr clrSpc="rgb" dir="cw">
                                      <p:cBhvr>
                                        <p:cTn id="187" dur="500" fill="hold"/>
                                        <p:tgtEl>
                                          <p:spTgt spid="152619"/>
                                        </p:tgtEl>
                                        <p:attrNameLst>
                                          <p:attrName>fillcolor</p:attrName>
                                        </p:attrNameLst>
                                      </p:cBhvr>
                                      <p:to>
                                        <a:srgbClr val="FFFF66"/>
                                      </p:to>
                                    </p:animClr>
                                    <p:set>
                                      <p:cBhvr>
                                        <p:cTn id="188" dur="500" fill="hold"/>
                                        <p:tgtEl>
                                          <p:spTgt spid="152619"/>
                                        </p:tgtEl>
                                        <p:attrNameLst>
                                          <p:attrName>fill.type</p:attrName>
                                        </p:attrNameLst>
                                      </p:cBhvr>
                                      <p:to>
                                        <p:strVal val="solid"/>
                                      </p:to>
                                    </p:set>
                                    <p:set>
                                      <p:cBhvr>
                                        <p:cTn id="189" dur="500" fill="hold"/>
                                        <p:tgtEl>
                                          <p:spTgt spid="152619"/>
                                        </p:tgtEl>
                                        <p:attrNameLst>
                                          <p:attrName>fill.on</p:attrName>
                                        </p:attrNameLst>
                                      </p:cBhvr>
                                      <p:to>
                                        <p:strVal val="true"/>
                                      </p:to>
                                    </p:set>
                                  </p:childTnLst>
                                </p:cTn>
                              </p:par>
                              <p:par>
                                <p:cTn id="190" presetID="19" presetClass="emph" presetSubtype="0" repeatCount="indefinite" fill="hold" grpId="1" nodeType="withEffect">
                                  <p:stCondLst>
                                    <p:cond delay="0"/>
                                  </p:stCondLst>
                                  <p:childTnLst>
                                    <p:animClr clrSpc="rgb" dir="cw">
                                      <p:cBhvr override="childStyle">
                                        <p:cTn id="191" dur="500" fill="hold"/>
                                        <p:tgtEl>
                                          <p:spTgt spid="152620"/>
                                        </p:tgtEl>
                                        <p:attrNameLst>
                                          <p:attrName>style.color</p:attrName>
                                        </p:attrNameLst>
                                      </p:cBhvr>
                                      <p:to>
                                        <a:srgbClr val="FFFF66"/>
                                      </p:to>
                                    </p:animClr>
                                    <p:animClr clrSpc="rgb" dir="cw">
                                      <p:cBhvr>
                                        <p:cTn id="192" dur="500" fill="hold"/>
                                        <p:tgtEl>
                                          <p:spTgt spid="152620"/>
                                        </p:tgtEl>
                                        <p:attrNameLst>
                                          <p:attrName>fillcolor</p:attrName>
                                        </p:attrNameLst>
                                      </p:cBhvr>
                                      <p:to>
                                        <a:srgbClr val="FFFF66"/>
                                      </p:to>
                                    </p:animClr>
                                    <p:set>
                                      <p:cBhvr>
                                        <p:cTn id="193" dur="500" fill="hold"/>
                                        <p:tgtEl>
                                          <p:spTgt spid="152620"/>
                                        </p:tgtEl>
                                        <p:attrNameLst>
                                          <p:attrName>fill.type</p:attrName>
                                        </p:attrNameLst>
                                      </p:cBhvr>
                                      <p:to>
                                        <p:strVal val="solid"/>
                                      </p:to>
                                    </p:set>
                                    <p:set>
                                      <p:cBhvr>
                                        <p:cTn id="194" dur="500" fill="hold"/>
                                        <p:tgtEl>
                                          <p:spTgt spid="152620"/>
                                        </p:tgtEl>
                                        <p:attrNameLst>
                                          <p:attrName>fill.on</p:attrName>
                                        </p:attrNameLst>
                                      </p:cBhvr>
                                      <p:to>
                                        <p:strVal val="true"/>
                                      </p:to>
                                    </p:set>
                                  </p:childTnLst>
                                </p:cTn>
                              </p:par>
                              <p:par>
                                <p:cTn id="195" presetID="19" presetClass="emph" presetSubtype="0" repeatCount="indefinite" fill="hold" grpId="1" nodeType="withEffect">
                                  <p:stCondLst>
                                    <p:cond delay="0"/>
                                  </p:stCondLst>
                                  <p:childTnLst>
                                    <p:animClr clrSpc="rgb" dir="cw">
                                      <p:cBhvr override="childStyle">
                                        <p:cTn id="196" dur="500" fill="hold"/>
                                        <p:tgtEl>
                                          <p:spTgt spid="152621"/>
                                        </p:tgtEl>
                                        <p:attrNameLst>
                                          <p:attrName>style.color</p:attrName>
                                        </p:attrNameLst>
                                      </p:cBhvr>
                                      <p:to>
                                        <a:srgbClr val="FFFF66"/>
                                      </p:to>
                                    </p:animClr>
                                    <p:animClr clrSpc="rgb" dir="cw">
                                      <p:cBhvr>
                                        <p:cTn id="197" dur="500" fill="hold"/>
                                        <p:tgtEl>
                                          <p:spTgt spid="152621"/>
                                        </p:tgtEl>
                                        <p:attrNameLst>
                                          <p:attrName>fillcolor</p:attrName>
                                        </p:attrNameLst>
                                      </p:cBhvr>
                                      <p:to>
                                        <a:srgbClr val="FFFF66"/>
                                      </p:to>
                                    </p:animClr>
                                    <p:set>
                                      <p:cBhvr>
                                        <p:cTn id="198" dur="500" fill="hold"/>
                                        <p:tgtEl>
                                          <p:spTgt spid="152621"/>
                                        </p:tgtEl>
                                        <p:attrNameLst>
                                          <p:attrName>fill.type</p:attrName>
                                        </p:attrNameLst>
                                      </p:cBhvr>
                                      <p:to>
                                        <p:strVal val="solid"/>
                                      </p:to>
                                    </p:set>
                                    <p:set>
                                      <p:cBhvr>
                                        <p:cTn id="199" dur="500" fill="hold"/>
                                        <p:tgtEl>
                                          <p:spTgt spid="152621"/>
                                        </p:tgtEl>
                                        <p:attrNameLst>
                                          <p:attrName>fill.on</p:attrName>
                                        </p:attrNameLst>
                                      </p:cBhvr>
                                      <p:to>
                                        <p:strVal val="true"/>
                                      </p:to>
                                    </p:set>
                                  </p:childTnLst>
                                </p:cTn>
                              </p:par>
                              <p:par>
                                <p:cTn id="200" presetID="19" presetClass="emph" presetSubtype="0" repeatCount="indefinite" fill="hold" grpId="1" nodeType="withEffect">
                                  <p:stCondLst>
                                    <p:cond delay="0"/>
                                  </p:stCondLst>
                                  <p:childTnLst>
                                    <p:animClr clrSpc="rgb" dir="cw">
                                      <p:cBhvr override="childStyle">
                                        <p:cTn id="201" dur="500" fill="hold"/>
                                        <p:tgtEl>
                                          <p:spTgt spid="152622"/>
                                        </p:tgtEl>
                                        <p:attrNameLst>
                                          <p:attrName>style.color</p:attrName>
                                        </p:attrNameLst>
                                      </p:cBhvr>
                                      <p:to>
                                        <a:srgbClr val="FFFF66"/>
                                      </p:to>
                                    </p:animClr>
                                    <p:animClr clrSpc="rgb" dir="cw">
                                      <p:cBhvr>
                                        <p:cTn id="202" dur="500" fill="hold"/>
                                        <p:tgtEl>
                                          <p:spTgt spid="152622"/>
                                        </p:tgtEl>
                                        <p:attrNameLst>
                                          <p:attrName>fillcolor</p:attrName>
                                        </p:attrNameLst>
                                      </p:cBhvr>
                                      <p:to>
                                        <a:srgbClr val="FFFF66"/>
                                      </p:to>
                                    </p:animClr>
                                    <p:set>
                                      <p:cBhvr>
                                        <p:cTn id="203" dur="500" fill="hold"/>
                                        <p:tgtEl>
                                          <p:spTgt spid="152622"/>
                                        </p:tgtEl>
                                        <p:attrNameLst>
                                          <p:attrName>fill.type</p:attrName>
                                        </p:attrNameLst>
                                      </p:cBhvr>
                                      <p:to>
                                        <p:strVal val="solid"/>
                                      </p:to>
                                    </p:set>
                                    <p:set>
                                      <p:cBhvr>
                                        <p:cTn id="204" dur="500" fill="hold"/>
                                        <p:tgtEl>
                                          <p:spTgt spid="152622"/>
                                        </p:tgtEl>
                                        <p:attrNameLst>
                                          <p:attrName>fill.on</p:attrName>
                                        </p:attrNameLst>
                                      </p:cBhvr>
                                      <p:to>
                                        <p:strVal val="true"/>
                                      </p:to>
                                    </p:set>
                                  </p:childTnLst>
                                </p:cTn>
                              </p:par>
                              <p:par>
                                <p:cTn id="205" presetID="19" presetClass="emph" presetSubtype="0" repeatCount="indefinite" fill="hold" grpId="1" nodeType="withEffect">
                                  <p:stCondLst>
                                    <p:cond delay="0"/>
                                  </p:stCondLst>
                                  <p:childTnLst>
                                    <p:animClr clrSpc="rgb" dir="cw">
                                      <p:cBhvr override="childStyle">
                                        <p:cTn id="206" dur="500" fill="hold"/>
                                        <p:tgtEl>
                                          <p:spTgt spid="152623"/>
                                        </p:tgtEl>
                                        <p:attrNameLst>
                                          <p:attrName>style.color</p:attrName>
                                        </p:attrNameLst>
                                      </p:cBhvr>
                                      <p:to>
                                        <a:srgbClr val="FFFF66"/>
                                      </p:to>
                                    </p:animClr>
                                    <p:animClr clrSpc="rgb" dir="cw">
                                      <p:cBhvr>
                                        <p:cTn id="207" dur="500" fill="hold"/>
                                        <p:tgtEl>
                                          <p:spTgt spid="152623"/>
                                        </p:tgtEl>
                                        <p:attrNameLst>
                                          <p:attrName>fillcolor</p:attrName>
                                        </p:attrNameLst>
                                      </p:cBhvr>
                                      <p:to>
                                        <a:srgbClr val="FFFF66"/>
                                      </p:to>
                                    </p:animClr>
                                    <p:set>
                                      <p:cBhvr>
                                        <p:cTn id="208" dur="500" fill="hold"/>
                                        <p:tgtEl>
                                          <p:spTgt spid="152623"/>
                                        </p:tgtEl>
                                        <p:attrNameLst>
                                          <p:attrName>fill.type</p:attrName>
                                        </p:attrNameLst>
                                      </p:cBhvr>
                                      <p:to>
                                        <p:strVal val="solid"/>
                                      </p:to>
                                    </p:set>
                                    <p:set>
                                      <p:cBhvr>
                                        <p:cTn id="209" dur="500" fill="hold"/>
                                        <p:tgtEl>
                                          <p:spTgt spid="152623"/>
                                        </p:tgtEl>
                                        <p:attrNameLst>
                                          <p:attrName>fill.on</p:attrName>
                                        </p:attrNameLst>
                                      </p:cBhvr>
                                      <p:to>
                                        <p:strVal val="true"/>
                                      </p:to>
                                    </p:set>
                                  </p:childTnLst>
                                </p:cTn>
                              </p:par>
                              <p:par>
                                <p:cTn id="210" presetID="19" presetClass="emph" presetSubtype="0" repeatCount="indefinite" fill="hold" grpId="1" nodeType="withEffect">
                                  <p:stCondLst>
                                    <p:cond delay="0"/>
                                  </p:stCondLst>
                                  <p:childTnLst>
                                    <p:animClr clrSpc="rgb" dir="cw">
                                      <p:cBhvr override="childStyle">
                                        <p:cTn id="211" dur="500" fill="hold"/>
                                        <p:tgtEl>
                                          <p:spTgt spid="152624"/>
                                        </p:tgtEl>
                                        <p:attrNameLst>
                                          <p:attrName>style.color</p:attrName>
                                        </p:attrNameLst>
                                      </p:cBhvr>
                                      <p:to>
                                        <a:srgbClr val="FFFF66"/>
                                      </p:to>
                                    </p:animClr>
                                    <p:animClr clrSpc="rgb" dir="cw">
                                      <p:cBhvr>
                                        <p:cTn id="212" dur="500" fill="hold"/>
                                        <p:tgtEl>
                                          <p:spTgt spid="152624"/>
                                        </p:tgtEl>
                                        <p:attrNameLst>
                                          <p:attrName>fillcolor</p:attrName>
                                        </p:attrNameLst>
                                      </p:cBhvr>
                                      <p:to>
                                        <a:srgbClr val="FFFF66"/>
                                      </p:to>
                                    </p:animClr>
                                    <p:set>
                                      <p:cBhvr>
                                        <p:cTn id="213" dur="500" fill="hold"/>
                                        <p:tgtEl>
                                          <p:spTgt spid="152624"/>
                                        </p:tgtEl>
                                        <p:attrNameLst>
                                          <p:attrName>fill.type</p:attrName>
                                        </p:attrNameLst>
                                      </p:cBhvr>
                                      <p:to>
                                        <p:strVal val="solid"/>
                                      </p:to>
                                    </p:set>
                                    <p:set>
                                      <p:cBhvr>
                                        <p:cTn id="214" dur="500" fill="hold"/>
                                        <p:tgtEl>
                                          <p:spTgt spid="152624"/>
                                        </p:tgtEl>
                                        <p:attrNameLst>
                                          <p:attrName>fill.on</p:attrName>
                                        </p:attrNameLst>
                                      </p:cBhvr>
                                      <p:to>
                                        <p:strVal val="true"/>
                                      </p:to>
                                    </p:set>
                                  </p:childTnLst>
                                </p:cTn>
                              </p:par>
                            </p:childTnLst>
                          </p:cTn>
                        </p:par>
                        <p:par>
                          <p:cTn id="215" fill="hold" nodeType="afterGroup">
                            <p:stCondLst>
                              <p:cond delay="5500"/>
                            </p:stCondLst>
                            <p:childTnLst>
                              <p:par>
                                <p:cTn id="216" presetID="10" presetClass="entr" presetSubtype="0" fill="hold" grpId="0" nodeType="afterEffect">
                                  <p:stCondLst>
                                    <p:cond delay="0"/>
                                  </p:stCondLst>
                                  <p:childTnLst>
                                    <p:set>
                                      <p:cBhvr>
                                        <p:cTn id="217" dur="1" fill="hold">
                                          <p:stCondLst>
                                            <p:cond delay="0"/>
                                          </p:stCondLst>
                                        </p:cTn>
                                        <p:tgtEl>
                                          <p:spTgt spid="152626"/>
                                        </p:tgtEl>
                                        <p:attrNameLst>
                                          <p:attrName>style.visibility</p:attrName>
                                        </p:attrNameLst>
                                      </p:cBhvr>
                                      <p:to>
                                        <p:strVal val="visible"/>
                                      </p:to>
                                    </p:set>
                                    <p:animEffect transition="in" filter="fade">
                                      <p:cBhvr>
                                        <p:cTn id="218" dur="1000"/>
                                        <p:tgtEl>
                                          <p:spTgt spid="152626"/>
                                        </p:tgtEl>
                                      </p:cBhvr>
                                    </p:animEffect>
                                  </p:childTnLst>
                                </p:cTn>
                              </p:par>
                            </p:childTnLst>
                          </p:cTn>
                        </p:par>
                        <p:par>
                          <p:cTn id="219" fill="hold" nodeType="afterGroup">
                            <p:stCondLst>
                              <p:cond delay="6500"/>
                            </p:stCondLst>
                            <p:childTnLst>
                              <p:par>
                                <p:cTn id="220" presetID="27" presetClass="emph" presetSubtype="0" repeatCount="indefinite" fill="hold" grpId="1" nodeType="afterEffect">
                                  <p:stCondLst>
                                    <p:cond delay="0"/>
                                  </p:stCondLst>
                                  <p:childTnLst>
                                    <p:animClr clrSpc="rgb" dir="cw">
                                      <p:cBhvr override="childStyle">
                                        <p:cTn id="221" dur="250" autoRev="1" fill="hold"/>
                                        <p:tgtEl>
                                          <p:spTgt spid="152626"/>
                                        </p:tgtEl>
                                        <p:attrNameLst>
                                          <p:attrName>style.color</p:attrName>
                                        </p:attrNameLst>
                                      </p:cBhvr>
                                      <p:to>
                                        <a:schemeClr val="bg1"/>
                                      </p:to>
                                    </p:animClr>
                                    <p:animClr clrSpc="rgb" dir="cw">
                                      <p:cBhvr>
                                        <p:cTn id="222" dur="250" autoRev="1" fill="hold"/>
                                        <p:tgtEl>
                                          <p:spTgt spid="152626"/>
                                        </p:tgtEl>
                                        <p:attrNameLst>
                                          <p:attrName>fillcolor</p:attrName>
                                        </p:attrNameLst>
                                      </p:cBhvr>
                                      <p:to>
                                        <a:schemeClr val="bg1"/>
                                      </p:to>
                                    </p:animClr>
                                    <p:set>
                                      <p:cBhvr>
                                        <p:cTn id="223" dur="250" autoRev="1" fill="hold"/>
                                        <p:tgtEl>
                                          <p:spTgt spid="152626"/>
                                        </p:tgtEl>
                                        <p:attrNameLst>
                                          <p:attrName>fill.type</p:attrName>
                                        </p:attrNameLst>
                                      </p:cBhvr>
                                      <p:to>
                                        <p:strVal val="solid"/>
                                      </p:to>
                                    </p:set>
                                    <p:set>
                                      <p:cBhvr>
                                        <p:cTn id="224" dur="250" autoRev="1" fill="hold"/>
                                        <p:tgtEl>
                                          <p:spTgt spid="1526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00" grpId="0" animBg="1"/>
      <p:bldP spid="152582" grpId="0"/>
      <p:bldP spid="152583" grpId="0"/>
      <p:bldP spid="152584" grpId="0"/>
      <p:bldP spid="152586" grpId="0"/>
      <p:bldP spid="152587" grpId="0"/>
      <p:bldP spid="152589" grpId="0" animBg="1"/>
      <p:bldP spid="152590" grpId="0" animBg="1"/>
      <p:bldP spid="152595" grpId="0" animBg="1"/>
      <p:bldP spid="152596" grpId="0" animBg="1"/>
      <p:bldP spid="152601" grpId="0"/>
      <p:bldP spid="152602" grpId="0"/>
      <p:bldP spid="152603" grpId="0"/>
      <p:bldP spid="152604" grpId="0"/>
      <p:bldP spid="152605" grpId="0"/>
      <p:bldP spid="152606" grpId="0" animBg="1"/>
      <p:bldP spid="152607" grpId="0" animBg="1"/>
      <p:bldP spid="152618" grpId="0" animBg="1"/>
      <p:bldP spid="152618" grpId="1" animBg="1"/>
      <p:bldP spid="152619" grpId="0" animBg="1"/>
      <p:bldP spid="152619" grpId="1" animBg="1"/>
      <p:bldP spid="152620" grpId="0" animBg="1"/>
      <p:bldP spid="152620" grpId="1" animBg="1"/>
      <p:bldP spid="152621" grpId="0" animBg="1"/>
      <p:bldP spid="152621" grpId="1" animBg="1"/>
      <p:bldP spid="152622" grpId="0" animBg="1"/>
      <p:bldP spid="152622" grpId="1" animBg="1"/>
      <p:bldP spid="152623" grpId="0" animBg="1"/>
      <p:bldP spid="152623" grpId="1" animBg="1"/>
      <p:bldP spid="152624" grpId="0" animBg="1"/>
      <p:bldP spid="152624" grpId="1" animBg="1"/>
      <p:bldP spid="152625" grpId="0" animBg="1"/>
      <p:bldP spid="152625" grpId="1" animBg="1"/>
      <p:bldP spid="152625" grpId="2" animBg="1"/>
      <p:bldP spid="152626" grpId="0" animBg="1"/>
      <p:bldP spid="152626" grpId="1" animBg="1"/>
      <p:bldP spid="152628" grpId="0" animBg="1"/>
      <p:bldP spid="152628" grpId="1" animBg="1"/>
      <p:bldP spid="152628" grpId="2" animBg="1"/>
      <p:bldP spid="152629" grpId="0" animBg="1"/>
      <p:bldP spid="15262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1" name="AutoShape 71"/>
          <p:cNvSpPr>
            <a:spLocks noChangeArrowheads="1"/>
          </p:cNvSpPr>
          <p:nvPr/>
        </p:nvSpPr>
        <p:spPr bwMode="auto">
          <a:xfrm>
            <a:off x="466725" y="1924050"/>
            <a:ext cx="4419600" cy="885825"/>
          </a:xfrm>
          <a:prstGeom prst="roundRect">
            <a:avLst>
              <a:gd name="adj" fmla="val 16667"/>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57" name="AutoShape 57"/>
          <p:cNvSpPr>
            <a:spLocks noChangeArrowheads="1"/>
          </p:cNvSpPr>
          <p:nvPr/>
        </p:nvSpPr>
        <p:spPr bwMode="auto">
          <a:xfrm>
            <a:off x="7307263" y="4294188"/>
            <a:ext cx="1008062" cy="7921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55" name="AutoShape 55"/>
          <p:cNvSpPr>
            <a:spLocks noChangeArrowheads="1"/>
          </p:cNvSpPr>
          <p:nvPr/>
        </p:nvSpPr>
        <p:spPr bwMode="auto">
          <a:xfrm>
            <a:off x="5354638" y="4122738"/>
            <a:ext cx="1008062" cy="7921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02" name="Rectangle 2"/>
          <p:cNvSpPr>
            <a:spLocks noChangeArrowheads="1"/>
          </p:cNvSpPr>
          <p:nvPr/>
        </p:nvSpPr>
        <p:spPr bwMode="auto">
          <a:xfrm>
            <a:off x="420688" y="1816100"/>
            <a:ext cx="8208962" cy="4205288"/>
          </a:xfrm>
          <a:prstGeom prst="rect">
            <a:avLst/>
          </a:prstGeom>
          <a:ln/>
        </p:spPr>
        <p:style>
          <a:lnRef idx="1">
            <a:schemeClr val="accent5"/>
          </a:lnRef>
          <a:fillRef idx="2">
            <a:schemeClr val="accent5"/>
          </a:fillRef>
          <a:effectRef idx="1">
            <a:schemeClr val="accent5"/>
          </a:effectRef>
          <a:fontRef idx="minor">
            <a:schemeClr val="dk1"/>
          </a:fontRef>
        </p:style>
        <p:txBody>
          <a:bodyPr wrap="none" anchor="ctr"/>
          <a:lstStyle/>
          <a:p>
            <a:pPr fontAlgn="base">
              <a:spcBef>
                <a:spcPct val="0"/>
              </a:spcBef>
              <a:spcAft>
                <a:spcPct val="0"/>
              </a:spcAft>
              <a:defRPr/>
            </a:pPr>
            <a:endParaRPr lang="ru-RU">
              <a:solidFill>
                <a:prstClr val="black"/>
              </a:solidFill>
            </a:endParaRPr>
          </a:p>
        </p:txBody>
      </p:sp>
      <p:sp>
        <p:nvSpPr>
          <p:cNvPr id="153605" name="Rectangle 5"/>
          <p:cNvSpPr>
            <a:spLocks noChangeArrowheads="1"/>
          </p:cNvSpPr>
          <p:nvPr/>
        </p:nvSpPr>
        <p:spPr bwMode="auto">
          <a:xfrm>
            <a:off x="1189036" y="295274"/>
            <a:ext cx="7942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lnSpc>
                <a:spcPct val="90000"/>
              </a:lnSpc>
              <a:spcBef>
                <a:spcPct val="0"/>
              </a:spcBef>
              <a:spcAft>
                <a:spcPct val="0"/>
              </a:spcAft>
            </a:pPr>
            <a:r>
              <a:rPr lang="en-US" altLang="ru-RU" sz="2000" dirty="0">
                <a:solidFill>
                  <a:prstClr val="black"/>
                </a:solidFill>
              </a:rPr>
              <a:t>3rd stage. It is a common catabolic pathway for different classes of substances. At this stage, </a:t>
            </a:r>
            <a:r>
              <a:rPr lang="en-US" altLang="ru-RU" sz="2000" b="1" dirty="0">
                <a:solidFill>
                  <a:prstClr val="black"/>
                </a:solidFill>
              </a:rPr>
              <a:t>pyruvate</a:t>
            </a:r>
            <a:r>
              <a:rPr lang="en-US" altLang="ru-RU" sz="2000" dirty="0">
                <a:solidFill>
                  <a:prstClr val="black"/>
                </a:solidFill>
              </a:rPr>
              <a:t> is converted to acetyl-CoA during </a:t>
            </a:r>
            <a:r>
              <a:rPr lang="en-US" altLang="ru-RU" sz="2000" b="1" dirty="0">
                <a:solidFill>
                  <a:prstClr val="black"/>
                </a:solidFill>
              </a:rPr>
              <a:t>oxidative decarboxylation</a:t>
            </a:r>
            <a:r>
              <a:rPr lang="en-US" altLang="ru-RU" sz="2000" dirty="0">
                <a:solidFill>
                  <a:prstClr val="black"/>
                </a:solidFill>
              </a:rPr>
              <a:t>.</a:t>
            </a:r>
            <a:endParaRPr lang="ru-RU" altLang="ru-RU" sz="2000" dirty="0" smtClean="0">
              <a:solidFill>
                <a:prstClr val="black"/>
              </a:solidFill>
            </a:endParaRPr>
          </a:p>
        </p:txBody>
      </p:sp>
      <p:sp>
        <p:nvSpPr>
          <p:cNvPr id="153614" name="Rectangle 14"/>
          <p:cNvSpPr>
            <a:spLocks noChangeArrowheads="1"/>
          </p:cNvSpPr>
          <p:nvPr/>
        </p:nvSpPr>
        <p:spPr bwMode="auto">
          <a:xfrm>
            <a:off x="3275013" y="1917700"/>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srgbClr val="FF66FF"/>
                </a:solidFill>
              </a:rPr>
              <a:t>pyruvate</a:t>
            </a:r>
            <a:endParaRPr lang="ru-RU" altLang="ru-RU" b="1" dirty="0" smtClean="0">
              <a:solidFill>
                <a:srgbClr val="FF66FF"/>
              </a:solidFill>
            </a:endParaRPr>
          </a:p>
        </p:txBody>
      </p:sp>
      <p:sp>
        <p:nvSpPr>
          <p:cNvPr id="153615" name="Rectangle 15"/>
          <p:cNvSpPr>
            <a:spLocks noChangeArrowheads="1"/>
          </p:cNvSpPr>
          <p:nvPr/>
        </p:nvSpPr>
        <p:spPr bwMode="auto">
          <a:xfrm>
            <a:off x="3203575" y="2493963"/>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srgbClr val="FF66FF"/>
                </a:solidFill>
              </a:rPr>
              <a:t>Acetyl-CoA</a:t>
            </a:r>
            <a:endParaRPr lang="ru-RU" altLang="ru-RU" b="1" dirty="0" smtClean="0">
              <a:solidFill>
                <a:srgbClr val="FF66FF"/>
              </a:solidFill>
            </a:endParaRPr>
          </a:p>
        </p:txBody>
      </p:sp>
      <p:sp>
        <p:nvSpPr>
          <p:cNvPr id="153616" name="Text Box 16"/>
          <p:cNvSpPr txBox="1">
            <a:spLocks noChangeArrowheads="1"/>
          </p:cNvSpPr>
          <p:nvPr/>
        </p:nvSpPr>
        <p:spPr bwMode="auto">
          <a:xfrm>
            <a:off x="4787900" y="2192338"/>
            <a:ext cx="172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altLang="ru-RU" b="1" dirty="0" smtClean="0">
                <a:solidFill>
                  <a:srgbClr val="FF66FF"/>
                </a:solidFill>
              </a:rPr>
              <a:t>oxaloacetate</a:t>
            </a:r>
            <a:endParaRPr lang="ru-RU" altLang="ru-RU" b="1" dirty="0" smtClean="0">
              <a:solidFill>
                <a:srgbClr val="FF66FF"/>
              </a:solidFill>
            </a:endParaRPr>
          </a:p>
        </p:txBody>
      </p:sp>
      <p:sp>
        <p:nvSpPr>
          <p:cNvPr id="153617" name="Text Box 17"/>
          <p:cNvSpPr txBox="1">
            <a:spLocks noChangeArrowheads="1"/>
          </p:cNvSpPr>
          <p:nvPr/>
        </p:nvSpPr>
        <p:spPr bwMode="auto">
          <a:xfrm>
            <a:off x="6588125" y="2205038"/>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altLang="ru-RU" b="1" dirty="0" smtClean="0">
                <a:solidFill>
                  <a:srgbClr val="FF66FF"/>
                </a:solidFill>
              </a:rPr>
              <a:t>2</a:t>
            </a:r>
            <a:r>
              <a:rPr lang="en-US" altLang="ru-RU" b="1" dirty="0" smtClean="0">
                <a:solidFill>
                  <a:srgbClr val="FF66FF"/>
                </a:solidFill>
              </a:rPr>
              <a:t>-</a:t>
            </a:r>
            <a:r>
              <a:rPr lang="en-GB" altLang="ru-RU" b="1" dirty="0" err="1" smtClean="0">
                <a:solidFill>
                  <a:srgbClr val="FF66FF"/>
                </a:solidFill>
              </a:rPr>
              <a:t>oxoglutarate</a:t>
            </a:r>
            <a:endParaRPr lang="ru-RU" altLang="ru-RU" b="1" dirty="0" smtClean="0">
              <a:solidFill>
                <a:srgbClr val="FF66FF"/>
              </a:solidFill>
            </a:endParaRPr>
          </a:p>
        </p:txBody>
      </p:sp>
      <p:sp>
        <p:nvSpPr>
          <p:cNvPr id="153631" name="Freeform 31"/>
          <p:cNvSpPr>
            <a:spLocks/>
          </p:cNvSpPr>
          <p:nvPr/>
        </p:nvSpPr>
        <p:spPr bwMode="auto">
          <a:xfrm>
            <a:off x="2657475" y="2852738"/>
            <a:ext cx="1050925" cy="623887"/>
          </a:xfrm>
          <a:custGeom>
            <a:avLst/>
            <a:gdLst>
              <a:gd name="T0" fmla="*/ 1668343438 w 662"/>
              <a:gd name="T1" fmla="*/ 0 h 393"/>
              <a:gd name="T2" fmla="*/ 1270158750 w 662"/>
              <a:gd name="T3" fmla="*/ 446066505 h 393"/>
              <a:gd name="T4" fmla="*/ 0 w 662"/>
              <a:gd name="T5" fmla="*/ 990419819 h 393"/>
              <a:gd name="T6" fmla="*/ 0 60000 65536"/>
              <a:gd name="T7" fmla="*/ 0 60000 65536"/>
              <a:gd name="T8" fmla="*/ 0 60000 65536"/>
              <a:gd name="T9" fmla="*/ 0 w 662"/>
              <a:gd name="T10" fmla="*/ 0 h 393"/>
              <a:gd name="T11" fmla="*/ 662 w 662"/>
              <a:gd name="T12" fmla="*/ 393 h 393"/>
            </a:gdLst>
            <a:ahLst/>
            <a:cxnLst>
              <a:cxn ang="T6">
                <a:pos x="T0" y="T1"/>
              </a:cxn>
              <a:cxn ang="T7">
                <a:pos x="T2" y="T3"/>
              </a:cxn>
              <a:cxn ang="T8">
                <a:pos x="T4" y="T5"/>
              </a:cxn>
            </a:cxnLst>
            <a:rect l="T9" t="T10" r="T11" b="T12"/>
            <a:pathLst>
              <a:path w="662" h="393">
                <a:moveTo>
                  <a:pt x="662" y="0"/>
                </a:moveTo>
                <a:cubicBezTo>
                  <a:pt x="636" y="29"/>
                  <a:pt x="614" y="112"/>
                  <a:pt x="504" y="177"/>
                </a:cubicBezTo>
                <a:cubicBezTo>
                  <a:pt x="353" y="253"/>
                  <a:pt x="105" y="348"/>
                  <a:pt x="0" y="393"/>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2" name="Freeform 32"/>
          <p:cNvSpPr>
            <a:spLocks/>
          </p:cNvSpPr>
          <p:nvPr/>
        </p:nvSpPr>
        <p:spPr bwMode="auto">
          <a:xfrm>
            <a:off x="3838575" y="2832100"/>
            <a:ext cx="180975" cy="411163"/>
          </a:xfrm>
          <a:custGeom>
            <a:avLst/>
            <a:gdLst>
              <a:gd name="T0" fmla="*/ 20161250 w 114"/>
              <a:gd name="T1" fmla="*/ 0 h 259"/>
              <a:gd name="T2" fmla="*/ 45362813 w 114"/>
              <a:gd name="T3" fmla="*/ 473789951 h 259"/>
              <a:gd name="T4" fmla="*/ 287297813 w 114"/>
              <a:gd name="T5" fmla="*/ 652722056 h 259"/>
              <a:gd name="T6" fmla="*/ 0 60000 65536"/>
              <a:gd name="T7" fmla="*/ 0 60000 65536"/>
              <a:gd name="T8" fmla="*/ 0 60000 65536"/>
              <a:gd name="T9" fmla="*/ 0 w 114"/>
              <a:gd name="T10" fmla="*/ 0 h 259"/>
              <a:gd name="T11" fmla="*/ 114 w 114"/>
              <a:gd name="T12" fmla="*/ 259 h 259"/>
            </a:gdLst>
            <a:ahLst/>
            <a:cxnLst>
              <a:cxn ang="T6">
                <a:pos x="T0" y="T1"/>
              </a:cxn>
              <a:cxn ang="T7">
                <a:pos x="T2" y="T3"/>
              </a:cxn>
              <a:cxn ang="T8">
                <a:pos x="T4" y="T5"/>
              </a:cxn>
            </a:cxnLst>
            <a:rect l="T9" t="T10" r="T11" b="T12"/>
            <a:pathLst>
              <a:path w="114" h="259">
                <a:moveTo>
                  <a:pt x="8" y="0"/>
                </a:moveTo>
                <a:cubicBezTo>
                  <a:pt x="10" y="31"/>
                  <a:pt x="0" y="145"/>
                  <a:pt x="18" y="188"/>
                </a:cubicBezTo>
                <a:cubicBezTo>
                  <a:pt x="36" y="231"/>
                  <a:pt x="94" y="244"/>
                  <a:pt x="114" y="259"/>
                </a:cubicBezTo>
              </a:path>
            </a:pathLst>
          </a:custGeom>
          <a:noFill/>
          <a:ln w="317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3" name="Freeform 33"/>
          <p:cNvSpPr>
            <a:spLocks/>
          </p:cNvSpPr>
          <p:nvPr/>
        </p:nvSpPr>
        <p:spPr bwMode="auto">
          <a:xfrm>
            <a:off x="2124075" y="4283075"/>
            <a:ext cx="1090613" cy="874713"/>
          </a:xfrm>
          <a:custGeom>
            <a:avLst/>
            <a:gdLst>
              <a:gd name="T0" fmla="*/ 1731348931 w 687"/>
              <a:gd name="T1" fmla="*/ 216733561 h 551"/>
              <a:gd name="T2" fmla="*/ 1300401221 w 687"/>
              <a:gd name="T3" fmla="*/ 194052936 h 551"/>
              <a:gd name="T4" fmla="*/ 0 w 687"/>
              <a:gd name="T5" fmla="*/ 1388607681 h 551"/>
              <a:gd name="T6" fmla="*/ 0 60000 65536"/>
              <a:gd name="T7" fmla="*/ 0 60000 65536"/>
              <a:gd name="T8" fmla="*/ 0 60000 65536"/>
              <a:gd name="T9" fmla="*/ 0 w 687"/>
              <a:gd name="T10" fmla="*/ 0 h 551"/>
              <a:gd name="T11" fmla="*/ 687 w 687"/>
              <a:gd name="T12" fmla="*/ 551 h 551"/>
            </a:gdLst>
            <a:ahLst/>
            <a:cxnLst>
              <a:cxn ang="T6">
                <a:pos x="T0" y="T1"/>
              </a:cxn>
              <a:cxn ang="T7">
                <a:pos x="T2" y="T3"/>
              </a:cxn>
              <a:cxn ang="T8">
                <a:pos x="T4" y="T5"/>
              </a:cxn>
            </a:cxnLst>
            <a:rect l="T9" t="T10" r="T11" b="T12"/>
            <a:pathLst>
              <a:path w="687" h="551">
                <a:moveTo>
                  <a:pt x="687" y="86"/>
                </a:moveTo>
                <a:cubicBezTo>
                  <a:pt x="659" y="85"/>
                  <a:pt x="630" y="0"/>
                  <a:pt x="516" y="77"/>
                </a:cubicBezTo>
                <a:cubicBezTo>
                  <a:pt x="402" y="154"/>
                  <a:pt x="107" y="452"/>
                  <a:pt x="0" y="551"/>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4" name="Freeform 34"/>
          <p:cNvSpPr>
            <a:spLocks/>
          </p:cNvSpPr>
          <p:nvPr/>
        </p:nvSpPr>
        <p:spPr bwMode="auto">
          <a:xfrm>
            <a:off x="3781425" y="4813300"/>
            <a:ext cx="206375" cy="390525"/>
          </a:xfrm>
          <a:custGeom>
            <a:avLst/>
            <a:gdLst>
              <a:gd name="T0" fmla="*/ 327620313 w 130"/>
              <a:gd name="T1" fmla="*/ 0 h 246"/>
              <a:gd name="T2" fmla="*/ 90725625 w 130"/>
              <a:gd name="T3" fmla="*/ 131048125 h 246"/>
              <a:gd name="T4" fmla="*/ 0 w 130"/>
              <a:gd name="T5" fmla="*/ 619958438 h 246"/>
              <a:gd name="T6" fmla="*/ 0 60000 65536"/>
              <a:gd name="T7" fmla="*/ 0 60000 65536"/>
              <a:gd name="T8" fmla="*/ 0 60000 65536"/>
              <a:gd name="T9" fmla="*/ 0 w 130"/>
              <a:gd name="T10" fmla="*/ 0 h 246"/>
              <a:gd name="T11" fmla="*/ 130 w 130"/>
              <a:gd name="T12" fmla="*/ 246 h 246"/>
            </a:gdLst>
            <a:ahLst/>
            <a:cxnLst>
              <a:cxn ang="T6">
                <a:pos x="T0" y="T1"/>
              </a:cxn>
              <a:cxn ang="T7">
                <a:pos x="T2" y="T3"/>
              </a:cxn>
              <a:cxn ang="T8">
                <a:pos x="T4" y="T5"/>
              </a:cxn>
            </a:cxnLst>
            <a:rect l="T9" t="T10" r="T11" b="T12"/>
            <a:pathLst>
              <a:path w="130" h="246">
                <a:moveTo>
                  <a:pt x="130" y="0"/>
                </a:moveTo>
                <a:cubicBezTo>
                  <a:pt x="114" y="9"/>
                  <a:pt x="58" y="11"/>
                  <a:pt x="36" y="52"/>
                </a:cubicBezTo>
                <a:cubicBezTo>
                  <a:pt x="14" y="93"/>
                  <a:pt x="8" y="206"/>
                  <a:pt x="0" y="246"/>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5" name="Line 35"/>
          <p:cNvSpPr>
            <a:spLocks noChangeShapeType="1"/>
          </p:cNvSpPr>
          <p:nvPr/>
        </p:nvSpPr>
        <p:spPr bwMode="auto">
          <a:xfrm>
            <a:off x="4067175" y="5373688"/>
            <a:ext cx="7921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6" name="Rectangle 36"/>
          <p:cNvSpPr>
            <a:spLocks noChangeArrowheads="1"/>
          </p:cNvSpPr>
          <p:nvPr/>
        </p:nvSpPr>
        <p:spPr bwMode="auto">
          <a:xfrm>
            <a:off x="5075238" y="5014913"/>
            <a:ext cx="1944687" cy="71913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37" name="Text Box 37"/>
          <p:cNvSpPr txBox="1">
            <a:spLocks noChangeArrowheads="1"/>
          </p:cNvSpPr>
          <p:nvPr/>
        </p:nvSpPr>
        <p:spPr bwMode="auto">
          <a:xfrm>
            <a:off x="5138738" y="5086350"/>
            <a:ext cx="1881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altLang="ru-RU" b="1" dirty="0" smtClean="0">
                <a:solidFill>
                  <a:prstClr val="black"/>
                </a:solidFill>
              </a:rPr>
              <a:t>Electron transport chain</a:t>
            </a:r>
            <a:endParaRPr lang="ru-RU" altLang="ru-RU" b="1" dirty="0" smtClean="0">
              <a:solidFill>
                <a:prstClr val="black"/>
              </a:solidFill>
            </a:endParaRPr>
          </a:p>
        </p:txBody>
      </p:sp>
      <p:sp>
        <p:nvSpPr>
          <p:cNvPr id="153638" name="Line 38"/>
          <p:cNvSpPr>
            <a:spLocks noChangeShapeType="1"/>
          </p:cNvSpPr>
          <p:nvPr/>
        </p:nvSpPr>
        <p:spPr bwMode="auto">
          <a:xfrm>
            <a:off x="7091363" y="5445125"/>
            <a:ext cx="433387" cy="3540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9" name="Text Box 39"/>
          <p:cNvSpPr txBox="1">
            <a:spLocks noChangeArrowheads="1"/>
          </p:cNvSpPr>
          <p:nvPr/>
        </p:nvSpPr>
        <p:spPr bwMode="auto">
          <a:xfrm>
            <a:off x="7524750" y="5583238"/>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altLang="ru-RU" b="1" smtClean="0">
                <a:solidFill>
                  <a:prstClr val="black"/>
                </a:solidFill>
              </a:rPr>
              <a:t>H</a:t>
            </a:r>
            <a:r>
              <a:rPr lang="en-US" altLang="ru-RU" b="1" baseline="-25000" smtClean="0">
                <a:solidFill>
                  <a:prstClr val="black"/>
                </a:solidFill>
              </a:rPr>
              <a:t>2</a:t>
            </a:r>
            <a:r>
              <a:rPr lang="en-US" altLang="ru-RU" b="1" smtClean="0">
                <a:solidFill>
                  <a:prstClr val="black"/>
                </a:solidFill>
              </a:rPr>
              <a:t>O</a:t>
            </a:r>
            <a:endParaRPr lang="ru-RU" altLang="ru-RU" b="1" smtClean="0">
              <a:solidFill>
                <a:prstClr val="black"/>
              </a:solidFill>
            </a:endParaRPr>
          </a:p>
        </p:txBody>
      </p:sp>
      <p:sp>
        <p:nvSpPr>
          <p:cNvPr id="153640" name="Text Box 40"/>
          <p:cNvSpPr txBox="1">
            <a:spLocks noChangeArrowheads="1"/>
          </p:cNvSpPr>
          <p:nvPr/>
        </p:nvSpPr>
        <p:spPr bwMode="auto">
          <a:xfrm>
            <a:off x="7451725" y="4510088"/>
            <a:ext cx="792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altLang="ru-RU" b="1" dirty="0" smtClean="0">
                <a:solidFill>
                  <a:prstClr val="black"/>
                </a:solidFill>
              </a:rPr>
              <a:t>АТ</a:t>
            </a:r>
            <a:r>
              <a:rPr lang="en-GB" altLang="ru-RU" b="1" dirty="0" smtClean="0">
                <a:solidFill>
                  <a:prstClr val="black"/>
                </a:solidFill>
              </a:rPr>
              <a:t>P</a:t>
            </a:r>
            <a:endParaRPr lang="ru-RU" altLang="ru-RU" b="1" dirty="0" smtClean="0">
              <a:solidFill>
                <a:prstClr val="black"/>
              </a:solidFill>
            </a:endParaRPr>
          </a:p>
        </p:txBody>
      </p:sp>
      <p:sp>
        <p:nvSpPr>
          <p:cNvPr id="153641" name="Line 41"/>
          <p:cNvSpPr>
            <a:spLocks noChangeShapeType="1"/>
          </p:cNvSpPr>
          <p:nvPr/>
        </p:nvSpPr>
        <p:spPr bwMode="auto">
          <a:xfrm flipV="1">
            <a:off x="7091363" y="4870450"/>
            <a:ext cx="360362"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42" name="Text Box 42"/>
          <p:cNvSpPr txBox="1">
            <a:spLocks noChangeArrowheads="1"/>
          </p:cNvSpPr>
          <p:nvPr/>
        </p:nvSpPr>
        <p:spPr bwMode="auto">
          <a:xfrm>
            <a:off x="5499100" y="4303713"/>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altLang="ru-RU" b="1" dirty="0" smtClean="0">
                <a:solidFill>
                  <a:prstClr val="black"/>
                </a:solidFill>
              </a:rPr>
              <a:t>АТ</a:t>
            </a:r>
            <a:r>
              <a:rPr lang="en-GB" altLang="ru-RU" b="1" dirty="0" smtClean="0">
                <a:solidFill>
                  <a:prstClr val="black"/>
                </a:solidFill>
              </a:rPr>
              <a:t>P</a:t>
            </a:r>
            <a:endParaRPr lang="ru-RU" altLang="ru-RU" b="1" dirty="0" smtClean="0">
              <a:solidFill>
                <a:prstClr val="black"/>
              </a:solidFill>
            </a:endParaRPr>
          </a:p>
        </p:txBody>
      </p:sp>
      <p:sp>
        <p:nvSpPr>
          <p:cNvPr id="153643" name="Freeform 43"/>
          <p:cNvSpPr>
            <a:spLocks/>
          </p:cNvSpPr>
          <p:nvPr/>
        </p:nvSpPr>
        <p:spPr bwMode="auto">
          <a:xfrm>
            <a:off x="4700588" y="4073525"/>
            <a:ext cx="581025" cy="422275"/>
          </a:xfrm>
          <a:custGeom>
            <a:avLst/>
            <a:gdLst>
              <a:gd name="T0" fmla="*/ 32761238 w 366"/>
              <a:gd name="T1" fmla="*/ 0 h 266"/>
              <a:gd name="T2" fmla="*/ 148688425 w 366"/>
              <a:gd name="T3" fmla="*/ 332660625 h 266"/>
              <a:gd name="T4" fmla="*/ 922377188 w 366"/>
              <a:gd name="T5" fmla="*/ 670361563 h 266"/>
              <a:gd name="T6" fmla="*/ 0 60000 65536"/>
              <a:gd name="T7" fmla="*/ 0 60000 65536"/>
              <a:gd name="T8" fmla="*/ 0 60000 65536"/>
              <a:gd name="T9" fmla="*/ 0 w 366"/>
              <a:gd name="T10" fmla="*/ 0 h 266"/>
              <a:gd name="T11" fmla="*/ 366 w 366"/>
              <a:gd name="T12" fmla="*/ 266 h 266"/>
            </a:gdLst>
            <a:ahLst/>
            <a:cxnLst>
              <a:cxn ang="T6">
                <a:pos x="T0" y="T1"/>
              </a:cxn>
              <a:cxn ang="T7">
                <a:pos x="T2" y="T3"/>
              </a:cxn>
              <a:cxn ang="T8">
                <a:pos x="T4" y="T5"/>
              </a:cxn>
            </a:cxnLst>
            <a:rect l="T9" t="T10" r="T11" b="T12"/>
            <a:pathLst>
              <a:path w="366" h="266">
                <a:moveTo>
                  <a:pt x="13" y="0"/>
                </a:moveTo>
                <a:cubicBezTo>
                  <a:pt x="21" y="22"/>
                  <a:pt x="0" y="88"/>
                  <a:pt x="59" y="132"/>
                </a:cubicBezTo>
                <a:cubicBezTo>
                  <a:pt x="112" y="147"/>
                  <a:pt x="302" y="238"/>
                  <a:pt x="366" y="266"/>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44" name="Freeform 44"/>
          <p:cNvSpPr>
            <a:spLocks/>
          </p:cNvSpPr>
          <p:nvPr/>
        </p:nvSpPr>
        <p:spPr bwMode="auto">
          <a:xfrm>
            <a:off x="4652963" y="2636838"/>
            <a:ext cx="2513012" cy="1316037"/>
          </a:xfrm>
          <a:custGeom>
            <a:avLst/>
            <a:gdLst>
              <a:gd name="T0" fmla="*/ 2147483647 w 1583"/>
              <a:gd name="T1" fmla="*/ 0 h 829"/>
              <a:gd name="T2" fmla="*/ 2147483647 w 1583"/>
              <a:gd name="T3" fmla="*/ 834170608 h 829"/>
              <a:gd name="T4" fmla="*/ 468748969 w 1583"/>
              <a:gd name="T5" fmla="*/ 1529733469 h 829"/>
              <a:gd name="T6" fmla="*/ 98285280 w 1583"/>
              <a:gd name="T7" fmla="*/ 2089207944 h 829"/>
              <a:gd name="T8" fmla="*/ 0 60000 65536"/>
              <a:gd name="T9" fmla="*/ 0 60000 65536"/>
              <a:gd name="T10" fmla="*/ 0 60000 65536"/>
              <a:gd name="T11" fmla="*/ 0 60000 65536"/>
              <a:gd name="T12" fmla="*/ 0 w 1583"/>
              <a:gd name="T13" fmla="*/ 0 h 829"/>
              <a:gd name="T14" fmla="*/ 1583 w 1583"/>
              <a:gd name="T15" fmla="*/ 829 h 829"/>
            </a:gdLst>
            <a:ahLst/>
            <a:cxnLst>
              <a:cxn ang="T8">
                <a:pos x="T0" y="T1"/>
              </a:cxn>
              <a:cxn ang="T9">
                <a:pos x="T2" y="T3"/>
              </a:cxn>
              <a:cxn ang="T10">
                <a:pos x="T4" y="T5"/>
              </a:cxn>
              <a:cxn ang="T11">
                <a:pos x="T6" y="T7"/>
              </a:cxn>
            </a:cxnLst>
            <a:rect l="T12" t="T13" r="T14" b="T15"/>
            <a:pathLst>
              <a:path w="1583" h="829">
                <a:moveTo>
                  <a:pt x="1583" y="0"/>
                </a:moveTo>
                <a:cubicBezTo>
                  <a:pt x="1512" y="55"/>
                  <a:pt x="1388" y="230"/>
                  <a:pt x="1155" y="331"/>
                </a:cubicBezTo>
                <a:cubicBezTo>
                  <a:pt x="922" y="432"/>
                  <a:pt x="372" y="524"/>
                  <a:pt x="186" y="607"/>
                </a:cubicBezTo>
                <a:cubicBezTo>
                  <a:pt x="0" y="690"/>
                  <a:pt x="70" y="783"/>
                  <a:pt x="39" y="829"/>
                </a:cubicBezTo>
              </a:path>
            </a:pathLst>
          </a:custGeom>
          <a:noFill/>
          <a:ln w="317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45" name="Rectangle 45"/>
          <p:cNvSpPr>
            <a:spLocks noChangeArrowheads="1"/>
          </p:cNvSpPr>
          <p:nvPr/>
        </p:nvSpPr>
        <p:spPr bwMode="auto">
          <a:xfrm>
            <a:off x="1703388" y="3440113"/>
            <a:ext cx="1108075" cy="366712"/>
          </a:xfrm>
          <a:prstGeom prst="rect">
            <a:avLst/>
          </a:prstGeom>
          <a:noFill/>
          <a:ln w="9525">
            <a:noFill/>
            <a:miter lim="800000"/>
            <a:headEnd/>
            <a:tailEnd/>
          </a:ln>
          <a:effectLst/>
        </p:spPr>
        <p:txBody>
          <a:bodyPr>
            <a:spAutoFit/>
          </a:bodyPr>
          <a:lstStyle/>
          <a:p>
            <a:pPr fontAlgn="base">
              <a:spcBef>
                <a:spcPct val="0"/>
              </a:spcBef>
              <a:spcAft>
                <a:spcPct val="0"/>
              </a:spcAft>
              <a:defRPr/>
            </a:pPr>
            <a:r>
              <a:rPr lang="en-US" b="1">
                <a:solidFill>
                  <a:prstClr val="black"/>
                </a:solidFill>
                <a:effectLst>
                  <a:outerShdw blurRad="38100" dist="38100" dir="2700000" algn="tl">
                    <a:srgbClr val="000000"/>
                  </a:outerShdw>
                </a:effectLst>
                <a:latin typeface="Arial" charset="0"/>
                <a:cs typeface="Arial" charset="0"/>
              </a:rPr>
              <a:t>HS-</a:t>
            </a:r>
            <a:r>
              <a:rPr lang="ru-RU" b="1">
                <a:solidFill>
                  <a:prstClr val="black"/>
                </a:solidFill>
                <a:effectLst>
                  <a:outerShdw blurRad="38100" dist="38100" dir="2700000" algn="tl">
                    <a:srgbClr val="000000"/>
                  </a:outerShdw>
                </a:effectLst>
                <a:latin typeface="Arial" charset="0"/>
                <a:cs typeface="Arial" charset="0"/>
              </a:rPr>
              <a:t>КоА	</a:t>
            </a:r>
          </a:p>
        </p:txBody>
      </p:sp>
      <p:sp>
        <p:nvSpPr>
          <p:cNvPr id="153646" name="Rectangle 46"/>
          <p:cNvSpPr>
            <a:spLocks noChangeArrowheads="1"/>
          </p:cNvSpPr>
          <p:nvPr/>
        </p:nvSpPr>
        <p:spPr bwMode="auto">
          <a:xfrm>
            <a:off x="1833563" y="5157788"/>
            <a:ext cx="611187" cy="36671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b="1">
                <a:solidFill>
                  <a:prstClr val="black"/>
                </a:solidFill>
                <a:effectLst>
                  <a:outerShdw blurRad="38100" dist="38100" dir="2700000" algn="tl">
                    <a:srgbClr val="000000"/>
                  </a:outerShdw>
                </a:effectLst>
                <a:latin typeface="Arial" charset="0"/>
                <a:cs typeface="Arial" charset="0"/>
              </a:rPr>
              <a:t>CO</a:t>
            </a:r>
            <a:r>
              <a:rPr lang="en-US" b="1" baseline="-25000">
                <a:solidFill>
                  <a:prstClr val="black"/>
                </a:solidFill>
                <a:effectLst>
                  <a:outerShdw blurRad="38100" dist="38100" dir="2700000" algn="tl">
                    <a:srgbClr val="000000"/>
                  </a:outerShdw>
                </a:effectLst>
                <a:latin typeface="Arial" charset="0"/>
                <a:cs typeface="Arial" charset="0"/>
              </a:rPr>
              <a:t>2</a:t>
            </a:r>
            <a:endParaRPr lang="ru-RU" b="1" baseline="-25000">
              <a:solidFill>
                <a:prstClr val="black"/>
              </a:solidFill>
              <a:effectLst>
                <a:outerShdw blurRad="38100" dist="38100" dir="2700000" algn="tl">
                  <a:srgbClr val="000000"/>
                </a:outerShdw>
              </a:effectLst>
              <a:latin typeface="Arial" charset="0"/>
              <a:cs typeface="Arial" charset="0"/>
            </a:endParaRPr>
          </a:p>
        </p:txBody>
      </p:sp>
      <p:sp>
        <p:nvSpPr>
          <p:cNvPr id="153647" name="Rectangle 47"/>
          <p:cNvSpPr>
            <a:spLocks noChangeArrowheads="1"/>
          </p:cNvSpPr>
          <p:nvPr/>
        </p:nvSpPr>
        <p:spPr bwMode="auto">
          <a:xfrm>
            <a:off x="3490913" y="5157788"/>
            <a:ext cx="433387" cy="36671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b="1">
                <a:solidFill>
                  <a:prstClr val="black"/>
                </a:solidFill>
                <a:effectLst>
                  <a:outerShdw blurRad="38100" dist="38100" dir="2700000" algn="tl">
                    <a:srgbClr val="000000"/>
                  </a:outerShdw>
                </a:effectLst>
                <a:latin typeface="Arial" charset="0"/>
                <a:cs typeface="Arial" charset="0"/>
              </a:rPr>
              <a:t>H</a:t>
            </a:r>
            <a:r>
              <a:rPr lang="en-US" b="1" baseline="-25000">
                <a:solidFill>
                  <a:prstClr val="black"/>
                </a:solidFill>
                <a:effectLst>
                  <a:outerShdw blurRad="38100" dist="38100" dir="2700000" algn="tl">
                    <a:srgbClr val="000000"/>
                  </a:outerShdw>
                </a:effectLst>
                <a:latin typeface="Arial" charset="0"/>
                <a:cs typeface="Arial" charset="0"/>
              </a:rPr>
              <a:t>2</a:t>
            </a:r>
            <a:endParaRPr lang="ru-RU" b="1" baseline="-25000">
              <a:solidFill>
                <a:prstClr val="black"/>
              </a:solidFill>
              <a:effectLst>
                <a:outerShdw blurRad="38100" dist="38100" dir="2700000" algn="tl">
                  <a:srgbClr val="000000"/>
                </a:outerShdw>
              </a:effectLst>
              <a:latin typeface="Arial" charset="0"/>
              <a:cs typeface="Arial" charset="0"/>
            </a:endParaRPr>
          </a:p>
        </p:txBody>
      </p:sp>
      <p:sp>
        <p:nvSpPr>
          <p:cNvPr id="153648" name="Freeform 48"/>
          <p:cNvSpPr>
            <a:spLocks/>
          </p:cNvSpPr>
          <p:nvPr/>
        </p:nvSpPr>
        <p:spPr bwMode="auto">
          <a:xfrm>
            <a:off x="4503738" y="2565400"/>
            <a:ext cx="1077912" cy="1106488"/>
          </a:xfrm>
          <a:custGeom>
            <a:avLst/>
            <a:gdLst>
              <a:gd name="T0" fmla="*/ 1711184506 w 679"/>
              <a:gd name="T1" fmla="*/ 0 h 697"/>
              <a:gd name="T2" fmla="*/ 1295359712 w 679"/>
              <a:gd name="T3" fmla="*/ 690523125 h 697"/>
              <a:gd name="T4" fmla="*/ 183970527 w 679"/>
              <a:gd name="T5" fmla="*/ 1295360898 h 697"/>
              <a:gd name="T6" fmla="*/ 191531786 w 679"/>
              <a:gd name="T7" fmla="*/ 1756550494 h 697"/>
              <a:gd name="T8" fmla="*/ 0 60000 65536"/>
              <a:gd name="T9" fmla="*/ 0 60000 65536"/>
              <a:gd name="T10" fmla="*/ 0 60000 65536"/>
              <a:gd name="T11" fmla="*/ 0 60000 65536"/>
              <a:gd name="T12" fmla="*/ 0 w 679"/>
              <a:gd name="T13" fmla="*/ 0 h 697"/>
              <a:gd name="T14" fmla="*/ 679 w 679"/>
              <a:gd name="T15" fmla="*/ 697 h 697"/>
            </a:gdLst>
            <a:ahLst/>
            <a:cxnLst>
              <a:cxn ang="T8">
                <a:pos x="T0" y="T1"/>
              </a:cxn>
              <a:cxn ang="T9">
                <a:pos x="T2" y="T3"/>
              </a:cxn>
              <a:cxn ang="T10">
                <a:pos x="T4" y="T5"/>
              </a:cxn>
              <a:cxn ang="T11">
                <a:pos x="T6" y="T7"/>
              </a:cxn>
            </a:cxnLst>
            <a:rect l="T12" t="T13" r="T14" b="T15"/>
            <a:pathLst>
              <a:path w="679" h="697">
                <a:moveTo>
                  <a:pt x="679" y="0"/>
                </a:moveTo>
                <a:cubicBezTo>
                  <a:pt x="652" y="46"/>
                  <a:pt x="615" y="188"/>
                  <a:pt x="514" y="274"/>
                </a:cubicBezTo>
                <a:cubicBezTo>
                  <a:pt x="413" y="360"/>
                  <a:pt x="146" y="444"/>
                  <a:pt x="73" y="514"/>
                </a:cubicBezTo>
                <a:cubicBezTo>
                  <a:pt x="0" y="584"/>
                  <a:pt x="75" y="659"/>
                  <a:pt x="76" y="697"/>
                </a:cubicBezTo>
              </a:path>
            </a:pathLst>
          </a:custGeom>
          <a:noFill/>
          <a:ln w="317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49" name="Freeform 49"/>
          <p:cNvSpPr>
            <a:spLocks/>
          </p:cNvSpPr>
          <p:nvPr/>
        </p:nvSpPr>
        <p:spPr bwMode="auto">
          <a:xfrm flipH="1">
            <a:off x="3779838" y="2278063"/>
            <a:ext cx="71437" cy="287337"/>
          </a:xfrm>
          <a:custGeom>
            <a:avLst/>
            <a:gdLst>
              <a:gd name="T0" fmla="*/ 0 w 1"/>
              <a:gd name="T1" fmla="*/ 0 h 195"/>
              <a:gd name="T2" fmla="*/ 0 w 1"/>
              <a:gd name="T3" fmla="*/ 423397700 h 195"/>
              <a:gd name="T4" fmla="*/ 0 60000 65536"/>
              <a:gd name="T5" fmla="*/ 0 60000 65536"/>
              <a:gd name="T6" fmla="*/ 0 w 1"/>
              <a:gd name="T7" fmla="*/ 0 h 195"/>
              <a:gd name="T8" fmla="*/ 1 w 1"/>
              <a:gd name="T9" fmla="*/ 195 h 195"/>
            </a:gdLst>
            <a:ahLst/>
            <a:cxnLst>
              <a:cxn ang="T4">
                <a:pos x="T0" y="T1"/>
              </a:cxn>
              <a:cxn ang="T5">
                <a:pos x="T2" y="T3"/>
              </a:cxn>
            </a:cxnLst>
            <a:rect l="T6" t="T7" r="T8" b="T9"/>
            <a:pathLst>
              <a:path w="1" h="195">
                <a:moveTo>
                  <a:pt x="0" y="0"/>
                </a:moveTo>
                <a:lnTo>
                  <a:pt x="0" y="195"/>
                </a:lnTo>
              </a:path>
            </a:pathLst>
          </a:custGeom>
          <a:noFill/>
          <a:ln w="508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50" name="Oval 50"/>
          <p:cNvSpPr>
            <a:spLocks noChangeArrowheads="1"/>
          </p:cNvSpPr>
          <p:nvPr/>
        </p:nvSpPr>
        <p:spPr bwMode="auto">
          <a:xfrm>
            <a:off x="215900" y="6597650"/>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51" name="Oval 51"/>
          <p:cNvSpPr>
            <a:spLocks noChangeArrowheads="1"/>
          </p:cNvSpPr>
          <p:nvPr/>
        </p:nvSpPr>
        <p:spPr bwMode="auto">
          <a:xfrm>
            <a:off x="8712200" y="6524625"/>
            <a:ext cx="193675" cy="193675"/>
          </a:xfrm>
          <a:prstGeom prst="ellipse">
            <a:avLst/>
          </a:prstGeom>
          <a:solidFill>
            <a:srgbClr val="FFFFFF"/>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52" name="Rectangle 52"/>
          <p:cNvSpPr>
            <a:spLocks noChangeArrowheads="1"/>
          </p:cNvSpPr>
          <p:nvPr/>
        </p:nvSpPr>
        <p:spPr bwMode="auto">
          <a:xfrm>
            <a:off x="323850" y="1412875"/>
            <a:ext cx="8820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110000"/>
              </a:lnSpc>
              <a:spcBef>
                <a:spcPct val="0"/>
              </a:spcBef>
              <a:spcAft>
                <a:spcPct val="0"/>
              </a:spcAft>
            </a:pPr>
            <a:r>
              <a:rPr lang="en-US" altLang="ru-RU" b="1" dirty="0">
                <a:solidFill>
                  <a:prstClr val="black"/>
                </a:solidFill>
              </a:rPr>
              <a:t>Acetyl-CoA, oxaloacetate and 2-oxoglutarate are oxidized in the Krebs cycle</a:t>
            </a:r>
            <a:endParaRPr lang="ru-RU" altLang="ru-RU" b="1" dirty="0" smtClean="0">
              <a:solidFill>
                <a:prstClr val="black"/>
              </a:solidFill>
            </a:endParaRPr>
          </a:p>
        </p:txBody>
      </p:sp>
      <p:sp>
        <p:nvSpPr>
          <p:cNvPr id="153661" name="Rectangle 61"/>
          <p:cNvSpPr>
            <a:spLocks noChangeArrowheads="1"/>
          </p:cNvSpPr>
          <p:nvPr/>
        </p:nvSpPr>
        <p:spPr bwMode="auto">
          <a:xfrm>
            <a:off x="755650" y="6092825"/>
            <a:ext cx="76327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110000"/>
              </a:lnSpc>
              <a:spcBef>
                <a:spcPct val="0"/>
              </a:spcBef>
              <a:spcAft>
                <a:spcPct val="0"/>
              </a:spcAft>
            </a:pPr>
            <a:r>
              <a:rPr lang="en-US" altLang="ru-RU" sz="2000" b="1" dirty="0">
                <a:solidFill>
                  <a:prstClr val="black"/>
                </a:solidFill>
              </a:rPr>
              <a:t>The end products of the stage </a:t>
            </a:r>
            <a:r>
              <a:rPr lang="en-US" altLang="ru-RU" sz="2000" b="1" dirty="0" smtClean="0">
                <a:solidFill>
                  <a:prstClr val="black"/>
                </a:solidFill>
              </a:rPr>
              <a:t>are </a:t>
            </a:r>
            <a:r>
              <a:rPr lang="ru-RU" altLang="ru-RU" sz="2000" b="1" dirty="0" smtClean="0">
                <a:solidFill>
                  <a:prstClr val="black"/>
                </a:solidFill>
              </a:rPr>
              <a:t>АТ</a:t>
            </a:r>
            <a:r>
              <a:rPr lang="en-GB" altLang="ru-RU" sz="2000" b="1" dirty="0" smtClean="0">
                <a:solidFill>
                  <a:prstClr val="black"/>
                </a:solidFill>
              </a:rPr>
              <a:t>P</a:t>
            </a:r>
            <a:r>
              <a:rPr lang="ru-RU" altLang="ru-RU" sz="2000" b="1" dirty="0" smtClean="0">
                <a:solidFill>
                  <a:prstClr val="black"/>
                </a:solidFill>
              </a:rPr>
              <a:t>, СО</a:t>
            </a:r>
            <a:r>
              <a:rPr lang="ru-RU" altLang="ru-RU" sz="2400" b="1" baseline="-25000" dirty="0" smtClean="0">
                <a:solidFill>
                  <a:prstClr val="black"/>
                </a:solidFill>
              </a:rPr>
              <a:t>2</a:t>
            </a:r>
            <a:r>
              <a:rPr lang="ru-RU" altLang="ru-RU" sz="2000" b="1" dirty="0" smtClean="0">
                <a:solidFill>
                  <a:prstClr val="black"/>
                </a:solidFill>
              </a:rPr>
              <a:t> и Н</a:t>
            </a:r>
            <a:r>
              <a:rPr lang="ru-RU" altLang="ru-RU" sz="2800" b="1" baseline="-25000" dirty="0" smtClean="0">
                <a:solidFill>
                  <a:prstClr val="black"/>
                </a:solidFill>
              </a:rPr>
              <a:t>2</a:t>
            </a:r>
            <a:r>
              <a:rPr lang="ru-RU" altLang="ru-RU" sz="2000" b="1" dirty="0" smtClean="0">
                <a:solidFill>
                  <a:prstClr val="black"/>
                </a:solidFill>
              </a:rPr>
              <a:t>О</a:t>
            </a:r>
            <a:r>
              <a:rPr lang="en-US" altLang="ru-RU" b="1" dirty="0" smtClean="0">
                <a:solidFill>
                  <a:prstClr val="black"/>
                </a:solidFill>
              </a:rPr>
              <a:t>    </a:t>
            </a:r>
            <a:endParaRPr lang="ru-RU" altLang="ru-RU" b="1" dirty="0" smtClean="0">
              <a:solidFill>
                <a:prstClr val="black"/>
              </a:solidFill>
            </a:endParaRPr>
          </a:p>
        </p:txBody>
      </p:sp>
      <p:sp>
        <p:nvSpPr>
          <p:cNvPr id="153662" name="Oval 62"/>
          <p:cNvSpPr>
            <a:spLocks noChangeAspect="1" noChangeArrowheads="1"/>
          </p:cNvSpPr>
          <p:nvPr/>
        </p:nvSpPr>
        <p:spPr bwMode="auto">
          <a:xfrm>
            <a:off x="3043238" y="3181350"/>
            <a:ext cx="1716087" cy="1682750"/>
          </a:xfrm>
          <a:prstGeom prst="ellipse">
            <a:avLst/>
          </a:prstGeom>
          <a:gradFill rotWithShape="1">
            <a:gsLst>
              <a:gs pos="0">
                <a:srgbClr val="FF99FF">
                  <a:alpha val="29999"/>
                </a:srgbClr>
              </a:gs>
              <a:gs pos="100000">
                <a:srgbClr val="CC9900">
                  <a:alpha val="35001"/>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68" name="Text Box 68"/>
          <p:cNvSpPr txBox="1">
            <a:spLocks noChangeArrowheads="1"/>
          </p:cNvSpPr>
          <p:nvPr/>
        </p:nvSpPr>
        <p:spPr bwMode="auto">
          <a:xfrm>
            <a:off x="3314700" y="3662363"/>
            <a:ext cx="10795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altLang="ru-RU" sz="2000" b="1" dirty="0" smtClean="0">
                <a:solidFill>
                  <a:srgbClr val="FF0000"/>
                </a:solidFill>
              </a:rPr>
              <a:t>Krebs Cycle</a:t>
            </a:r>
            <a:endParaRPr lang="ru-RU" altLang="ru-RU" sz="2000" b="1" dirty="0" smtClean="0">
              <a:solidFill>
                <a:srgbClr val="FF0000"/>
              </a:solidFill>
            </a:endParaRPr>
          </a:p>
        </p:txBody>
      </p:sp>
      <p:pic>
        <p:nvPicPr>
          <p:cNvPr id="153670" name="Picture 70" descr="KREBS-00"/>
          <p:cNvPicPr>
            <a:picLocks noChangeAspect="1" noChangeArrowheads="1" noCrop="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3074194" y="3196432"/>
            <a:ext cx="163988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2" name="Text Box 72"/>
          <p:cNvSpPr txBox="1">
            <a:spLocks noChangeArrowheads="1"/>
          </p:cNvSpPr>
          <p:nvPr/>
        </p:nvSpPr>
        <p:spPr bwMode="auto">
          <a:xfrm>
            <a:off x="531813" y="2008188"/>
            <a:ext cx="2752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altLang="ru-RU" b="1" dirty="0">
                <a:solidFill>
                  <a:prstClr val="black"/>
                </a:solidFill>
              </a:rPr>
              <a:t>oxidative decarboxylation</a:t>
            </a:r>
            <a:endParaRPr lang="ru-RU" altLang="ru-RU" b="1" dirty="0" smtClean="0">
              <a:solidFill>
                <a:prstClr val="black"/>
              </a:solidFill>
            </a:endParaRPr>
          </a:p>
        </p:txBody>
      </p:sp>
      <p:sp>
        <p:nvSpPr>
          <p:cNvPr id="153673" name="Oval 73"/>
          <p:cNvSpPr>
            <a:spLocks noChangeArrowheads="1"/>
          </p:cNvSpPr>
          <p:nvPr/>
        </p:nvSpPr>
        <p:spPr bwMode="auto">
          <a:xfrm>
            <a:off x="280988" y="6611938"/>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56"/>
            <a:ext cx="1189037"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490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3605"/>
                                        </p:tgtEl>
                                        <p:attrNameLst>
                                          <p:attrName>style.visibility</p:attrName>
                                        </p:attrNameLst>
                                      </p:cBhvr>
                                      <p:to>
                                        <p:strVal val="visible"/>
                                      </p:to>
                                    </p:set>
                                    <p:anim calcmode="lin" valueType="num">
                                      <p:cBhvr>
                                        <p:cTn id="7" dur="3000" fill="hold"/>
                                        <p:tgtEl>
                                          <p:spTgt spid="153605"/>
                                        </p:tgtEl>
                                        <p:attrNameLst>
                                          <p:attrName>ppt_w</p:attrName>
                                        </p:attrNameLst>
                                      </p:cBhvr>
                                      <p:tavLst>
                                        <p:tav tm="0">
                                          <p:val>
                                            <p:fltVal val="0"/>
                                          </p:val>
                                        </p:tav>
                                        <p:tav tm="100000">
                                          <p:val>
                                            <p:strVal val="#ppt_w"/>
                                          </p:val>
                                        </p:tav>
                                      </p:tavLst>
                                    </p:anim>
                                    <p:anim calcmode="lin" valueType="num">
                                      <p:cBhvr>
                                        <p:cTn id="8" dur="3000" fill="hold"/>
                                        <p:tgtEl>
                                          <p:spTgt spid="153605"/>
                                        </p:tgtEl>
                                        <p:attrNameLst>
                                          <p:attrName>ppt_h</p:attrName>
                                        </p:attrNameLst>
                                      </p:cBhvr>
                                      <p:tavLst>
                                        <p:tav tm="0">
                                          <p:val>
                                            <p:fltVal val="0"/>
                                          </p:val>
                                        </p:tav>
                                        <p:tav tm="100000">
                                          <p:val>
                                            <p:strVal val="#ppt_h"/>
                                          </p:val>
                                        </p:tav>
                                      </p:tavLst>
                                    </p:anim>
                                    <p:animEffect transition="in" filter="fade">
                                      <p:cBhvr>
                                        <p:cTn id="9" dur="3000"/>
                                        <p:tgtEl>
                                          <p:spTgt spid="153605"/>
                                        </p:tgtEl>
                                      </p:cBhvr>
                                    </p:animEffect>
                                  </p:childTnLst>
                                </p:cTn>
                              </p:par>
                            </p:childTnLst>
                          </p:cTn>
                        </p:par>
                        <p:par>
                          <p:cTn id="10" fill="hold" nodeType="afterGroup">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153673"/>
                                        </p:tgtEl>
                                        <p:attrNameLst>
                                          <p:attrName>style.visibility</p:attrName>
                                        </p:attrNameLst>
                                      </p:cBhvr>
                                      <p:to>
                                        <p:strVal val="visible"/>
                                      </p:to>
                                    </p:set>
                                    <p:animEffect transition="in" filter="fade">
                                      <p:cBhvr>
                                        <p:cTn id="13" dur="1000"/>
                                        <p:tgtEl>
                                          <p:spTgt spid="153673"/>
                                        </p:tgtEl>
                                      </p:cBhvr>
                                    </p:animEffect>
                                  </p:childTnLst>
                                </p:cTn>
                              </p:par>
                            </p:childTnLst>
                          </p:cTn>
                        </p:par>
                        <p:par>
                          <p:cTn id="14" fill="hold" nodeType="afterGroup">
                            <p:stCondLst>
                              <p:cond delay="4000"/>
                            </p:stCondLst>
                            <p:childTnLst>
                              <p:par>
                                <p:cTn id="15" presetID="27" presetClass="emph" presetSubtype="0" repeatCount="indefinite" fill="hold" grpId="1" nodeType="afterEffect">
                                  <p:stCondLst>
                                    <p:cond delay="0"/>
                                  </p:stCondLst>
                                  <p:childTnLst>
                                    <p:animClr clrSpc="rgb" dir="cw">
                                      <p:cBhvr override="childStyle">
                                        <p:cTn id="16" dur="250" autoRev="1" fill="hold"/>
                                        <p:tgtEl>
                                          <p:spTgt spid="153673"/>
                                        </p:tgtEl>
                                        <p:attrNameLst>
                                          <p:attrName>style.color</p:attrName>
                                        </p:attrNameLst>
                                      </p:cBhvr>
                                      <p:to>
                                        <a:schemeClr val="bg1"/>
                                      </p:to>
                                    </p:animClr>
                                    <p:animClr clrSpc="rgb" dir="cw">
                                      <p:cBhvr>
                                        <p:cTn id="17" dur="250" autoRev="1" fill="hold"/>
                                        <p:tgtEl>
                                          <p:spTgt spid="153673"/>
                                        </p:tgtEl>
                                        <p:attrNameLst>
                                          <p:attrName>fillcolor</p:attrName>
                                        </p:attrNameLst>
                                      </p:cBhvr>
                                      <p:to>
                                        <a:schemeClr val="bg1"/>
                                      </p:to>
                                    </p:animClr>
                                    <p:set>
                                      <p:cBhvr>
                                        <p:cTn id="18" dur="250" autoRev="1" fill="hold"/>
                                        <p:tgtEl>
                                          <p:spTgt spid="153673"/>
                                        </p:tgtEl>
                                        <p:attrNameLst>
                                          <p:attrName>fill.type</p:attrName>
                                        </p:attrNameLst>
                                      </p:cBhvr>
                                      <p:to>
                                        <p:strVal val="solid"/>
                                      </p:to>
                                    </p:set>
                                    <p:set>
                                      <p:cBhvr>
                                        <p:cTn id="19" dur="250" autoRev="1" fill="hold"/>
                                        <p:tgtEl>
                                          <p:spTgt spid="153673"/>
                                        </p:tgtEl>
                                        <p:attrNameLst>
                                          <p:attrName>fill.on</p:attrName>
                                        </p:attrNameLst>
                                      </p:cBhvr>
                                      <p:to>
                                        <p:strVal val="tru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grpId="2" nodeType="clickEffect">
                                  <p:stCondLst>
                                    <p:cond delay="0"/>
                                  </p:stCondLst>
                                  <p:childTnLst>
                                    <p:set>
                                      <p:cBhvr>
                                        <p:cTn id="23" dur="1" fill="hold">
                                          <p:stCondLst>
                                            <p:cond delay="0"/>
                                          </p:stCondLst>
                                        </p:cTn>
                                        <p:tgtEl>
                                          <p:spTgt spid="153673"/>
                                        </p:tgtEl>
                                        <p:attrNameLst>
                                          <p:attrName>style.visibility</p:attrName>
                                        </p:attrNameLst>
                                      </p:cBhvr>
                                      <p:to>
                                        <p:strVal val="hidden"/>
                                      </p:to>
                                    </p:set>
                                  </p:childTnLst>
                                </p:cTn>
                              </p:par>
                            </p:childTnLst>
                          </p:cTn>
                        </p:par>
                        <p:par>
                          <p:cTn id="24" fill="hold" nodeType="afterGroup">
                            <p:stCondLst>
                              <p:cond delay="0"/>
                            </p:stCondLst>
                            <p:childTnLst>
                              <p:par>
                                <p:cTn id="25" presetID="23" presetClass="entr" presetSubtype="16" fill="hold" grpId="0" nodeType="afterEffect">
                                  <p:stCondLst>
                                    <p:cond delay="0"/>
                                  </p:stCondLst>
                                  <p:childTnLst>
                                    <p:set>
                                      <p:cBhvr>
                                        <p:cTn id="26" dur="1" fill="hold">
                                          <p:stCondLst>
                                            <p:cond delay="0"/>
                                          </p:stCondLst>
                                        </p:cTn>
                                        <p:tgtEl>
                                          <p:spTgt spid="153602"/>
                                        </p:tgtEl>
                                        <p:attrNameLst>
                                          <p:attrName>style.visibility</p:attrName>
                                        </p:attrNameLst>
                                      </p:cBhvr>
                                      <p:to>
                                        <p:strVal val="visible"/>
                                      </p:to>
                                    </p:set>
                                    <p:anim calcmode="lin" valueType="num">
                                      <p:cBhvr>
                                        <p:cTn id="27" dur="1000" fill="hold"/>
                                        <p:tgtEl>
                                          <p:spTgt spid="153602"/>
                                        </p:tgtEl>
                                        <p:attrNameLst>
                                          <p:attrName>ppt_w</p:attrName>
                                        </p:attrNameLst>
                                      </p:cBhvr>
                                      <p:tavLst>
                                        <p:tav tm="0">
                                          <p:val>
                                            <p:fltVal val="0"/>
                                          </p:val>
                                        </p:tav>
                                        <p:tav tm="100000">
                                          <p:val>
                                            <p:strVal val="#ppt_w"/>
                                          </p:val>
                                        </p:tav>
                                      </p:tavLst>
                                    </p:anim>
                                    <p:anim calcmode="lin" valueType="num">
                                      <p:cBhvr>
                                        <p:cTn id="28" dur="1000" fill="hold"/>
                                        <p:tgtEl>
                                          <p:spTgt spid="153602"/>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000"/>
                            </p:stCondLst>
                            <p:childTnLst>
                              <p:par>
                                <p:cTn id="30" presetID="47" presetClass="entr" presetSubtype="0" fill="hold" grpId="0" nodeType="afterEffect">
                                  <p:stCondLst>
                                    <p:cond delay="0"/>
                                  </p:stCondLst>
                                  <p:childTnLst>
                                    <p:set>
                                      <p:cBhvr>
                                        <p:cTn id="31" dur="1" fill="hold">
                                          <p:stCondLst>
                                            <p:cond delay="0"/>
                                          </p:stCondLst>
                                        </p:cTn>
                                        <p:tgtEl>
                                          <p:spTgt spid="153614"/>
                                        </p:tgtEl>
                                        <p:attrNameLst>
                                          <p:attrName>style.visibility</p:attrName>
                                        </p:attrNameLst>
                                      </p:cBhvr>
                                      <p:to>
                                        <p:strVal val="visible"/>
                                      </p:to>
                                    </p:set>
                                    <p:animEffect transition="in" filter="fade">
                                      <p:cBhvr>
                                        <p:cTn id="32" dur="1000"/>
                                        <p:tgtEl>
                                          <p:spTgt spid="153614"/>
                                        </p:tgtEl>
                                      </p:cBhvr>
                                    </p:animEffect>
                                    <p:anim calcmode="lin" valueType="num">
                                      <p:cBhvr>
                                        <p:cTn id="33" dur="1000" fill="hold"/>
                                        <p:tgtEl>
                                          <p:spTgt spid="153614"/>
                                        </p:tgtEl>
                                        <p:attrNameLst>
                                          <p:attrName>ppt_x</p:attrName>
                                        </p:attrNameLst>
                                      </p:cBhvr>
                                      <p:tavLst>
                                        <p:tav tm="0">
                                          <p:val>
                                            <p:strVal val="#ppt_x"/>
                                          </p:val>
                                        </p:tav>
                                        <p:tav tm="100000">
                                          <p:val>
                                            <p:strVal val="#ppt_x"/>
                                          </p:val>
                                        </p:tav>
                                      </p:tavLst>
                                    </p:anim>
                                    <p:anim calcmode="lin" valueType="num">
                                      <p:cBhvr>
                                        <p:cTn id="34" dur="1000" fill="hold"/>
                                        <p:tgtEl>
                                          <p:spTgt spid="153614"/>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53671"/>
                                        </p:tgtEl>
                                        <p:attrNameLst>
                                          <p:attrName>style.visibility</p:attrName>
                                        </p:attrNameLst>
                                      </p:cBhvr>
                                      <p:to>
                                        <p:strVal val="visible"/>
                                      </p:to>
                                    </p:set>
                                    <p:animEffect transition="in" filter="fade">
                                      <p:cBhvr>
                                        <p:cTn id="38" dur="2000"/>
                                        <p:tgtEl>
                                          <p:spTgt spid="15367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3672"/>
                                        </p:tgtEl>
                                        <p:attrNameLst>
                                          <p:attrName>style.visibility</p:attrName>
                                        </p:attrNameLst>
                                      </p:cBhvr>
                                      <p:to>
                                        <p:strVal val="visible"/>
                                      </p:to>
                                    </p:set>
                                    <p:animEffect transition="in" filter="fade">
                                      <p:cBhvr>
                                        <p:cTn id="41" dur="3000"/>
                                        <p:tgtEl>
                                          <p:spTgt spid="153672"/>
                                        </p:tgtEl>
                                      </p:cBhvr>
                                    </p:animEffect>
                                  </p:childTnLst>
                                </p:cTn>
                              </p:par>
                            </p:childTnLst>
                          </p:cTn>
                        </p:par>
                        <p:par>
                          <p:cTn id="42" fill="hold" nodeType="afterGroup">
                            <p:stCondLst>
                              <p:cond delay="5000"/>
                            </p:stCondLst>
                            <p:childTnLst>
                              <p:par>
                                <p:cTn id="43" presetID="10" presetClass="entr" presetSubtype="0" fill="hold" grpId="0" nodeType="afterEffect">
                                  <p:stCondLst>
                                    <p:cond delay="0"/>
                                  </p:stCondLst>
                                  <p:childTnLst>
                                    <p:set>
                                      <p:cBhvr>
                                        <p:cTn id="44" dur="1" fill="hold">
                                          <p:stCondLst>
                                            <p:cond delay="0"/>
                                          </p:stCondLst>
                                        </p:cTn>
                                        <p:tgtEl>
                                          <p:spTgt spid="153649"/>
                                        </p:tgtEl>
                                        <p:attrNameLst>
                                          <p:attrName>style.visibility</p:attrName>
                                        </p:attrNameLst>
                                      </p:cBhvr>
                                      <p:to>
                                        <p:strVal val="visible"/>
                                      </p:to>
                                    </p:set>
                                    <p:animEffect transition="in" filter="fade">
                                      <p:cBhvr>
                                        <p:cTn id="45" dur="1000"/>
                                        <p:tgtEl>
                                          <p:spTgt spid="153649"/>
                                        </p:tgtEl>
                                      </p:cBhvr>
                                    </p:animEffect>
                                  </p:childTnLst>
                                </p:cTn>
                              </p:par>
                            </p:childTnLst>
                          </p:cTn>
                        </p:par>
                        <p:par>
                          <p:cTn id="46" fill="hold" nodeType="afterGroup">
                            <p:stCondLst>
                              <p:cond delay="6000"/>
                            </p:stCondLst>
                            <p:childTnLst>
                              <p:par>
                                <p:cTn id="47" presetID="35" presetClass="emph" presetSubtype="0" repeatCount="2000" fill="hold" grpId="1" nodeType="afterEffect">
                                  <p:stCondLst>
                                    <p:cond delay="0"/>
                                  </p:stCondLst>
                                  <p:childTnLst>
                                    <p:anim calcmode="discrete" valueType="str">
                                      <p:cBhvr>
                                        <p:cTn id="48" dur="1000" fill="hold"/>
                                        <p:tgtEl>
                                          <p:spTgt spid="153649"/>
                                        </p:tgtEl>
                                        <p:attrNameLst>
                                          <p:attrName>style.visibility</p:attrName>
                                        </p:attrNameLst>
                                      </p:cBhvr>
                                      <p:tavLst>
                                        <p:tav tm="0">
                                          <p:val>
                                            <p:strVal val="hidden"/>
                                          </p:val>
                                        </p:tav>
                                        <p:tav tm="50000">
                                          <p:val>
                                            <p:strVal val="visible"/>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153615"/>
                                        </p:tgtEl>
                                        <p:attrNameLst>
                                          <p:attrName>style.visibility</p:attrName>
                                        </p:attrNameLst>
                                      </p:cBhvr>
                                      <p:to>
                                        <p:strVal val="visible"/>
                                      </p:to>
                                    </p:set>
                                    <p:animEffect transition="in" filter="fade">
                                      <p:cBhvr>
                                        <p:cTn id="51" dur="3000"/>
                                        <p:tgtEl>
                                          <p:spTgt spid="153615"/>
                                        </p:tgtEl>
                                      </p:cBhvr>
                                    </p:animEffect>
                                  </p:childTnLst>
                                </p:cTn>
                              </p:par>
                            </p:childTnLst>
                          </p:cTn>
                        </p:par>
                        <p:par>
                          <p:cTn id="52" fill="hold" nodeType="afterGroup">
                            <p:stCondLst>
                              <p:cond delay="9000"/>
                            </p:stCondLst>
                            <p:childTnLst>
                              <p:par>
                                <p:cTn id="53" presetID="10" presetClass="exit" presetSubtype="0" fill="hold" grpId="1" nodeType="afterEffect">
                                  <p:stCondLst>
                                    <p:cond delay="0"/>
                                  </p:stCondLst>
                                  <p:childTnLst>
                                    <p:animEffect transition="out" filter="fade">
                                      <p:cBhvr>
                                        <p:cTn id="54" dur="2000"/>
                                        <p:tgtEl>
                                          <p:spTgt spid="153671"/>
                                        </p:tgtEl>
                                      </p:cBhvr>
                                    </p:animEffect>
                                    <p:set>
                                      <p:cBhvr>
                                        <p:cTn id="55" dur="1" fill="hold">
                                          <p:stCondLst>
                                            <p:cond delay="1999"/>
                                          </p:stCondLst>
                                        </p:cTn>
                                        <p:tgtEl>
                                          <p:spTgt spid="15367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153672"/>
                                        </p:tgtEl>
                                      </p:cBhvr>
                                    </p:animEffect>
                                    <p:set>
                                      <p:cBhvr>
                                        <p:cTn id="58" dur="1" fill="hold">
                                          <p:stCondLst>
                                            <p:cond delay="1999"/>
                                          </p:stCondLst>
                                        </p:cTn>
                                        <p:tgtEl>
                                          <p:spTgt spid="153672"/>
                                        </p:tgtEl>
                                        <p:attrNameLst>
                                          <p:attrName>style.visibility</p:attrName>
                                        </p:attrNameLst>
                                      </p:cBhvr>
                                      <p:to>
                                        <p:strVal val="hidden"/>
                                      </p:to>
                                    </p:set>
                                  </p:childTnLst>
                                </p:cTn>
                              </p:par>
                            </p:childTnLst>
                          </p:cTn>
                        </p:par>
                        <p:par>
                          <p:cTn id="59" fill="hold" nodeType="afterGroup">
                            <p:stCondLst>
                              <p:cond delay="11000"/>
                            </p:stCondLst>
                            <p:childTnLst>
                              <p:par>
                                <p:cTn id="60" presetID="10" presetClass="entr" presetSubtype="0" fill="hold" grpId="0" nodeType="afterEffect">
                                  <p:stCondLst>
                                    <p:cond delay="0"/>
                                  </p:stCondLst>
                                  <p:childTnLst>
                                    <p:set>
                                      <p:cBhvr>
                                        <p:cTn id="61" dur="1" fill="hold">
                                          <p:stCondLst>
                                            <p:cond delay="0"/>
                                          </p:stCondLst>
                                        </p:cTn>
                                        <p:tgtEl>
                                          <p:spTgt spid="153650"/>
                                        </p:tgtEl>
                                        <p:attrNameLst>
                                          <p:attrName>style.visibility</p:attrName>
                                        </p:attrNameLst>
                                      </p:cBhvr>
                                      <p:to>
                                        <p:strVal val="visible"/>
                                      </p:to>
                                    </p:set>
                                    <p:animEffect transition="in" filter="fade">
                                      <p:cBhvr>
                                        <p:cTn id="62" dur="1000"/>
                                        <p:tgtEl>
                                          <p:spTgt spid="153650"/>
                                        </p:tgtEl>
                                      </p:cBhvr>
                                    </p:animEffect>
                                  </p:childTnLst>
                                </p:cTn>
                              </p:par>
                            </p:childTnLst>
                          </p:cTn>
                        </p:par>
                        <p:par>
                          <p:cTn id="63" fill="hold" nodeType="afterGroup">
                            <p:stCondLst>
                              <p:cond delay="12000"/>
                            </p:stCondLst>
                            <p:childTnLst>
                              <p:par>
                                <p:cTn id="64" presetID="27" presetClass="emph" presetSubtype="0" repeatCount="indefinite" fill="hold" grpId="1" nodeType="afterEffect">
                                  <p:stCondLst>
                                    <p:cond delay="0"/>
                                  </p:stCondLst>
                                  <p:childTnLst>
                                    <p:animClr clrSpc="rgb" dir="cw">
                                      <p:cBhvr override="childStyle">
                                        <p:cTn id="65" dur="250" autoRev="1" fill="hold"/>
                                        <p:tgtEl>
                                          <p:spTgt spid="153650"/>
                                        </p:tgtEl>
                                        <p:attrNameLst>
                                          <p:attrName>style.color</p:attrName>
                                        </p:attrNameLst>
                                      </p:cBhvr>
                                      <p:to>
                                        <a:schemeClr val="bg1"/>
                                      </p:to>
                                    </p:animClr>
                                    <p:animClr clrSpc="rgb" dir="cw">
                                      <p:cBhvr>
                                        <p:cTn id="66" dur="250" autoRev="1" fill="hold"/>
                                        <p:tgtEl>
                                          <p:spTgt spid="153650"/>
                                        </p:tgtEl>
                                        <p:attrNameLst>
                                          <p:attrName>fillcolor</p:attrName>
                                        </p:attrNameLst>
                                      </p:cBhvr>
                                      <p:to>
                                        <a:schemeClr val="bg1"/>
                                      </p:to>
                                    </p:animClr>
                                    <p:set>
                                      <p:cBhvr>
                                        <p:cTn id="67" dur="250" autoRev="1" fill="hold"/>
                                        <p:tgtEl>
                                          <p:spTgt spid="153650"/>
                                        </p:tgtEl>
                                        <p:attrNameLst>
                                          <p:attrName>fill.type</p:attrName>
                                        </p:attrNameLst>
                                      </p:cBhvr>
                                      <p:to>
                                        <p:strVal val="solid"/>
                                      </p:to>
                                    </p:set>
                                    <p:set>
                                      <p:cBhvr>
                                        <p:cTn id="68" dur="250" autoRev="1" fill="hold"/>
                                        <p:tgtEl>
                                          <p:spTgt spid="153650"/>
                                        </p:tgtEl>
                                        <p:attrNameLst>
                                          <p:attrName>fill.on</p:attrName>
                                        </p:attrNameLst>
                                      </p:cBhvr>
                                      <p:to>
                                        <p:strVal val="tru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grpId="2" nodeType="clickEffect">
                                  <p:stCondLst>
                                    <p:cond delay="0"/>
                                  </p:stCondLst>
                                  <p:childTnLst>
                                    <p:set>
                                      <p:cBhvr>
                                        <p:cTn id="72" dur="1" fill="hold">
                                          <p:stCondLst>
                                            <p:cond delay="0"/>
                                          </p:stCondLst>
                                        </p:cTn>
                                        <p:tgtEl>
                                          <p:spTgt spid="153650"/>
                                        </p:tgtEl>
                                        <p:attrNameLst>
                                          <p:attrName>style.visibility</p:attrName>
                                        </p:attrNameLst>
                                      </p:cBhvr>
                                      <p:to>
                                        <p:strVal val="hidden"/>
                                      </p:to>
                                    </p:set>
                                  </p:childTnLst>
                                </p:cTn>
                              </p:par>
                            </p:childTnLst>
                          </p:cTn>
                        </p:par>
                        <p:par>
                          <p:cTn id="73" fill="hold" nodeType="afterGroup">
                            <p:stCondLst>
                              <p:cond delay="0"/>
                            </p:stCondLst>
                            <p:childTnLst>
                              <p:par>
                                <p:cTn id="74" presetID="53" presetClass="entr" presetSubtype="0" fill="hold" grpId="0" nodeType="afterEffect">
                                  <p:stCondLst>
                                    <p:cond delay="0"/>
                                  </p:stCondLst>
                                  <p:childTnLst>
                                    <p:set>
                                      <p:cBhvr>
                                        <p:cTn id="75" dur="1" fill="hold">
                                          <p:stCondLst>
                                            <p:cond delay="0"/>
                                          </p:stCondLst>
                                        </p:cTn>
                                        <p:tgtEl>
                                          <p:spTgt spid="153652"/>
                                        </p:tgtEl>
                                        <p:attrNameLst>
                                          <p:attrName>style.visibility</p:attrName>
                                        </p:attrNameLst>
                                      </p:cBhvr>
                                      <p:to>
                                        <p:strVal val="visible"/>
                                      </p:to>
                                    </p:set>
                                    <p:anim calcmode="lin" valueType="num">
                                      <p:cBhvr>
                                        <p:cTn id="76" dur="3000" fill="hold"/>
                                        <p:tgtEl>
                                          <p:spTgt spid="153652"/>
                                        </p:tgtEl>
                                        <p:attrNameLst>
                                          <p:attrName>ppt_w</p:attrName>
                                        </p:attrNameLst>
                                      </p:cBhvr>
                                      <p:tavLst>
                                        <p:tav tm="0">
                                          <p:val>
                                            <p:fltVal val="0"/>
                                          </p:val>
                                        </p:tav>
                                        <p:tav tm="100000">
                                          <p:val>
                                            <p:strVal val="#ppt_w"/>
                                          </p:val>
                                        </p:tav>
                                      </p:tavLst>
                                    </p:anim>
                                    <p:anim calcmode="lin" valueType="num">
                                      <p:cBhvr>
                                        <p:cTn id="77" dur="3000" fill="hold"/>
                                        <p:tgtEl>
                                          <p:spTgt spid="153652"/>
                                        </p:tgtEl>
                                        <p:attrNameLst>
                                          <p:attrName>ppt_h</p:attrName>
                                        </p:attrNameLst>
                                      </p:cBhvr>
                                      <p:tavLst>
                                        <p:tav tm="0">
                                          <p:val>
                                            <p:fltVal val="0"/>
                                          </p:val>
                                        </p:tav>
                                        <p:tav tm="100000">
                                          <p:val>
                                            <p:strVal val="#ppt_h"/>
                                          </p:val>
                                        </p:tav>
                                      </p:tavLst>
                                    </p:anim>
                                    <p:animEffect transition="in" filter="fade">
                                      <p:cBhvr>
                                        <p:cTn id="78" dur="3000"/>
                                        <p:tgtEl>
                                          <p:spTgt spid="153652"/>
                                        </p:tgtEl>
                                      </p:cBhvr>
                                    </p:animEffect>
                                  </p:childTnLst>
                                </p:cTn>
                              </p:par>
                            </p:childTnLst>
                          </p:cTn>
                        </p:par>
                        <p:par>
                          <p:cTn id="79" fill="hold" nodeType="afterGroup">
                            <p:stCondLst>
                              <p:cond delay="3000"/>
                            </p:stCondLst>
                            <p:childTnLst>
                              <p:par>
                                <p:cTn id="80" presetID="47" presetClass="entr" presetSubtype="0" fill="hold" grpId="0" nodeType="afterEffect">
                                  <p:stCondLst>
                                    <p:cond delay="0"/>
                                  </p:stCondLst>
                                  <p:childTnLst>
                                    <p:set>
                                      <p:cBhvr>
                                        <p:cTn id="81" dur="1" fill="hold">
                                          <p:stCondLst>
                                            <p:cond delay="0"/>
                                          </p:stCondLst>
                                        </p:cTn>
                                        <p:tgtEl>
                                          <p:spTgt spid="153616"/>
                                        </p:tgtEl>
                                        <p:attrNameLst>
                                          <p:attrName>style.visibility</p:attrName>
                                        </p:attrNameLst>
                                      </p:cBhvr>
                                      <p:to>
                                        <p:strVal val="visible"/>
                                      </p:to>
                                    </p:set>
                                    <p:animEffect transition="in" filter="fade">
                                      <p:cBhvr>
                                        <p:cTn id="82" dur="1000"/>
                                        <p:tgtEl>
                                          <p:spTgt spid="153616"/>
                                        </p:tgtEl>
                                      </p:cBhvr>
                                    </p:animEffect>
                                    <p:anim calcmode="lin" valueType="num">
                                      <p:cBhvr>
                                        <p:cTn id="83" dur="1000" fill="hold"/>
                                        <p:tgtEl>
                                          <p:spTgt spid="153616"/>
                                        </p:tgtEl>
                                        <p:attrNameLst>
                                          <p:attrName>ppt_x</p:attrName>
                                        </p:attrNameLst>
                                      </p:cBhvr>
                                      <p:tavLst>
                                        <p:tav tm="0">
                                          <p:val>
                                            <p:strVal val="#ppt_x"/>
                                          </p:val>
                                        </p:tav>
                                        <p:tav tm="100000">
                                          <p:val>
                                            <p:strVal val="#ppt_x"/>
                                          </p:val>
                                        </p:tav>
                                      </p:tavLst>
                                    </p:anim>
                                    <p:anim calcmode="lin" valueType="num">
                                      <p:cBhvr>
                                        <p:cTn id="84" dur="1000" fill="hold"/>
                                        <p:tgtEl>
                                          <p:spTgt spid="153616"/>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153617"/>
                                        </p:tgtEl>
                                        <p:attrNameLst>
                                          <p:attrName>style.visibility</p:attrName>
                                        </p:attrNameLst>
                                      </p:cBhvr>
                                      <p:to>
                                        <p:strVal val="visible"/>
                                      </p:to>
                                    </p:set>
                                    <p:animEffect transition="in" filter="fade">
                                      <p:cBhvr>
                                        <p:cTn id="87" dur="1000"/>
                                        <p:tgtEl>
                                          <p:spTgt spid="153617"/>
                                        </p:tgtEl>
                                      </p:cBhvr>
                                    </p:animEffect>
                                    <p:anim calcmode="lin" valueType="num">
                                      <p:cBhvr>
                                        <p:cTn id="88" dur="1000" fill="hold"/>
                                        <p:tgtEl>
                                          <p:spTgt spid="153617"/>
                                        </p:tgtEl>
                                        <p:attrNameLst>
                                          <p:attrName>ppt_x</p:attrName>
                                        </p:attrNameLst>
                                      </p:cBhvr>
                                      <p:tavLst>
                                        <p:tav tm="0">
                                          <p:val>
                                            <p:strVal val="#ppt_x"/>
                                          </p:val>
                                        </p:tav>
                                        <p:tav tm="100000">
                                          <p:val>
                                            <p:strVal val="#ppt_x"/>
                                          </p:val>
                                        </p:tav>
                                      </p:tavLst>
                                    </p:anim>
                                    <p:anim calcmode="lin" valueType="num">
                                      <p:cBhvr>
                                        <p:cTn id="89" dur="1000" fill="hold"/>
                                        <p:tgtEl>
                                          <p:spTgt spid="153617"/>
                                        </p:tgtEl>
                                        <p:attrNameLst>
                                          <p:attrName>ppt_y</p:attrName>
                                        </p:attrNameLst>
                                      </p:cBhvr>
                                      <p:tavLst>
                                        <p:tav tm="0">
                                          <p:val>
                                            <p:strVal val="#ppt_y-.1"/>
                                          </p:val>
                                        </p:tav>
                                        <p:tav tm="100000">
                                          <p:val>
                                            <p:strVal val="#ppt_y"/>
                                          </p:val>
                                        </p:tav>
                                      </p:tavLst>
                                    </p:anim>
                                  </p:childTnLst>
                                </p:cTn>
                              </p:par>
                            </p:childTnLst>
                          </p:cTn>
                        </p:par>
                        <p:par>
                          <p:cTn id="90" fill="hold" nodeType="afterGroup">
                            <p:stCondLst>
                              <p:cond delay="4000"/>
                            </p:stCondLst>
                            <p:childTnLst>
                              <p:par>
                                <p:cTn id="91" presetID="23" presetClass="entr" presetSubtype="16" fill="hold" grpId="0" nodeType="afterEffect">
                                  <p:stCondLst>
                                    <p:cond delay="0"/>
                                  </p:stCondLst>
                                  <p:childTnLst>
                                    <p:set>
                                      <p:cBhvr>
                                        <p:cTn id="92" dur="1" fill="hold">
                                          <p:stCondLst>
                                            <p:cond delay="0"/>
                                          </p:stCondLst>
                                        </p:cTn>
                                        <p:tgtEl>
                                          <p:spTgt spid="153662"/>
                                        </p:tgtEl>
                                        <p:attrNameLst>
                                          <p:attrName>style.visibility</p:attrName>
                                        </p:attrNameLst>
                                      </p:cBhvr>
                                      <p:to>
                                        <p:strVal val="visible"/>
                                      </p:to>
                                    </p:set>
                                    <p:anim calcmode="lin" valueType="num">
                                      <p:cBhvr>
                                        <p:cTn id="93" dur="3000" fill="hold"/>
                                        <p:tgtEl>
                                          <p:spTgt spid="153662"/>
                                        </p:tgtEl>
                                        <p:attrNameLst>
                                          <p:attrName>ppt_w</p:attrName>
                                        </p:attrNameLst>
                                      </p:cBhvr>
                                      <p:tavLst>
                                        <p:tav tm="0">
                                          <p:val>
                                            <p:fltVal val="0"/>
                                          </p:val>
                                        </p:tav>
                                        <p:tav tm="100000">
                                          <p:val>
                                            <p:strVal val="#ppt_w"/>
                                          </p:val>
                                        </p:tav>
                                      </p:tavLst>
                                    </p:anim>
                                    <p:anim calcmode="lin" valueType="num">
                                      <p:cBhvr>
                                        <p:cTn id="94" dur="3000" fill="hold"/>
                                        <p:tgtEl>
                                          <p:spTgt spid="153662"/>
                                        </p:tgtEl>
                                        <p:attrNameLst>
                                          <p:attrName>ppt_h</p:attrName>
                                        </p:attrNameLst>
                                      </p:cBhvr>
                                      <p:tavLst>
                                        <p:tav tm="0">
                                          <p:val>
                                            <p:fltVal val="0"/>
                                          </p:val>
                                        </p:tav>
                                        <p:tav tm="100000">
                                          <p:val>
                                            <p:strVal val="#ppt_h"/>
                                          </p:val>
                                        </p:tav>
                                      </p:tavLst>
                                    </p:anim>
                                  </p:childTnLst>
                                </p:cTn>
                              </p:par>
                              <p:par>
                                <p:cTn id="95" presetID="35" presetClass="entr" presetSubtype="0" fill="hold" nodeType="withEffect">
                                  <p:stCondLst>
                                    <p:cond delay="0"/>
                                  </p:stCondLst>
                                  <p:childTnLst>
                                    <p:set>
                                      <p:cBhvr>
                                        <p:cTn id="96" dur="1" fill="hold">
                                          <p:stCondLst>
                                            <p:cond delay="0"/>
                                          </p:stCondLst>
                                        </p:cTn>
                                        <p:tgtEl>
                                          <p:spTgt spid="153670"/>
                                        </p:tgtEl>
                                        <p:attrNameLst>
                                          <p:attrName>style.visibility</p:attrName>
                                        </p:attrNameLst>
                                      </p:cBhvr>
                                      <p:to>
                                        <p:strVal val="visible"/>
                                      </p:to>
                                    </p:set>
                                    <p:animEffect transition="in" filter="fade">
                                      <p:cBhvr>
                                        <p:cTn id="97" dur="3000"/>
                                        <p:tgtEl>
                                          <p:spTgt spid="153670"/>
                                        </p:tgtEl>
                                      </p:cBhvr>
                                    </p:animEffect>
                                    <p:anim calcmode="lin" valueType="num">
                                      <p:cBhvr>
                                        <p:cTn id="98" dur="3000" fill="hold"/>
                                        <p:tgtEl>
                                          <p:spTgt spid="153670"/>
                                        </p:tgtEl>
                                        <p:attrNameLst>
                                          <p:attrName>style.rotation</p:attrName>
                                        </p:attrNameLst>
                                      </p:cBhvr>
                                      <p:tavLst>
                                        <p:tav tm="0">
                                          <p:val>
                                            <p:fltVal val="720"/>
                                          </p:val>
                                        </p:tav>
                                        <p:tav tm="100000">
                                          <p:val>
                                            <p:fltVal val="0"/>
                                          </p:val>
                                        </p:tav>
                                      </p:tavLst>
                                    </p:anim>
                                    <p:anim calcmode="lin" valueType="num">
                                      <p:cBhvr>
                                        <p:cTn id="99" dur="3000" fill="hold"/>
                                        <p:tgtEl>
                                          <p:spTgt spid="153670"/>
                                        </p:tgtEl>
                                        <p:attrNameLst>
                                          <p:attrName>ppt_h</p:attrName>
                                        </p:attrNameLst>
                                      </p:cBhvr>
                                      <p:tavLst>
                                        <p:tav tm="0">
                                          <p:val>
                                            <p:fltVal val="0"/>
                                          </p:val>
                                        </p:tav>
                                        <p:tav tm="100000">
                                          <p:val>
                                            <p:strVal val="#ppt_h"/>
                                          </p:val>
                                        </p:tav>
                                      </p:tavLst>
                                    </p:anim>
                                    <p:anim calcmode="lin" valueType="num">
                                      <p:cBhvr>
                                        <p:cTn id="100" dur="3000" fill="hold"/>
                                        <p:tgtEl>
                                          <p:spTgt spid="153670"/>
                                        </p:tgtEl>
                                        <p:attrNameLst>
                                          <p:attrName>ppt_w</p:attrName>
                                        </p:attrNameLst>
                                      </p:cBhvr>
                                      <p:tavLst>
                                        <p:tav tm="0">
                                          <p:val>
                                            <p:fltVal val="0"/>
                                          </p:val>
                                        </p:tav>
                                        <p:tav tm="100000">
                                          <p:val>
                                            <p:strVal val="#ppt_w"/>
                                          </p:val>
                                        </p:tav>
                                      </p:tavLst>
                                    </p:anim>
                                  </p:childTnLst>
                                </p:cTn>
                              </p:par>
                            </p:childTnLst>
                          </p:cTn>
                        </p:par>
                        <p:par>
                          <p:cTn id="101" fill="hold" nodeType="afterGroup">
                            <p:stCondLst>
                              <p:cond delay="7000"/>
                            </p:stCondLst>
                            <p:childTnLst>
                              <p:par>
                                <p:cTn id="102" presetID="49" presetClass="entr" presetSubtype="0" decel="100000" fill="hold" grpId="0" nodeType="afterEffect">
                                  <p:stCondLst>
                                    <p:cond delay="0"/>
                                  </p:stCondLst>
                                  <p:childTnLst>
                                    <p:set>
                                      <p:cBhvr>
                                        <p:cTn id="103" dur="1" fill="hold">
                                          <p:stCondLst>
                                            <p:cond delay="0"/>
                                          </p:stCondLst>
                                        </p:cTn>
                                        <p:tgtEl>
                                          <p:spTgt spid="153668"/>
                                        </p:tgtEl>
                                        <p:attrNameLst>
                                          <p:attrName>style.visibility</p:attrName>
                                        </p:attrNameLst>
                                      </p:cBhvr>
                                      <p:to>
                                        <p:strVal val="visible"/>
                                      </p:to>
                                    </p:set>
                                    <p:anim calcmode="lin" valueType="num">
                                      <p:cBhvr>
                                        <p:cTn id="104" dur="1000" fill="hold"/>
                                        <p:tgtEl>
                                          <p:spTgt spid="153668"/>
                                        </p:tgtEl>
                                        <p:attrNameLst>
                                          <p:attrName>ppt_w</p:attrName>
                                        </p:attrNameLst>
                                      </p:cBhvr>
                                      <p:tavLst>
                                        <p:tav tm="0">
                                          <p:val>
                                            <p:fltVal val="0"/>
                                          </p:val>
                                        </p:tav>
                                        <p:tav tm="100000">
                                          <p:val>
                                            <p:strVal val="#ppt_w"/>
                                          </p:val>
                                        </p:tav>
                                      </p:tavLst>
                                    </p:anim>
                                    <p:anim calcmode="lin" valueType="num">
                                      <p:cBhvr>
                                        <p:cTn id="105" dur="1000" fill="hold"/>
                                        <p:tgtEl>
                                          <p:spTgt spid="153668"/>
                                        </p:tgtEl>
                                        <p:attrNameLst>
                                          <p:attrName>ppt_h</p:attrName>
                                        </p:attrNameLst>
                                      </p:cBhvr>
                                      <p:tavLst>
                                        <p:tav tm="0">
                                          <p:val>
                                            <p:fltVal val="0"/>
                                          </p:val>
                                        </p:tav>
                                        <p:tav tm="100000">
                                          <p:val>
                                            <p:strVal val="#ppt_h"/>
                                          </p:val>
                                        </p:tav>
                                      </p:tavLst>
                                    </p:anim>
                                    <p:anim calcmode="lin" valueType="num">
                                      <p:cBhvr>
                                        <p:cTn id="106" dur="1000" fill="hold"/>
                                        <p:tgtEl>
                                          <p:spTgt spid="153668"/>
                                        </p:tgtEl>
                                        <p:attrNameLst>
                                          <p:attrName>style.rotation</p:attrName>
                                        </p:attrNameLst>
                                      </p:cBhvr>
                                      <p:tavLst>
                                        <p:tav tm="0">
                                          <p:val>
                                            <p:fltVal val="360"/>
                                          </p:val>
                                        </p:tav>
                                        <p:tav tm="100000">
                                          <p:val>
                                            <p:fltVal val="0"/>
                                          </p:val>
                                        </p:tav>
                                      </p:tavLst>
                                    </p:anim>
                                    <p:animEffect transition="in" filter="fade">
                                      <p:cBhvr>
                                        <p:cTn id="107" dur="1000"/>
                                        <p:tgtEl>
                                          <p:spTgt spid="153668"/>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53644"/>
                                        </p:tgtEl>
                                        <p:attrNameLst>
                                          <p:attrName>style.visibility</p:attrName>
                                        </p:attrNameLst>
                                      </p:cBhvr>
                                      <p:to>
                                        <p:strVal val="visible"/>
                                      </p:to>
                                    </p:set>
                                    <p:animEffect transition="in" filter="fade">
                                      <p:cBhvr>
                                        <p:cTn id="110" dur="3000"/>
                                        <p:tgtEl>
                                          <p:spTgt spid="15364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53648"/>
                                        </p:tgtEl>
                                        <p:attrNameLst>
                                          <p:attrName>style.visibility</p:attrName>
                                        </p:attrNameLst>
                                      </p:cBhvr>
                                      <p:to>
                                        <p:strVal val="visible"/>
                                      </p:to>
                                    </p:set>
                                    <p:animEffect transition="in" filter="fade">
                                      <p:cBhvr>
                                        <p:cTn id="113" dur="3000"/>
                                        <p:tgtEl>
                                          <p:spTgt spid="15364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53632"/>
                                        </p:tgtEl>
                                        <p:attrNameLst>
                                          <p:attrName>style.visibility</p:attrName>
                                        </p:attrNameLst>
                                      </p:cBhvr>
                                      <p:to>
                                        <p:strVal val="visible"/>
                                      </p:to>
                                    </p:set>
                                    <p:animEffect transition="in" filter="fade">
                                      <p:cBhvr>
                                        <p:cTn id="116" dur="3000"/>
                                        <p:tgtEl>
                                          <p:spTgt spid="153632"/>
                                        </p:tgtEl>
                                      </p:cBhvr>
                                    </p:animEffect>
                                  </p:childTnLst>
                                </p:cTn>
                              </p:par>
                            </p:childTnLst>
                          </p:cTn>
                        </p:par>
                        <p:par>
                          <p:cTn id="117" fill="hold" nodeType="afterGroup">
                            <p:stCondLst>
                              <p:cond delay="10000"/>
                            </p:stCondLst>
                            <p:childTnLst>
                              <p:par>
                                <p:cTn id="118" presetID="35" presetClass="emph" presetSubtype="0" repeatCount="3000" fill="hold" grpId="1" nodeType="afterEffect">
                                  <p:stCondLst>
                                    <p:cond delay="0"/>
                                  </p:stCondLst>
                                  <p:childTnLst>
                                    <p:anim calcmode="discrete" valueType="str">
                                      <p:cBhvr>
                                        <p:cTn id="119" dur="1000" fill="hold"/>
                                        <p:tgtEl>
                                          <p:spTgt spid="153648"/>
                                        </p:tgtEl>
                                        <p:attrNameLst>
                                          <p:attrName>style.visibility</p:attrName>
                                        </p:attrNameLst>
                                      </p:cBhvr>
                                      <p:tavLst>
                                        <p:tav tm="0">
                                          <p:val>
                                            <p:strVal val="hidden"/>
                                          </p:val>
                                        </p:tav>
                                        <p:tav tm="50000">
                                          <p:val>
                                            <p:strVal val="visible"/>
                                          </p:val>
                                        </p:tav>
                                      </p:tavLst>
                                    </p:anim>
                                  </p:childTnLst>
                                </p:cTn>
                              </p:par>
                              <p:par>
                                <p:cTn id="120" presetID="35" presetClass="emph" presetSubtype="0" repeatCount="3000" fill="hold" grpId="1" nodeType="withEffect">
                                  <p:stCondLst>
                                    <p:cond delay="0"/>
                                  </p:stCondLst>
                                  <p:childTnLst>
                                    <p:anim calcmode="discrete" valueType="str">
                                      <p:cBhvr>
                                        <p:cTn id="121" dur="1000" fill="hold"/>
                                        <p:tgtEl>
                                          <p:spTgt spid="153632"/>
                                        </p:tgtEl>
                                        <p:attrNameLst>
                                          <p:attrName>style.visibility</p:attrName>
                                        </p:attrNameLst>
                                      </p:cBhvr>
                                      <p:tavLst>
                                        <p:tav tm="0">
                                          <p:val>
                                            <p:strVal val="hidden"/>
                                          </p:val>
                                        </p:tav>
                                        <p:tav tm="50000">
                                          <p:val>
                                            <p:strVal val="visible"/>
                                          </p:val>
                                        </p:tav>
                                      </p:tavLst>
                                    </p:anim>
                                  </p:childTnLst>
                                </p:cTn>
                              </p:par>
                              <p:par>
                                <p:cTn id="122" presetID="35" presetClass="emph" presetSubtype="0" repeatCount="3000" fill="hold" grpId="1" nodeType="withEffect">
                                  <p:stCondLst>
                                    <p:cond delay="0"/>
                                  </p:stCondLst>
                                  <p:childTnLst>
                                    <p:anim calcmode="discrete" valueType="str">
                                      <p:cBhvr>
                                        <p:cTn id="123" dur="1000" fill="hold"/>
                                        <p:tgtEl>
                                          <p:spTgt spid="153644"/>
                                        </p:tgtEl>
                                        <p:attrNameLst>
                                          <p:attrName>style.visibility</p:attrName>
                                        </p:attrNameLst>
                                      </p:cBhvr>
                                      <p:tavLst>
                                        <p:tav tm="0">
                                          <p:val>
                                            <p:strVal val="hidden"/>
                                          </p:val>
                                        </p:tav>
                                        <p:tav tm="50000">
                                          <p:val>
                                            <p:strVal val="visible"/>
                                          </p:val>
                                        </p:tav>
                                      </p:tavLst>
                                    </p:anim>
                                  </p:childTnLst>
                                </p:cTn>
                              </p:par>
                            </p:childTnLst>
                          </p:cTn>
                        </p:par>
                        <p:par>
                          <p:cTn id="124" fill="hold" nodeType="afterGroup">
                            <p:stCondLst>
                              <p:cond delay="13000"/>
                            </p:stCondLst>
                            <p:childTnLst>
                              <p:par>
                                <p:cTn id="125" presetID="10" presetClass="entr" presetSubtype="0" fill="hold" grpId="0" nodeType="afterEffect">
                                  <p:stCondLst>
                                    <p:cond delay="0"/>
                                  </p:stCondLst>
                                  <p:childTnLst>
                                    <p:set>
                                      <p:cBhvr>
                                        <p:cTn id="126" dur="1" fill="hold">
                                          <p:stCondLst>
                                            <p:cond delay="0"/>
                                          </p:stCondLst>
                                        </p:cTn>
                                        <p:tgtEl>
                                          <p:spTgt spid="153631"/>
                                        </p:tgtEl>
                                        <p:attrNameLst>
                                          <p:attrName>style.visibility</p:attrName>
                                        </p:attrNameLst>
                                      </p:cBhvr>
                                      <p:to>
                                        <p:strVal val="visible"/>
                                      </p:to>
                                    </p:set>
                                    <p:animEffect transition="in" filter="fade">
                                      <p:cBhvr>
                                        <p:cTn id="127" dur="3000"/>
                                        <p:tgtEl>
                                          <p:spTgt spid="15363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53633"/>
                                        </p:tgtEl>
                                        <p:attrNameLst>
                                          <p:attrName>style.visibility</p:attrName>
                                        </p:attrNameLst>
                                      </p:cBhvr>
                                      <p:to>
                                        <p:strVal val="visible"/>
                                      </p:to>
                                    </p:set>
                                    <p:animEffect transition="in" filter="fade">
                                      <p:cBhvr>
                                        <p:cTn id="130" dur="3000"/>
                                        <p:tgtEl>
                                          <p:spTgt spid="153633"/>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53634"/>
                                        </p:tgtEl>
                                        <p:attrNameLst>
                                          <p:attrName>style.visibility</p:attrName>
                                        </p:attrNameLst>
                                      </p:cBhvr>
                                      <p:to>
                                        <p:strVal val="visible"/>
                                      </p:to>
                                    </p:set>
                                    <p:animEffect transition="in" filter="fade">
                                      <p:cBhvr>
                                        <p:cTn id="133" dur="3000"/>
                                        <p:tgtEl>
                                          <p:spTgt spid="15363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53635"/>
                                        </p:tgtEl>
                                        <p:attrNameLst>
                                          <p:attrName>style.visibility</p:attrName>
                                        </p:attrNameLst>
                                      </p:cBhvr>
                                      <p:to>
                                        <p:strVal val="visible"/>
                                      </p:to>
                                    </p:set>
                                    <p:animEffect transition="in" filter="fade">
                                      <p:cBhvr>
                                        <p:cTn id="136" dur="3000"/>
                                        <p:tgtEl>
                                          <p:spTgt spid="153635"/>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53636"/>
                                        </p:tgtEl>
                                        <p:attrNameLst>
                                          <p:attrName>style.visibility</p:attrName>
                                        </p:attrNameLst>
                                      </p:cBhvr>
                                      <p:to>
                                        <p:strVal val="visible"/>
                                      </p:to>
                                    </p:set>
                                    <p:animEffect transition="in" filter="fade">
                                      <p:cBhvr>
                                        <p:cTn id="139" dur="3000"/>
                                        <p:tgtEl>
                                          <p:spTgt spid="153636"/>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53637"/>
                                        </p:tgtEl>
                                        <p:attrNameLst>
                                          <p:attrName>style.visibility</p:attrName>
                                        </p:attrNameLst>
                                      </p:cBhvr>
                                      <p:to>
                                        <p:strVal val="visible"/>
                                      </p:to>
                                    </p:set>
                                    <p:animEffect transition="in" filter="fade">
                                      <p:cBhvr>
                                        <p:cTn id="142" dur="3000"/>
                                        <p:tgtEl>
                                          <p:spTgt spid="153637"/>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53638"/>
                                        </p:tgtEl>
                                        <p:attrNameLst>
                                          <p:attrName>style.visibility</p:attrName>
                                        </p:attrNameLst>
                                      </p:cBhvr>
                                      <p:to>
                                        <p:strVal val="visible"/>
                                      </p:to>
                                    </p:set>
                                    <p:animEffect transition="in" filter="fade">
                                      <p:cBhvr>
                                        <p:cTn id="145" dur="3000"/>
                                        <p:tgtEl>
                                          <p:spTgt spid="153638"/>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53639"/>
                                        </p:tgtEl>
                                        <p:attrNameLst>
                                          <p:attrName>style.visibility</p:attrName>
                                        </p:attrNameLst>
                                      </p:cBhvr>
                                      <p:to>
                                        <p:strVal val="visible"/>
                                      </p:to>
                                    </p:set>
                                    <p:animEffect transition="in" filter="fade">
                                      <p:cBhvr>
                                        <p:cTn id="148" dur="3000"/>
                                        <p:tgtEl>
                                          <p:spTgt spid="153639"/>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53640"/>
                                        </p:tgtEl>
                                        <p:attrNameLst>
                                          <p:attrName>style.visibility</p:attrName>
                                        </p:attrNameLst>
                                      </p:cBhvr>
                                      <p:to>
                                        <p:strVal val="visible"/>
                                      </p:to>
                                    </p:set>
                                    <p:animEffect transition="in" filter="fade">
                                      <p:cBhvr>
                                        <p:cTn id="151" dur="3000"/>
                                        <p:tgtEl>
                                          <p:spTgt spid="15364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53641"/>
                                        </p:tgtEl>
                                        <p:attrNameLst>
                                          <p:attrName>style.visibility</p:attrName>
                                        </p:attrNameLst>
                                      </p:cBhvr>
                                      <p:to>
                                        <p:strVal val="visible"/>
                                      </p:to>
                                    </p:set>
                                    <p:animEffect transition="in" filter="fade">
                                      <p:cBhvr>
                                        <p:cTn id="154" dur="3000"/>
                                        <p:tgtEl>
                                          <p:spTgt spid="153641"/>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53642"/>
                                        </p:tgtEl>
                                        <p:attrNameLst>
                                          <p:attrName>style.visibility</p:attrName>
                                        </p:attrNameLst>
                                      </p:cBhvr>
                                      <p:to>
                                        <p:strVal val="visible"/>
                                      </p:to>
                                    </p:set>
                                    <p:animEffect transition="in" filter="fade">
                                      <p:cBhvr>
                                        <p:cTn id="157" dur="3000"/>
                                        <p:tgtEl>
                                          <p:spTgt spid="153642"/>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53643"/>
                                        </p:tgtEl>
                                        <p:attrNameLst>
                                          <p:attrName>style.visibility</p:attrName>
                                        </p:attrNameLst>
                                      </p:cBhvr>
                                      <p:to>
                                        <p:strVal val="visible"/>
                                      </p:to>
                                    </p:set>
                                    <p:animEffect transition="in" filter="fade">
                                      <p:cBhvr>
                                        <p:cTn id="160" dur="3000"/>
                                        <p:tgtEl>
                                          <p:spTgt spid="153643"/>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53645"/>
                                        </p:tgtEl>
                                        <p:attrNameLst>
                                          <p:attrName>style.visibility</p:attrName>
                                        </p:attrNameLst>
                                      </p:cBhvr>
                                      <p:to>
                                        <p:strVal val="visible"/>
                                      </p:to>
                                    </p:set>
                                    <p:animEffect transition="in" filter="fade">
                                      <p:cBhvr>
                                        <p:cTn id="163" dur="3000"/>
                                        <p:tgtEl>
                                          <p:spTgt spid="15364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53646"/>
                                        </p:tgtEl>
                                        <p:attrNameLst>
                                          <p:attrName>style.visibility</p:attrName>
                                        </p:attrNameLst>
                                      </p:cBhvr>
                                      <p:to>
                                        <p:strVal val="visible"/>
                                      </p:to>
                                    </p:set>
                                    <p:animEffect transition="in" filter="fade">
                                      <p:cBhvr>
                                        <p:cTn id="166" dur="3000"/>
                                        <p:tgtEl>
                                          <p:spTgt spid="15364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53647"/>
                                        </p:tgtEl>
                                        <p:attrNameLst>
                                          <p:attrName>style.visibility</p:attrName>
                                        </p:attrNameLst>
                                      </p:cBhvr>
                                      <p:to>
                                        <p:strVal val="visible"/>
                                      </p:to>
                                    </p:set>
                                    <p:animEffect transition="in" filter="fade">
                                      <p:cBhvr>
                                        <p:cTn id="169" dur="3000"/>
                                        <p:tgtEl>
                                          <p:spTgt spid="153647"/>
                                        </p:tgtEl>
                                      </p:cBhvr>
                                    </p:animEffect>
                                  </p:childTnLst>
                                </p:cTn>
                              </p:par>
                              <p:par>
                                <p:cTn id="170" presetID="53" presetClass="entr" presetSubtype="0" fill="hold" grpId="0" nodeType="withEffect">
                                  <p:stCondLst>
                                    <p:cond delay="0"/>
                                  </p:stCondLst>
                                  <p:childTnLst>
                                    <p:set>
                                      <p:cBhvr>
                                        <p:cTn id="171" dur="1" fill="hold">
                                          <p:stCondLst>
                                            <p:cond delay="0"/>
                                          </p:stCondLst>
                                        </p:cTn>
                                        <p:tgtEl>
                                          <p:spTgt spid="153655"/>
                                        </p:tgtEl>
                                        <p:attrNameLst>
                                          <p:attrName>style.visibility</p:attrName>
                                        </p:attrNameLst>
                                      </p:cBhvr>
                                      <p:to>
                                        <p:strVal val="visible"/>
                                      </p:to>
                                    </p:set>
                                    <p:anim calcmode="lin" valueType="num">
                                      <p:cBhvr>
                                        <p:cTn id="172" dur="3000" fill="hold"/>
                                        <p:tgtEl>
                                          <p:spTgt spid="153655"/>
                                        </p:tgtEl>
                                        <p:attrNameLst>
                                          <p:attrName>ppt_w</p:attrName>
                                        </p:attrNameLst>
                                      </p:cBhvr>
                                      <p:tavLst>
                                        <p:tav tm="0">
                                          <p:val>
                                            <p:fltVal val="0"/>
                                          </p:val>
                                        </p:tav>
                                        <p:tav tm="100000">
                                          <p:val>
                                            <p:strVal val="#ppt_w"/>
                                          </p:val>
                                        </p:tav>
                                      </p:tavLst>
                                    </p:anim>
                                    <p:anim calcmode="lin" valueType="num">
                                      <p:cBhvr>
                                        <p:cTn id="173" dur="3000" fill="hold"/>
                                        <p:tgtEl>
                                          <p:spTgt spid="153655"/>
                                        </p:tgtEl>
                                        <p:attrNameLst>
                                          <p:attrName>ppt_h</p:attrName>
                                        </p:attrNameLst>
                                      </p:cBhvr>
                                      <p:tavLst>
                                        <p:tav tm="0">
                                          <p:val>
                                            <p:fltVal val="0"/>
                                          </p:val>
                                        </p:tav>
                                        <p:tav tm="100000">
                                          <p:val>
                                            <p:strVal val="#ppt_h"/>
                                          </p:val>
                                        </p:tav>
                                      </p:tavLst>
                                    </p:anim>
                                    <p:animEffect transition="in" filter="fade">
                                      <p:cBhvr>
                                        <p:cTn id="174" dur="3000"/>
                                        <p:tgtEl>
                                          <p:spTgt spid="153655"/>
                                        </p:tgtEl>
                                      </p:cBhvr>
                                    </p:animEffect>
                                  </p:childTnLst>
                                </p:cTn>
                              </p:par>
                              <p:par>
                                <p:cTn id="175" presetID="53" presetClass="entr" presetSubtype="0" fill="hold" grpId="0" nodeType="withEffect">
                                  <p:stCondLst>
                                    <p:cond delay="0"/>
                                  </p:stCondLst>
                                  <p:childTnLst>
                                    <p:set>
                                      <p:cBhvr>
                                        <p:cTn id="176" dur="1" fill="hold">
                                          <p:stCondLst>
                                            <p:cond delay="0"/>
                                          </p:stCondLst>
                                        </p:cTn>
                                        <p:tgtEl>
                                          <p:spTgt spid="153657"/>
                                        </p:tgtEl>
                                        <p:attrNameLst>
                                          <p:attrName>style.visibility</p:attrName>
                                        </p:attrNameLst>
                                      </p:cBhvr>
                                      <p:to>
                                        <p:strVal val="visible"/>
                                      </p:to>
                                    </p:set>
                                    <p:anim calcmode="lin" valueType="num">
                                      <p:cBhvr>
                                        <p:cTn id="177" dur="3000" fill="hold"/>
                                        <p:tgtEl>
                                          <p:spTgt spid="153657"/>
                                        </p:tgtEl>
                                        <p:attrNameLst>
                                          <p:attrName>ppt_w</p:attrName>
                                        </p:attrNameLst>
                                      </p:cBhvr>
                                      <p:tavLst>
                                        <p:tav tm="0">
                                          <p:val>
                                            <p:fltVal val="0"/>
                                          </p:val>
                                        </p:tav>
                                        <p:tav tm="100000">
                                          <p:val>
                                            <p:strVal val="#ppt_w"/>
                                          </p:val>
                                        </p:tav>
                                      </p:tavLst>
                                    </p:anim>
                                    <p:anim calcmode="lin" valueType="num">
                                      <p:cBhvr>
                                        <p:cTn id="178" dur="3000" fill="hold"/>
                                        <p:tgtEl>
                                          <p:spTgt spid="153657"/>
                                        </p:tgtEl>
                                        <p:attrNameLst>
                                          <p:attrName>ppt_h</p:attrName>
                                        </p:attrNameLst>
                                      </p:cBhvr>
                                      <p:tavLst>
                                        <p:tav tm="0">
                                          <p:val>
                                            <p:fltVal val="0"/>
                                          </p:val>
                                        </p:tav>
                                        <p:tav tm="100000">
                                          <p:val>
                                            <p:strVal val="#ppt_h"/>
                                          </p:val>
                                        </p:tav>
                                      </p:tavLst>
                                    </p:anim>
                                    <p:animEffect transition="in" filter="fade">
                                      <p:cBhvr>
                                        <p:cTn id="179" dur="3000"/>
                                        <p:tgtEl>
                                          <p:spTgt spid="153657"/>
                                        </p:tgtEl>
                                      </p:cBhvr>
                                    </p:animEffect>
                                  </p:childTnLst>
                                </p:cTn>
                              </p:par>
                              <p:par>
                                <p:cTn id="180" presetID="19" presetClass="emph" presetSubtype="0" repeatCount="indefinite" fill="hold" grpId="1" nodeType="withEffect">
                                  <p:stCondLst>
                                    <p:cond delay="0"/>
                                  </p:stCondLst>
                                  <p:childTnLst>
                                    <p:animClr clrSpc="rgb" dir="cw">
                                      <p:cBhvr override="childStyle">
                                        <p:cTn id="181" dur="500" fill="hold"/>
                                        <p:tgtEl>
                                          <p:spTgt spid="153657"/>
                                        </p:tgtEl>
                                        <p:attrNameLst>
                                          <p:attrName>style.color</p:attrName>
                                        </p:attrNameLst>
                                      </p:cBhvr>
                                      <p:to>
                                        <a:srgbClr val="FFFF66"/>
                                      </p:to>
                                    </p:animClr>
                                    <p:animClr clrSpc="rgb" dir="cw">
                                      <p:cBhvr>
                                        <p:cTn id="182" dur="500" fill="hold"/>
                                        <p:tgtEl>
                                          <p:spTgt spid="153657"/>
                                        </p:tgtEl>
                                        <p:attrNameLst>
                                          <p:attrName>fillcolor</p:attrName>
                                        </p:attrNameLst>
                                      </p:cBhvr>
                                      <p:to>
                                        <a:srgbClr val="FFFF66"/>
                                      </p:to>
                                    </p:animClr>
                                    <p:set>
                                      <p:cBhvr>
                                        <p:cTn id="183" dur="500" fill="hold"/>
                                        <p:tgtEl>
                                          <p:spTgt spid="153657"/>
                                        </p:tgtEl>
                                        <p:attrNameLst>
                                          <p:attrName>fill.type</p:attrName>
                                        </p:attrNameLst>
                                      </p:cBhvr>
                                      <p:to>
                                        <p:strVal val="solid"/>
                                      </p:to>
                                    </p:set>
                                    <p:set>
                                      <p:cBhvr>
                                        <p:cTn id="184" dur="500" fill="hold"/>
                                        <p:tgtEl>
                                          <p:spTgt spid="153657"/>
                                        </p:tgtEl>
                                        <p:attrNameLst>
                                          <p:attrName>fill.on</p:attrName>
                                        </p:attrNameLst>
                                      </p:cBhvr>
                                      <p:to>
                                        <p:strVal val="true"/>
                                      </p:to>
                                    </p:set>
                                  </p:childTnLst>
                                </p:cTn>
                              </p:par>
                              <p:par>
                                <p:cTn id="185" presetID="35" presetClass="emph" presetSubtype="0" repeatCount="indefinite" fill="hold" grpId="1" nodeType="withEffect">
                                  <p:stCondLst>
                                    <p:cond delay="0"/>
                                  </p:stCondLst>
                                  <p:childTnLst>
                                    <p:anim calcmode="discrete" valueType="str">
                                      <p:cBhvr>
                                        <p:cTn id="186" dur="1000" fill="hold"/>
                                        <p:tgtEl>
                                          <p:spTgt spid="153646"/>
                                        </p:tgtEl>
                                        <p:attrNameLst>
                                          <p:attrName>style.visibility</p:attrName>
                                        </p:attrNameLst>
                                      </p:cBhvr>
                                      <p:tavLst>
                                        <p:tav tm="0">
                                          <p:val>
                                            <p:strVal val="hidden"/>
                                          </p:val>
                                        </p:tav>
                                        <p:tav tm="50000">
                                          <p:val>
                                            <p:strVal val="visible"/>
                                          </p:val>
                                        </p:tav>
                                      </p:tavLst>
                                    </p:anim>
                                  </p:childTnLst>
                                </p:cTn>
                              </p:par>
                              <p:par>
                                <p:cTn id="187" presetID="35" presetClass="emph" presetSubtype="0" repeatCount="indefinite" fill="hold" grpId="1" nodeType="withEffect">
                                  <p:stCondLst>
                                    <p:cond delay="0"/>
                                  </p:stCondLst>
                                  <p:childTnLst>
                                    <p:anim calcmode="discrete" valueType="str">
                                      <p:cBhvr>
                                        <p:cTn id="188" dur="1000" fill="hold"/>
                                        <p:tgtEl>
                                          <p:spTgt spid="153647"/>
                                        </p:tgtEl>
                                        <p:attrNameLst>
                                          <p:attrName>style.visibility</p:attrName>
                                        </p:attrNameLst>
                                      </p:cBhvr>
                                      <p:tavLst>
                                        <p:tav tm="0">
                                          <p:val>
                                            <p:strVal val="hidden"/>
                                          </p:val>
                                        </p:tav>
                                        <p:tav tm="50000">
                                          <p:val>
                                            <p:strVal val="visible"/>
                                          </p:val>
                                        </p:tav>
                                      </p:tavLst>
                                    </p:anim>
                                  </p:childTnLst>
                                </p:cTn>
                              </p:par>
                            </p:childTnLst>
                          </p:cTn>
                        </p:par>
                        <p:par>
                          <p:cTn id="189" fill="hold" nodeType="afterGroup">
                            <p:stCondLst>
                              <p:cond delay="16000"/>
                            </p:stCondLst>
                            <p:childTnLst>
                              <p:par>
                                <p:cTn id="190" presetID="53" presetClass="entr" presetSubtype="0" fill="hold" grpId="0" nodeType="afterEffect">
                                  <p:stCondLst>
                                    <p:cond delay="0"/>
                                  </p:stCondLst>
                                  <p:childTnLst>
                                    <p:set>
                                      <p:cBhvr>
                                        <p:cTn id="191" dur="1" fill="hold">
                                          <p:stCondLst>
                                            <p:cond delay="0"/>
                                          </p:stCondLst>
                                        </p:cTn>
                                        <p:tgtEl>
                                          <p:spTgt spid="153661"/>
                                        </p:tgtEl>
                                        <p:attrNameLst>
                                          <p:attrName>style.visibility</p:attrName>
                                        </p:attrNameLst>
                                      </p:cBhvr>
                                      <p:to>
                                        <p:strVal val="visible"/>
                                      </p:to>
                                    </p:set>
                                    <p:anim calcmode="lin" valueType="num">
                                      <p:cBhvr>
                                        <p:cTn id="192" dur="3000" fill="hold"/>
                                        <p:tgtEl>
                                          <p:spTgt spid="153661"/>
                                        </p:tgtEl>
                                        <p:attrNameLst>
                                          <p:attrName>ppt_w</p:attrName>
                                        </p:attrNameLst>
                                      </p:cBhvr>
                                      <p:tavLst>
                                        <p:tav tm="0">
                                          <p:val>
                                            <p:fltVal val="0"/>
                                          </p:val>
                                        </p:tav>
                                        <p:tav tm="100000">
                                          <p:val>
                                            <p:strVal val="#ppt_w"/>
                                          </p:val>
                                        </p:tav>
                                      </p:tavLst>
                                    </p:anim>
                                    <p:anim calcmode="lin" valueType="num">
                                      <p:cBhvr>
                                        <p:cTn id="193" dur="3000" fill="hold"/>
                                        <p:tgtEl>
                                          <p:spTgt spid="153661"/>
                                        </p:tgtEl>
                                        <p:attrNameLst>
                                          <p:attrName>ppt_h</p:attrName>
                                        </p:attrNameLst>
                                      </p:cBhvr>
                                      <p:tavLst>
                                        <p:tav tm="0">
                                          <p:val>
                                            <p:fltVal val="0"/>
                                          </p:val>
                                        </p:tav>
                                        <p:tav tm="100000">
                                          <p:val>
                                            <p:strVal val="#ppt_h"/>
                                          </p:val>
                                        </p:tav>
                                      </p:tavLst>
                                    </p:anim>
                                    <p:animEffect transition="in" filter="fade">
                                      <p:cBhvr>
                                        <p:cTn id="194" dur="3000"/>
                                        <p:tgtEl>
                                          <p:spTgt spid="153661"/>
                                        </p:tgtEl>
                                      </p:cBhvr>
                                    </p:animEffect>
                                  </p:childTnLst>
                                </p:cTn>
                              </p:par>
                            </p:childTnLst>
                          </p:cTn>
                        </p:par>
                        <p:par>
                          <p:cTn id="195" fill="hold" nodeType="afterGroup">
                            <p:stCondLst>
                              <p:cond delay="19000"/>
                            </p:stCondLst>
                            <p:childTnLst>
                              <p:par>
                                <p:cTn id="196" presetID="10" presetClass="entr" presetSubtype="0" fill="hold" grpId="0" nodeType="afterEffect">
                                  <p:stCondLst>
                                    <p:cond delay="0"/>
                                  </p:stCondLst>
                                  <p:childTnLst>
                                    <p:set>
                                      <p:cBhvr>
                                        <p:cTn id="197" dur="1" fill="hold">
                                          <p:stCondLst>
                                            <p:cond delay="0"/>
                                          </p:stCondLst>
                                        </p:cTn>
                                        <p:tgtEl>
                                          <p:spTgt spid="153651"/>
                                        </p:tgtEl>
                                        <p:attrNameLst>
                                          <p:attrName>style.visibility</p:attrName>
                                        </p:attrNameLst>
                                      </p:cBhvr>
                                      <p:to>
                                        <p:strVal val="visible"/>
                                      </p:to>
                                    </p:set>
                                    <p:animEffect transition="in" filter="fade">
                                      <p:cBhvr>
                                        <p:cTn id="198" dur="1000"/>
                                        <p:tgtEl>
                                          <p:spTgt spid="153651"/>
                                        </p:tgtEl>
                                      </p:cBhvr>
                                    </p:animEffect>
                                  </p:childTnLst>
                                </p:cTn>
                              </p:par>
                            </p:childTnLst>
                          </p:cTn>
                        </p:par>
                        <p:par>
                          <p:cTn id="199" fill="hold" nodeType="afterGroup">
                            <p:stCondLst>
                              <p:cond delay="20000"/>
                            </p:stCondLst>
                            <p:childTnLst>
                              <p:par>
                                <p:cTn id="200" presetID="27" presetClass="emph" presetSubtype="0" repeatCount="indefinite" fill="hold" grpId="1" nodeType="afterEffect">
                                  <p:stCondLst>
                                    <p:cond delay="0"/>
                                  </p:stCondLst>
                                  <p:childTnLst>
                                    <p:animClr clrSpc="rgb" dir="cw">
                                      <p:cBhvr override="childStyle">
                                        <p:cTn id="201" dur="250" autoRev="1" fill="hold"/>
                                        <p:tgtEl>
                                          <p:spTgt spid="153651"/>
                                        </p:tgtEl>
                                        <p:attrNameLst>
                                          <p:attrName>style.color</p:attrName>
                                        </p:attrNameLst>
                                      </p:cBhvr>
                                      <p:to>
                                        <a:schemeClr val="bg1"/>
                                      </p:to>
                                    </p:animClr>
                                    <p:animClr clrSpc="rgb" dir="cw">
                                      <p:cBhvr>
                                        <p:cTn id="202" dur="250" autoRev="1" fill="hold"/>
                                        <p:tgtEl>
                                          <p:spTgt spid="153651"/>
                                        </p:tgtEl>
                                        <p:attrNameLst>
                                          <p:attrName>fillcolor</p:attrName>
                                        </p:attrNameLst>
                                      </p:cBhvr>
                                      <p:to>
                                        <a:schemeClr val="bg1"/>
                                      </p:to>
                                    </p:animClr>
                                    <p:set>
                                      <p:cBhvr>
                                        <p:cTn id="203" dur="250" autoRev="1" fill="hold"/>
                                        <p:tgtEl>
                                          <p:spTgt spid="153651"/>
                                        </p:tgtEl>
                                        <p:attrNameLst>
                                          <p:attrName>fill.type</p:attrName>
                                        </p:attrNameLst>
                                      </p:cBhvr>
                                      <p:to>
                                        <p:strVal val="solid"/>
                                      </p:to>
                                    </p:set>
                                    <p:set>
                                      <p:cBhvr>
                                        <p:cTn id="204" dur="250" autoRev="1" fill="hold"/>
                                        <p:tgtEl>
                                          <p:spTgt spid="153651"/>
                                        </p:tgtEl>
                                        <p:attrNameLst>
                                          <p:attrName>fill.on</p:attrName>
                                        </p:attrNameLst>
                                      </p:cBhvr>
                                      <p:to>
                                        <p:strVal val="true"/>
                                      </p:to>
                                    </p:set>
                                  </p:childTnLst>
                                </p:cTn>
                              </p:par>
                              <p:par>
                                <p:cTn id="205" presetID="19" presetClass="emph" presetSubtype="0" repeatCount="indefinite" fill="hold" grpId="1" nodeType="withEffect">
                                  <p:stCondLst>
                                    <p:cond delay="0"/>
                                  </p:stCondLst>
                                  <p:childTnLst>
                                    <p:animClr clrSpc="rgb" dir="cw">
                                      <p:cBhvr override="childStyle">
                                        <p:cTn id="206" dur="500" fill="hold"/>
                                        <p:tgtEl>
                                          <p:spTgt spid="153655"/>
                                        </p:tgtEl>
                                        <p:attrNameLst>
                                          <p:attrName>style.color</p:attrName>
                                        </p:attrNameLst>
                                      </p:cBhvr>
                                      <p:to>
                                        <a:srgbClr val="FFFF66"/>
                                      </p:to>
                                    </p:animClr>
                                    <p:animClr clrSpc="rgb" dir="cw">
                                      <p:cBhvr>
                                        <p:cTn id="207" dur="500" fill="hold"/>
                                        <p:tgtEl>
                                          <p:spTgt spid="153655"/>
                                        </p:tgtEl>
                                        <p:attrNameLst>
                                          <p:attrName>fillcolor</p:attrName>
                                        </p:attrNameLst>
                                      </p:cBhvr>
                                      <p:to>
                                        <a:srgbClr val="FFFF66"/>
                                      </p:to>
                                    </p:animClr>
                                    <p:set>
                                      <p:cBhvr>
                                        <p:cTn id="208" dur="500" fill="hold"/>
                                        <p:tgtEl>
                                          <p:spTgt spid="153655"/>
                                        </p:tgtEl>
                                        <p:attrNameLst>
                                          <p:attrName>fill.type</p:attrName>
                                        </p:attrNameLst>
                                      </p:cBhvr>
                                      <p:to>
                                        <p:strVal val="solid"/>
                                      </p:to>
                                    </p:set>
                                    <p:set>
                                      <p:cBhvr>
                                        <p:cTn id="209" dur="500" fill="hold"/>
                                        <p:tgtEl>
                                          <p:spTgt spid="15365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1" grpId="0" animBg="1"/>
      <p:bldP spid="153671" grpId="1" animBg="1"/>
      <p:bldP spid="153657" grpId="0" animBg="1"/>
      <p:bldP spid="153657" grpId="1" animBg="1"/>
      <p:bldP spid="153655" grpId="0" animBg="1"/>
      <p:bldP spid="153655" grpId="1" animBg="1"/>
      <p:bldP spid="153602" grpId="0" animBg="1"/>
      <p:bldP spid="153605" grpId="0"/>
      <p:bldP spid="153614" grpId="0"/>
      <p:bldP spid="153615" grpId="0"/>
      <p:bldP spid="153616" grpId="0"/>
      <p:bldP spid="153617" grpId="0"/>
      <p:bldP spid="153631" grpId="0" animBg="1"/>
      <p:bldP spid="153632" grpId="0" animBg="1"/>
      <p:bldP spid="153632" grpId="1" animBg="1"/>
      <p:bldP spid="153633" grpId="0" animBg="1"/>
      <p:bldP spid="153634" grpId="0" animBg="1"/>
      <p:bldP spid="153635" grpId="0" animBg="1"/>
      <p:bldP spid="153636" grpId="0" animBg="1"/>
      <p:bldP spid="153637" grpId="0"/>
      <p:bldP spid="153638" grpId="0" animBg="1"/>
      <p:bldP spid="153639" grpId="0"/>
      <p:bldP spid="153640" grpId="0"/>
      <p:bldP spid="153641" grpId="0" animBg="1"/>
      <p:bldP spid="153642" grpId="0"/>
      <p:bldP spid="153643" grpId="0" animBg="1"/>
      <p:bldP spid="153644" grpId="0" animBg="1"/>
      <p:bldP spid="153644" grpId="1" animBg="1"/>
      <p:bldP spid="153645" grpId="0"/>
      <p:bldP spid="153646" grpId="0"/>
      <p:bldP spid="153646" grpId="1"/>
      <p:bldP spid="153647" grpId="0"/>
      <p:bldP spid="153647" grpId="1"/>
      <p:bldP spid="153648" grpId="0" animBg="1"/>
      <p:bldP spid="153648" grpId="1" animBg="1"/>
      <p:bldP spid="153649" grpId="0" animBg="1"/>
      <p:bldP spid="153649" grpId="1" animBg="1"/>
      <p:bldP spid="153650" grpId="0" animBg="1"/>
      <p:bldP spid="153650" grpId="1" animBg="1"/>
      <p:bldP spid="153650" grpId="2" animBg="1"/>
      <p:bldP spid="153651" grpId="0" animBg="1"/>
      <p:bldP spid="153651" grpId="1" animBg="1"/>
      <p:bldP spid="153652" grpId="0"/>
      <p:bldP spid="153661" grpId="0"/>
      <p:bldP spid="153662" grpId="0" animBg="1"/>
      <p:bldP spid="153668" grpId="0"/>
      <p:bldP spid="153672" grpId="0"/>
      <p:bldP spid="153672" grpId="1"/>
      <p:bldP spid="153673" grpId="0" animBg="1"/>
      <p:bldP spid="153673" grpId="1" animBg="1"/>
      <p:bldP spid="153673" grpId="2"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74947" y="9636"/>
            <a:ext cx="8229600" cy="1143000"/>
          </a:xfrm>
        </p:spPr>
        <p:txBody>
          <a:bodyPr/>
          <a:lstStyle/>
          <a:p>
            <a:r>
              <a:rPr lang="en-US" altLang="ru-RU" sz="3200" dirty="0">
                <a:solidFill>
                  <a:srgbClr val="FF0000"/>
                </a:solidFill>
                <a:cs typeface="Arial" pitchFamily="34" charset="0"/>
              </a:rPr>
              <a:t>OXIDATIVE DECARBOXYLATION OF PIRUVATE</a:t>
            </a:r>
            <a:endParaRPr lang="ru-RU" altLang="ru-RU" sz="3200" dirty="0" smtClean="0">
              <a:solidFill>
                <a:srgbClr val="FF0000"/>
              </a:solidFill>
              <a:cs typeface="Arial" pitchFamily="34" charset="0"/>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5" y="1196752"/>
            <a:ext cx="9081611"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446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259632" y="260648"/>
            <a:ext cx="6714936" cy="6160955"/>
          </a:xfrm>
          <a:prstGeom prst="rect">
            <a:avLst/>
          </a:prstGeom>
        </p:spPr>
      </p:pic>
    </p:spTree>
    <p:extLst>
      <p:ext uri="{BB962C8B-B14F-4D97-AF65-F5344CB8AC3E}">
        <p14:creationId xmlns:p14="http://schemas.microsoft.com/office/powerpoint/2010/main" val="3189831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94637" y="116632"/>
            <a:ext cx="8554726" cy="6407787"/>
          </a:xfrm>
          <a:prstGeom prst="rect">
            <a:avLst/>
          </a:prstGeom>
        </p:spPr>
      </p:pic>
    </p:spTree>
    <p:extLst>
      <p:ext uri="{BB962C8B-B14F-4D97-AF65-F5344CB8AC3E}">
        <p14:creationId xmlns:p14="http://schemas.microsoft.com/office/powerpoint/2010/main" val="1171661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980728"/>
            <a:ext cx="9144000"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Заголовок 1"/>
          <p:cNvSpPr txBox="1">
            <a:spLocks/>
          </p:cNvSpPr>
          <p:nvPr/>
        </p:nvSpPr>
        <p:spPr>
          <a:xfrm>
            <a:off x="539552" y="0"/>
            <a:ext cx="8229600" cy="6667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7" name="Заголовок 1"/>
          <p:cNvSpPr txBox="1">
            <a:spLocks/>
          </p:cNvSpPr>
          <p:nvPr/>
        </p:nvSpPr>
        <p:spPr>
          <a:xfrm>
            <a:off x="467044" y="332656"/>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9409839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БИОХИМИЯ (к занятиям)\К биохимии\Картинки к биохимии\!Разобрать\IMG-20200218-WA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95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1142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eb.whatsapp.com/edfd50e8-3d46-44ef-8b05-11dc0fe420f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t="14141" r="-489"/>
          <a:stretch/>
        </p:blipFill>
        <p:spPr bwMode="auto">
          <a:xfrm>
            <a:off x="1187624" y="980727"/>
            <a:ext cx="6912768" cy="590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187624" y="54476"/>
            <a:ext cx="7128792" cy="954107"/>
          </a:xfrm>
          <a:prstGeom prst="rect">
            <a:avLst/>
          </a:prstGeom>
        </p:spPr>
        <p:txBody>
          <a:bodyPr wrap="square">
            <a:spAutoFit/>
          </a:bodyPr>
          <a:lstStyle/>
          <a:p>
            <a:r>
              <a:rPr lang="ru-RU" sz="2800" b="1" dirty="0" err="1"/>
              <a:t>it's</a:t>
            </a:r>
            <a:r>
              <a:rPr lang="ru-RU" sz="2800" b="1" dirty="0"/>
              <a:t> </a:t>
            </a:r>
            <a:r>
              <a:rPr lang="ru-RU" sz="2800" b="1" dirty="0" err="1"/>
              <a:t>great</a:t>
            </a:r>
            <a:r>
              <a:rPr lang="ru-RU" sz="2800" b="1" dirty="0"/>
              <a:t> </a:t>
            </a:r>
            <a:r>
              <a:rPr lang="ru-RU" sz="2800" b="1" dirty="0" err="1"/>
              <a:t>when</a:t>
            </a:r>
            <a:r>
              <a:rPr lang="ru-RU" sz="2800" b="1" dirty="0"/>
              <a:t> </a:t>
            </a:r>
            <a:r>
              <a:rPr lang="ru-RU" sz="2800" b="1" dirty="0" err="1"/>
              <a:t>people</a:t>
            </a:r>
            <a:r>
              <a:rPr lang="ru-RU" sz="2800" b="1" dirty="0"/>
              <a:t> </a:t>
            </a:r>
            <a:r>
              <a:rPr lang="ru-RU" sz="2800" b="1" dirty="0" err="1"/>
              <a:t>put</a:t>
            </a:r>
            <a:r>
              <a:rPr lang="ru-RU" sz="2800" b="1" dirty="0"/>
              <a:t> </a:t>
            </a:r>
            <a:r>
              <a:rPr lang="ru-RU" sz="2800" b="1" dirty="0" err="1"/>
              <a:t>their</a:t>
            </a:r>
            <a:r>
              <a:rPr lang="ru-RU" sz="2800" b="1" dirty="0"/>
              <a:t> </a:t>
            </a:r>
            <a:r>
              <a:rPr lang="en-GB" sz="2800" b="1" dirty="0" smtClean="0"/>
              <a:t>cell </a:t>
            </a:r>
            <a:r>
              <a:rPr lang="ru-RU" sz="2800" b="1" dirty="0" err="1" smtClean="0"/>
              <a:t>phones</a:t>
            </a:r>
            <a:r>
              <a:rPr lang="ru-RU" sz="2800" b="1" dirty="0" smtClean="0"/>
              <a:t> </a:t>
            </a:r>
            <a:r>
              <a:rPr lang="ru-RU" sz="2800" b="1" dirty="0" err="1"/>
              <a:t>down</a:t>
            </a:r>
            <a:r>
              <a:rPr lang="ru-RU" sz="2800" b="1" dirty="0"/>
              <a:t> </a:t>
            </a:r>
            <a:r>
              <a:rPr lang="ru-RU" sz="2800" b="1" dirty="0" err="1"/>
              <a:t>and</a:t>
            </a:r>
            <a:r>
              <a:rPr lang="ru-RU" sz="2800" b="1" dirty="0"/>
              <a:t> </a:t>
            </a:r>
            <a:r>
              <a:rPr lang="ru-RU" sz="2800" b="1" dirty="0" err="1"/>
              <a:t>start</a:t>
            </a:r>
            <a:r>
              <a:rPr lang="ru-RU" sz="2800" b="1" dirty="0"/>
              <a:t> </a:t>
            </a:r>
            <a:r>
              <a:rPr lang="ru-RU" sz="2800" b="1" dirty="0" err="1"/>
              <a:t>remembering</a:t>
            </a:r>
            <a:r>
              <a:rPr lang="ru-RU" sz="2800" b="1" dirty="0"/>
              <a:t> </a:t>
            </a:r>
            <a:r>
              <a:rPr lang="ru-RU" sz="2800" b="1" dirty="0" err="1"/>
              <a:t>the</a:t>
            </a:r>
            <a:r>
              <a:rPr lang="ru-RU" sz="2800" b="1" dirty="0"/>
              <a:t> </a:t>
            </a:r>
            <a:r>
              <a:rPr lang="ru-RU" sz="2800" b="1" dirty="0" err="1"/>
              <a:t>Krebs</a:t>
            </a:r>
            <a:r>
              <a:rPr lang="ru-RU" sz="2800" b="1" dirty="0"/>
              <a:t> </a:t>
            </a:r>
            <a:r>
              <a:rPr lang="ru-RU" sz="2800" b="1" dirty="0" err="1"/>
              <a:t>cycle</a:t>
            </a:r>
            <a:endParaRPr lang="ru-RU" sz="2800" b="1" dirty="0"/>
          </a:p>
        </p:txBody>
      </p:sp>
    </p:spTree>
    <p:extLst>
      <p:ext uri="{BB962C8B-B14F-4D97-AF65-F5344CB8AC3E}">
        <p14:creationId xmlns:p14="http://schemas.microsoft.com/office/powerpoint/2010/main" val="16674920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83568" y="764704"/>
            <a:ext cx="8073516" cy="5382344"/>
          </a:xfrm>
          <a:prstGeom prst="rect">
            <a:avLst/>
          </a:prstGeom>
        </p:spPr>
      </p:pic>
    </p:spTree>
    <p:extLst>
      <p:ext uri="{BB962C8B-B14F-4D97-AF65-F5344CB8AC3E}">
        <p14:creationId xmlns:p14="http://schemas.microsoft.com/office/powerpoint/2010/main" val="40740109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0" y="0"/>
            <a:ext cx="9144000" cy="1143000"/>
          </a:xfrm>
        </p:spPr>
        <p:txBody>
          <a:bodyPr>
            <a:normAutofit/>
          </a:bodyPr>
          <a:lstStyle/>
          <a:p>
            <a:r>
              <a:rPr lang="en-US" altLang="ru-RU" sz="3200" dirty="0">
                <a:solidFill>
                  <a:srgbClr val="FF0000"/>
                </a:solidFill>
                <a:cs typeface="Arial" pitchFamily="34" charset="0"/>
              </a:rPr>
              <a:t>Oxidative decarboxylation of pyruvate: preparatory reaction before the Krebs cycle</a:t>
            </a:r>
            <a:endParaRPr lang="ru-RU" altLang="ru-RU" sz="3200" dirty="0" smtClean="0">
              <a:solidFill>
                <a:srgbClr val="FF0000"/>
              </a:solidFill>
              <a:cs typeface="Arial" pitchFamily="34" charset="0"/>
            </a:endParaRPr>
          </a:p>
        </p:txBody>
      </p:sp>
      <p:pic>
        <p:nvPicPr>
          <p:cNvPr id="13315" name="Объект 3" descr="http://www.dendrit.ru/files/007biophoto5.gif"/>
          <p:cNvPicPr>
            <a:picLocks noGrp="1"/>
          </p:cNvPicPr>
          <p:nvPr>
            <p:ph idx="1"/>
          </p:nvPr>
        </p:nvPicPr>
        <p:blipFill rotWithShape="1">
          <a:blip r:embed="rId2" cstate="print">
            <a:extLst>
              <a:ext uri="{28A0092B-C50C-407E-A947-70E740481C1C}">
                <a14:useLocalDpi xmlns:a14="http://schemas.microsoft.com/office/drawing/2010/main" val="0"/>
              </a:ext>
            </a:extLst>
          </a:blip>
          <a:srcRect l="27570"/>
          <a:stretch/>
        </p:blipFill>
        <p:spPr>
          <a:xfrm>
            <a:off x="2704269" y="1556792"/>
            <a:ext cx="6258671" cy="3672408"/>
          </a:xfrm>
        </p:spPr>
      </p:pic>
      <p:sp>
        <p:nvSpPr>
          <p:cNvPr id="2" name="TextBox 1"/>
          <p:cNvSpPr txBox="1"/>
          <p:nvPr/>
        </p:nvSpPr>
        <p:spPr>
          <a:xfrm>
            <a:off x="33948" y="6212072"/>
            <a:ext cx="8928992" cy="369332"/>
          </a:xfrm>
          <a:prstGeom prst="rect">
            <a:avLst/>
          </a:prstGeom>
          <a:noFill/>
        </p:spPr>
        <p:txBody>
          <a:bodyPr wrap="square" rtlCol="0">
            <a:spAutoFit/>
          </a:bodyPr>
          <a:lstStyle/>
          <a:p>
            <a:pPr algn="ctr"/>
            <a:r>
              <a:rPr lang="en-US" dirty="0"/>
              <a:t>In prokaryotes, it is localized in the cytoplasm, in eukaryotes - in the mitochondrial matrix</a:t>
            </a:r>
            <a:endParaRPr lang="ru-RU" dirty="0"/>
          </a:p>
        </p:txBody>
      </p:sp>
      <p:sp>
        <p:nvSpPr>
          <p:cNvPr id="3" name="TextBox 2"/>
          <p:cNvSpPr txBox="1"/>
          <p:nvPr/>
        </p:nvSpPr>
        <p:spPr>
          <a:xfrm>
            <a:off x="2433666" y="2276872"/>
            <a:ext cx="364202" cy="523220"/>
          </a:xfrm>
          <a:prstGeom prst="rect">
            <a:avLst/>
          </a:prstGeom>
          <a:noFill/>
        </p:spPr>
        <p:txBody>
          <a:bodyPr wrap="none" rtlCol="0">
            <a:spAutoFit/>
          </a:bodyPr>
          <a:lstStyle/>
          <a:p>
            <a:r>
              <a:rPr lang="ru-RU" sz="2800" b="1" dirty="0" smtClean="0"/>
              <a:t>~</a:t>
            </a:r>
            <a:endParaRPr lang="ru-RU" sz="2800" b="1"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2937" b="53520"/>
          <a:stretch/>
        </p:blipFill>
        <p:spPr bwMode="auto">
          <a:xfrm>
            <a:off x="179512" y="1537590"/>
            <a:ext cx="2339752" cy="170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456" r="72104"/>
          <a:stretch/>
        </p:blipFill>
        <p:spPr bwMode="auto">
          <a:xfrm>
            <a:off x="323528" y="4005064"/>
            <a:ext cx="2411760" cy="119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олилиния 3"/>
          <p:cNvSpPr/>
          <p:nvPr/>
        </p:nvSpPr>
        <p:spPr>
          <a:xfrm>
            <a:off x="1317171" y="1828800"/>
            <a:ext cx="805543" cy="892629"/>
          </a:xfrm>
          <a:custGeom>
            <a:avLst/>
            <a:gdLst>
              <a:gd name="connsiteX0" fmla="*/ 500743 w 805543"/>
              <a:gd name="connsiteY0" fmla="*/ 326571 h 892629"/>
              <a:gd name="connsiteX1" fmla="*/ 446315 w 805543"/>
              <a:gd name="connsiteY1" fmla="*/ 315686 h 892629"/>
              <a:gd name="connsiteX2" fmla="*/ 185058 w 805543"/>
              <a:gd name="connsiteY2" fmla="*/ 337457 h 892629"/>
              <a:gd name="connsiteX3" fmla="*/ 130629 w 805543"/>
              <a:gd name="connsiteY3" fmla="*/ 370114 h 892629"/>
              <a:gd name="connsiteX4" fmla="*/ 87086 w 805543"/>
              <a:gd name="connsiteY4" fmla="*/ 413657 h 892629"/>
              <a:gd name="connsiteX5" fmla="*/ 65315 w 805543"/>
              <a:gd name="connsiteY5" fmla="*/ 435429 h 892629"/>
              <a:gd name="connsiteX6" fmla="*/ 43543 w 805543"/>
              <a:gd name="connsiteY6" fmla="*/ 457200 h 892629"/>
              <a:gd name="connsiteX7" fmla="*/ 0 w 805543"/>
              <a:gd name="connsiteY7" fmla="*/ 511629 h 892629"/>
              <a:gd name="connsiteX8" fmla="*/ 10886 w 805543"/>
              <a:gd name="connsiteY8" fmla="*/ 631371 h 892629"/>
              <a:gd name="connsiteX9" fmla="*/ 21772 w 805543"/>
              <a:gd name="connsiteY9" fmla="*/ 664029 h 892629"/>
              <a:gd name="connsiteX10" fmla="*/ 54429 w 805543"/>
              <a:gd name="connsiteY10" fmla="*/ 696686 h 892629"/>
              <a:gd name="connsiteX11" fmla="*/ 87086 w 805543"/>
              <a:gd name="connsiteY11" fmla="*/ 762000 h 892629"/>
              <a:gd name="connsiteX12" fmla="*/ 130629 w 805543"/>
              <a:gd name="connsiteY12" fmla="*/ 805543 h 892629"/>
              <a:gd name="connsiteX13" fmla="*/ 163286 w 805543"/>
              <a:gd name="connsiteY13" fmla="*/ 816429 h 892629"/>
              <a:gd name="connsiteX14" fmla="*/ 185058 w 805543"/>
              <a:gd name="connsiteY14" fmla="*/ 838200 h 892629"/>
              <a:gd name="connsiteX15" fmla="*/ 250372 w 805543"/>
              <a:gd name="connsiteY15" fmla="*/ 859971 h 892629"/>
              <a:gd name="connsiteX16" fmla="*/ 283029 w 805543"/>
              <a:gd name="connsiteY16" fmla="*/ 870857 h 892629"/>
              <a:gd name="connsiteX17" fmla="*/ 359229 w 805543"/>
              <a:gd name="connsiteY17" fmla="*/ 892629 h 892629"/>
              <a:gd name="connsiteX18" fmla="*/ 544286 w 805543"/>
              <a:gd name="connsiteY18" fmla="*/ 881743 h 892629"/>
              <a:gd name="connsiteX19" fmla="*/ 576943 w 805543"/>
              <a:gd name="connsiteY19" fmla="*/ 870857 h 892629"/>
              <a:gd name="connsiteX20" fmla="*/ 598715 w 805543"/>
              <a:gd name="connsiteY20" fmla="*/ 849086 h 892629"/>
              <a:gd name="connsiteX21" fmla="*/ 609600 w 805543"/>
              <a:gd name="connsiteY21" fmla="*/ 566057 h 892629"/>
              <a:gd name="connsiteX22" fmla="*/ 587829 w 805543"/>
              <a:gd name="connsiteY22" fmla="*/ 500743 h 892629"/>
              <a:gd name="connsiteX23" fmla="*/ 544286 w 805543"/>
              <a:gd name="connsiteY23" fmla="*/ 457200 h 892629"/>
              <a:gd name="connsiteX24" fmla="*/ 533400 w 805543"/>
              <a:gd name="connsiteY24" fmla="*/ 424543 h 892629"/>
              <a:gd name="connsiteX25" fmla="*/ 522515 w 805543"/>
              <a:gd name="connsiteY25" fmla="*/ 370114 h 892629"/>
              <a:gd name="connsiteX26" fmla="*/ 500743 w 805543"/>
              <a:gd name="connsiteY26" fmla="*/ 348343 h 892629"/>
              <a:gd name="connsiteX27" fmla="*/ 522515 w 805543"/>
              <a:gd name="connsiteY27" fmla="*/ 283029 h 892629"/>
              <a:gd name="connsiteX28" fmla="*/ 566058 w 805543"/>
              <a:gd name="connsiteY28" fmla="*/ 239486 h 892629"/>
              <a:gd name="connsiteX29" fmla="*/ 587829 w 805543"/>
              <a:gd name="connsiteY29" fmla="*/ 206829 h 892629"/>
              <a:gd name="connsiteX30" fmla="*/ 631372 w 805543"/>
              <a:gd name="connsiteY30" fmla="*/ 163286 h 892629"/>
              <a:gd name="connsiteX31" fmla="*/ 674915 w 805543"/>
              <a:gd name="connsiteY31" fmla="*/ 119743 h 892629"/>
              <a:gd name="connsiteX32" fmla="*/ 718458 w 805543"/>
              <a:gd name="connsiteY32" fmla="*/ 76200 h 892629"/>
              <a:gd name="connsiteX33" fmla="*/ 751115 w 805543"/>
              <a:gd name="connsiteY33" fmla="*/ 54429 h 892629"/>
              <a:gd name="connsiteX34" fmla="*/ 805543 w 805543"/>
              <a:gd name="connsiteY34" fmla="*/ 0 h 89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5543" h="892629">
                <a:moveTo>
                  <a:pt x="500743" y="326571"/>
                </a:moveTo>
                <a:cubicBezTo>
                  <a:pt x="482600" y="322943"/>
                  <a:pt x="464817" y="315686"/>
                  <a:pt x="446315" y="315686"/>
                </a:cubicBezTo>
                <a:cubicBezTo>
                  <a:pt x="280294" y="315686"/>
                  <a:pt x="291296" y="316209"/>
                  <a:pt x="185058" y="337457"/>
                </a:cubicBezTo>
                <a:cubicBezTo>
                  <a:pt x="104613" y="417902"/>
                  <a:pt x="229548" y="299458"/>
                  <a:pt x="130629" y="370114"/>
                </a:cubicBezTo>
                <a:cubicBezTo>
                  <a:pt x="113926" y="382045"/>
                  <a:pt x="101600" y="399143"/>
                  <a:pt x="87086" y="413657"/>
                </a:cubicBezTo>
                <a:lnTo>
                  <a:pt x="65315" y="435429"/>
                </a:lnTo>
                <a:cubicBezTo>
                  <a:pt x="58058" y="442686"/>
                  <a:pt x="49236" y="448660"/>
                  <a:pt x="43543" y="457200"/>
                </a:cubicBezTo>
                <a:cubicBezTo>
                  <a:pt x="16079" y="498397"/>
                  <a:pt x="31023" y="480606"/>
                  <a:pt x="0" y="511629"/>
                </a:cubicBezTo>
                <a:cubicBezTo>
                  <a:pt x="3629" y="551543"/>
                  <a:pt x="5218" y="591695"/>
                  <a:pt x="10886" y="631371"/>
                </a:cubicBezTo>
                <a:cubicBezTo>
                  <a:pt x="12509" y="642731"/>
                  <a:pt x="15407" y="654481"/>
                  <a:pt x="21772" y="664029"/>
                </a:cubicBezTo>
                <a:cubicBezTo>
                  <a:pt x="30311" y="676838"/>
                  <a:pt x="43543" y="685800"/>
                  <a:pt x="54429" y="696686"/>
                </a:cubicBezTo>
                <a:cubicBezTo>
                  <a:pt x="64965" y="728293"/>
                  <a:pt x="64066" y="735144"/>
                  <a:pt x="87086" y="762000"/>
                </a:cubicBezTo>
                <a:cubicBezTo>
                  <a:pt x="100444" y="777585"/>
                  <a:pt x="111156" y="799052"/>
                  <a:pt x="130629" y="805543"/>
                </a:cubicBezTo>
                <a:lnTo>
                  <a:pt x="163286" y="816429"/>
                </a:lnTo>
                <a:cubicBezTo>
                  <a:pt x="170543" y="823686"/>
                  <a:pt x="175878" y="833610"/>
                  <a:pt x="185058" y="838200"/>
                </a:cubicBezTo>
                <a:cubicBezTo>
                  <a:pt x="205584" y="848463"/>
                  <a:pt x="228601" y="852714"/>
                  <a:pt x="250372" y="859971"/>
                </a:cubicBezTo>
                <a:cubicBezTo>
                  <a:pt x="261258" y="863600"/>
                  <a:pt x="271897" y="868074"/>
                  <a:pt x="283029" y="870857"/>
                </a:cubicBezTo>
                <a:cubicBezTo>
                  <a:pt x="337704" y="884526"/>
                  <a:pt x="312379" y="877012"/>
                  <a:pt x="359229" y="892629"/>
                </a:cubicBezTo>
                <a:cubicBezTo>
                  <a:pt x="420915" y="889000"/>
                  <a:pt x="482800" y="887892"/>
                  <a:pt x="544286" y="881743"/>
                </a:cubicBezTo>
                <a:cubicBezTo>
                  <a:pt x="555704" y="880601"/>
                  <a:pt x="567104" y="876761"/>
                  <a:pt x="576943" y="870857"/>
                </a:cubicBezTo>
                <a:cubicBezTo>
                  <a:pt x="585744" y="865577"/>
                  <a:pt x="591458" y="856343"/>
                  <a:pt x="598715" y="849086"/>
                </a:cubicBezTo>
                <a:cubicBezTo>
                  <a:pt x="639772" y="725912"/>
                  <a:pt x="633320" y="771628"/>
                  <a:pt x="609600" y="566057"/>
                </a:cubicBezTo>
                <a:cubicBezTo>
                  <a:pt x="606970" y="543259"/>
                  <a:pt x="604056" y="516970"/>
                  <a:pt x="587829" y="500743"/>
                </a:cubicBezTo>
                <a:lnTo>
                  <a:pt x="544286" y="457200"/>
                </a:lnTo>
                <a:cubicBezTo>
                  <a:pt x="540657" y="446314"/>
                  <a:pt x="536183" y="435675"/>
                  <a:pt x="533400" y="424543"/>
                </a:cubicBezTo>
                <a:cubicBezTo>
                  <a:pt x="528913" y="406593"/>
                  <a:pt x="529803" y="387120"/>
                  <a:pt x="522515" y="370114"/>
                </a:cubicBezTo>
                <a:cubicBezTo>
                  <a:pt x="518472" y="360681"/>
                  <a:pt x="508000" y="355600"/>
                  <a:pt x="500743" y="348343"/>
                </a:cubicBezTo>
                <a:cubicBezTo>
                  <a:pt x="508000" y="326572"/>
                  <a:pt x="506288" y="299256"/>
                  <a:pt x="522515" y="283029"/>
                </a:cubicBezTo>
                <a:cubicBezTo>
                  <a:pt x="537029" y="268515"/>
                  <a:pt x="554672" y="256565"/>
                  <a:pt x="566058" y="239486"/>
                </a:cubicBezTo>
                <a:cubicBezTo>
                  <a:pt x="573315" y="228600"/>
                  <a:pt x="579315" y="216762"/>
                  <a:pt x="587829" y="206829"/>
                </a:cubicBezTo>
                <a:cubicBezTo>
                  <a:pt x="601187" y="191244"/>
                  <a:pt x="616858" y="177800"/>
                  <a:pt x="631372" y="163286"/>
                </a:cubicBezTo>
                <a:lnTo>
                  <a:pt x="674915" y="119743"/>
                </a:lnTo>
                <a:lnTo>
                  <a:pt x="718458" y="76200"/>
                </a:lnTo>
                <a:cubicBezTo>
                  <a:pt x="729344" y="68943"/>
                  <a:pt x="741182" y="62943"/>
                  <a:pt x="751115" y="54429"/>
                </a:cubicBezTo>
                <a:cubicBezTo>
                  <a:pt x="751145" y="54403"/>
                  <a:pt x="791929" y="13615"/>
                  <a:pt x="805543" y="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Объект 3" descr="http://www.dendrit.ru/files/007biophoto5.gif"/>
          <p:cNvPicPr>
            <a:picLocks/>
          </p:cNvPicPr>
          <p:nvPr/>
        </p:nvPicPr>
        <p:blipFill rotWithShape="1">
          <a:blip r:embed="rId2" cstate="print">
            <a:extLst>
              <a:ext uri="{28A0092B-C50C-407E-A947-70E740481C1C}">
                <a14:useLocalDpi xmlns:a14="http://schemas.microsoft.com/office/drawing/2010/main" val="0"/>
              </a:ext>
            </a:extLst>
          </a:blip>
          <a:srcRect l="55128" t="78533" r="38195" b="6077"/>
          <a:stretch/>
        </p:blipFill>
        <p:spPr>
          <a:xfrm>
            <a:off x="2122714" y="1537590"/>
            <a:ext cx="576943" cy="565179"/>
          </a:xfrm>
          <a:prstGeom prst="rect">
            <a:avLst/>
          </a:prstGeom>
        </p:spPr>
      </p:pic>
      <p:sp>
        <p:nvSpPr>
          <p:cNvPr id="6" name="Полилиния 5"/>
          <p:cNvSpPr/>
          <p:nvPr/>
        </p:nvSpPr>
        <p:spPr>
          <a:xfrm>
            <a:off x="1926771" y="2296886"/>
            <a:ext cx="1853141" cy="576943"/>
          </a:xfrm>
          <a:custGeom>
            <a:avLst/>
            <a:gdLst>
              <a:gd name="connsiteX0" fmla="*/ 620486 w 2013858"/>
              <a:gd name="connsiteY0" fmla="*/ 348343 h 576943"/>
              <a:gd name="connsiteX1" fmla="*/ 642258 w 2013858"/>
              <a:gd name="connsiteY1" fmla="*/ 293914 h 576943"/>
              <a:gd name="connsiteX2" fmla="*/ 664029 w 2013858"/>
              <a:gd name="connsiteY2" fmla="*/ 261257 h 576943"/>
              <a:gd name="connsiteX3" fmla="*/ 685800 w 2013858"/>
              <a:gd name="connsiteY3" fmla="*/ 185057 h 576943"/>
              <a:gd name="connsiteX4" fmla="*/ 653143 w 2013858"/>
              <a:gd name="connsiteY4" fmla="*/ 43543 h 576943"/>
              <a:gd name="connsiteX5" fmla="*/ 587829 w 2013858"/>
              <a:gd name="connsiteY5" fmla="*/ 21771 h 576943"/>
              <a:gd name="connsiteX6" fmla="*/ 555172 w 2013858"/>
              <a:gd name="connsiteY6" fmla="*/ 10885 h 576943"/>
              <a:gd name="connsiteX7" fmla="*/ 522515 w 2013858"/>
              <a:gd name="connsiteY7" fmla="*/ 0 h 576943"/>
              <a:gd name="connsiteX8" fmla="*/ 478972 w 2013858"/>
              <a:gd name="connsiteY8" fmla="*/ 10885 h 576943"/>
              <a:gd name="connsiteX9" fmla="*/ 457200 w 2013858"/>
              <a:gd name="connsiteY9" fmla="*/ 32657 h 576943"/>
              <a:gd name="connsiteX10" fmla="*/ 424543 w 2013858"/>
              <a:gd name="connsiteY10" fmla="*/ 97971 h 576943"/>
              <a:gd name="connsiteX11" fmla="*/ 413658 w 2013858"/>
              <a:gd name="connsiteY11" fmla="*/ 272143 h 576943"/>
              <a:gd name="connsiteX12" fmla="*/ 359229 w 2013858"/>
              <a:gd name="connsiteY12" fmla="*/ 326571 h 576943"/>
              <a:gd name="connsiteX13" fmla="*/ 293915 w 2013858"/>
              <a:gd name="connsiteY13" fmla="*/ 348343 h 576943"/>
              <a:gd name="connsiteX14" fmla="*/ 250372 w 2013858"/>
              <a:gd name="connsiteY14" fmla="*/ 261257 h 576943"/>
              <a:gd name="connsiteX15" fmla="*/ 239486 w 2013858"/>
              <a:gd name="connsiteY15" fmla="*/ 228600 h 576943"/>
              <a:gd name="connsiteX16" fmla="*/ 206829 w 2013858"/>
              <a:gd name="connsiteY16" fmla="*/ 97971 h 576943"/>
              <a:gd name="connsiteX17" fmla="*/ 195943 w 2013858"/>
              <a:gd name="connsiteY17" fmla="*/ 65314 h 576943"/>
              <a:gd name="connsiteX18" fmla="*/ 163286 w 2013858"/>
              <a:gd name="connsiteY18" fmla="*/ 43543 h 576943"/>
              <a:gd name="connsiteX19" fmla="*/ 152400 w 2013858"/>
              <a:gd name="connsiteY19" fmla="*/ 10885 h 576943"/>
              <a:gd name="connsiteX20" fmla="*/ 65315 w 2013858"/>
              <a:gd name="connsiteY20" fmla="*/ 32657 h 576943"/>
              <a:gd name="connsiteX21" fmla="*/ 54429 w 2013858"/>
              <a:gd name="connsiteY21" fmla="*/ 65314 h 576943"/>
              <a:gd name="connsiteX22" fmla="*/ 21772 w 2013858"/>
              <a:gd name="connsiteY22" fmla="*/ 87085 h 576943"/>
              <a:gd name="connsiteX23" fmla="*/ 0 w 2013858"/>
              <a:gd name="connsiteY23" fmla="*/ 152400 h 576943"/>
              <a:gd name="connsiteX24" fmla="*/ 21772 w 2013858"/>
              <a:gd name="connsiteY24" fmla="*/ 272143 h 576943"/>
              <a:gd name="connsiteX25" fmla="*/ 43543 w 2013858"/>
              <a:gd name="connsiteY25" fmla="*/ 304800 h 576943"/>
              <a:gd name="connsiteX26" fmla="*/ 87086 w 2013858"/>
              <a:gd name="connsiteY26" fmla="*/ 348343 h 576943"/>
              <a:gd name="connsiteX27" fmla="*/ 119743 w 2013858"/>
              <a:gd name="connsiteY27" fmla="*/ 359228 h 576943"/>
              <a:gd name="connsiteX28" fmla="*/ 141515 w 2013858"/>
              <a:gd name="connsiteY28" fmla="*/ 381000 h 576943"/>
              <a:gd name="connsiteX29" fmla="*/ 228600 w 2013858"/>
              <a:gd name="connsiteY29" fmla="*/ 402771 h 576943"/>
              <a:gd name="connsiteX30" fmla="*/ 261258 w 2013858"/>
              <a:gd name="connsiteY30" fmla="*/ 413657 h 576943"/>
              <a:gd name="connsiteX31" fmla="*/ 435429 w 2013858"/>
              <a:gd name="connsiteY31" fmla="*/ 402771 h 576943"/>
              <a:gd name="connsiteX32" fmla="*/ 500743 w 2013858"/>
              <a:gd name="connsiteY32" fmla="*/ 381000 h 576943"/>
              <a:gd name="connsiteX33" fmla="*/ 522515 w 2013858"/>
              <a:gd name="connsiteY33" fmla="*/ 359228 h 576943"/>
              <a:gd name="connsiteX34" fmla="*/ 631372 w 2013858"/>
              <a:gd name="connsiteY34" fmla="*/ 359228 h 576943"/>
              <a:gd name="connsiteX35" fmla="*/ 685800 w 2013858"/>
              <a:gd name="connsiteY35" fmla="*/ 391885 h 576943"/>
              <a:gd name="connsiteX36" fmla="*/ 707572 w 2013858"/>
              <a:gd name="connsiteY36" fmla="*/ 413657 h 576943"/>
              <a:gd name="connsiteX37" fmla="*/ 740229 w 2013858"/>
              <a:gd name="connsiteY37" fmla="*/ 435428 h 576943"/>
              <a:gd name="connsiteX38" fmla="*/ 827315 w 2013858"/>
              <a:gd name="connsiteY38" fmla="*/ 489857 h 576943"/>
              <a:gd name="connsiteX39" fmla="*/ 859972 w 2013858"/>
              <a:gd name="connsiteY39" fmla="*/ 511628 h 576943"/>
              <a:gd name="connsiteX40" fmla="*/ 968829 w 2013858"/>
              <a:gd name="connsiteY40" fmla="*/ 544285 h 576943"/>
              <a:gd name="connsiteX41" fmla="*/ 1001486 w 2013858"/>
              <a:gd name="connsiteY41" fmla="*/ 555171 h 576943"/>
              <a:gd name="connsiteX42" fmla="*/ 1153886 w 2013858"/>
              <a:gd name="connsiteY42" fmla="*/ 576943 h 576943"/>
              <a:gd name="connsiteX43" fmla="*/ 1513115 w 2013858"/>
              <a:gd name="connsiteY43" fmla="*/ 566057 h 576943"/>
              <a:gd name="connsiteX44" fmla="*/ 1600200 w 2013858"/>
              <a:gd name="connsiteY44" fmla="*/ 555171 h 576943"/>
              <a:gd name="connsiteX45" fmla="*/ 1698172 w 2013858"/>
              <a:gd name="connsiteY45" fmla="*/ 522514 h 576943"/>
              <a:gd name="connsiteX46" fmla="*/ 1730829 w 2013858"/>
              <a:gd name="connsiteY46" fmla="*/ 511628 h 576943"/>
              <a:gd name="connsiteX47" fmla="*/ 1763486 w 2013858"/>
              <a:gd name="connsiteY47" fmla="*/ 500743 h 576943"/>
              <a:gd name="connsiteX48" fmla="*/ 1785258 w 2013858"/>
              <a:gd name="connsiteY48" fmla="*/ 478971 h 576943"/>
              <a:gd name="connsiteX49" fmla="*/ 1828800 w 2013858"/>
              <a:gd name="connsiteY49" fmla="*/ 468085 h 576943"/>
              <a:gd name="connsiteX50" fmla="*/ 1894115 w 2013858"/>
              <a:gd name="connsiteY50" fmla="*/ 446314 h 576943"/>
              <a:gd name="connsiteX51" fmla="*/ 1926772 w 2013858"/>
              <a:gd name="connsiteY51" fmla="*/ 435428 h 576943"/>
              <a:gd name="connsiteX52" fmla="*/ 1959429 w 2013858"/>
              <a:gd name="connsiteY52" fmla="*/ 413657 h 576943"/>
              <a:gd name="connsiteX53" fmla="*/ 2013858 w 2013858"/>
              <a:gd name="connsiteY53" fmla="*/ 359228 h 57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13858" h="576943">
                <a:moveTo>
                  <a:pt x="620486" y="348343"/>
                </a:moveTo>
                <a:cubicBezTo>
                  <a:pt x="627743" y="330200"/>
                  <a:pt x="633519" y="311392"/>
                  <a:pt x="642258" y="293914"/>
                </a:cubicBezTo>
                <a:cubicBezTo>
                  <a:pt x="648109" y="282212"/>
                  <a:pt x="658178" y="272959"/>
                  <a:pt x="664029" y="261257"/>
                </a:cubicBezTo>
                <a:cubicBezTo>
                  <a:pt x="671839" y="245636"/>
                  <a:pt x="682311" y="199014"/>
                  <a:pt x="685800" y="185057"/>
                </a:cubicBezTo>
                <a:cubicBezTo>
                  <a:pt x="683303" y="157591"/>
                  <a:pt x="700870" y="67406"/>
                  <a:pt x="653143" y="43543"/>
                </a:cubicBezTo>
                <a:cubicBezTo>
                  <a:pt x="632617" y="33280"/>
                  <a:pt x="609600" y="29028"/>
                  <a:pt x="587829" y="21771"/>
                </a:cubicBezTo>
                <a:lnTo>
                  <a:pt x="555172" y="10885"/>
                </a:lnTo>
                <a:lnTo>
                  <a:pt x="522515" y="0"/>
                </a:lnTo>
                <a:cubicBezTo>
                  <a:pt x="508001" y="3628"/>
                  <a:pt x="492354" y="4194"/>
                  <a:pt x="478972" y="10885"/>
                </a:cubicBezTo>
                <a:cubicBezTo>
                  <a:pt x="469792" y="15475"/>
                  <a:pt x="463611" y="24643"/>
                  <a:pt x="457200" y="32657"/>
                </a:cubicBezTo>
                <a:cubicBezTo>
                  <a:pt x="433084" y="62802"/>
                  <a:pt x="436041" y="63479"/>
                  <a:pt x="424543" y="97971"/>
                </a:cubicBezTo>
                <a:cubicBezTo>
                  <a:pt x="420915" y="156028"/>
                  <a:pt x="429639" y="216211"/>
                  <a:pt x="413658" y="272143"/>
                </a:cubicBezTo>
                <a:cubicBezTo>
                  <a:pt x="406609" y="296814"/>
                  <a:pt x="383570" y="318457"/>
                  <a:pt x="359229" y="326571"/>
                </a:cubicBezTo>
                <a:lnTo>
                  <a:pt x="293915" y="348343"/>
                </a:lnTo>
                <a:cubicBezTo>
                  <a:pt x="255915" y="310343"/>
                  <a:pt x="275389" y="336308"/>
                  <a:pt x="250372" y="261257"/>
                </a:cubicBezTo>
                <a:lnTo>
                  <a:pt x="239486" y="228600"/>
                </a:lnTo>
                <a:cubicBezTo>
                  <a:pt x="224828" y="140651"/>
                  <a:pt x="235579" y="184222"/>
                  <a:pt x="206829" y="97971"/>
                </a:cubicBezTo>
                <a:cubicBezTo>
                  <a:pt x="203200" y="87085"/>
                  <a:pt x="205490" y="71679"/>
                  <a:pt x="195943" y="65314"/>
                </a:cubicBezTo>
                <a:lnTo>
                  <a:pt x="163286" y="43543"/>
                </a:lnTo>
                <a:cubicBezTo>
                  <a:pt x="159657" y="32657"/>
                  <a:pt x="163286" y="14514"/>
                  <a:pt x="152400" y="10885"/>
                </a:cubicBezTo>
                <a:cubicBezTo>
                  <a:pt x="139264" y="6506"/>
                  <a:pt x="82938" y="26783"/>
                  <a:pt x="65315" y="32657"/>
                </a:cubicBezTo>
                <a:cubicBezTo>
                  <a:pt x="61686" y="43543"/>
                  <a:pt x="61597" y="56354"/>
                  <a:pt x="54429" y="65314"/>
                </a:cubicBezTo>
                <a:cubicBezTo>
                  <a:pt x="46256" y="75530"/>
                  <a:pt x="28706" y="75991"/>
                  <a:pt x="21772" y="87085"/>
                </a:cubicBezTo>
                <a:cubicBezTo>
                  <a:pt x="9609" y="106546"/>
                  <a:pt x="0" y="152400"/>
                  <a:pt x="0" y="152400"/>
                </a:cubicBezTo>
                <a:cubicBezTo>
                  <a:pt x="3753" y="182422"/>
                  <a:pt x="4991" y="238581"/>
                  <a:pt x="21772" y="272143"/>
                </a:cubicBezTo>
                <a:cubicBezTo>
                  <a:pt x="27623" y="283845"/>
                  <a:pt x="35029" y="294867"/>
                  <a:pt x="43543" y="304800"/>
                </a:cubicBezTo>
                <a:cubicBezTo>
                  <a:pt x="56901" y="320385"/>
                  <a:pt x="67613" y="341852"/>
                  <a:pt x="87086" y="348343"/>
                </a:cubicBezTo>
                <a:lnTo>
                  <a:pt x="119743" y="359228"/>
                </a:lnTo>
                <a:cubicBezTo>
                  <a:pt x="127000" y="366485"/>
                  <a:pt x="132714" y="375720"/>
                  <a:pt x="141515" y="381000"/>
                </a:cubicBezTo>
                <a:cubicBezTo>
                  <a:pt x="159285" y="391662"/>
                  <a:pt x="215227" y="399428"/>
                  <a:pt x="228600" y="402771"/>
                </a:cubicBezTo>
                <a:cubicBezTo>
                  <a:pt x="239732" y="405554"/>
                  <a:pt x="250372" y="410028"/>
                  <a:pt x="261258" y="413657"/>
                </a:cubicBezTo>
                <a:cubicBezTo>
                  <a:pt x="319315" y="410028"/>
                  <a:pt x="377792" y="410631"/>
                  <a:pt x="435429" y="402771"/>
                </a:cubicBezTo>
                <a:cubicBezTo>
                  <a:pt x="458168" y="399670"/>
                  <a:pt x="500743" y="381000"/>
                  <a:pt x="500743" y="381000"/>
                </a:cubicBezTo>
                <a:cubicBezTo>
                  <a:pt x="508000" y="373743"/>
                  <a:pt x="513714" y="364508"/>
                  <a:pt x="522515" y="359228"/>
                </a:cubicBezTo>
                <a:cubicBezTo>
                  <a:pt x="559051" y="337307"/>
                  <a:pt x="589569" y="353256"/>
                  <a:pt x="631372" y="359228"/>
                </a:cubicBezTo>
                <a:cubicBezTo>
                  <a:pt x="686533" y="414392"/>
                  <a:pt x="615146" y="349493"/>
                  <a:pt x="685800" y="391885"/>
                </a:cubicBezTo>
                <a:cubicBezTo>
                  <a:pt x="694601" y="397165"/>
                  <a:pt x="699558" y="407246"/>
                  <a:pt x="707572" y="413657"/>
                </a:cubicBezTo>
                <a:cubicBezTo>
                  <a:pt x="717788" y="421830"/>
                  <a:pt x="729343" y="428171"/>
                  <a:pt x="740229" y="435428"/>
                </a:cubicBezTo>
                <a:cubicBezTo>
                  <a:pt x="792452" y="513764"/>
                  <a:pt x="718501" y="417315"/>
                  <a:pt x="827315" y="489857"/>
                </a:cubicBezTo>
                <a:cubicBezTo>
                  <a:pt x="838201" y="497114"/>
                  <a:pt x="848017" y="506315"/>
                  <a:pt x="859972" y="511628"/>
                </a:cubicBezTo>
                <a:cubicBezTo>
                  <a:pt x="906549" y="532329"/>
                  <a:pt x="924490" y="531617"/>
                  <a:pt x="968829" y="544285"/>
                </a:cubicBezTo>
                <a:cubicBezTo>
                  <a:pt x="979862" y="547437"/>
                  <a:pt x="990285" y="552682"/>
                  <a:pt x="1001486" y="555171"/>
                </a:cubicBezTo>
                <a:cubicBezTo>
                  <a:pt x="1041845" y="564140"/>
                  <a:pt x="1116222" y="572235"/>
                  <a:pt x="1153886" y="576943"/>
                </a:cubicBezTo>
                <a:lnTo>
                  <a:pt x="1513115" y="566057"/>
                </a:lnTo>
                <a:cubicBezTo>
                  <a:pt x="1542335" y="564632"/>
                  <a:pt x="1571595" y="561301"/>
                  <a:pt x="1600200" y="555171"/>
                </a:cubicBezTo>
                <a:cubicBezTo>
                  <a:pt x="1600213" y="555168"/>
                  <a:pt x="1681837" y="527959"/>
                  <a:pt x="1698172" y="522514"/>
                </a:cubicBezTo>
                <a:lnTo>
                  <a:pt x="1730829" y="511628"/>
                </a:lnTo>
                <a:lnTo>
                  <a:pt x="1763486" y="500743"/>
                </a:lnTo>
                <a:cubicBezTo>
                  <a:pt x="1770743" y="493486"/>
                  <a:pt x="1776078" y="483561"/>
                  <a:pt x="1785258" y="478971"/>
                </a:cubicBezTo>
                <a:cubicBezTo>
                  <a:pt x="1798639" y="472280"/>
                  <a:pt x="1814470" y="472384"/>
                  <a:pt x="1828800" y="468085"/>
                </a:cubicBezTo>
                <a:cubicBezTo>
                  <a:pt x="1850781" y="461491"/>
                  <a:pt x="1872343" y="453571"/>
                  <a:pt x="1894115" y="446314"/>
                </a:cubicBezTo>
                <a:cubicBezTo>
                  <a:pt x="1905001" y="442685"/>
                  <a:pt x="1917225" y="441793"/>
                  <a:pt x="1926772" y="435428"/>
                </a:cubicBezTo>
                <a:cubicBezTo>
                  <a:pt x="1937658" y="428171"/>
                  <a:pt x="1949496" y="422171"/>
                  <a:pt x="1959429" y="413657"/>
                </a:cubicBezTo>
                <a:lnTo>
                  <a:pt x="2013858" y="359228"/>
                </a:lnTo>
              </a:path>
            </a:pathLst>
          </a:custGeom>
          <a:noFill/>
          <a:ln>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7"/>
          <p:cNvSpPr/>
          <p:nvPr/>
        </p:nvSpPr>
        <p:spPr>
          <a:xfrm>
            <a:off x="1175657" y="1284514"/>
            <a:ext cx="2296886" cy="1426029"/>
          </a:xfrm>
          <a:custGeom>
            <a:avLst/>
            <a:gdLst>
              <a:gd name="connsiteX0" fmla="*/ 1915886 w 2296886"/>
              <a:gd name="connsiteY0" fmla="*/ 892629 h 1426029"/>
              <a:gd name="connsiteX1" fmla="*/ 1828800 w 2296886"/>
              <a:gd name="connsiteY1" fmla="*/ 903515 h 1426029"/>
              <a:gd name="connsiteX2" fmla="*/ 1796143 w 2296886"/>
              <a:gd name="connsiteY2" fmla="*/ 914400 h 1426029"/>
              <a:gd name="connsiteX3" fmla="*/ 1752600 w 2296886"/>
              <a:gd name="connsiteY3" fmla="*/ 925286 h 1426029"/>
              <a:gd name="connsiteX4" fmla="*/ 1698172 w 2296886"/>
              <a:gd name="connsiteY4" fmla="*/ 936172 h 1426029"/>
              <a:gd name="connsiteX5" fmla="*/ 1632857 w 2296886"/>
              <a:gd name="connsiteY5" fmla="*/ 957943 h 1426029"/>
              <a:gd name="connsiteX6" fmla="*/ 1513114 w 2296886"/>
              <a:gd name="connsiteY6" fmla="*/ 990600 h 1426029"/>
              <a:gd name="connsiteX7" fmla="*/ 1480457 w 2296886"/>
              <a:gd name="connsiteY7" fmla="*/ 1001486 h 1426029"/>
              <a:gd name="connsiteX8" fmla="*/ 1447800 w 2296886"/>
              <a:gd name="connsiteY8" fmla="*/ 1012372 h 1426029"/>
              <a:gd name="connsiteX9" fmla="*/ 1393372 w 2296886"/>
              <a:gd name="connsiteY9" fmla="*/ 1055915 h 1426029"/>
              <a:gd name="connsiteX10" fmla="*/ 1382486 w 2296886"/>
              <a:gd name="connsiteY10" fmla="*/ 1273629 h 1426029"/>
              <a:gd name="connsiteX11" fmla="*/ 1393372 w 2296886"/>
              <a:gd name="connsiteY11" fmla="*/ 1306286 h 1426029"/>
              <a:gd name="connsiteX12" fmla="*/ 1491343 w 2296886"/>
              <a:gd name="connsiteY12" fmla="*/ 1349829 h 1426029"/>
              <a:gd name="connsiteX13" fmla="*/ 1524000 w 2296886"/>
              <a:gd name="connsiteY13" fmla="*/ 1371600 h 1426029"/>
              <a:gd name="connsiteX14" fmla="*/ 1621972 w 2296886"/>
              <a:gd name="connsiteY14" fmla="*/ 1393372 h 1426029"/>
              <a:gd name="connsiteX15" fmla="*/ 1654629 w 2296886"/>
              <a:gd name="connsiteY15" fmla="*/ 1404257 h 1426029"/>
              <a:gd name="connsiteX16" fmla="*/ 1752600 w 2296886"/>
              <a:gd name="connsiteY16" fmla="*/ 1426029 h 1426029"/>
              <a:gd name="connsiteX17" fmla="*/ 1981200 w 2296886"/>
              <a:gd name="connsiteY17" fmla="*/ 1415143 h 1426029"/>
              <a:gd name="connsiteX18" fmla="*/ 2046514 w 2296886"/>
              <a:gd name="connsiteY18" fmla="*/ 1393372 h 1426029"/>
              <a:gd name="connsiteX19" fmla="*/ 2090057 w 2296886"/>
              <a:gd name="connsiteY19" fmla="*/ 1382486 h 1426029"/>
              <a:gd name="connsiteX20" fmla="*/ 2209800 w 2296886"/>
              <a:gd name="connsiteY20" fmla="*/ 1349829 h 1426029"/>
              <a:gd name="connsiteX21" fmla="*/ 2242457 w 2296886"/>
              <a:gd name="connsiteY21" fmla="*/ 1338943 h 1426029"/>
              <a:gd name="connsiteX22" fmla="*/ 2296886 w 2296886"/>
              <a:gd name="connsiteY22" fmla="*/ 1240972 h 1426029"/>
              <a:gd name="connsiteX23" fmla="*/ 2264229 w 2296886"/>
              <a:gd name="connsiteY23" fmla="*/ 1099457 h 1426029"/>
              <a:gd name="connsiteX24" fmla="*/ 2253343 w 2296886"/>
              <a:gd name="connsiteY24" fmla="*/ 1066800 h 1426029"/>
              <a:gd name="connsiteX25" fmla="*/ 2220686 w 2296886"/>
              <a:gd name="connsiteY25" fmla="*/ 1045029 h 1426029"/>
              <a:gd name="connsiteX26" fmla="*/ 2198914 w 2296886"/>
              <a:gd name="connsiteY26" fmla="*/ 1023257 h 1426029"/>
              <a:gd name="connsiteX27" fmla="*/ 2100943 w 2296886"/>
              <a:gd name="connsiteY27" fmla="*/ 979715 h 1426029"/>
              <a:gd name="connsiteX28" fmla="*/ 2068286 w 2296886"/>
              <a:gd name="connsiteY28" fmla="*/ 968829 h 1426029"/>
              <a:gd name="connsiteX29" fmla="*/ 1981200 w 2296886"/>
              <a:gd name="connsiteY29" fmla="*/ 925286 h 1426029"/>
              <a:gd name="connsiteX30" fmla="*/ 1948543 w 2296886"/>
              <a:gd name="connsiteY30" fmla="*/ 914400 h 1426029"/>
              <a:gd name="connsiteX31" fmla="*/ 1905000 w 2296886"/>
              <a:gd name="connsiteY31" fmla="*/ 849086 h 1426029"/>
              <a:gd name="connsiteX32" fmla="*/ 1883229 w 2296886"/>
              <a:gd name="connsiteY32" fmla="*/ 772886 h 1426029"/>
              <a:gd name="connsiteX33" fmla="*/ 1872343 w 2296886"/>
              <a:gd name="connsiteY33" fmla="*/ 740229 h 1426029"/>
              <a:gd name="connsiteX34" fmla="*/ 1861457 w 2296886"/>
              <a:gd name="connsiteY34" fmla="*/ 674915 h 1426029"/>
              <a:gd name="connsiteX35" fmla="*/ 1850572 w 2296886"/>
              <a:gd name="connsiteY35" fmla="*/ 642257 h 1426029"/>
              <a:gd name="connsiteX36" fmla="*/ 1839686 w 2296886"/>
              <a:gd name="connsiteY36" fmla="*/ 587829 h 1426029"/>
              <a:gd name="connsiteX37" fmla="*/ 1828800 w 2296886"/>
              <a:gd name="connsiteY37" fmla="*/ 555172 h 1426029"/>
              <a:gd name="connsiteX38" fmla="*/ 1817914 w 2296886"/>
              <a:gd name="connsiteY38" fmla="*/ 500743 h 1426029"/>
              <a:gd name="connsiteX39" fmla="*/ 1796143 w 2296886"/>
              <a:gd name="connsiteY39" fmla="*/ 435429 h 1426029"/>
              <a:gd name="connsiteX40" fmla="*/ 1774372 w 2296886"/>
              <a:gd name="connsiteY40" fmla="*/ 370115 h 1426029"/>
              <a:gd name="connsiteX41" fmla="*/ 1752600 w 2296886"/>
              <a:gd name="connsiteY41" fmla="*/ 304800 h 1426029"/>
              <a:gd name="connsiteX42" fmla="*/ 1741714 w 2296886"/>
              <a:gd name="connsiteY42" fmla="*/ 272143 h 1426029"/>
              <a:gd name="connsiteX43" fmla="*/ 1719943 w 2296886"/>
              <a:gd name="connsiteY43" fmla="*/ 239486 h 1426029"/>
              <a:gd name="connsiteX44" fmla="*/ 1676400 w 2296886"/>
              <a:gd name="connsiteY44" fmla="*/ 152400 h 1426029"/>
              <a:gd name="connsiteX45" fmla="*/ 1632857 w 2296886"/>
              <a:gd name="connsiteY45" fmla="*/ 97972 h 1426029"/>
              <a:gd name="connsiteX46" fmla="*/ 1621972 w 2296886"/>
              <a:gd name="connsiteY46" fmla="*/ 65315 h 1426029"/>
              <a:gd name="connsiteX47" fmla="*/ 1589314 w 2296886"/>
              <a:gd name="connsiteY47" fmla="*/ 43543 h 1426029"/>
              <a:gd name="connsiteX48" fmla="*/ 1524000 w 2296886"/>
              <a:gd name="connsiteY48" fmla="*/ 21772 h 1426029"/>
              <a:gd name="connsiteX49" fmla="*/ 1436914 w 2296886"/>
              <a:gd name="connsiteY49" fmla="*/ 0 h 1426029"/>
              <a:gd name="connsiteX50" fmla="*/ 903514 w 2296886"/>
              <a:gd name="connsiteY50" fmla="*/ 10886 h 1426029"/>
              <a:gd name="connsiteX51" fmla="*/ 762000 w 2296886"/>
              <a:gd name="connsiteY51" fmla="*/ 43543 h 1426029"/>
              <a:gd name="connsiteX52" fmla="*/ 696686 w 2296886"/>
              <a:gd name="connsiteY52" fmla="*/ 65315 h 1426029"/>
              <a:gd name="connsiteX53" fmla="*/ 642257 w 2296886"/>
              <a:gd name="connsiteY53" fmla="*/ 97972 h 1426029"/>
              <a:gd name="connsiteX54" fmla="*/ 609600 w 2296886"/>
              <a:gd name="connsiteY54" fmla="*/ 119743 h 1426029"/>
              <a:gd name="connsiteX55" fmla="*/ 587829 w 2296886"/>
              <a:gd name="connsiteY55" fmla="*/ 141515 h 1426029"/>
              <a:gd name="connsiteX56" fmla="*/ 555172 w 2296886"/>
              <a:gd name="connsiteY56" fmla="*/ 152400 h 1426029"/>
              <a:gd name="connsiteX57" fmla="*/ 500743 w 2296886"/>
              <a:gd name="connsiteY57" fmla="*/ 206829 h 1426029"/>
              <a:gd name="connsiteX58" fmla="*/ 478972 w 2296886"/>
              <a:gd name="connsiteY58" fmla="*/ 239486 h 1426029"/>
              <a:gd name="connsiteX59" fmla="*/ 435429 w 2296886"/>
              <a:gd name="connsiteY59" fmla="*/ 283029 h 1426029"/>
              <a:gd name="connsiteX60" fmla="*/ 413657 w 2296886"/>
              <a:gd name="connsiteY60" fmla="*/ 304800 h 1426029"/>
              <a:gd name="connsiteX61" fmla="*/ 370114 w 2296886"/>
              <a:gd name="connsiteY61" fmla="*/ 391886 h 1426029"/>
              <a:gd name="connsiteX62" fmla="*/ 337457 w 2296886"/>
              <a:gd name="connsiteY62" fmla="*/ 489857 h 1426029"/>
              <a:gd name="connsiteX63" fmla="*/ 326572 w 2296886"/>
              <a:gd name="connsiteY63" fmla="*/ 522515 h 1426029"/>
              <a:gd name="connsiteX64" fmla="*/ 304800 w 2296886"/>
              <a:gd name="connsiteY64" fmla="*/ 544286 h 1426029"/>
              <a:gd name="connsiteX65" fmla="*/ 272143 w 2296886"/>
              <a:gd name="connsiteY65" fmla="*/ 598715 h 1426029"/>
              <a:gd name="connsiteX66" fmla="*/ 261257 w 2296886"/>
              <a:gd name="connsiteY66" fmla="*/ 631372 h 1426029"/>
              <a:gd name="connsiteX67" fmla="*/ 239486 w 2296886"/>
              <a:gd name="connsiteY67" fmla="*/ 664029 h 1426029"/>
              <a:gd name="connsiteX68" fmla="*/ 228600 w 2296886"/>
              <a:gd name="connsiteY68" fmla="*/ 696686 h 1426029"/>
              <a:gd name="connsiteX69" fmla="*/ 185057 w 2296886"/>
              <a:gd name="connsiteY69" fmla="*/ 751115 h 1426029"/>
              <a:gd name="connsiteX70" fmla="*/ 174172 w 2296886"/>
              <a:gd name="connsiteY70" fmla="*/ 783772 h 1426029"/>
              <a:gd name="connsiteX71" fmla="*/ 152400 w 2296886"/>
              <a:gd name="connsiteY71" fmla="*/ 805543 h 1426029"/>
              <a:gd name="connsiteX72" fmla="*/ 108857 w 2296886"/>
              <a:gd name="connsiteY72" fmla="*/ 892629 h 1426029"/>
              <a:gd name="connsiteX73" fmla="*/ 97972 w 2296886"/>
              <a:gd name="connsiteY73" fmla="*/ 925286 h 1426029"/>
              <a:gd name="connsiteX74" fmla="*/ 76200 w 2296886"/>
              <a:gd name="connsiteY74" fmla="*/ 947057 h 1426029"/>
              <a:gd name="connsiteX75" fmla="*/ 54429 w 2296886"/>
              <a:gd name="connsiteY75" fmla="*/ 1012372 h 1426029"/>
              <a:gd name="connsiteX76" fmla="*/ 0 w 2296886"/>
              <a:gd name="connsiteY76" fmla="*/ 1066800 h 14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296886" h="1426029">
                <a:moveTo>
                  <a:pt x="1915886" y="892629"/>
                </a:moveTo>
                <a:cubicBezTo>
                  <a:pt x="1886857" y="896258"/>
                  <a:pt x="1857583" y="898282"/>
                  <a:pt x="1828800" y="903515"/>
                </a:cubicBezTo>
                <a:cubicBezTo>
                  <a:pt x="1817511" y="905568"/>
                  <a:pt x="1807176" y="911248"/>
                  <a:pt x="1796143" y="914400"/>
                </a:cubicBezTo>
                <a:cubicBezTo>
                  <a:pt x="1781758" y="918510"/>
                  <a:pt x="1767205" y="922040"/>
                  <a:pt x="1752600" y="925286"/>
                </a:cubicBezTo>
                <a:cubicBezTo>
                  <a:pt x="1734539" y="929300"/>
                  <a:pt x="1716022" y="931304"/>
                  <a:pt x="1698172" y="936172"/>
                </a:cubicBezTo>
                <a:cubicBezTo>
                  <a:pt x="1676031" y="942210"/>
                  <a:pt x="1655361" y="953442"/>
                  <a:pt x="1632857" y="957943"/>
                </a:cubicBezTo>
                <a:cubicBezTo>
                  <a:pt x="1555929" y="973329"/>
                  <a:pt x="1595977" y="962979"/>
                  <a:pt x="1513114" y="990600"/>
                </a:cubicBezTo>
                <a:lnTo>
                  <a:pt x="1480457" y="1001486"/>
                </a:lnTo>
                <a:cubicBezTo>
                  <a:pt x="1469571" y="1005115"/>
                  <a:pt x="1457347" y="1006007"/>
                  <a:pt x="1447800" y="1012372"/>
                </a:cubicBezTo>
                <a:cubicBezTo>
                  <a:pt x="1406603" y="1039836"/>
                  <a:pt x="1424394" y="1024892"/>
                  <a:pt x="1393372" y="1055915"/>
                </a:cubicBezTo>
                <a:cubicBezTo>
                  <a:pt x="1358193" y="1161450"/>
                  <a:pt x="1363977" y="1116303"/>
                  <a:pt x="1382486" y="1273629"/>
                </a:cubicBezTo>
                <a:cubicBezTo>
                  <a:pt x="1383827" y="1285025"/>
                  <a:pt x="1386204" y="1297326"/>
                  <a:pt x="1393372" y="1306286"/>
                </a:cubicBezTo>
                <a:cubicBezTo>
                  <a:pt x="1418691" y="1337934"/>
                  <a:pt x="1459985" y="1328924"/>
                  <a:pt x="1491343" y="1349829"/>
                </a:cubicBezTo>
                <a:cubicBezTo>
                  <a:pt x="1502229" y="1357086"/>
                  <a:pt x="1512298" y="1365749"/>
                  <a:pt x="1524000" y="1371600"/>
                </a:cubicBezTo>
                <a:cubicBezTo>
                  <a:pt x="1553408" y="1386304"/>
                  <a:pt x="1591867" y="1386682"/>
                  <a:pt x="1621972" y="1393372"/>
                </a:cubicBezTo>
                <a:cubicBezTo>
                  <a:pt x="1633173" y="1395861"/>
                  <a:pt x="1643596" y="1401105"/>
                  <a:pt x="1654629" y="1404257"/>
                </a:cubicBezTo>
                <a:cubicBezTo>
                  <a:pt x="1690504" y="1414507"/>
                  <a:pt x="1715182" y="1418545"/>
                  <a:pt x="1752600" y="1426029"/>
                </a:cubicBezTo>
                <a:cubicBezTo>
                  <a:pt x="1828800" y="1422400"/>
                  <a:pt x="1905380" y="1423567"/>
                  <a:pt x="1981200" y="1415143"/>
                </a:cubicBezTo>
                <a:cubicBezTo>
                  <a:pt x="2004009" y="1412609"/>
                  <a:pt x="2024250" y="1398938"/>
                  <a:pt x="2046514" y="1393372"/>
                </a:cubicBezTo>
                <a:cubicBezTo>
                  <a:pt x="2061028" y="1389743"/>
                  <a:pt x="2075452" y="1385732"/>
                  <a:pt x="2090057" y="1382486"/>
                </a:cubicBezTo>
                <a:cubicBezTo>
                  <a:pt x="2182374" y="1361971"/>
                  <a:pt x="2107851" y="1383812"/>
                  <a:pt x="2209800" y="1349829"/>
                </a:cubicBezTo>
                <a:lnTo>
                  <a:pt x="2242457" y="1338943"/>
                </a:lnTo>
                <a:cubicBezTo>
                  <a:pt x="2299083" y="1282317"/>
                  <a:pt x="2281974" y="1315528"/>
                  <a:pt x="2296886" y="1240972"/>
                </a:cubicBezTo>
                <a:cubicBezTo>
                  <a:pt x="2277382" y="1045938"/>
                  <a:pt x="2308852" y="1188705"/>
                  <a:pt x="2264229" y="1099457"/>
                </a:cubicBezTo>
                <a:cubicBezTo>
                  <a:pt x="2259097" y="1089194"/>
                  <a:pt x="2260511" y="1075760"/>
                  <a:pt x="2253343" y="1066800"/>
                </a:cubicBezTo>
                <a:cubicBezTo>
                  <a:pt x="2245170" y="1056584"/>
                  <a:pt x="2230902" y="1053202"/>
                  <a:pt x="2220686" y="1045029"/>
                </a:cubicBezTo>
                <a:cubicBezTo>
                  <a:pt x="2212672" y="1038618"/>
                  <a:pt x="2206928" y="1029668"/>
                  <a:pt x="2198914" y="1023257"/>
                </a:cubicBezTo>
                <a:cubicBezTo>
                  <a:pt x="2161949" y="993685"/>
                  <a:pt x="2152731" y="996978"/>
                  <a:pt x="2100943" y="979715"/>
                </a:cubicBezTo>
                <a:lnTo>
                  <a:pt x="2068286" y="968829"/>
                </a:lnTo>
                <a:cubicBezTo>
                  <a:pt x="2030286" y="930829"/>
                  <a:pt x="2056251" y="950303"/>
                  <a:pt x="1981200" y="925286"/>
                </a:cubicBezTo>
                <a:lnTo>
                  <a:pt x="1948543" y="914400"/>
                </a:lnTo>
                <a:cubicBezTo>
                  <a:pt x="1934029" y="892629"/>
                  <a:pt x="1913275" y="873909"/>
                  <a:pt x="1905000" y="849086"/>
                </a:cubicBezTo>
                <a:cubicBezTo>
                  <a:pt x="1878899" y="770786"/>
                  <a:pt x="1910566" y="868567"/>
                  <a:pt x="1883229" y="772886"/>
                </a:cubicBezTo>
                <a:cubicBezTo>
                  <a:pt x="1880077" y="761853"/>
                  <a:pt x="1874832" y="751430"/>
                  <a:pt x="1872343" y="740229"/>
                </a:cubicBezTo>
                <a:cubicBezTo>
                  <a:pt x="1867555" y="718683"/>
                  <a:pt x="1866245" y="696461"/>
                  <a:pt x="1861457" y="674915"/>
                </a:cubicBezTo>
                <a:cubicBezTo>
                  <a:pt x="1858968" y="663713"/>
                  <a:pt x="1853355" y="653389"/>
                  <a:pt x="1850572" y="642257"/>
                </a:cubicBezTo>
                <a:cubicBezTo>
                  <a:pt x="1846085" y="624307"/>
                  <a:pt x="1844174" y="605779"/>
                  <a:pt x="1839686" y="587829"/>
                </a:cubicBezTo>
                <a:cubicBezTo>
                  <a:pt x="1836903" y="576697"/>
                  <a:pt x="1831583" y="566304"/>
                  <a:pt x="1828800" y="555172"/>
                </a:cubicBezTo>
                <a:cubicBezTo>
                  <a:pt x="1824312" y="537222"/>
                  <a:pt x="1822782" y="518593"/>
                  <a:pt x="1817914" y="500743"/>
                </a:cubicBezTo>
                <a:cubicBezTo>
                  <a:pt x="1811876" y="478603"/>
                  <a:pt x="1803400" y="457200"/>
                  <a:pt x="1796143" y="435429"/>
                </a:cubicBezTo>
                <a:lnTo>
                  <a:pt x="1774372" y="370115"/>
                </a:lnTo>
                <a:lnTo>
                  <a:pt x="1752600" y="304800"/>
                </a:lnTo>
                <a:cubicBezTo>
                  <a:pt x="1748971" y="293914"/>
                  <a:pt x="1748079" y="281690"/>
                  <a:pt x="1741714" y="272143"/>
                </a:cubicBezTo>
                <a:cubicBezTo>
                  <a:pt x="1734457" y="261257"/>
                  <a:pt x="1725256" y="251441"/>
                  <a:pt x="1719943" y="239486"/>
                </a:cubicBezTo>
                <a:cubicBezTo>
                  <a:pt x="1679917" y="149426"/>
                  <a:pt x="1721112" y="197112"/>
                  <a:pt x="1676400" y="152400"/>
                </a:cubicBezTo>
                <a:cubicBezTo>
                  <a:pt x="1649037" y="70313"/>
                  <a:pt x="1689131" y="168315"/>
                  <a:pt x="1632857" y="97972"/>
                </a:cubicBezTo>
                <a:cubicBezTo>
                  <a:pt x="1625689" y="89012"/>
                  <a:pt x="1629140" y="74275"/>
                  <a:pt x="1621972" y="65315"/>
                </a:cubicBezTo>
                <a:cubicBezTo>
                  <a:pt x="1613799" y="55099"/>
                  <a:pt x="1601270" y="48857"/>
                  <a:pt x="1589314" y="43543"/>
                </a:cubicBezTo>
                <a:cubicBezTo>
                  <a:pt x="1568343" y="34223"/>
                  <a:pt x="1545771" y="29029"/>
                  <a:pt x="1524000" y="21772"/>
                </a:cubicBezTo>
                <a:cubicBezTo>
                  <a:pt x="1473786" y="5034"/>
                  <a:pt x="1502601" y="13138"/>
                  <a:pt x="1436914" y="0"/>
                </a:cubicBezTo>
                <a:lnTo>
                  <a:pt x="903514" y="10886"/>
                </a:lnTo>
                <a:cubicBezTo>
                  <a:pt x="884088" y="11606"/>
                  <a:pt x="762978" y="43217"/>
                  <a:pt x="762000" y="43543"/>
                </a:cubicBezTo>
                <a:lnTo>
                  <a:pt x="696686" y="65315"/>
                </a:lnTo>
                <a:cubicBezTo>
                  <a:pt x="654160" y="107839"/>
                  <a:pt x="698782" y="69709"/>
                  <a:pt x="642257" y="97972"/>
                </a:cubicBezTo>
                <a:cubicBezTo>
                  <a:pt x="630555" y="103823"/>
                  <a:pt x="619816" y="111570"/>
                  <a:pt x="609600" y="119743"/>
                </a:cubicBezTo>
                <a:cubicBezTo>
                  <a:pt x="601586" y="126154"/>
                  <a:pt x="596630" y="136235"/>
                  <a:pt x="587829" y="141515"/>
                </a:cubicBezTo>
                <a:cubicBezTo>
                  <a:pt x="577990" y="147419"/>
                  <a:pt x="566058" y="148772"/>
                  <a:pt x="555172" y="152400"/>
                </a:cubicBezTo>
                <a:cubicBezTo>
                  <a:pt x="537029" y="170543"/>
                  <a:pt x="514975" y="185480"/>
                  <a:pt x="500743" y="206829"/>
                </a:cubicBezTo>
                <a:cubicBezTo>
                  <a:pt x="493486" y="217715"/>
                  <a:pt x="487486" y="229553"/>
                  <a:pt x="478972" y="239486"/>
                </a:cubicBezTo>
                <a:cubicBezTo>
                  <a:pt x="465614" y="255071"/>
                  <a:pt x="449943" y="268515"/>
                  <a:pt x="435429" y="283029"/>
                </a:cubicBezTo>
                <a:lnTo>
                  <a:pt x="413657" y="304800"/>
                </a:lnTo>
                <a:cubicBezTo>
                  <a:pt x="388641" y="379852"/>
                  <a:pt x="408114" y="353888"/>
                  <a:pt x="370114" y="391886"/>
                </a:cubicBezTo>
                <a:lnTo>
                  <a:pt x="337457" y="489857"/>
                </a:lnTo>
                <a:cubicBezTo>
                  <a:pt x="333828" y="500743"/>
                  <a:pt x="334686" y="514401"/>
                  <a:pt x="326572" y="522515"/>
                </a:cubicBezTo>
                <a:lnTo>
                  <a:pt x="304800" y="544286"/>
                </a:lnTo>
                <a:cubicBezTo>
                  <a:pt x="273962" y="636798"/>
                  <a:pt x="316970" y="524002"/>
                  <a:pt x="272143" y="598715"/>
                </a:cubicBezTo>
                <a:cubicBezTo>
                  <a:pt x="266239" y="608554"/>
                  <a:pt x="266389" y="621109"/>
                  <a:pt x="261257" y="631372"/>
                </a:cubicBezTo>
                <a:cubicBezTo>
                  <a:pt x="255406" y="643074"/>
                  <a:pt x="245337" y="652327"/>
                  <a:pt x="239486" y="664029"/>
                </a:cubicBezTo>
                <a:cubicBezTo>
                  <a:pt x="234354" y="674292"/>
                  <a:pt x="233732" y="686423"/>
                  <a:pt x="228600" y="696686"/>
                </a:cubicBezTo>
                <a:cubicBezTo>
                  <a:pt x="214867" y="724151"/>
                  <a:pt x="205308" y="730864"/>
                  <a:pt x="185057" y="751115"/>
                </a:cubicBezTo>
                <a:cubicBezTo>
                  <a:pt x="181429" y="762001"/>
                  <a:pt x="180076" y="773933"/>
                  <a:pt x="174172" y="783772"/>
                </a:cubicBezTo>
                <a:cubicBezTo>
                  <a:pt x="168892" y="792573"/>
                  <a:pt x="156990" y="796363"/>
                  <a:pt x="152400" y="805543"/>
                </a:cubicBezTo>
                <a:cubicBezTo>
                  <a:pt x="102365" y="905613"/>
                  <a:pt x="158045" y="843441"/>
                  <a:pt x="108857" y="892629"/>
                </a:cubicBezTo>
                <a:cubicBezTo>
                  <a:pt x="105229" y="903515"/>
                  <a:pt x="103876" y="915447"/>
                  <a:pt x="97972" y="925286"/>
                </a:cubicBezTo>
                <a:cubicBezTo>
                  <a:pt x="92692" y="934087"/>
                  <a:pt x="80790" y="937877"/>
                  <a:pt x="76200" y="947057"/>
                </a:cubicBezTo>
                <a:cubicBezTo>
                  <a:pt x="65937" y="967583"/>
                  <a:pt x="70657" y="996144"/>
                  <a:pt x="54429" y="1012372"/>
                </a:cubicBezTo>
                <a:lnTo>
                  <a:pt x="0" y="1066800"/>
                </a:ln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413656" y="5445224"/>
            <a:ext cx="8190791" cy="707886"/>
          </a:xfrm>
          <a:prstGeom prst="rect">
            <a:avLst/>
          </a:prstGeom>
        </p:spPr>
        <p:txBody>
          <a:bodyPr wrap="square">
            <a:spAutoFit/>
          </a:bodyPr>
          <a:lstStyle/>
          <a:p>
            <a:pPr lvl="0" algn="ctr"/>
            <a:r>
              <a:rPr lang="en-US" sz="2000" dirty="0">
                <a:solidFill>
                  <a:prstClr val="black"/>
                </a:solidFill>
                <a:latin typeface="Times New Roman" panose="02020603050405020304" pitchFamily="18" charset="0"/>
                <a:cs typeface="Times New Roman" panose="02020603050405020304" pitchFamily="18" charset="0"/>
              </a:rPr>
              <a:t>You need 5 coenzymes to work:</a:t>
            </a:r>
          </a:p>
          <a:p>
            <a:pPr lvl="0" algn="ctr"/>
            <a:r>
              <a:rPr lang="en-US" sz="2000" dirty="0">
                <a:solidFill>
                  <a:prstClr val="black"/>
                </a:solidFill>
                <a:latin typeface="Times New Roman" panose="02020603050405020304" pitchFamily="18" charset="0"/>
                <a:cs typeface="Times New Roman" panose="02020603050405020304" pitchFamily="18" charset="0"/>
              </a:rPr>
              <a:t>TDF, FAD, NAD +, </a:t>
            </a:r>
            <a:r>
              <a:rPr lang="en-US" sz="2000" dirty="0" err="1">
                <a:solidFill>
                  <a:prstClr val="black"/>
                </a:solidFill>
                <a:latin typeface="Times New Roman" panose="02020603050405020304" pitchFamily="18" charset="0"/>
                <a:cs typeface="Times New Roman" panose="02020603050405020304" pitchFamily="18" charset="0"/>
              </a:rPr>
              <a:t>lipoic</a:t>
            </a:r>
            <a:r>
              <a:rPr lang="en-US" sz="2000" dirty="0">
                <a:solidFill>
                  <a:prstClr val="black"/>
                </a:solidFill>
                <a:latin typeface="Times New Roman" panose="02020603050405020304" pitchFamily="18" charset="0"/>
                <a:cs typeface="Times New Roman" panose="02020603050405020304" pitchFamily="18" charset="0"/>
              </a:rPr>
              <a:t> acid, pantothenic acid (HS-CoA)</a:t>
            </a:r>
            <a:endParaRPr lang="ru-RU" sz="20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05236" y="2780391"/>
            <a:ext cx="1584176" cy="5232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smtClean="0"/>
              <a:t>Pyruvate</a:t>
            </a:r>
            <a:endParaRPr lang="ru-RU" sz="2800" b="1" dirty="0"/>
          </a:p>
        </p:txBody>
      </p:sp>
      <p:sp>
        <p:nvSpPr>
          <p:cNvPr id="14" name="TextBox 13"/>
          <p:cNvSpPr txBox="1"/>
          <p:nvPr/>
        </p:nvSpPr>
        <p:spPr>
          <a:xfrm>
            <a:off x="4621215" y="2609850"/>
            <a:ext cx="3826868" cy="8309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smtClean="0"/>
              <a:t>Pyruvate </a:t>
            </a:r>
            <a:r>
              <a:rPr lang="en-GB" sz="2400" b="1" dirty="0"/>
              <a:t>dehydrogenase complex</a:t>
            </a:r>
            <a:endParaRPr lang="ru-RU" sz="2400" b="1" dirty="0"/>
          </a:p>
        </p:txBody>
      </p:sp>
    </p:spTree>
    <p:extLst>
      <p:ext uri="{BB962C8B-B14F-4D97-AF65-F5344CB8AC3E}">
        <p14:creationId xmlns:p14="http://schemas.microsoft.com/office/powerpoint/2010/main" val="309718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769441"/>
            <a:ext cx="9143999" cy="2308324"/>
          </a:xfrm>
          <a:prstGeom prst="rect">
            <a:avLst/>
          </a:prstGeom>
        </p:spPr>
        <p:txBody>
          <a:bodyPr wrap="square">
            <a:spAutoFit/>
          </a:bodyPr>
          <a:lstStyle/>
          <a:p>
            <a:pPr algn="ctr" fontAlgn="base">
              <a:spcBef>
                <a:spcPct val="0"/>
              </a:spcBef>
              <a:spcAft>
                <a:spcPct val="0"/>
              </a:spcAft>
            </a:pPr>
            <a:r>
              <a:rPr lang="en-US" sz="4800" dirty="0">
                <a:solidFill>
                  <a:prstClr val="black"/>
                </a:solidFill>
                <a:latin typeface="Times New Roman" pitchFamily="18" charset="0"/>
              </a:rPr>
              <a:t>Decarboxylation</a:t>
            </a:r>
          </a:p>
          <a:p>
            <a:pPr algn="ctr" fontAlgn="base">
              <a:spcBef>
                <a:spcPct val="0"/>
              </a:spcBef>
              <a:spcAft>
                <a:spcPct val="0"/>
              </a:spcAft>
            </a:pPr>
            <a:r>
              <a:rPr lang="en-US" sz="4800" dirty="0">
                <a:solidFill>
                  <a:prstClr val="black"/>
                </a:solidFill>
                <a:latin typeface="Times New Roman" pitchFamily="18" charset="0"/>
              </a:rPr>
              <a:t>(cleavage of the carboxyl group in the form of CO2):</a:t>
            </a:r>
            <a:endParaRPr lang="ru-RU" sz="4800" dirty="0" smtClean="0">
              <a:solidFill>
                <a:prstClr val="black"/>
              </a:solidFill>
              <a:latin typeface="Times New Roman" pitchFamily="18" charset="0"/>
            </a:endParaRPr>
          </a:p>
        </p:txBody>
      </p:sp>
      <p:sp>
        <p:nvSpPr>
          <p:cNvPr id="5" name="TextBox 4"/>
          <p:cNvSpPr txBox="1"/>
          <p:nvPr/>
        </p:nvSpPr>
        <p:spPr>
          <a:xfrm>
            <a:off x="-15878" y="0"/>
            <a:ext cx="9159877" cy="769441"/>
          </a:xfrm>
          <a:prstGeom prst="rect">
            <a:avLst/>
          </a:prstGeom>
          <a:noFill/>
        </p:spPr>
        <p:txBody>
          <a:bodyPr wrap="square" rtlCol="0">
            <a:spAutoFit/>
          </a:bodyPr>
          <a:lstStyle/>
          <a:p>
            <a:pPr algn="ctr" fontAlgn="base">
              <a:spcBef>
                <a:spcPct val="0"/>
              </a:spcBef>
              <a:spcAft>
                <a:spcPct val="0"/>
              </a:spcAft>
            </a:pPr>
            <a:r>
              <a:rPr lang="en-US" sz="4400" b="1" dirty="0">
                <a:solidFill>
                  <a:srgbClr val="FF0000"/>
                </a:solidFill>
                <a:latin typeface="Times New Roman" pitchFamily="18" charset="0"/>
              </a:rPr>
              <a:t>Biochemical memos</a:t>
            </a:r>
            <a:endParaRPr lang="ru-RU" sz="4400" b="1" dirty="0">
              <a:solidFill>
                <a:srgbClr val="FF0000"/>
              </a:solidFill>
              <a:latin typeface="Times New Roman" pitchFamily="18" charset="0"/>
            </a:endParaRPr>
          </a:p>
        </p:txBody>
      </p:sp>
      <p:sp>
        <p:nvSpPr>
          <p:cNvPr id="6" name="Прямоугольник 5"/>
          <p:cNvSpPr/>
          <p:nvPr/>
        </p:nvSpPr>
        <p:spPr>
          <a:xfrm>
            <a:off x="-15879" y="6565505"/>
            <a:ext cx="9159878" cy="276999"/>
          </a:xfrm>
          <a:prstGeom prst="rect">
            <a:avLst/>
          </a:prstGeom>
        </p:spPr>
        <p:txBody>
          <a:bodyPr wrap="square">
            <a:spAutoFit/>
          </a:bodyPr>
          <a:lstStyle/>
          <a:p>
            <a:pPr algn="ctr" fontAlgn="base">
              <a:spcBef>
                <a:spcPct val="0"/>
              </a:spcBef>
              <a:spcAft>
                <a:spcPct val="0"/>
              </a:spcAft>
            </a:pPr>
            <a:r>
              <a:rPr lang="en-US" sz="1200" dirty="0">
                <a:solidFill>
                  <a:prstClr val="black"/>
                </a:solidFill>
                <a:latin typeface="Times New Roman" pitchFamily="18" charset="0"/>
              </a:rPr>
              <a:t>https://vk.com/topic-38399383_28800070</a:t>
            </a:r>
            <a:endParaRPr lang="ru-RU" sz="1200" dirty="0">
              <a:solidFill>
                <a:prstClr val="black"/>
              </a:solidFill>
              <a:latin typeface="Times New Roman" pitchFamily="18"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238" b="19437"/>
          <a:stretch/>
        </p:blipFill>
        <p:spPr bwMode="auto">
          <a:xfrm>
            <a:off x="884382" y="3174486"/>
            <a:ext cx="7375231" cy="339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Выноска-облако 6"/>
          <p:cNvSpPr/>
          <p:nvPr/>
        </p:nvSpPr>
        <p:spPr>
          <a:xfrm>
            <a:off x="5672918" y="3184702"/>
            <a:ext cx="2499482" cy="1180401"/>
          </a:xfrm>
          <a:prstGeom prst="cloudCallout">
            <a:avLst>
              <a:gd name="adj1" fmla="val -59829"/>
              <a:gd name="adj2" fmla="val 45824"/>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lang="ru-RU" sz="6600" dirty="0">
                <a:solidFill>
                  <a:prstClr val="black"/>
                </a:solidFill>
              </a:rPr>
              <a:t>СО</a:t>
            </a:r>
            <a:r>
              <a:rPr lang="ru-RU" sz="6600" baseline="-25000" dirty="0">
                <a:solidFill>
                  <a:prstClr val="black"/>
                </a:solidFill>
              </a:rPr>
              <a:t>2</a:t>
            </a:r>
            <a:endParaRPr lang="ru-RU" sz="6600" dirty="0">
              <a:solidFill>
                <a:prstClr val="black"/>
              </a:solidFill>
            </a:endParaRPr>
          </a:p>
        </p:txBody>
      </p:sp>
    </p:spTree>
    <p:extLst>
      <p:ext uri="{BB962C8B-B14F-4D97-AF65-F5344CB8AC3E}">
        <p14:creationId xmlns:p14="http://schemas.microsoft.com/office/powerpoint/2010/main" val="8986888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250825" y="115888"/>
            <a:ext cx="8713788" cy="1143000"/>
          </a:xfrm>
        </p:spPr>
        <p:txBody>
          <a:bodyPr/>
          <a:lstStyle/>
          <a:p>
            <a:r>
              <a:rPr lang="en-US" altLang="ru-RU" sz="2800" dirty="0">
                <a:solidFill>
                  <a:srgbClr val="FF0000"/>
                </a:solidFill>
              </a:rPr>
              <a:t>THREE-DIMENSIONAL MODEL OF THE PIRUVATE DEHYDROGENASE COMPLEX</a:t>
            </a:r>
            <a:endParaRPr lang="ru-RU" altLang="ru-RU" sz="2800" dirty="0" smtClean="0">
              <a:solidFill>
                <a:srgbClr val="FF0000"/>
              </a:solidFill>
            </a:endParaRPr>
          </a:p>
        </p:txBody>
      </p:sp>
      <p:pic>
        <p:nvPicPr>
          <p:cNvPr id="15363"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2775" y="1238250"/>
            <a:ext cx="3480693" cy="35014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AutoShape 4" descr="https://upload.wikimedia.org/wikipedia/commons/thumb/2/20/Complex_piruvat_deshidrogenasa.png/240px-Complex_piruvat_deshidrogenasa.png"/>
          <p:cNvSpPr>
            <a:spLocks noChangeAspect="1" noChangeArrowheads="1"/>
          </p:cNvSpPr>
          <p:nvPr/>
        </p:nvSpPr>
        <p:spPr bwMode="auto">
          <a:xfrm>
            <a:off x="155575" y="-1143000"/>
            <a:ext cx="2286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ru-RU" altLang="ru-RU"/>
          </a:p>
        </p:txBody>
      </p:sp>
      <p:sp>
        <p:nvSpPr>
          <p:cNvPr id="15365" name="AutoShape 6" descr="https://upload.wikimedia.org/wikipedia/commons/2/20/Complex_piruvat_deshidrogenasa.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ru-RU" altLang="ru-RU"/>
          </a:p>
        </p:txBody>
      </p:sp>
      <p:sp>
        <p:nvSpPr>
          <p:cNvPr id="15366" name="AutoShape 8" descr="https://upload.wikimedia.org/wikipedia/commons/2/20/Complex_piruvat_deshidrogenasa.pn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ru-RU" altLang="ru-RU"/>
          </a:p>
        </p:txBody>
      </p:sp>
      <p:pic>
        <p:nvPicPr>
          <p:cNvPr id="15367" name="Picture 9" descr="C:\Users\TEPLYA~1\AppData\Local\Temp\Complex_piruvat_deshidrogenas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250" y="1200188"/>
            <a:ext cx="3450158" cy="35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Прямоугольник 6"/>
          <p:cNvSpPr>
            <a:spLocks noChangeArrowheads="1"/>
          </p:cNvSpPr>
          <p:nvPr/>
        </p:nvSpPr>
        <p:spPr bwMode="auto">
          <a:xfrm>
            <a:off x="125413" y="5013325"/>
            <a:ext cx="8910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ru-RU" dirty="0">
                <a:solidFill>
                  <a:srgbClr val="FF0000"/>
                </a:solidFill>
              </a:rPr>
              <a:t>Schematic representation of PDH showing enzymes (E1, E2, E3).</a:t>
            </a:r>
          </a:p>
          <a:p>
            <a:pPr algn="ctr" eaLnBrk="1" hangingPunct="1"/>
            <a:r>
              <a:rPr lang="en-US" altLang="ru-RU" dirty="0"/>
              <a:t>The core part is highlighted in </a:t>
            </a:r>
            <a:r>
              <a:rPr lang="en-US" altLang="ru-RU" dirty="0">
                <a:solidFill>
                  <a:schemeClr val="accent3">
                    <a:lumMod val="75000"/>
                  </a:schemeClr>
                </a:solidFill>
              </a:rPr>
              <a:t>green</a:t>
            </a:r>
            <a:r>
              <a:rPr lang="en-US" altLang="ru-RU" dirty="0"/>
              <a:t>, the E2 </a:t>
            </a:r>
            <a:r>
              <a:rPr lang="en-US" altLang="ru-RU" dirty="0" err="1"/>
              <a:t>lipoyl</a:t>
            </a:r>
            <a:r>
              <a:rPr lang="en-US" altLang="ru-RU" dirty="0"/>
              <a:t> domain, which continues forward until it comes into contact with the active centers of the E1 molecules </a:t>
            </a:r>
            <a:r>
              <a:rPr lang="en-US" altLang="ru-RU" dirty="0">
                <a:solidFill>
                  <a:srgbClr val="FFFF00"/>
                </a:solidFill>
              </a:rPr>
              <a:t>(yellow)</a:t>
            </a:r>
            <a:r>
              <a:rPr lang="en-US" altLang="ru-RU" dirty="0"/>
              <a:t>, is highlighted in blue. Several E3 subunits </a:t>
            </a:r>
            <a:r>
              <a:rPr lang="en-US" altLang="ru-RU" dirty="0">
                <a:solidFill>
                  <a:srgbClr val="FF0000"/>
                </a:solidFill>
              </a:rPr>
              <a:t>(red) </a:t>
            </a:r>
            <a:r>
              <a:rPr lang="en-US" altLang="ru-RU" dirty="0"/>
              <a:t>are also associated with the cortex.</a:t>
            </a:r>
            <a:endParaRPr lang="ru-RU" altLang="ru-RU" dirty="0"/>
          </a:p>
        </p:txBody>
      </p:sp>
    </p:spTree>
    <p:extLst>
      <p:ext uri="{BB962C8B-B14F-4D97-AF65-F5344CB8AC3E}">
        <p14:creationId xmlns:p14="http://schemas.microsoft.com/office/powerpoint/2010/main" val="38790783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8814" y="116632"/>
            <a:ext cx="9144000" cy="849313"/>
          </a:xfrm>
        </p:spPr>
        <p:txBody>
          <a:bodyPr>
            <a:noAutofit/>
          </a:bodyPr>
          <a:lstStyle/>
          <a:p>
            <a:r>
              <a:rPr lang="en-US" altLang="ru-RU" sz="3200" dirty="0">
                <a:solidFill>
                  <a:srgbClr val="FF0000"/>
                </a:solidFill>
              </a:rPr>
              <a:t>PIRUVATE DEHYDROGENASE COMPLEX INCLUDES:</a:t>
            </a:r>
            <a:endParaRPr lang="ru-RU" altLang="ru-RU" sz="3200" dirty="0" smtClean="0">
              <a:solidFill>
                <a:srgbClr val="FF0000"/>
              </a:solidFill>
            </a:endParaRPr>
          </a:p>
        </p:txBody>
      </p:sp>
      <p:sp>
        <p:nvSpPr>
          <p:cNvPr id="16387" name="Объект 2"/>
          <p:cNvSpPr>
            <a:spLocks noGrp="1"/>
          </p:cNvSpPr>
          <p:nvPr>
            <p:ph idx="1"/>
          </p:nvPr>
        </p:nvSpPr>
        <p:spPr>
          <a:xfrm>
            <a:off x="0" y="764704"/>
            <a:ext cx="9107612" cy="4930775"/>
          </a:xfrm>
        </p:spPr>
        <p:txBody>
          <a:bodyPr>
            <a:noAutofit/>
          </a:bodyPr>
          <a:lstStyle/>
          <a:p>
            <a:r>
              <a:rPr lang="en-US" altLang="ru-RU" sz="2200" b="1" dirty="0">
                <a:solidFill>
                  <a:srgbClr val="FF0000"/>
                </a:solidFill>
              </a:rPr>
              <a:t>E1 - </a:t>
            </a:r>
            <a:r>
              <a:rPr lang="en-US" altLang="ru-RU" sz="2200" b="1" dirty="0" err="1">
                <a:solidFill>
                  <a:srgbClr val="FF0000"/>
                </a:solidFill>
              </a:rPr>
              <a:t>decarboxylating</a:t>
            </a:r>
            <a:r>
              <a:rPr lang="en-US" altLang="ru-RU" sz="2200" b="1" dirty="0">
                <a:solidFill>
                  <a:srgbClr val="FF0000"/>
                </a:solidFill>
              </a:rPr>
              <a:t> pyruvate dehydrogenase.</a:t>
            </a:r>
          </a:p>
          <a:p>
            <a:r>
              <a:rPr lang="en-US" altLang="ru-RU" sz="2200" b="1" dirty="0"/>
              <a:t>The cofactor is the active form of vitamin B1 - thiamine pyrophosphate.</a:t>
            </a:r>
          </a:p>
          <a:p>
            <a:r>
              <a:rPr lang="en-US" altLang="ru-RU" sz="2200" b="1" dirty="0">
                <a:solidFill>
                  <a:srgbClr val="FF0000"/>
                </a:solidFill>
              </a:rPr>
              <a:t>E2 - </a:t>
            </a:r>
            <a:r>
              <a:rPr lang="en-US" altLang="ru-RU" sz="2200" b="1" dirty="0" err="1">
                <a:solidFill>
                  <a:srgbClr val="FF0000"/>
                </a:solidFill>
              </a:rPr>
              <a:t>dihydrolipoylacetyltransferase</a:t>
            </a:r>
            <a:r>
              <a:rPr lang="en-US" altLang="ru-RU" sz="2200" b="1" dirty="0">
                <a:solidFill>
                  <a:srgbClr val="FF0000"/>
                </a:solidFill>
              </a:rPr>
              <a:t>.</a:t>
            </a:r>
          </a:p>
          <a:p>
            <a:r>
              <a:rPr lang="en-US" altLang="ru-RU" sz="2200" b="1" dirty="0"/>
              <a:t>The cofactor is a vitamin-like substance - </a:t>
            </a:r>
            <a:r>
              <a:rPr lang="en-US" altLang="ru-RU" sz="2200" b="1" dirty="0" err="1"/>
              <a:t>lipoic</a:t>
            </a:r>
            <a:r>
              <a:rPr lang="en-US" altLang="ru-RU" sz="2200" b="1" dirty="0"/>
              <a:t> acid, which, having attached 2 hydrogen atoms, can be converted into </a:t>
            </a:r>
            <a:r>
              <a:rPr lang="en-US" altLang="ru-RU" sz="2200" b="1" dirty="0" err="1"/>
              <a:t>dihydrolipoyl</a:t>
            </a:r>
            <a:r>
              <a:rPr lang="en-US" altLang="ru-RU" sz="2200" b="1" dirty="0"/>
              <a:t>.</a:t>
            </a:r>
          </a:p>
          <a:p>
            <a:r>
              <a:rPr lang="en-US" altLang="ru-RU" sz="2200" b="1" dirty="0"/>
              <a:t>The coenzyme is the active form of pantothenic acid - HS-CoA, it takes the acetyl residue from </a:t>
            </a:r>
            <a:r>
              <a:rPr lang="en-US" altLang="ru-RU" sz="2200" b="1" dirty="0" err="1"/>
              <a:t>lipoic</a:t>
            </a:r>
            <a:r>
              <a:rPr lang="en-US" altLang="ru-RU" sz="2200" b="1" dirty="0"/>
              <a:t> acid.</a:t>
            </a:r>
          </a:p>
          <a:p>
            <a:r>
              <a:rPr lang="en-US" altLang="ru-RU" sz="2200" b="1" dirty="0">
                <a:solidFill>
                  <a:srgbClr val="FF0000"/>
                </a:solidFill>
              </a:rPr>
              <a:t>E3 - </a:t>
            </a:r>
            <a:r>
              <a:rPr lang="en-US" altLang="ru-RU" sz="2200" b="1" dirty="0" err="1">
                <a:solidFill>
                  <a:srgbClr val="FF0000"/>
                </a:solidFill>
              </a:rPr>
              <a:t>dihydrolipoyl</a:t>
            </a:r>
            <a:r>
              <a:rPr lang="en-US" altLang="ru-RU" sz="2200" b="1" dirty="0">
                <a:solidFill>
                  <a:srgbClr val="FF0000"/>
                </a:solidFill>
              </a:rPr>
              <a:t> dehydrogenase.</a:t>
            </a:r>
          </a:p>
          <a:p>
            <a:r>
              <a:rPr lang="en-US" altLang="ru-RU" sz="2200" b="1" dirty="0"/>
              <a:t>The cofactor is </a:t>
            </a:r>
            <a:r>
              <a:rPr lang="en-US" altLang="ru-RU" sz="2200" b="1" dirty="0" err="1"/>
              <a:t>flavin</a:t>
            </a:r>
            <a:r>
              <a:rPr lang="en-US" altLang="ru-RU" sz="2200" b="1" dirty="0"/>
              <a:t> adenine dinucleotide (FAD), the active form of vitamin B2.</a:t>
            </a:r>
          </a:p>
          <a:p>
            <a:r>
              <a:rPr lang="en-US" altLang="ru-RU" sz="2200" b="1" dirty="0"/>
              <a:t>The coenzyme is the active form of vitamin PP - nicotinamide adenine dinucleotide (NAD +).</a:t>
            </a:r>
            <a:endParaRPr lang="ru-RU" altLang="ru-RU" sz="2200" dirty="0" smtClean="0"/>
          </a:p>
        </p:txBody>
      </p:sp>
      <p:sp>
        <p:nvSpPr>
          <p:cNvPr id="5" name="Rectangle 3"/>
          <p:cNvSpPr txBox="1">
            <a:spLocks noChangeArrowheads="1"/>
          </p:cNvSpPr>
          <p:nvPr/>
        </p:nvSpPr>
        <p:spPr>
          <a:xfrm>
            <a:off x="-8814" y="5517232"/>
            <a:ext cx="9175416" cy="1179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ru-RU" sz="2000" dirty="0"/>
              <a:t>PDH: Molecular weight about 6 million; contains 2 regulatory units;</a:t>
            </a:r>
          </a:p>
          <a:p>
            <a:pPr marL="0" indent="0" algn="ctr">
              <a:buNone/>
            </a:pPr>
            <a:r>
              <a:rPr lang="en-US" altLang="ru-RU" sz="2000" dirty="0"/>
              <a:t>can undergo chemical modification by phosphorylation (inactivation) and </a:t>
            </a:r>
            <a:r>
              <a:rPr lang="en-US" altLang="ru-RU" sz="2000" dirty="0" err="1"/>
              <a:t>dephosphorylation</a:t>
            </a:r>
            <a:r>
              <a:rPr lang="en-US" altLang="ru-RU" sz="2000" dirty="0"/>
              <a:t> (activation)</a:t>
            </a:r>
            <a:endParaRPr lang="ru-RU" altLang="ru-RU" sz="2000" dirty="0" smtClean="0"/>
          </a:p>
        </p:txBody>
      </p:sp>
    </p:spTree>
    <p:extLst>
      <p:ext uri="{BB962C8B-B14F-4D97-AF65-F5344CB8AC3E}">
        <p14:creationId xmlns:p14="http://schemas.microsoft.com/office/powerpoint/2010/main" val="2649223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934" y="846138"/>
            <a:ext cx="9019425" cy="5073427"/>
          </a:xfrm>
          <a:prstGeom prst="rect">
            <a:avLst/>
          </a:prstGeom>
        </p:spPr>
      </p:pic>
    </p:spTree>
    <p:extLst>
      <p:ext uri="{BB962C8B-B14F-4D97-AF65-F5344CB8AC3E}">
        <p14:creationId xmlns:p14="http://schemas.microsoft.com/office/powerpoint/2010/main" val="9376244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1519" y="188640"/>
            <a:ext cx="8622957" cy="6480720"/>
          </a:xfrm>
          <a:prstGeom prst="rect">
            <a:avLst/>
          </a:prstGeom>
        </p:spPr>
      </p:pic>
    </p:spTree>
    <p:extLst>
      <p:ext uri="{BB962C8B-B14F-4D97-AF65-F5344CB8AC3E}">
        <p14:creationId xmlns:p14="http://schemas.microsoft.com/office/powerpoint/2010/main" val="25240137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99592" y="115888"/>
            <a:ext cx="8136458" cy="1081087"/>
          </a:xfrm>
        </p:spPr>
        <p:txBody>
          <a:bodyPr/>
          <a:lstStyle/>
          <a:p>
            <a:r>
              <a:rPr lang="en-US" altLang="ru-RU" sz="2400" b="1" dirty="0">
                <a:solidFill>
                  <a:srgbClr val="FF0000"/>
                </a:solidFill>
              </a:rPr>
              <a:t>PRODUCTS OF THE PIRUVATE DEHYDROGENASE REACTION AND THEIR FURTHER TRANSFORMATIONS</a:t>
            </a:r>
            <a:endParaRPr lang="ru-RU" altLang="ru-RU" sz="2400" dirty="0" smtClean="0">
              <a:solidFill>
                <a:srgbClr val="FF0000"/>
              </a:solidFill>
            </a:endParaRPr>
          </a:p>
        </p:txBody>
      </p:sp>
      <p:sp>
        <p:nvSpPr>
          <p:cNvPr id="14339" name="Rectangle 3"/>
          <p:cNvSpPr>
            <a:spLocks noGrp="1" noChangeArrowheads="1"/>
          </p:cNvSpPr>
          <p:nvPr>
            <p:ph type="body" idx="1"/>
          </p:nvPr>
        </p:nvSpPr>
        <p:spPr>
          <a:xfrm>
            <a:off x="107950" y="1268413"/>
            <a:ext cx="8928100" cy="5041900"/>
          </a:xfrm>
        </p:spPr>
        <p:txBody>
          <a:bodyPr/>
          <a:lstStyle/>
          <a:p>
            <a:pPr marL="712788" indent="-349250" algn="ctr" eaLnBrk="1" hangingPunct="1">
              <a:buFontTx/>
              <a:buNone/>
            </a:pPr>
            <a:r>
              <a:rPr lang="ru-RU" altLang="ru-RU" b="1" dirty="0" smtClean="0">
                <a:solidFill>
                  <a:srgbClr val="FF0000"/>
                </a:solidFill>
              </a:rPr>
              <a:t>СО</a:t>
            </a:r>
            <a:r>
              <a:rPr lang="ru-RU" altLang="ru-RU" b="1" baseline="-25000" dirty="0" smtClean="0">
                <a:solidFill>
                  <a:srgbClr val="FF0000"/>
                </a:solidFill>
              </a:rPr>
              <a:t>2</a:t>
            </a:r>
            <a:r>
              <a:rPr lang="ru-RU" altLang="ru-RU" sz="1600" b="1" dirty="0" smtClean="0"/>
              <a:t> </a:t>
            </a:r>
          </a:p>
          <a:p>
            <a:pPr marL="712788" indent="-349250">
              <a:spcBef>
                <a:spcPct val="0"/>
              </a:spcBef>
              <a:buClr>
                <a:srgbClr val="006600"/>
              </a:buClr>
              <a:buFont typeface="Wingdings" pitchFamily="2" charset="2"/>
              <a:buChar char="Ø"/>
            </a:pPr>
            <a:r>
              <a:rPr lang="en-US" altLang="ru-RU" sz="2400" dirty="0">
                <a:solidFill>
                  <a:srgbClr val="002060"/>
                </a:solidFill>
              </a:rPr>
              <a:t>excreted in exhaled air;</a:t>
            </a:r>
          </a:p>
          <a:p>
            <a:pPr marL="712788" indent="-349250">
              <a:spcBef>
                <a:spcPct val="0"/>
              </a:spcBef>
              <a:buClr>
                <a:srgbClr val="006600"/>
              </a:buClr>
              <a:buFont typeface="Wingdings" pitchFamily="2" charset="2"/>
              <a:buChar char="Ø"/>
            </a:pPr>
            <a:r>
              <a:rPr lang="en-US" altLang="ru-RU" sz="2400" dirty="0">
                <a:solidFill>
                  <a:srgbClr val="002060"/>
                </a:solidFill>
              </a:rPr>
              <a:t>used for carboxylation of substrates</a:t>
            </a:r>
            <a:r>
              <a:rPr lang="en-US" altLang="ru-RU" sz="2400" dirty="0" smtClean="0">
                <a:solidFill>
                  <a:srgbClr val="002060"/>
                </a:solidFill>
              </a:rPr>
              <a:t>.</a:t>
            </a:r>
          </a:p>
          <a:p>
            <a:pPr marL="712788" indent="-349250">
              <a:spcBef>
                <a:spcPct val="0"/>
              </a:spcBef>
              <a:buClr>
                <a:srgbClr val="006600"/>
              </a:buClr>
              <a:buFont typeface="Wingdings" pitchFamily="2" charset="2"/>
              <a:buChar char="Ø"/>
            </a:pPr>
            <a:endParaRPr lang="ru-RU" altLang="ru-RU" sz="1600" dirty="0" smtClean="0"/>
          </a:p>
          <a:p>
            <a:pPr marL="712788" indent="-349250" algn="ctr" eaLnBrk="1" hangingPunct="1">
              <a:buClr>
                <a:srgbClr val="006600"/>
              </a:buClr>
              <a:buFont typeface="Wingdings" pitchFamily="2" charset="2"/>
              <a:buNone/>
            </a:pPr>
            <a:r>
              <a:rPr lang="en-GB" altLang="ru-RU" b="1" dirty="0" smtClean="0">
                <a:solidFill>
                  <a:srgbClr val="FF0000"/>
                </a:solidFill>
              </a:rPr>
              <a:t>Acetyl-CoA</a:t>
            </a:r>
            <a:endParaRPr lang="ru-RU" altLang="ru-RU" sz="1600" b="1" dirty="0" smtClean="0">
              <a:solidFill>
                <a:srgbClr val="FF0000"/>
              </a:solidFill>
            </a:endParaRPr>
          </a:p>
          <a:p>
            <a:pPr marL="712788" indent="-349250">
              <a:buClr>
                <a:srgbClr val="006600"/>
              </a:buClr>
              <a:buFont typeface="Wingdings" pitchFamily="2" charset="2"/>
              <a:buChar char="Ø"/>
            </a:pPr>
            <a:r>
              <a:rPr lang="en-US" altLang="ru-RU" sz="2400" dirty="0">
                <a:solidFill>
                  <a:srgbClr val="002060"/>
                </a:solidFill>
              </a:rPr>
              <a:t>splits in the Krebs cycle to CO2 and H2</a:t>
            </a:r>
          </a:p>
          <a:p>
            <a:pPr marL="712788" indent="-349250">
              <a:buClr>
                <a:srgbClr val="006600"/>
              </a:buClr>
              <a:buFont typeface="Wingdings" pitchFamily="2" charset="2"/>
              <a:buChar char="Ø"/>
            </a:pPr>
            <a:r>
              <a:rPr lang="en-US" altLang="ru-RU" sz="2400" dirty="0">
                <a:solidFill>
                  <a:srgbClr val="002060"/>
                </a:solidFill>
              </a:rPr>
              <a:t>used for the synthesis of fatty acids, ketone bodies and cholesterol.</a:t>
            </a:r>
            <a:endParaRPr lang="ru-RU" altLang="ru-RU" sz="1600" dirty="0" smtClean="0"/>
          </a:p>
          <a:p>
            <a:pPr marL="712788" indent="-349250" algn="ctr" eaLnBrk="1" hangingPunct="1">
              <a:buClr>
                <a:srgbClr val="006600"/>
              </a:buClr>
              <a:buFont typeface="Wingdings" pitchFamily="2" charset="2"/>
              <a:buNone/>
            </a:pPr>
            <a:r>
              <a:rPr lang="en-GB" altLang="ru-RU" sz="2800" b="1" dirty="0" smtClean="0">
                <a:solidFill>
                  <a:srgbClr val="FF0000"/>
                </a:solidFill>
              </a:rPr>
              <a:t>NAD</a:t>
            </a:r>
            <a:r>
              <a:rPr lang="ru-RU" altLang="ru-RU" sz="2800" b="1" dirty="0" smtClean="0">
                <a:solidFill>
                  <a:srgbClr val="FF0000"/>
                </a:solidFill>
              </a:rPr>
              <a:t>Н + Н</a:t>
            </a:r>
            <a:r>
              <a:rPr lang="ru-RU" altLang="ru-RU" sz="2800" b="1" baseline="30000" dirty="0" smtClean="0">
                <a:solidFill>
                  <a:srgbClr val="FF0000"/>
                </a:solidFill>
              </a:rPr>
              <a:t>+</a:t>
            </a:r>
            <a:endParaRPr lang="ru-RU" altLang="ru-RU" sz="2800" baseline="30000" dirty="0" smtClean="0">
              <a:solidFill>
                <a:srgbClr val="FF0000"/>
              </a:solidFill>
            </a:endParaRPr>
          </a:p>
          <a:p>
            <a:pPr marL="712788" indent="-349250">
              <a:buClr>
                <a:srgbClr val="006600"/>
              </a:buClr>
              <a:buFont typeface="Wingdings" pitchFamily="2" charset="2"/>
              <a:buChar char="Ø"/>
            </a:pPr>
            <a:r>
              <a:rPr lang="en-US" altLang="ru-RU" sz="2400" dirty="0">
                <a:solidFill>
                  <a:srgbClr val="002060"/>
                </a:solidFill>
              </a:rPr>
              <a:t>oxidized in the </a:t>
            </a:r>
            <a:r>
              <a:rPr lang="en-US" altLang="ru-RU" sz="2400" dirty="0" smtClean="0">
                <a:solidFill>
                  <a:srgbClr val="002060"/>
                </a:solidFill>
              </a:rPr>
              <a:t>electron transport </a:t>
            </a:r>
            <a:r>
              <a:rPr lang="en-US" altLang="ru-RU" sz="2400" dirty="0">
                <a:solidFill>
                  <a:srgbClr val="002060"/>
                </a:solidFill>
              </a:rPr>
              <a:t>chain to NAD + with the formation of 3 ATP molecules.</a:t>
            </a:r>
            <a:endParaRPr lang="ru-RU" altLang="ru-RU" sz="2400" dirty="0" smtClean="0">
              <a:solidFill>
                <a:srgbClr val="00206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0789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4" name="Заголовок 1"/>
          <p:cNvSpPr txBox="1">
            <a:spLocks/>
          </p:cNvSpPr>
          <p:nvPr/>
        </p:nvSpPr>
        <p:spPr>
          <a:xfrm>
            <a:off x="467044" y="260648"/>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2800" dirty="0">
                <a:solidFill>
                  <a:srgbClr val="0000FF"/>
                </a:solidFill>
                <a:latin typeface="Arial" pitchFamily="34" charset="0"/>
                <a:cs typeface="Arial" pitchFamily="34" charset="0"/>
              </a:rPr>
              <a:t>Bioenergy of living systems</a:t>
            </a:r>
            <a:endParaRPr lang="ru-RU" sz="2800" dirty="0">
              <a:solidFill>
                <a:srgbClr val="0000FF"/>
              </a:solidFill>
              <a:latin typeface="Arial" pitchFamily="34" charset="0"/>
              <a:cs typeface="Arial" pitchFamily="34" charset="0"/>
            </a:endParaRPr>
          </a:p>
        </p:txBody>
      </p:sp>
      <p:graphicFrame>
        <p:nvGraphicFramePr>
          <p:cNvPr id="5" name="Схема 4"/>
          <p:cNvGraphicFramePr/>
          <p:nvPr>
            <p:extLst/>
          </p:nvPr>
        </p:nvGraphicFramePr>
        <p:xfrm>
          <a:off x="0" y="882564"/>
          <a:ext cx="9144000" cy="5858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42905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0034" y="5219369"/>
            <a:ext cx="7772400" cy="1470025"/>
          </a:xfrm>
        </p:spPr>
        <p:txBody>
          <a:bodyPr/>
          <a:lstStyle/>
          <a:p>
            <a:pPr algn="l">
              <a:defRPr/>
            </a:pPr>
            <a:r>
              <a:rPr lang="en-US" sz="7200" dirty="0"/>
              <a:t>Krebs cycle</a:t>
            </a:r>
            <a:endParaRPr lang="ru-RU" sz="7200" dirty="0"/>
          </a:p>
        </p:txBody>
      </p:sp>
      <p:pic>
        <p:nvPicPr>
          <p:cNvPr id="4" name="Рисунок 3" descr="10163-1.jpg"/>
          <p:cNvPicPr>
            <a:picLocks noChangeAspect="1"/>
          </p:cNvPicPr>
          <p:nvPr/>
        </p:nvPicPr>
        <p:blipFill>
          <a:blip r:embed="rId2" cstate="print"/>
          <a:stretch>
            <a:fillRect/>
          </a:stretch>
        </p:blipFill>
        <p:spPr>
          <a:xfrm>
            <a:off x="3929058" y="0"/>
            <a:ext cx="5214942" cy="5539392"/>
          </a:xfrm>
          <a:prstGeom prst="rect">
            <a:avLst/>
          </a:prstGeom>
          <a:ln>
            <a:noFill/>
          </a:ln>
          <a:effectLst>
            <a:softEdge rad="112500"/>
          </a:effec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88640"/>
            <a:ext cx="328527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31928" y="3933056"/>
            <a:ext cx="3597130" cy="1477328"/>
          </a:xfrm>
          <a:prstGeom prst="rect">
            <a:avLst/>
          </a:prstGeom>
        </p:spPr>
        <p:txBody>
          <a:bodyPr wrap="square">
            <a:spAutoFit/>
          </a:bodyPr>
          <a:lstStyle/>
          <a:p>
            <a:pPr algn="ctr"/>
            <a:r>
              <a:rPr lang="en-US" dirty="0">
                <a:solidFill>
                  <a:prstClr val="black"/>
                </a:solidFill>
              </a:rPr>
              <a:t>was discovered and studied by the German biochemist Hans Krebs, for this work he (together with F. Lipmann) was awarded the Nobel Prize (1953)</a:t>
            </a:r>
            <a:endParaRPr lang="ru-RU" dirty="0">
              <a:solidFill>
                <a:prstClr val="black"/>
              </a:solidFill>
            </a:endParaRPr>
          </a:p>
        </p:txBody>
      </p:sp>
    </p:spTree>
    <p:extLst>
      <p:ext uri="{BB962C8B-B14F-4D97-AF65-F5344CB8AC3E}">
        <p14:creationId xmlns:p14="http://schemas.microsoft.com/office/powerpoint/2010/main" val="269027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370" t="4340" b="-182"/>
          <a:stretch/>
        </p:blipFill>
        <p:spPr bwMode="auto">
          <a:xfrm>
            <a:off x="45107" y="2492896"/>
            <a:ext cx="297132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0" y="0"/>
            <a:ext cx="2915816" cy="2492896"/>
          </a:xfrm>
        </p:spPr>
        <p:txBody>
          <a:bodyPr>
            <a:noAutofit/>
          </a:bodyPr>
          <a:lstStyle/>
          <a:p>
            <a:r>
              <a:rPr lang="en-US" altLang="ru-RU" sz="2800" b="1" dirty="0">
                <a:solidFill>
                  <a:srgbClr val="FF0000"/>
                </a:solidFill>
              </a:rPr>
              <a:t>Why is it also called the citrate cycle and the tricarboxylic acid cycle?</a:t>
            </a:r>
            <a:endParaRPr lang="ru-RU" altLang="ru-RU" sz="2800" dirty="0" smtClean="0">
              <a:solidFill>
                <a:srgbClr val="FF0000"/>
              </a:solidFill>
            </a:endParaRPr>
          </a:p>
        </p:txBody>
      </p:sp>
      <p:sp>
        <p:nvSpPr>
          <p:cNvPr id="3" name="Скругленный прямоугольник 2"/>
          <p:cNvSpPr/>
          <p:nvPr/>
        </p:nvSpPr>
        <p:spPr>
          <a:xfrm>
            <a:off x="1691680" y="2780928"/>
            <a:ext cx="1152128" cy="5760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1187624" y="3825044"/>
            <a:ext cx="1152128" cy="5760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1186730" y="4653136"/>
            <a:ext cx="1153022" cy="5760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611560" y="5733256"/>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Citric acid</a:t>
            </a:r>
            <a:endParaRPr lang="ru-RU" dirty="0"/>
          </a:p>
        </p:txBody>
      </p:sp>
      <p:pic>
        <p:nvPicPr>
          <p:cNvPr id="10" name="Рисунок 9"/>
          <p:cNvPicPr>
            <a:picLocks noChangeAspect="1"/>
          </p:cNvPicPr>
          <p:nvPr/>
        </p:nvPicPr>
        <p:blipFill>
          <a:blip r:embed="rId3"/>
          <a:stretch>
            <a:fillRect/>
          </a:stretch>
        </p:blipFill>
        <p:spPr>
          <a:xfrm>
            <a:off x="3986325" y="764704"/>
            <a:ext cx="4331377" cy="5869075"/>
          </a:xfrm>
          <a:prstGeom prst="rect">
            <a:avLst/>
          </a:prstGeom>
        </p:spPr>
      </p:pic>
    </p:spTree>
    <p:extLst>
      <p:ext uri="{BB962C8B-B14F-4D97-AF65-F5344CB8AC3E}">
        <p14:creationId xmlns:p14="http://schemas.microsoft.com/office/powerpoint/2010/main" val="27001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76"/>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980728"/>
            <a:ext cx="8969702" cy="32017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7704" y="201168"/>
            <a:ext cx="5256584" cy="584775"/>
          </a:xfrm>
          <a:prstGeom prst="rect">
            <a:avLst/>
          </a:prstGeom>
          <a:noFill/>
        </p:spPr>
        <p:txBody>
          <a:bodyPr wrap="square" rtlCol="0">
            <a:sp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1 </a:t>
            </a:r>
            <a:r>
              <a:rPr lang="en-US"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2385" y="4549676"/>
            <a:ext cx="9144000" cy="2308324"/>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Citrate synthase (2.3.3.1) </a:t>
            </a:r>
            <a:r>
              <a:rPr lang="en-US" sz="2400" dirty="0">
                <a:latin typeface="Times New Roman" panose="02020603050405020304" pitchFamily="18" charset="0"/>
                <a:cs typeface="Times New Roman" panose="02020603050405020304" pitchFamily="18" charset="0"/>
              </a:rPr>
              <a:t>- acetyltransferase - currently belongs to the class of transferases (formerly - </a:t>
            </a:r>
            <a:r>
              <a:rPr lang="en-US" sz="2400" dirty="0" err="1">
                <a:latin typeface="Times New Roman" panose="02020603050405020304" pitchFamily="18" charset="0"/>
                <a:cs typeface="Times New Roman" panose="02020603050405020304" pitchFamily="18" charset="0"/>
              </a:rPr>
              <a:t>lyases</a:t>
            </a:r>
            <a:r>
              <a:rPr lang="en-US" sz="2400" dirty="0">
                <a:latin typeface="Times New Roman" panose="02020603050405020304" pitchFamily="18" charset="0"/>
                <a:cs typeface="Times New Roman" panose="02020603050405020304" pitchFamily="18" charset="0"/>
              </a:rPr>
              <a:t>), which transfers the remainder of acetic acid (acetyl-) from coenzyme A to oxaloacetate. At the same time, for the formation of a covalent bond between acetyl and oxaloacetate, the energy released during the hydrolysis of the high-energy bond in acetyl-CoA is used</a:t>
            </a:r>
            <a:endParaRPr lang="ru-RU" sz="2400" dirty="0" smtClean="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1133634"/>
            <a:ext cx="676275"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олилиния 1"/>
          <p:cNvSpPr/>
          <p:nvPr/>
        </p:nvSpPr>
        <p:spPr>
          <a:xfrm>
            <a:off x="670560" y="877824"/>
            <a:ext cx="3218688" cy="1914144"/>
          </a:xfrm>
          <a:custGeom>
            <a:avLst/>
            <a:gdLst>
              <a:gd name="connsiteX0" fmla="*/ 621792 w 3218688"/>
              <a:gd name="connsiteY0" fmla="*/ 1255776 h 1914144"/>
              <a:gd name="connsiteX1" fmla="*/ 560832 w 3218688"/>
              <a:gd name="connsiteY1" fmla="*/ 1292352 h 1914144"/>
              <a:gd name="connsiteX2" fmla="*/ 451104 w 3218688"/>
              <a:gd name="connsiteY2" fmla="*/ 1353312 h 1914144"/>
              <a:gd name="connsiteX3" fmla="*/ 256032 w 3218688"/>
              <a:gd name="connsiteY3" fmla="*/ 1365504 h 1914144"/>
              <a:gd name="connsiteX4" fmla="*/ 109728 w 3218688"/>
              <a:gd name="connsiteY4" fmla="*/ 1402080 h 1914144"/>
              <a:gd name="connsiteX5" fmla="*/ 73152 w 3218688"/>
              <a:gd name="connsiteY5" fmla="*/ 1426464 h 1914144"/>
              <a:gd name="connsiteX6" fmla="*/ 48768 w 3218688"/>
              <a:gd name="connsiteY6" fmla="*/ 1463040 h 1914144"/>
              <a:gd name="connsiteX7" fmla="*/ 12192 w 3218688"/>
              <a:gd name="connsiteY7" fmla="*/ 1487424 h 1914144"/>
              <a:gd name="connsiteX8" fmla="*/ 0 w 3218688"/>
              <a:gd name="connsiteY8" fmla="*/ 1536192 h 1914144"/>
              <a:gd name="connsiteX9" fmla="*/ 12192 w 3218688"/>
              <a:gd name="connsiteY9" fmla="*/ 1645920 h 1914144"/>
              <a:gd name="connsiteX10" fmla="*/ 48768 w 3218688"/>
              <a:gd name="connsiteY10" fmla="*/ 1682496 h 1914144"/>
              <a:gd name="connsiteX11" fmla="*/ 146304 w 3218688"/>
              <a:gd name="connsiteY11" fmla="*/ 1792224 h 1914144"/>
              <a:gd name="connsiteX12" fmla="*/ 219456 w 3218688"/>
              <a:gd name="connsiteY12" fmla="*/ 1828800 h 1914144"/>
              <a:gd name="connsiteX13" fmla="*/ 256032 w 3218688"/>
              <a:gd name="connsiteY13" fmla="*/ 1853184 h 1914144"/>
              <a:gd name="connsiteX14" fmla="*/ 329184 w 3218688"/>
              <a:gd name="connsiteY14" fmla="*/ 1877568 h 1914144"/>
              <a:gd name="connsiteX15" fmla="*/ 414528 w 3218688"/>
              <a:gd name="connsiteY15" fmla="*/ 1901952 h 1914144"/>
              <a:gd name="connsiteX16" fmla="*/ 487680 w 3218688"/>
              <a:gd name="connsiteY16" fmla="*/ 1914144 h 1914144"/>
              <a:gd name="connsiteX17" fmla="*/ 950976 w 3218688"/>
              <a:gd name="connsiteY17" fmla="*/ 1901952 h 1914144"/>
              <a:gd name="connsiteX18" fmla="*/ 1024128 w 3218688"/>
              <a:gd name="connsiteY18" fmla="*/ 1877568 h 1914144"/>
              <a:gd name="connsiteX19" fmla="*/ 1060704 w 3218688"/>
              <a:gd name="connsiteY19" fmla="*/ 1865376 h 1914144"/>
              <a:gd name="connsiteX20" fmla="*/ 1097280 w 3218688"/>
              <a:gd name="connsiteY20" fmla="*/ 1840992 h 1914144"/>
              <a:gd name="connsiteX21" fmla="*/ 1146048 w 3218688"/>
              <a:gd name="connsiteY21" fmla="*/ 1767840 h 1914144"/>
              <a:gd name="connsiteX22" fmla="*/ 1133856 w 3218688"/>
              <a:gd name="connsiteY22" fmla="*/ 1597152 h 1914144"/>
              <a:gd name="connsiteX23" fmla="*/ 1097280 w 3218688"/>
              <a:gd name="connsiteY23" fmla="*/ 1524000 h 1914144"/>
              <a:gd name="connsiteX24" fmla="*/ 1085088 w 3218688"/>
              <a:gd name="connsiteY24" fmla="*/ 1487424 h 1914144"/>
              <a:gd name="connsiteX25" fmla="*/ 1060704 w 3218688"/>
              <a:gd name="connsiteY25" fmla="*/ 1450848 h 1914144"/>
              <a:gd name="connsiteX26" fmla="*/ 1048512 w 3218688"/>
              <a:gd name="connsiteY26" fmla="*/ 1414272 h 1914144"/>
              <a:gd name="connsiteX27" fmla="*/ 1011936 w 3218688"/>
              <a:gd name="connsiteY27" fmla="*/ 1389888 h 1914144"/>
              <a:gd name="connsiteX28" fmla="*/ 950976 w 3218688"/>
              <a:gd name="connsiteY28" fmla="*/ 1292352 h 1914144"/>
              <a:gd name="connsiteX29" fmla="*/ 938784 w 3218688"/>
              <a:gd name="connsiteY29" fmla="*/ 1255776 h 1914144"/>
              <a:gd name="connsiteX30" fmla="*/ 914400 w 3218688"/>
              <a:gd name="connsiteY30" fmla="*/ 1219200 h 1914144"/>
              <a:gd name="connsiteX31" fmla="*/ 890016 w 3218688"/>
              <a:gd name="connsiteY31" fmla="*/ 1085088 h 1914144"/>
              <a:gd name="connsiteX32" fmla="*/ 902208 w 3218688"/>
              <a:gd name="connsiteY32" fmla="*/ 780288 h 1914144"/>
              <a:gd name="connsiteX33" fmla="*/ 914400 w 3218688"/>
              <a:gd name="connsiteY33" fmla="*/ 743712 h 1914144"/>
              <a:gd name="connsiteX34" fmla="*/ 938784 w 3218688"/>
              <a:gd name="connsiteY34" fmla="*/ 707136 h 1914144"/>
              <a:gd name="connsiteX35" fmla="*/ 999744 w 3218688"/>
              <a:gd name="connsiteY35" fmla="*/ 597408 h 1914144"/>
              <a:gd name="connsiteX36" fmla="*/ 1072896 w 3218688"/>
              <a:gd name="connsiteY36" fmla="*/ 536448 h 1914144"/>
              <a:gd name="connsiteX37" fmla="*/ 1121664 w 3218688"/>
              <a:gd name="connsiteY37" fmla="*/ 463296 h 1914144"/>
              <a:gd name="connsiteX38" fmla="*/ 1194816 w 3218688"/>
              <a:gd name="connsiteY38" fmla="*/ 414528 h 1914144"/>
              <a:gd name="connsiteX39" fmla="*/ 1231392 w 3218688"/>
              <a:gd name="connsiteY39" fmla="*/ 377952 h 1914144"/>
              <a:gd name="connsiteX40" fmla="*/ 1341120 w 3218688"/>
              <a:gd name="connsiteY40" fmla="*/ 316992 h 1914144"/>
              <a:gd name="connsiteX41" fmla="*/ 1438656 w 3218688"/>
              <a:gd name="connsiteY41" fmla="*/ 292608 h 1914144"/>
              <a:gd name="connsiteX42" fmla="*/ 1511808 w 3218688"/>
              <a:gd name="connsiteY42" fmla="*/ 268224 h 1914144"/>
              <a:gd name="connsiteX43" fmla="*/ 2170176 w 3218688"/>
              <a:gd name="connsiteY43" fmla="*/ 280416 h 1914144"/>
              <a:gd name="connsiteX44" fmla="*/ 2206752 w 3218688"/>
              <a:gd name="connsiteY44" fmla="*/ 292608 h 1914144"/>
              <a:gd name="connsiteX45" fmla="*/ 2389632 w 3218688"/>
              <a:gd name="connsiteY45" fmla="*/ 329184 h 1914144"/>
              <a:gd name="connsiteX46" fmla="*/ 2462784 w 3218688"/>
              <a:gd name="connsiteY46" fmla="*/ 353568 h 1914144"/>
              <a:gd name="connsiteX47" fmla="*/ 2511552 w 3218688"/>
              <a:gd name="connsiteY47" fmla="*/ 365760 h 1914144"/>
              <a:gd name="connsiteX48" fmla="*/ 2584704 w 3218688"/>
              <a:gd name="connsiteY48" fmla="*/ 390144 h 1914144"/>
              <a:gd name="connsiteX49" fmla="*/ 2694432 w 3218688"/>
              <a:gd name="connsiteY49" fmla="*/ 426720 h 1914144"/>
              <a:gd name="connsiteX50" fmla="*/ 2767584 w 3218688"/>
              <a:gd name="connsiteY50" fmla="*/ 451104 h 1914144"/>
              <a:gd name="connsiteX51" fmla="*/ 2804160 w 3218688"/>
              <a:gd name="connsiteY51" fmla="*/ 463296 h 1914144"/>
              <a:gd name="connsiteX52" fmla="*/ 2877312 w 3218688"/>
              <a:gd name="connsiteY52" fmla="*/ 512064 h 1914144"/>
              <a:gd name="connsiteX53" fmla="*/ 2913888 w 3218688"/>
              <a:gd name="connsiteY53" fmla="*/ 536448 h 1914144"/>
              <a:gd name="connsiteX54" fmla="*/ 3096768 w 3218688"/>
              <a:gd name="connsiteY54" fmla="*/ 597408 h 1914144"/>
              <a:gd name="connsiteX55" fmla="*/ 3133344 w 3218688"/>
              <a:gd name="connsiteY55" fmla="*/ 609600 h 1914144"/>
              <a:gd name="connsiteX56" fmla="*/ 3169920 w 3218688"/>
              <a:gd name="connsiteY56" fmla="*/ 621792 h 1914144"/>
              <a:gd name="connsiteX57" fmla="*/ 3194304 w 3218688"/>
              <a:gd name="connsiteY57" fmla="*/ 585216 h 1914144"/>
              <a:gd name="connsiteX58" fmla="*/ 3218688 w 3218688"/>
              <a:gd name="connsiteY58" fmla="*/ 512064 h 1914144"/>
              <a:gd name="connsiteX59" fmla="*/ 3206496 w 3218688"/>
              <a:gd name="connsiteY59" fmla="*/ 280416 h 1914144"/>
              <a:gd name="connsiteX60" fmla="*/ 3169920 w 3218688"/>
              <a:gd name="connsiteY60" fmla="*/ 268224 h 1914144"/>
              <a:gd name="connsiteX61" fmla="*/ 3145536 w 3218688"/>
              <a:gd name="connsiteY61" fmla="*/ 231648 h 1914144"/>
              <a:gd name="connsiteX62" fmla="*/ 3108960 w 3218688"/>
              <a:gd name="connsiteY62" fmla="*/ 219456 h 1914144"/>
              <a:gd name="connsiteX63" fmla="*/ 3072384 w 3218688"/>
              <a:gd name="connsiteY63" fmla="*/ 195072 h 1914144"/>
              <a:gd name="connsiteX64" fmla="*/ 3035808 w 3218688"/>
              <a:gd name="connsiteY64" fmla="*/ 182880 h 1914144"/>
              <a:gd name="connsiteX65" fmla="*/ 2999232 w 3218688"/>
              <a:gd name="connsiteY65" fmla="*/ 158496 h 1914144"/>
              <a:gd name="connsiteX66" fmla="*/ 2926080 w 3218688"/>
              <a:gd name="connsiteY66" fmla="*/ 134112 h 1914144"/>
              <a:gd name="connsiteX67" fmla="*/ 2852928 w 3218688"/>
              <a:gd name="connsiteY67" fmla="*/ 109728 h 1914144"/>
              <a:gd name="connsiteX68" fmla="*/ 2816352 w 3218688"/>
              <a:gd name="connsiteY68" fmla="*/ 97536 h 1914144"/>
              <a:gd name="connsiteX69" fmla="*/ 2755392 w 3218688"/>
              <a:gd name="connsiteY69" fmla="*/ 85344 h 1914144"/>
              <a:gd name="connsiteX70" fmla="*/ 2670048 w 3218688"/>
              <a:gd name="connsiteY70" fmla="*/ 60960 h 1914144"/>
              <a:gd name="connsiteX71" fmla="*/ 2572512 w 3218688"/>
              <a:gd name="connsiteY71" fmla="*/ 48768 h 1914144"/>
              <a:gd name="connsiteX72" fmla="*/ 2499360 w 3218688"/>
              <a:gd name="connsiteY72" fmla="*/ 36576 h 1914144"/>
              <a:gd name="connsiteX73" fmla="*/ 2401824 w 3218688"/>
              <a:gd name="connsiteY73" fmla="*/ 24384 h 1914144"/>
              <a:gd name="connsiteX74" fmla="*/ 2328672 w 3218688"/>
              <a:gd name="connsiteY74" fmla="*/ 12192 h 1914144"/>
              <a:gd name="connsiteX75" fmla="*/ 2170176 w 3218688"/>
              <a:gd name="connsiteY75" fmla="*/ 0 h 1914144"/>
              <a:gd name="connsiteX76" fmla="*/ 1706880 w 3218688"/>
              <a:gd name="connsiteY76" fmla="*/ 12192 h 1914144"/>
              <a:gd name="connsiteX77" fmla="*/ 1560576 w 3218688"/>
              <a:gd name="connsiteY77" fmla="*/ 48768 h 1914144"/>
              <a:gd name="connsiteX78" fmla="*/ 1524000 w 3218688"/>
              <a:gd name="connsiteY78" fmla="*/ 60960 h 1914144"/>
              <a:gd name="connsiteX79" fmla="*/ 1487424 w 3218688"/>
              <a:gd name="connsiteY79" fmla="*/ 85344 h 1914144"/>
              <a:gd name="connsiteX80" fmla="*/ 1377696 w 3218688"/>
              <a:gd name="connsiteY80" fmla="*/ 121920 h 1914144"/>
              <a:gd name="connsiteX81" fmla="*/ 1341120 w 3218688"/>
              <a:gd name="connsiteY81" fmla="*/ 134112 h 1914144"/>
              <a:gd name="connsiteX82" fmla="*/ 1231392 w 3218688"/>
              <a:gd name="connsiteY82" fmla="*/ 195072 h 1914144"/>
              <a:gd name="connsiteX83" fmla="*/ 1158240 w 3218688"/>
              <a:gd name="connsiteY83" fmla="*/ 243840 h 1914144"/>
              <a:gd name="connsiteX84" fmla="*/ 1085088 w 3218688"/>
              <a:gd name="connsiteY84" fmla="*/ 292608 h 1914144"/>
              <a:gd name="connsiteX85" fmla="*/ 1048512 w 3218688"/>
              <a:gd name="connsiteY85" fmla="*/ 316992 h 1914144"/>
              <a:gd name="connsiteX86" fmla="*/ 1011936 w 3218688"/>
              <a:gd name="connsiteY86" fmla="*/ 341376 h 1914144"/>
              <a:gd name="connsiteX87" fmla="*/ 975360 w 3218688"/>
              <a:gd name="connsiteY87" fmla="*/ 365760 h 1914144"/>
              <a:gd name="connsiteX88" fmla="*/ 950976 w 3218688"/>
              <a:gd name="connsiteY88" fmla="*/ 402336 h 1914144"/>
              <a:gd name="connsiteX89" fmla="*/ 914400 w 3218688"/>
              <a:gd name="connsiteY89" fmla="*/ 414528 h 1914144"/>
              <a:gd name="connsiteX90" fmla="*/ 829056 w 3218688"/>
              <a:gd name="connsiteY90" fmla="*/ 512064 h 1914144"/>
              <a:gd name="connsiteX91" fmla="*/ 804672 w 3218688"/>
              <a:gd name="connsiteY91" fmla="*/ 585216 h 1914144"/>
              <a:gd name="connsiteX92" fmla="*/ 780288 w 3218688"/>
              <a:gd name="connsiteY92" fmla="*/ 621792 h 1914144"/>
              <a:gd name="connsiteX93" fmla="*/ 755904 w 3218688"/>
              <a:gd name="connsiteY93" fmla="*/ 694944 h 1914144"/>
              <a:gd name="connsiteX94" fmla="*/ 743712 w 3218688"/>
              <a:gd name="connsiteY94" fmla="*/ 731520 h 1914144"/>
              <a:gd name="connsiteX95" fmla="*/ 731520 w 3218688"/>
              <a:gd name="connsiteY95" fmla="*/ 792480 h 1914144"/>
              <a:gd name="connsiteX96" fmla="*/ 707136 w 3218688"/>
              <a:gd name="connsiteY96" fmla="*/ 877824 h 1914144"/>
              <a:gd name="connsiteX97" fmla="*/ 682752 w 3218688"/>
              <a:gd name="connsiteY97" fmla="*/ 1024128 h 1914144"/>
              <a:gd name="connsiteX98" fmla="*/ 646176 w 3218688"/>
              <a:gd name="connsiteY98" fmla="*/ 1182624 h 1914144"/>
              <a:gd name="connsiteX99" fmla="*/ 633984 w 3218688"/>
              <a:gd name="connsiteY99" fmla="*/ 1219200 h 1914144"/>
              <a:gd name="connsiteX100" fmla="*/ 621792 w 3218688"/>
              <a:gd name="connsiteY100" fmla="*/ 1255776 h 19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18688" h="1914144">
                <a:moveTo>
                  <a:pt x="621792" y="1255776"/>
                </a:moveTo>
                <a:cubicBezTo>
                  <a:pt x="601472" y="1267968"/>
                  <a:pt x="580824" y="1279630"/>
                  <a:pt x="560832" y="1292352"/>
                </a:cubicBezTo>
                <a:cubicBezTo>
                  <a:pt x="535245" y="1308635"/>
                  <a:pt x="489934" y="1349225"/>
                  <a:pt x="451104" y="1353312"/>
                </a:cubicBezTo>
                <a:cubicBezTo>
                  <a:pt x="386311" y="1360132"/>
                  <a:pt x="321056" y="1361440"/>
                  <a:pt x="256032" y="1365504"/>
                </a:cubicBezTo>
                <a:cubicBezTo>
                  <a:pt x="219467" y="1371598"/>
                  <a:pt x="141929" y="1380612"/>
                  <a:pt x="109728" y="1402080"/>
                </a:cubicBezTo>
                <a:lnTo>
                  <a:pt x="73152" y="1426464"/>
                </a:lnTo>
                <a:cubicBezTo>
                  <a:pt x="65024" y="1438656"/>
                  <a:pt x="59129" y="1452679"/>
                  <a:pt x="48768" y="1463040"/>
                </a:cubicBezTo>
                <a:cubicBezTo>
                  <a:pt x="38407" y="1473401"/>
                  <a:pt x="20320" y="1475232"/>
                  <a:pt x="12192" y="1487424"/>
                </a:cubicBezTo>
                <a:cubicBezTo>
                  <a:pt x="2897" y="1501366"/>
                  <a:pt x="4064" y="1519936"/>
                  <a:pt x="0" y="1536192"/>
                </a:cubicBezTo>
                <a:cubicBezTo>
                  <a:pt x="4064" y="1572768"/>
                  <a:pt x="554" y="1611007"/>
                  <a:pt x="12192" y="1645920"/>
                </a:cubicBezTo>
                <a:cubicBezTo>
                  <a:pt x="17644" y="1662277"/>
                  <a:pt x="37730" y="1669250"/>
                  <a:pt x="48768" y="1682496"/>
                </a:cubicBezTo>
                <a:cubicBezTo>
                  <a:pt x="94577" y="1737467"/>
                  <a:pt x="57386" y="1732945"/>
                  <a:pt x="146304" y="1792224"/>
                </a:cubicBezTo>
                <a:cubicBezTo>
                  <a:pt x="251126" y="1862105"/>
                  <a:pt x="118502" y="1778323"/>
                  <a:pt x="219456" y="1828800"/>
                </a:cubicBezTo>
                <a:cubicBezTo>
                  <a:pt x="232562" y="1835353"/>
                  <a:pt x="242642" y="1847233"/>
                  <a:pt x="256032" y="1853184"/>
                </a:cubicBezTo>
                <a:cubicBezTo>
                  <a:pt x="279520" y="1863623"/>
                  <a:pt x="304800" y="1869440"/>
                  <a:pt x="329184" y="1877568"/>
                </a:cubicBezTo>
                <a:cubicBezTo>
                  <a:pt x="364044" y="1889188"/>
                  <a:pt x="376256" y="1894298"/>
                  <a:pt x="414528" y="1901952"/>
                </a:cubicBezTo>
                <a:cubicBezTo>
                  <a:pt x="438768" y="1906800"/>
                  <a:pt x="463296" y="1910080"/>
                  <a:pt x="487680" y="1914144"/>
                </a:cubicBezTo>
                <a:cubicBezTo>
                  <a:pt x="642112" y="1910080"/>
                  <a:pt x="796848" y="1912461"/>
                  <a:pt x="950976" y="1901952"/>
                </a:cubicBezTo>
                <a:cubicBezTo>
                  <a:pt x="976619" y="1900204"/>
                  <a:pt x="999744" y="1885696"/>
                  <a:pt x="1024128" y="1877568"/>
                </a:cubicBezTo>
                <a:cubicBezTo>
                  <a:pt x="1036320" y="1873504"/>
                  <a:pt x="1050011" y="1872505"/>
                  <a:pt x="1060704" y="1865376"/>
                </a:cubicBezTo>
                <a:lnTo>
                  <a:pt x="1097280" y="1840992"/>
                </a:lnTo>
                <a:cubicBezTo>
                  <a:pt x="1113536" y="1816608"/>
                  <a:pt x="1148136" y="1797071"/>
                  <a:pt x="1146048" y="1767840"/>
                </a:cubicBezTo>
                <a:cubicBezTo>
                  <a:pt x="1141984" y="1710944"/>
                  <a:pt x="1140521" y="1653802"/>
                  <a:pt x="1133856" y="1597152"/>
                </a:cubicBezTo>
                <a:cubicBezTo>
                  <a:pt x="1129141" y="1557078"/>
                  <a:pt x="1114984" y="1559408"/>
                  <a:pt x="1097280" y="1524000"/>
                </a:cubicBezTo>
                <a:cubicBezTo>
                  <a:pt x="1091533" y="1512505"/>
                  <a:pt x="1090835" y="1498919"/>
                  <a:pt x="1085088" y="1487424"/>
                </a:cubicBezTo>
                <a:cubicBezTo>
                  <a:pt x="1078535" y="1474318"/>
                  <a:pt x="1067257" y="1463954"/>
                  <a:pt x="1060704" y="1450848"/>
                </a:cubicBezTo>
                <a:cubicBezTo>
                  <a:pt x="1054957" y="1439353"/>
                  <a:pt x="1056540" y="1424307"/>
                  <a:pt x="1048512" y="1414272"/>
                </a:cubicBezTo>
                <a:cubicBezTo>
                  <a:pt x="1039358" y="1402830"/>
                  <a:pt x="1024128" y="1398016"/>
                  <a:pt x="1011936" y="1389888"/>
                </a:cubicBezTo>
                <a:cubicBezTo>
                  <a:pt x="982918" y="1302835"/>
                  <a:pt x="1008938" y="1330993"/>
                  <a:pt x="950976" y="1292352"/>
                </a:cubicBezTo>
                <a:cubicBezTo>
                  <a:pt x="946912" y="1280160"/>
                  <a:pt x="944531" y="1267271"/>
                  <a:pt x="938784" y="1255776"/>
                </a:cubicBezTo>
                <a:cubicBezTo>
                  <a:pt x="932231" y="1242670"/>
                  <a:pt x="920172" y="1232668"/>
                  <a:pt x="914400" y="1219200"/>
                </a:cubicBezTo>
                <a:cubicBezTo>
                  <a:pt x="902082" y="1190457"/>
                  <a:pt x="892841" y="1104865"/>
                  <a:pt x="890016" y="1085088"/>
                </a:cubicBezTo>
                <a:cubicBezTo>
                  <a:pt x="894080" y="983488"/>
                  <a:pt x="894964" y="881711"/>
                  <a:pt x="902208" y="780288"/>
                </a:cubicBezTo>
                <a:cubicBezTo>
                  <a:pt x="903124" y="767469"/>
                  <a:pt x="908653" y="755207"/>
                  <a:pt x="914400" y="743712"/>
                </a:cubicBezTo>
                <a:cubicBezTo>
                  <a:pt x="920953" y="730606"/>
                  <a:pt x="932231" y="720242"/>
                  <a:pt x="938784" y="707136"/>
                </a:cubicBezTo>
                <a:cubicBezTo>
                  <a:pt x="961018" y="662669"/>
                  <a:pt x="942082" y="635850"/>
                  <a:pt x="999744" y="597408"/>
                </a:cubicBezTo>
                <a:cubicBezTo>
                  <a:pt x="1032256" y="575733"/>
                  <a:pt x="1047622" y="568943"/>
                  <a:pt x="1072896" y="536448"/>
                </a:cubicBezTo>
                <a:cubicBezTo>
                  <a:pt x="1090888" y="513315"/>
                  <a:pt x="1097280" y="479552"/>
                  <a:pt x="1121664" y="463296"/>
                </a:cubicBezTo>
                <a:cubicBezTo>
                  <a:pt x="1146048" y="447040"/>
                  <a:pt x="1174094" y="435250"/>
                  <a:pt x="1194816" y="414528"/>
                </a:cubicBezTo>
                <a:cubicBezTo>
                  <a:pt x="1207008" y="402336"/>
                  <a:pt x="1217782" y="388538"/>
                  <a:pt x="1231392" y="377952"/>
                </a:cubicBezTo>
                <a:cubicBezTo>
                  <a:pt x="1279175" y="340788"/>
                  <a:pt x="1292556" y="330237"/>
                  <a:pt x="1341120" y="316992"/>
                </a:cubicBezTo>
                <a:cubicBezTo>
                  <a:pt x="1373452" y="308174"/>
                  <a:pt x="1406863" y="303206"/>
                  <a:pt x="1438656" y="292608"/>
                </a:cubicBezTo>
                <a:lnTo>
                  <a:pt x="1511808" y="268224"/>
                </a:lnTo>
                <a:lnTo>
                  <a:pt x="2170176" y="280416"/>
                </a:lnTo>
                <a:cubicBezTo>
                  <a:pt x="2183020" y="280867"/>
                  <a:pt x="2194353" y="289227"/>
                  <a:pt x="2206752" y="292608"/>
                </a:cubicBezTo>
                <a:cubicBezTo>
                  <a:pt x="2310219" y="320826"/>
                  <a:pt x="2289932" y="314941"/>
                  <a:pt x="2389632" y="329184"/>
                </a:cubicBezTo>
                <a:cubicBezTo>
                  <a:pt x="2414016" y="337312"/>
                  <a:pt x="2437848" y="347334"/>
                  <a:pt x="2462784" y="353568"/>
                </a:cubicBezTo>
                <a:cubicBezTo>
                  <a:pt x="2479040" y="357632"/>
                  <a:pt x="2495502" y="360945"/>
                  <a:pt x="2511552" y="365760"/>
                </a:cubicBezTo>
                <a:cubicBezTo>
                  <a:pt x="2536171" y="373146"/>
                  <a:pt x="2560320" y="382016"/>
                  <a:pt x="2584704" y="390144"/>
                </a:cubicBezTo>
                <a:lnTo>
                  <a:pt x="2694432" y="426720"/>
                </a:lnTo>
                <a:lnTo>
                  <a:pt x="2767584" y="451104"/>
                </a:lnTo>
                <a:cubicBezTo>
                  <a:pt x="2779776" y="455168"/>
                  <a:pt x="2793467" y="456167"/>
                  <a:pt x="2804160" y="463296"/>
                </a:cubicBezTo>
                <a:lnTo>
                  <a:pt x="2877312" y="512064"/>
                </a:lnTo>
                <a:cubicBezTo>
                  <a:pt x="2889504" y="520192"/>
                  <a:pt x="2899987" y="531814"/>
                  <a:pt x="2913888" y="536448"/>
                </a:cubicBezTo>
                <a:lnTo>
                  <a:pt x="3096768" y="597408"/>
                </a:lnTo>
                <a:lnTo>
                  <a:pt x="3133344" y="609600"/>
                </a:lnTo>
                <a:lnTo>
                  <a:pt x="3169920" y="621792"/>
                </a:lnTo>
                <a:cubicBezTo>
                  <a:pt x="3178048" y="609600"/>
                  <a:pt x="3188353" y="598606"/>
                  <a:pt x="3194304" y="585216"/>
                </a:cubicBezTo>
                <a:cubicBezTo>
                  <a:pt x="3204743" y="561728"/>
                  <a:pt x="3218688" y="512064"/>
                  <a:pt x="3218688" y="512064"/>
                </a:cubicBezTo>
                <a:cubicBezTo>
                  <a:pt x="3214624" y="434848"/>
                  <a:pt x="3221660" y="356237"/>
                  <a:pt x="3206496" y="280416"/>
                </a:cubicBezTo>
                <a:cubicBezTo>
                  <a:pt x="3203976" y="267814"/>
                  <a:pt x="3179955" y="276252"/>
                  <a:pt x="3169920" y="268224"/>
                </a:cubicBezTo>
                <a:cubicBezTo>
                  <a:pt x="3158478" y="259070"/>
                  <a:pt x="3156978" y="240802"/>
                  <a:pt x="3145536" y="231648"/>
                </a:cubicBezTo>
                <a:cubicBezTo>
                  <a:pt x="3135501" y="223620"/>
                  <a:pt x="3120455" y="225203"/>
                  <a:pt x="3108960" y="219456"/>
                </a:cubicBezTo>
                <a:cubicBezTo>
                  <a:pt x="3095854" y="212903"/>
                  <a:pt x="3085490" y="201625"/>
                  <a:pt x="3072384" y="195072"/>
                </a:cubicBezTo>
                <a:cubicBezTo>
                  <a:pt x="3060889" y="189325"/>
                  <a:pt x="3047303" y="188627"/>
                  <a:pt x="3035808" y="182880"/>
                </a:cubicBezTo>
                <a:cubicBezTo>
                  <a:pt x="3022702" y="176327"/>
                  <a:pt x="3012622" y="164447"/>
                  <a:pt x="2999232" y="158496"/>
                </a:cubicBezTo>
                <a:cubicBezTo>
                  <a:pt x="2975744" y="148057"/>
                  <a:pt x="2950464" y="142240"/>
                  <a:pt x="2926080" y="134112"/>
                </a:cubicBezTo>
                <a:lnTo>
                  <a:pt x="2852928" y="109728"/>
                </a:lnTo>
                <a:cubicBezTo>
                  <a:pt x="2840736" y="105664"/>
                  <a:pt x="2828954" y="100056"/>
                  <a:pt x="2816352" y="97536"/>
                </a:cubicBezTo>
                <a:cubicBezTo>
                  <a:pt x="2796032" y="93472"/>
                  <a:pt x="2775496" y="90370"/>
                  <a:pt x="2755392" y="85344"/>
                </a:cubicBezTo>
                <a:cubicBezTo>
                  <a:pt x="2697413" y="70849"/>
                  <a:pt x="2738464" y="72363"/>
                  <a:pt x="2670048" y="60960"/>
                </a:cubicBezTo>
                <a:cubicBezTo>
                  <a:pt x="2637729" y="55573"/>
                  <a:pt x="2604948" y="53402"/>
                  <a:pt x="2572512" y="48768"/>
                </a:cubicBezTo>
                <a:cubicBezTo>
                  <a:pt x="2548040" y="45272"/>
                  <a:pt x="2523832" y="40072"/>
                  <a:pt x="2499360" y="36576"/>
                </a:cubicBezTo>
                <a:cubicBezTo>
                  <a:pt x="2466924" y="31942"/>
                  <a:pt x="2434260" y="29018"/>
                  <a:pt x="2401824" y="24384"/>
                </a:cubicBezTo>
                <a:cubicBezTo>
                  <a:pt x="2377352" y="20888"/>
                  <a:pt x="2353257" y="14780"/>
                  <a:pt x="2328672" y="12192"/>
                </a:cubicBezTo>
                <a:cubicBezTo>
                  <a:pt x="2275975" y="6645"/>
                  <a:pt x="2223008" y="4064"/>
                  <a:pt x="2170176" y="0"/>
                </a:cubicBezTo>
                <a:lnTo>
                  <a:pt x="1706880" y="12192"/>
                </a:lnTo>
                <a:cubicBezTo>
                  <a:pt x="1649851" y="14784"/>
                  <a:pt x="1614055" y="30942"/>
                  <a:pt x="1560576" y="48768"/>
                </a:cubicBezTo>
                <a:cubicBezTo>
                  <a:pt x="1548384" y="52832"/>
                  <a:pt x="1534693" y="53831"/>
                  <a:pt x="1524000" y="60960"/>
                </a:cubicBezTo>
                <a:cubicBezTo>
                  <a:pt x="1511808" y="69088"/>
                  <a:pt x="1500814" y="79393"/>
                  <a:pt x="1487424" y="85344"/>
                </a:cubicBezTo>
                <a:lnTo>
                  <a:pt x="1377696" y="121920"/>
                </a:lnTo>
                <a:cubicBezTo>
                  <a:pt x="1365504" y="125984"/>
                  <a:pt x="1351813" y="126983"/>
                  <a:pt x="1341120" y="134112"/>
                </a:cubicBezTo>
                <a:cubicBezTo>
                  <a:pt x="1257275" y="190009"/>
                  <a:pt x="1295770" y="173613"/>
                  <a:pt x="1231392" y="195072"/>
                </a:cubicBezTo>
                <a:cubicBezTo>
                  <a:pt x="1150220" y="276244"/>
                  <a:pt x="1237640" y="199729"/>
                  <a:pt x="1158240" y="243840"/>
                </a:cubicBezTo>
                <a:cubicBezTo>
                  <a:pt x="1132622" y="258072"/>
                  <a:pt x="1109472" y="276352"/>
                  <a:pt x="1085088" y="292608"/>
                </a:cubicBezTo>
                <a:lnTo>
                  <a:pt x="1048512" y="316992"/>
                </a:lnTo>
                <a:lnTo>
                  <a:pt x="1011936" y="341376"/>
                </a:lnTo>
                <a:lnTo>
                  <a:pt x="975360" y="365760"/>
                </a:lnTo>
                <a:cubicBezTo>
                  <a:pt x="967232" y="377952"/>
                  <a:pt x="962418" y="393182"/>
                  <a:pt x="950976" y="402336"/>
                </a:cubicBezTo>
                <a:cubicBezTo>
                  <a:pt x="940941" y="410364"/>
                  <a:pt x="923487" y="405441"/>
                  <a:pt x="914400" y="414528"/>
                </a:cubicBezTo>
                <a:cubicBezTo>
                  <a:pt x="772160" y="556768"/>
                  <a:pt x="932688" y="442976"/>
                  <a:pt x="829056" y="512064"/>
                </a:cubicBezTo>
                <a:cubicBezTo>
                  <a:pt x="820928" y="536448"/>
                  <a:pt x="818929" y="563830"/>
                  <a:pt x="804672" y="585216"/>
                </a:cubicBezTo>
                <a:cubicBezTo>
                  <a:pt x="796544" y="597408"/>
                  <a:pt x="786239" y="608402"/>
                  <a:pt x="780288" y="621792"/>
                </a:cubicBezTo>
                <a:cubicBezTo>
                  <a:pt x="769849" y="645280"/>
                  <a:pt x="764032" y="670560"/>
                  <a:pt x="755904" y="694944"/>
                </a:cubicBezTo>
                <a:cubicBezTo>
                  <a:pt x="751840" y="707136"/>
                  <a:pt x="746232" y="718918"/>
                  <a:pt x="743712" y="731520"/>
                </a:cubicBezTo>
                <a:cubicBezTo>
                  <a:pt x="739648" y="751840"/>
                  <a:pt x="736546" y="772376"/>
                  <a:pt x="731520" y="792480"/>
                </a:cubicBezTo>
                <a:cubicBezTo>
                  <a:pt x="712653" y="867950"/>
                  <a:pt x="724240" y="786603"/>
                  <a:pt x="707136" y="877824"/>
                </a:cubicBezTo>
                <a:cubicBezTo>
                  <a:pt x="698025" y="926418"/>
                  <a:pt x="689744" y="975184"/>
                  <a:pt x="682752" y="1024128"/>
                </a:cubicBezTo>
                <a:cubicBezTo>
                  <a:pt x="666925" y="1134917"/>
                  <a:pt x="679647" y="1082210"/>
                  <a:pt x="646176" y="1182624"/>
                </a:cubicBezTo>
                <a:lnTo>
                  <a:pt x="633984" y="1219200"/>
                </a:lnTo>
                <a:lnTo>
                  <a:pt x="621792" y="1255776"/>
                </a:ln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лилиния 2"/>
          <p:cNvSpPr/>
          <p:nvPr/>
        </p:nvSpPr>
        <p:spPr>
          <a:xfrm>
            <a:off x="3572256" y="950976"/>
            <a:ext cx="1877568" cy="182916"/>
          </a:xfrm>
          <a:custGeom>
            <a:avLst/>
            <a:gdLst>
              <a:gd name="connsiteX0" fmla="*/ 0 w 1877568"/>
              <a:gd name="connsiteY0" fmla="*/ 48768 h 182916"/>
              <a:gd name="connsiteX1" fmla="*/ 231648 w 1877568"/>
              <a:gd name="connsiteY1" fmla="*/ 24384 h 182916"/>
              <a:gd name="connsiteX2" fmla="*/ 329184 w 1877568"/>
              <a:gd name="connsiteY2" fmla="*/ 12192 h 182916"/>
              <a:gd name="connsiteX3" fmla="*/ 768096 w 1877568"/>
              <a:gd name="connsiteY3" fmla="*/ 0 h 182916"/>
              <a:gd name="connsiteX4" fmla="*/ 1121664 w 1877568"/>
              <a:gd name="connsiteY4" fmla="*/ 12192 h 182916"/>
              <a:gd name="connsiteX5" fmla="*/ 1280160 w 1877568"/>
              <a:gd name="connsiteY5" fmla="*/ 36576 h 182916"/>
              <a:gd name="connsiteX6" fmla="*/ 1316736 w 1877568"/>
              <a:gd name="connsiteY6" fmla="*/ 48768 h 182916"/>
              <a:gd name="connsiteX7" fmla="*/ 1377696 w 1877568"/>
              <a:gd name="connsiteY7" fmla="*/ 60960 h 182916"/>
              <a:gd name="connsiteX8" fmla="*/ 1426464 w 1877568"/>
              <a:gd name="connsiteY8" fmla="*/ 73152 h 182916"/>
              <a:gd name="connsiteX9" fmla="*/ 1499616 w 1877568"/>
              <a:gd name="connsiteY9" fmla="*/ 85344 h 182916"/>
              <a:gd name="connsiteX10" fmla="*/ 1609344 w 1877568"/>
              <a:gd name="connsiteY10" fmla="*/ 121920 h 182916"/>
              <a:gd name="connsiteX11" fmla="*/ 1645920 w 1877568"/>
              <a:gd name="connsiteY11" fmla="*/ 134112 h 182916"/>
              <a:gd name="connsiteX12" fmla="*/ 1706880 w 1877568"/>
              <a:gd name="connsiteY12" fmla="*/ 146304 h 182916"/>
              <a:gd name="connsiteX13" fmla="*/ 1780032 w 1877568"/>
              <a:gd name="connsiteY13" fmla="*/ 170688 h 182916"/>
              <a:gd name="connsiteX14" fmla="*/ 1877568 w 1877568"/>
              <a:gd name="connsiteY14" fmla="*/ 182880 h 18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7568" h="182916">
                <a:moveTo>
                  <a:pt x="0" y="48768"/>
                </a:moveTo>
                <a:cubicBezTo>
                  <a:pt x="129307" y="22907"/>
                  <a:pt x="6119" y="44887"/>
                  <a:pt x="231648" y="24384"/>
                </a:cubicBezTo>
                <a:cubicBezTo>
                  <a:pt x="264278" y="21418"/>
                  <a:pt x="296453" y="13680"/>
                  <a:pt x="329184" y="12192"/>
                </a:cubicBezTo>
                <a:cubicBezTo>
                  <a:pt x="475393" y="5546"/>
                  <a:pt x="621792" y="4064"/>
                  <a:pt x="768096" y="0"/>
                </a:cubicBezTo>
                <a:cubicBezTo>
                  <a:pt x="885952" y="4064"/>
                  <a:pt x="1003920" y="5651"/>
                  <a:pt x="1121664" y="12192"/>
                </a:cubicBezTo>
                <a:cubicBezTo>
                  <a:pt x="1134628" y="12912"/>
                  <a:pt x="1261978" y="32535"/>
                  <a:pt x="1280160" y="36576"/>
                </a:cubicBezTo>
                <a:cubicBezTo>
                  <a:pt x="1292705" y="39364"/>
                  <a:pt x="1304268" y="45651"/>
                  <a:pt x="1316736" y="48768"/>
                </a:cubicBezTo>
                <a:cubicBezTo>
                  <a:pt x="1336840" y="53794"/>
                  <a:pt x="1357467" y="56465"/>
                  <a:pt x="1377696" y="60960"/>
                </a:cubicBezTo>
                <a:cubicBezTo>
                  <a:pt x="1394053" y="64595"/>
                  <a:pt x="1410033" y="69866"/>
                  <a:pt x="1426464" y="73152"/>
                </a:cubicBezTo>
                <a:cubicBezTo>
                  <a:pt x="1450704" y="78000"/>
                  <a:pt x="1475634" y="79348"/>
                  <a:pt x="1499616" y="85344"/>
                </a:cubicBezTo>
                <a:lnTo>
                  <a:pt x="1609344" y="121920"/>
                </a:lnTo>
                <a:cubicBezTo>
                  <a:pt x="1621536" y="125984"/>
                  <a:pt x="1633318" y="131592"/>
                  <a:pt x="1645920" y="134112"/>
                </a:cubicBezTo>
                <a:cubicBezTo>
                  <a:pt x="1666240" y="138176"/>
                  <a:pt x="1686888" y="140852"/>
                  <a:pt x="1706880" y="146304"/>
                </a:cubicBezTo>
                <a:cubicBezTo>
                  <a:pt x="1731677" y="153067"/>
                  <a:pt x="1754679" y="166462"/>
                  <a:pt x="1780032" y="170688"/>
                </a:cubicBezTo>
                <a:cubicBezTo>
                  <a:pt x="1861201" y="184216"/>
                  <a:pt x="1828464" y="182880"/>
                  <a:pt x="1877568" y="182880"/>
                </a:cubicBezTo>
              </a:path>
            </a:pathLst>
          </a:custGeom>
          <a:noFill/>
          <a:ln>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7"/>
          <p:cNvSpPr/>
          <p:nvPr/>
        </p:nvSpPr>
        <p:spPr>
          <a:xfrm>
            <a:off x="2266641" y="1664208"/>
            <a:ext cx="49946" cy="170688"/>
          </a:xfrm>
          <a:custGeom>
            <a:avLst/>
            <a:gdLst>
              <a:gd name="connsiteX0" fmla="*/ 1071 w 49946"/>
              <a:gd name="connsiteY0" fmla="*/ 0 h 170688"/>
              <a:gd name="connsiteX1" fmla="*/ 49839 w 49946"/>
              <a:gd name="connsiteY1" fmla="*/ 60960 h 170688"/>
              <a:gd name="connsiteX2" fmla="*/ 13263 w 49946"/>
              <a:gd name="connsiteY2" fmla="*/ 73152 h 170688"/>
              <a:gd name="connsiteX3" fmla="*/ 1071 w 49946"/>
              <a:gd name="connsiteY3" fmla="*/ 170688 h 170688"/>
            </a:gdLst>
            <a:ahLst/>
            <a:cxnLst>
              <a:cxn ang="0">
                <a:pos x="connsiteX0" y="connsiteY0"/>
              </a:cxn>
              <a:cxn ang="0">
                <a:pos x="connsiteX1" y="connsiteY1"/>
              </a:cxn>
              <a:cxn ang="0">
                <a:pos x="connsiteX2" y="connsiteY2"/>
              </a:cxn>
              <a:cxn ang="0">
                <a:pos x="connsiteX3" y="connsiteY3"/>
              </a:cxn>
            </a:cxnLst>
            <a:rect l="l" t="t" r="r" b="b"/>
            <a:pathLst>
              <a:path w="49946" h="170688">
                <a:moveTo>
                  <a:pt x="1071" y="0"/>
                </a:moveTo>
                <a:cubicBezTo>
                  <a:pt x="17327" y="20320"/>
                  <a:pt x="45561" y="35292"/>
                  <a:pt x="49839" y="60960"/>
                </a:cubicBezTo>
                <a:cubicBezTo>
                  <a:pt x="51952" y="73637"/>
                  <a:pt x="22350" y="64065"/>
                  <a:pt x="13263" y="73152"/>
                </a:cubicBezTo>
                <a:cubicBezTo>
                  <a:pt x="-5355" y="91770"/>
                  <a:pt x="1071" y="155751"/>
                  <a:pt x="1071" y="17068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олилиния 10"/>
          <p:cNvSpPr/>
          <p:nvPr/>
        </p:nvSpPr>
        <p:spPr>
          <a:xfrm>
            <a:off x="814482" y="1571928"/>
            <a:ext cx="1111854" cy="281256"/>
          </a:xfrm>
          <a:custGeom>
            <a:avLst/>
            <a:gdLst>
              <a:gd name="connsiteX0" fmla="*/ 307182 w 1111854"/>
              <a:gd name="connsiteY0" fmla="*/ 159336 h 281256"/>
              <a:gd name="connsiteX1" fmla="*/ 282798 w 1111854"/>
              <a:gd name="connsiteY1" fmla="*/ 61800 h 281256"/>
              <a:gd name="connsiteX2" fmla="*/ 246222 w 1111854"/>
              <a:gd name="connsiteY2" fmla="*/ 37416 h 281256"/>
              <a:gd name="connsiteX3" fmla="*/ 221838 w 1111854"/>
              <a:gd name="connsiteY3" fmla="*/ 840 h 281256"/>
              <a:gd name="connsiteX4" fmla="*/ 51150 w 1111854"/>
              <a:gd name="connsiteY4" fmla="*/ 25224 h 281256"/>
              <a:gd name="connsiteX5" fmla="*/ 14574 w 1111854"/>
              <a:gd name="connsiteY5" fmla="*/ 49608 h 281256"/>
              <a:gd name="connsiteX6" fmla="*/ 14574 w 1111854"/>
              <a:gd name="connsiteY6" fmla="*/ 183720 h 281256"/>
              <a:gd name="connsiteX7" fmla="*/ 26766 w 1111854"/>
              <a:gd name="connsiteY7" fmla="*/ 220296 h 281256"/>
              <a:gd name="connsiteX8" fmla="*/ 63342 w 1111854"/>
              <a:gd name="connsiteY8" fmla="*/ 256872 h 281256"/>
              <a:gd name="connsiteX9" fmla="*/ 136494 w 1111854"/>
              <a:gd name="connsiteY9" fmla="*/ 281256 h 281256"/>
              <a:gd name="connsiteX10" fmla="*/ 294990 w 1111854"/>
              <a:gd name="connsiteY10" fmla="*/ 269064 h 281256"/>
              <a:gd name="connsiteX11" fmla="*/ 331566 w 1111854"/>
              <a:gd name="connsiteY11" fmla="*/ 159336 h 281256"/>
              <a:gd name="connsiteX12" fmla="*/ 404718 w 1111854"/>
              <a:gd name="connsiteY12" fmla="*/ 134952 h 281256"/>
              <a:gd name="connsiteX13" fmla="*/ 441294 w 1111854"/>
              <a:gd name="connsiteY13" fmla="*/ 110568 h 281256"/>
              <a:gd name="connsiteX14" fmla="*/ 490062 w 1111854"/>
              <a:gd name="connsiteY14" fmla="*/ 98376 h 281256"/>
              <a:gd name="connsiteX15" fmla="*/ 526638 w 1111854"/>
              <a:gd name="connsiteY15" fmla="*/ 86184 h 281256"/>
              <a:gd name="connsiteX16" fmla="*/ 575406 w 1111854"/>
              <a:gd name="connsiteY16" fmla="*/ 73992 h 281256"/>
              <a:gd name="connsiteX17" fmla="*/ 660750 w 1111854"/>
              <a:gd name="connsiteY17" fmla="*/ 49608 h 281256"/>
              <a:gd name="connsiteX18" fmla="*/ 794862 w 1111854"/>
              <a:gd name="connsiteY18" fmla="*/ 37416 h 281256"/>
              <a:gd name="connsiteX19" fmla="*/ 892398 w 1111854"/>
              <a:gd name="connsiteY19" fmla="*/ 25224 h 281256"/>
              <a:gd name="connsiteX20" fmla="*/ 1111854 w 1111854"/>
              <a:gd name="connsiteY20" fmla="*/ 25224 h 28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1854" h="281256">
                <a:moveTo>
                  <a:pt x="307182" y="159336"/>
                </a:moveTo>
                <a:cubicBezTo>
                  <a:pt x="306575" y="156300"/>
                  <a:pt x="292795" y="74297"/>
                  <a:pt x="282798" y="61800"/>
                </a:cubicBezTo>
                <a:cubicBezTo>
                  <a:pt x="273644" y="50358"/>
                  <a:pt x="258414" y="45544"/>
                  <a:pt x="246222" y="37416"/>
                </a:cubicBezTo>
                <a:cubicBezTo>
                  <a:pt x="238094" y="25224"/>
                  <a:pt x="236321" y="3068"/>
                  <a:pt x="221838" y="840"/>
                </a:cubicBezTo>
                <a:cubicBezTo>
                  <a:pt x="200400" y="-2458"/>
                  <a:pt x="94388" y="3605"/>
                  <a:pt x="51150" y="25224"/>
                </a:cubicBezTo>
                <a:cubicBezTo>
                  <a:pt x="38044" y="31777"/>
                  <a:pt x="26766" y="41480"/>
                  <a:pt x="14574" y="49608"/>
                </a:cubicBezTo>
                <a:cubicBezTo>
                  <a:pt x="-6389" y="112496"/>
                  <a:pt x="-3267" y="85596"/>
                  <a:pt x="14574" y="183720"/>
                </a:cubicBezTo>
                <a:cubicBezTo>
                  <a:pt x="16873" y="196364"/>
                  <a:pt x="19637" y="209603"/>
                  <a:pt x="26766" y="220296"/>
                </a:cubicBezTo>
                <a:cubicBezTo>
                  <a:pt x="36330" y="234642"/>
                  <a:pt x="48270" y="248499"/>
                  <a:pt x="63342" y="256872"/>
                </a:cubicBezTo>
                <a:cubicBezTo>
                  <a:pt x="85810" y="269354"/>
                  <a:pt x="136494" y="281256"/>
                  <a:pt x="136494" y="281256"/>
                </a:cubicBezTo>
                <a:cubicBezTo>
                  <a:pt x="189326" y="277192"/>
                  <a:pt x="243791" y="282717"/>
                  <a:pt x="294990" y="269064"/>
                </a:cubicBezTo>
                <a:cubicBezTo>
                  <a:pt x="327439" y="260411"/>
                  <a:pt x="326493" y="165134"/>
                  <a:pt x="331566" y="159336"/>
                </a:cubicBezTo>
                <a:cubicBezTo>
                  <a:pt x="348492" y="139993"/>
                  <a:pt x="383332" y="149209"/>
                  <a:pt x="404718" y="134952"/>
                </a:cubicBezTo>
                <a:cubicBezTo>
                  <a:pt x="416910" y="126824"/>
                  <a:pt x="427826" y="116340"/>
                  <a:pt x="441294" y="110568"/>
                </a:cubicBezTo>
                <a:cubicBezTo>
                  <a:pt x="456695" y="103967"/>
                  <a:pt x="473950" y="102979"/>
                  <a:pt x="490062" y="98376"/>
                </a:cubicBezTo>
                <a:cubicBezTo>
                  <a:pt x="502419" y="94845"/>
                  <a:pt x="514281" y="89715"/>
                  <a:pt x="526638" y="86184"/>
                </a:cubicBezTo>
                <a:cubicBezTo>
                  <a:pt x="542750" y="81581"/>
                  <a:pt x="559294" y="78595"/>
                  <a:pt x="575406" y="73992"/>
                </a:cubicBezTo>
                <a:cubicBezTo>
                  <a:pt x="608318" y="64589"/>
                  <a:pt x="625018" y="54372"/>
                  <a:pt x="660750" y="49608"/>
                </a:cubicBezTo>
                <a:cubicBezTo>
                  <a:pt x="705245" y="43675"/>
                  <a:pt x="750220" y="42115"/>
                  <a:pt x="794862" y="37416"/>
                </a:cubicBezTo>
                <a:cubicBezTo>
                  <a:pt x="827447" y="33986"/>
                  <a:pt x="859657" y="26483"/>
                  <a:pt x="892398" y="25224"/>
                </a:cubicBezTo>
                <a:cubicBezTo>
                  <a:pt x="965496" y="22413"/>
                  <a:pt x="1038702" y="25224"/>
                  <a:pt x="1111854" y="25224"/>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илиния 12"/>
          <p:cNvSpPr/>
          <p:nvPr/>
        </p:nvSpPr>
        <p:spPr>
          <a:xfrm>
            <a:off x="609414" y="1085088"/>
            <a:ext cx="3718746" cy="2292096"/>
          </a:xfrm>
          <a:custGeom>
            <a:avLst/>
            <a:gdLst>
              <a:gd name="connsiteX0" fmla="*/ 3401754 w 3718746"/>
              <a:gd name="connsiteY0" fmla="*/ 438912 h 2292096"/>
              <a:gd name="connsiteX1" fmla="*/ 3535866 w 3718746"/>
              <a:gd name="connsiteY1" fmla="*/ 402336 h 2292096"/>
              <a:gd name="connsiteX2" fmla="*/ 3572442 w 3718746"/>
              <a:gd name="connsiteY2" fmla="*/ 390144 h 2292096"/>
              <a:gd name="connsiteX3" fmla="*/ 3609018 w 3718746"/>
              <a:gd name="connsiteY3" fmla="*/ 377952 h 2292096"/>
              <a:gd name="connsiteX4" fmla="*/ 3645594 w 3718746"/>
              <a:gd name="connsiteY4" fmla="*/ 341376 h 2292096"/>
              <a:gd name="connsiteX5" fmla="*/ 3669978 w 3718746"/>
              <a:gd name="connsiteY5" fmla="*/ 304800 h 2292096"/>
              <a:gd name="connsiteX6" fmla="*/ 3706554 w 3718746"/>
              <a:gd name="connsiteY6" fmla="*/ 280416 h 2292096"/>
              <a:gd name="connsiteX7" fmla="*/ 3718746 w 3718746"/>
              <a:gd name="connsiteY7" fmla="*/ 243840 h 2292096"/>
              <a:gd name="connsiteX8" fmla="*/ 3706554 w 3718746"/>
              <a:gd name="connsiteY8" fmla="*/ 121920 h 2292096"/>
              <a:gd name="connsiteX9" fmla="*/ 3682170 w 3718746"/>
              <a:gd name="connsiteY9" fmla="*/ 85344 h 2292096"/>
              <a:gd name="connsiteX10" fmla="*/ 3535866 w 3718746"/>
              <a:gd name="connsiteY10" fmla="*/ 12192 h 2292096"/>
              <a:gd name="connsiteX11" fmla="*/ 3462714 w 3718746"/>
              <a:gd name="connsiteY11" fmla="*/ 0 h 2292096"/>
              <a:gd name="connsiteX12" fmla="*/ 3316410 w 3718746"/>
              <a:gd name="connsiteY12" fmla="*/ 12192 h 2292096"/>
              <a:gd name="connsiteX13" fmla="*/ 3279834 w 3718746"/>
              <a:gd name="connsiteY13" fmla="*/ 24384 h 2292096"/>
              <a:gd name="connsiteX14" fmla="*/ 3218874 w 3718746"/>
              <a:gd name="connsiteY14" fmla="*/ 134112 h 2292096"/>
              <a:gd name="connsiteX15" fmla="*/ 3255450 w 3718746"/>
              <a:gd name="connsiteY15" fmla="*/ 280416 h 2292096"/>
              <a:gd name="connsiteX16" fmla="*/ 3267642 w 3718746"/>
              <a:gd name="connsiteY16" fmla="*/ 316992 h 2292096"/>
              <a:gd name="connsiteX17" fmla="*/ 3304218 w 3718746"/>
              <a:gd name="connsiteY17" fmla="*/ 341376 h 2292096"/>
              <a:gd name="connsiteX18" fmla="*/ 3340794 w 3718746"/>
              <a:gd name="connsiteY18" fmla="*/ 414528 h 2292096"/>
              <a:gd name="connsiteX19" fmla="*/ 3377370 w 3718746"/>
              <a:gd name="connsiteY19" fmla="*/ 438912 h 2292096"/>
              <a:gd name="connsiteX20" fmla="*/ 3401754 w 3718746"/>
              <a:gd name="connsiteY20" fmla="*/ 475488 h 2292096"/>
              <a:gd name="connsiteX21" fmla="*/ 3413946 w 3718746"/>
              <a:gd name="connsiteY21" fmla="*/ 512064 h 2292096"/>
              <a:gd name="connsiteX22" fmla="*/ 3426138 w 3718746"/>
              <a:gd name="connsiteY22" fmla="*/ 902208 h 2292096"/>
              <a:gd name="connsiteX23" fmla="*/ 3413946 w 3718746"/>
              <a:gd name="connsiteY23" fmla="*/ 1450848 h 2292096"/>
              <a:gd name="connsiteX24" fmla="*/ 3401754 w 3718746"/>
              <a:gd name="connsiteY24" fmla="*/ 1487424 h 2292096"/>
              <a:gd name="connsiteX25" fmla="*/ 3389562 w 3718746"/>
              <a:gd name="connsiteY25" fmla="*/ 1560576 h 2292096"/>
              <a:gd name="connsiteX26" fmla="*/ 3377370 w 3718746"/>
              <a:gd name="connsiteY26" fmla="*/ 1609344 h 2292096"/>
              <a:gd name="connsiteX27" fmla="*/ 3365178 w 3718746"/>
              <a:gd name="connsiteY27" fmla="*/ 1670304 h 2292096"/>
              <a:gd name="connsiteX28" fmla="*/ 3340794 w 3718746"/>
              <a:gd name="connsiteY28" fmla="*/ 1743456 h 2292096"/>
              <a:gd name="connsiteX29" fmla="*/ 3328602 w 3718746"/>
              <a:gd name="connsiteY29" fmla="*/ 1780032 h 2292096"/>
              <a:gd name="connsiteX30" fmla="*/ 3316410 w 3718746"/>
              <a:gd name="connsiteY30" fmla="*/ 1816608 h 2292096"/>
              <a:gd name="connsiteX31" fmla="*/ 3267642 w 3718746"/>
              <a:gd name="connsiteY31" fmla="*/ 1889760 h 2292096"/>
              <a:gd name="connsiteX32" fmla="*/ 3243258 w 3718746"/>
              <a:gd name="connsiteY32" fmla="*/ 1926336 h 2292096"/>
              <a:gd name="connsiteX33" fmla="*/ 3206682 w 3718746"/>
              <a:gd name="connsiteY33" fmla="*/ 1950720 h 2292096"/>
              <a:gd name="connsiteX34" fmla="*/ 3109146 w 3718746"/>
              <a:gd name="connsiteY34" fmla="*/ 2060448 h 2292096"/>
              <a:gd name="connsiteX35" fmla="*/ 2999418 w 3718746"/>
              <a:gd name="connsiteY35" fmla="*/ 2133600 h 2292096"/>
              <a:gd name="connsiteX36" fmla="*/ 2962842 w 3718746"/>
              <a:gd name="connsiteY36" fmla="*/ 2157984 h 2292096"/>
              <a:gd name="connsiteX37" fmla="*/ 2926266 w 3718746"/>
              <a:gd name="connsiteY37" fmla="*/ 2182368 h 2292096"/>
              <a:gd name="connsiteX38" fmla="*/ 2889690 w 3718746"/>
              <a:gd name="connsiteY38" fmla="*/ 2194560 h 2292096"/>
              <a:gd name="connsiteX39" fmla="*/ 2853114 w 3718746"/>
              <a:gd name="connsiteY39" fmla="*/ 2218944 h 2292096"/>
              <a:gd name="connsiteX40" fmla="*/ 2779962 w 3718746"/>
              <a:gd name="connsiteY40" fmla="*/ 2243328 h 2292096"/>
              <a:gd name="connsiteX41" fmla="*/ 2743386 w 3718746"/>
              <a:gd name="connsiteY41" fmla="*/ 2255520 h 2292096"/>
              <a:gd name="connsiteX42" fmla="*/ 2536122 w 3718746"/>
              <a:gd name="connsiteY42" fmla="*/ 2279904 h 2292096"/>
              <a:gd name="connsiteX43" fmla="*/ 2462970 w 3718746"/>
              <a:gd name="connsiteY43" fmla="*/ 2292096 h 2292096"/>
              <a:gd name="connsiteX44" fmla="*/ 1621722 w 3718746"/>
              <a:gd name="connsiteY44" fmla="*/ 2279904 h 2292096"/>
              <a:gd name="connsiteX45" fmla="*/ 1585146 w 3718746"/>
              <a:gd name="connsiteY45" fmla="*/ 2267712 h 2292096"/>
              <a:gd name="connsiteX46" fmla="*/ 1341306 w 3718746"/>
              <a:gd name="connsiteY46" fmla="*/ 2231136 h 2292096"/>
              <a:gd name="connsiteX47" fmla="*/ 1231578 w 3718746"/>
              <a:gd name="connsiteY47" fmla="*/ 2194560 h 2292096"/>
              <a:gd name="connsiteX48" fmla="*/ 1195002 w 3718746"/>
              <a:gd name="connsiteY48" fmla="*/ 2182368 h 2292096"/>
              <a:gd name="connsiteX49" fmla="*/ 1158426 w 3718746"/>
              <a:gd name="connsiteY49" fmla="*/ 2157984 h 2292096"/>
              <a:gd name="connsiteX50" fmla="*/ 1109658 w 3718746"/>
              <a:gd name="connsiteY50" fmla="*/ 2145792 h 2292096"/>
              <a:gd name="connsiteX51" fmla="*/ 1073082 w 3718746"/>
              <a:gd name="connsiteY51" fmla="*/ 2133600 h 2292096"/>
              <a:gd name="connsiteX52" fmla="*/ 1024314 w 3718746"/>
              <a:gd name="connsiteY52" fmla="*/ 2121408 h 2292096"/>
              <a:gd name="connsiteX53" fmla="*/ 987738 w 3718746"/>
              <a:gd name="connsiteY53" fmla="*/ 2109216 h 2292096"/>
              <a:gd name="connsiteX54" fmla="*/ 938970 w 3718746"/>
              <a:gd name="connsiteY54" fmla="*/ 2097024 h 2292096"/>
              <a:gd name="connsiteX55" fmla="*/ 817050 w 3718746"/>
              <a:gd name="connsiteY55" fmla="*/ 2060448 h 2292096"/>
              <a:gd name="connsiteX56" fmla="*/ 573210 w 3718746"/>
              <a:gd name="connsiteY56" fmla="*/ 2036064 h 2292096"/>
              <a:gd name="connsiteX57" fmla="*/ 475674 w 3718746"/>
              <a:gd name="connsiteY57" fmla="*/ 2023872 h 2292096"/>
              <a:gd name="connsiteX58" fmla="*/ 439098 w 3718746"/>
              <a:gd name="connsiteY58" fmla="*/ 2011680 h 2292096"/>
              <a:gd name="connsiteX59" fmla="*/ 317178 w 3718746"/>
              <a:gd name="connsiteY59" fmla="*/ 1987296 h 2292096"/>
              <a:gd name="connsiteX60" fmla="*/ 268410 w 3718746"/>
              <a:gd name="connsiteY60" fmla="*/ 1975104 h 2292096"/>
              <a:gd name="connsiteX61" fmla="*/ 231834 w 3718746"/>
              <a:gd name="connsiteY61" fmla="*/ 1950720 h 2292096"/>
              <a:gd name="connsiteX62" fmla="*/ 195258 w 3718746"/>
              <a:gd name="connsiteY62" fmla="*/ 1938528 h 2292096"/>
              <a:gd name="connsiteX63" fmla="*/ 134298 w 3718746"/>
              <a:gd name="connsiteY63" fmla="*/ 1889760 h 2292096"/>
              <a:gd name="connsiteX64" fmla="*/ 85530 w 3718746"/>
              <a:gd name="connsiteY64" fmla="*/ 1816608 h 2292096"/>
              <a:gd name="connsiteX65" fmla="*/ 61146 w 3718746"/>
              <a:gd name="connsiteY65" fmla="*/ 1780032 h 2292096"/>
              <a:gd name="connsiteX66" fmla="*/ 36762 w 3718746"/>
              <a:gd name="connsiteY66" fmla="*/ 1694688 h 2292096"/>
              <a:gd name="connsiteX67" fmla="*/ 24570 w 3718746"/>
              <a:gd name="connsiteY67" fmla="*/ 1536192 h 2292096"/>
              <a:gd name="connsiteX68" fmla="*/ 186 w 3718746"/>
              <a:gd name="connsiteY68" fmla="*/ 1389888 h 229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18746" h="2292096">
                <a:moveTo>
                  <a:pt x="3401754" y="438912"/>
                </a:moveTo>
                <a:cubicBezTo>
                  <a:pt x="3487918" y="421679"/>
                  <a:pt x="3443055" y="433273"/>
                  <a:pt x="3535866" y="402336"/>
                </a:cubicBezTo>
                <a:lnTo>
                  <a:pt x="3572442" y="390144"/>
                </a:lnTo>
                <a:lnTo>
                  <a:pt x="3609018" y="377952"/>
                </a:lnTo>
                <a:cubicBezTo>
                  <a:pt x="3621210" y="365760"/>
                  <a:pt x="3634556" y="354622"/>
                  <a:pt x="3645594" y="341376"/>
                </a:cubicBezTo>
                <a:cubicBezTo>
                  <a:pt x="3654975" y="330119"/>
                  <a:pt x="3659617" y="315161"/>
                  <a:pt x="3669978" y="304800"/>
                </a:cubicBezTo>
                <a:cubicBezTo>
                  <a:pt x="3680339" y="294439"/>
                  <a:pt x="3694362" y="288544"/>
                  <a:pt x="3706554" y="280416"/>
                </a:cubicBezTo>
                <a:cubicBezTo>
                  <a:pt x="3710618" y="268224"/>
                  <a:pt x="3718746" y="256691"/>
                  <a:pt x="3718746" y="243840"/>
                </a:cubicBezTo>
                <a:cubicBezTo>
                  <a:pt x="3718746" y="202997"/>
                  <a:pt x="3715738" y="161717"/>
                  <a:pt x="3706554" y="121920"/>
                </a:cubicBezTo>
                <a:cubicBezTo>
                  <a:pt x="3703259" y="107642"/>
                  <a:pt x="3693197" y="94993"/>
                  <a:pt x="3682170" y="85344"/>
                </a:cubicBezTo>
                <a:cubicBezTo>
                  <a:pt x="3642521" y="50651"/>
                  <a:pt x="3588679" y="20994"/>
                  <a:pt x="3535866" y="12192"/>
                </a:cubicBezTo>
                <a:lnTo>
                  <a:pt x="3462714" y="0"/>
                </a:lnTo>
                <a:cubicBezTo>
                  <a:pt x="3413946" y="4064"/>
                  <a:pt x="3364918" y="5724"/>
                  <a:pt x="3316410" y="12192"/>
                </a:cubicBezTo>
                <a:cubicBezTo>
                  <a:pt x="3303671" y="13891"/>
                  <a:pt x="3288921" y="15297"/>
                  <a:pt x="3279834" y="24384"/>
                </a:cubicBezTo>
                <a:cubicBezTo>
                  <a:pt x="3237911" y="66307"/>
                  <a:pt x="3234205" y="88118"/>
                  <a:pt x="3218874" y="134112"/>
                </a:cubicBezTo>
                <a:cubicBezTo>
                  <a:pt x="3240721" y="330731"/>
                  <a:pt x="3207453" y="184421"/>
                  <a:pt x="3255450" y="280416"/>
                </a:cubicBezTo>
                <a:cubicBezTo>
                  <a:pt x="3261197" y="291911"/>
                  <a:pt x="3259614" y="306957"/>
                  <a:pt x="3267642" y="316992"/>
                </a:cubicBezTo>
                <a:cubicBezTo>
                  <a:pt x="3276796" y="328434"/>
                  <a:pt x="3292026" y="333248"/>
                  <a:pt x="3304218" y="341376"/>
                </a:cubicBezTo>
                <a:cubicBezTo>
                  <a:pt x="3314134" y="371124"/>
                  <a:pt x="3317159" y="390893"/>
                  <a:pt x="3340794" y="414528"/>
                </a:cubicBezTo>
                <a:cubicBezTo>
                  <a:pt x="3351155" y="424889"/>
                  <a:pt x="3365178" y="430784"/>
                  <a:pt x="3377370" y="438912"/>
                </a:cubicBezTo>
                <a:cubicBezTo>
                  <a:pt x="3385498" y="451104"/>
                  <a:pt x="3395201" y="462382"/>
                  <a:pt x="3401754" y="475488"/>
                </a:cubicBezTo>
                <a:cubicBezTo>
                  <a:pt x="3407501" y="486983"/>
                  <a:pt x="3413213" y="499233"/>
                  <a:pt x="3413946" y="512064"/>
                </a:cubicBezTo>
                <a:cubicBezTo>
                  <a:pt x="3421369" y="641964"/>
                  <a:pt x="3422074" y="772160"/>
                  <a:pt x="3426138" y="902208"/>
                </a:cubicBezTo>
                <a:cubicBezTo>
                  <a:pt x="3422074" y="1085088"/>
                  <a:pt x="3421561" y="1268081"/>
                  <a:pt x="3413946" y="1450848"/>
                </a:cubicBezTo>
                <a:cubicBezTo>
                  <a:pt x="3413411" y="1463688"/>
                  <a:pt x="3404542" y="1474879"/>
                  <a:pt x="3401754" y="1487424"/>
                </a:cubicBezTo>
                <a:cubicBezTo>
                  <a:pt x="3396391" y="1511556"/>
                  <a:pt x="3394410" y="1536336"/>
                  <a:pt x="3389562" y="1560576"/>
                </a:cubicBezTo>
                <a:cubicBezTo>
                  <a:pt x="3386276" y="1577007"/>
                  <a:pt x="3381005" y="1592987"/>
                  <a:pt x="3377370" y="1609344"/>
                </a:cubicBezTo>
                <a:cubicBezTo>
                  <a:pt x="3372875" y="1629573"/>
                  <a:pt x="3370630" y="1650312"/>
                  <a:pt x="3365178" y="1670304"/>
                </a:cubicBezTo>
                <a:cubicBezTo>
                  <a:pt x="3358415" y="1695101"/>
                  <a:pt x="3348922" y="1719072"/>
                  <a:pt x="3340794" y="1743456"/>
                </a:cubicBezTo>
                <a:lnTo>
                  <a:pt x="3328602" y="1780032"/>
                </a:lnTo>
                <a:cubicBezTo>
                  <a:pt x="3324538" y="1792224"/>
                  <a:pt x="3323539" y="1805915"/>
                  <a:pt x="3316410" y="1816608"/>
                </a:cubicBezTo>
                <a:lnTo>
                  <a:pt x="3267642" y="1889760"/>
                </a:lnTo>
                <a:cubicBezTo>
                  <a:pt x="3259514" y="1901952"/>
                  <a:pt x="3255450" y="1918208"/>
                  <a:pt x="3243258" y="1926336"/>
                </a:cubicBezTo>
                <a:lnTo>
                  <a:pt x="3206682" y="1950720"/>
                </a:lnTo>
                <a:cubicBezTo>
                  <a:pt x="3177364" y="1994697"/>
                  <a:pt x="3159254" y="2027043"/>
                  <a:pt x="3109146" y="2060448"/>
                </a:cubicBezTo>
                <a:lnTo>
                  <a:pt x="2999418" y="2133600"/>
                </a:lnTo>
                <a:lnTo>
                  <a:pt x="2962842" y="2157984"/>
                </a:lnTo>
                <a:cubicBezTo>
                  <a:pt x="2950650" y="2166112"/>
                  <a:pt x="2940167" y="2177734"/>
                  <a:pt x="2926266" y="2182368"/>
                </a:cubicBezTo>
                <a:cubicBezTo>
                  <a:pt x="2914074" y="2186432"/>
                  <a:pt x="2901185" y="2188813"/>
                  <a:pt x="2889690" y="2194560"/>
                </a:cubicBezTo>
                <a:cubicBezTo>
                  <a:pt x="2876584" y="2201113"/>
                  <a:pt x="2866504" y="2212993"/>
                  <a:pt x="2853114" y="2218944"/>
                </a:cubicBezTo>
                <a:cubicBezTo>
                  <a:pt x="2829626" y="2229383"/>
                  <a:pt x="2804346" y="2235200"/>
                  <a:pt x="2779962" y="2243328"/>
                </a:cubicBezTo>
                <a:cubicBezTo>
                  <a:pt x="2767770" y="2247392"/>
                  <a:pt x="2756159" y="2254101"/>
                  <a:pt x="2743386" y="2255520"/>
                </a:cubicBezTo>
                <a:lnTo>
                  <a:pt x="2536122" y="2279904"/>
                </a:lnTo>
                <a:cubicBezTo>
                  <a:pt x="2511650" y="2283400"/>
                  <a:pt x="2487354" y="2288032"/>
                  <a:pt x="2462970" y="2292096"/>
                </a:cubicBezTo>
                <a:lnTo>
                  <a:pt x="1621722" y="2279904"/>
                </a:lnTo>
                <a:cubicBezTo>
                  <a:pt x="1608875" y="2279547"/>
                  <a:pt x="1597848" y="2269666"/>
                  <a:pt x="1585146" y="2267712"/>
                </a:cubicBezTo>
                <a:cubicBezTo>
                  <a:pt x="1491611" y="2253322"/>
                  <a:pt x="1432625" y="2261576"/>
                  <a:pt x="1341306" y="2231136"/>
                </a:cubicBezTo>
                <a:lnTo>
                  <a:pt x="1231578" y="2194560"/>
                </a:lnTo>
                <a:cubicBezTo>
                  <a:pt x="1219386" y="2190496"/>
                  <a:pt x="1205695" y="2189497"/>
                  <a:pt x="1195002" y="2182368"/>
                </a:cubicBezTo>
                <a:cubicBezTo>
                  <a:pt x="1182810" y="2174240"/>
                  <a:pt x="1171894" y="2163756"/>
                  <a:pt x="1158426" y="2157984"/>
                </a:cubicBezTo>
                <a:cubicBezTo>
                  <a:pt x="1143025" y="2151383"/>
                  <a:pt x="1125770" y="2150395"/>
                  <a:pt x="1109658" y="2145792"/>
                </a:cubicBezTo>
                <a:cubicBezTo>
                  <a:pt x="1097301" y="2142261"/>
                  <a:pt x="1085439" y="2137131"/>
                  <a:pt x="1073082" y="2133600"/>
                </a:cubicBezTo>
                <a:cubicBezTo>
                  <a:pt x="1056970" y="2128997"/>
                  <a:pt x="1040426" y="2126011"/>
                  <a:pt x="1024314" y="2121408"/>
                </a:cubicBezTo>
                <a:cubicBezTo>
                  <a:pt x="1011957" y="2117877"/>
                  <a:pt x="1000095" y="2112747"/>
                  <a:pt x="987738" y="2109216"/>
                </a:cubicBezTo>
                <a:cubicBezTo>
                  <a:pt x="971626" y="2104613"/>
                  <a:pt x="955020" y="2101839"/>
                  <a:pt x="938970" y="2097024"/>
                </a:cubicBezTo>
                <a:cubicBezTo>
                  <a:pt x="903991" y="2086530"/>
                  <a:pt x="855504" y="2066364"/>
                  <a:pt x="817050" y="2060448"/>
                </a:cubicBezTo>
                <a:cubicBezTo>
                  <a:pt x="757109" y="2051226"/>
                  <a:pt x="628826" y="2041918"/>
                  <a:pt x="573210" y="2036064"/>
                </a:cubicBezTo>
                <a:cubicBezTo>
                  <a:pt x="540625" y="2032634"/>
                  <a:pt x="508186" y="2027936"/>
                  <a:pt x="475674" y="2023872"/>
                </a:cubicBezTo>
                <a:cubicBezTo>
                  <a:pt x="463482" y="2019808"/>
                  <a:pt x="451620" y="2014570"/>
                  <a:pt x="439098" y="2011680"/>
                </a:cubicBezTo>
                <a:cubicBezTo>
                  <a:pt x="398715" y="2002361"/>
                  <a:pt x="357385" y="1997348"/>
                  <a:pt x="317178" y="1987296"/>
                </a:cubicBezTo>
                <a:lnTo>
                  <a:pt x="268410" y="1975104"/>
                </a:lnTo>
                <a:cubicBezTo>
                  <a:pt x="256218" y="1966976"/>
                  <a:pt x="244940" y="1957273"/>
                  <a:pt x="231834" y="1950720"/>
                </a:cubicBezTo>
                <a:cubicBezTo>
                  <a:pt x="220339" y="1944973"/>
                  <a:pt x="205293" y="1946556"/>
                  <a:pt x="195258" y="1938528"/>
                </a:cubicBezTo>
                <a:cubicBezTo>
                  <a:pt x="116476" y="1875503"/>
                  <a:pt x="226233" y="1920405"/>
                  <a:pt x="134298" y="1889760"/>
                </a:cubicBezTo>
                <a:lnTo>
                  <a:pt x="85530" y="1816608"/>
                </a:lnTo>
                <a:cubicBezTo>
                  <a:pt x="77402" y="1804416"/>
                  <a:pt x="65780" y="1793933"/>
                  <a:pt x="61146" y="1780032"/>
                </a:cubicBezTo>
                <a:cubicBezTo>
                  <a:pt x="43655" y="1727560"/>
                  <a:pt x="52071" y="1755924"/>
                  <a:pt x="36762" y="1694688"/>
                </a:cubicBezTo>
                <a:cubicBezTo>
                  <a:pt x="32698" y="1641856"/>
                  <a:pt x="32064" y="1588648"/>
                  <a:pt x="24570" y="1536192"/>
                </a:cubicBezTo>
                <a:cubicBezTo>
                  <a:pt x="-3757" y="1337905"/>
                  <a:pt x="186" y="1513390"/>
                  <a:pt x="186" y="1389888"/>
                </a:cubicBezTo>
              </a:path>
            </a:pathLst>
          </a:custGeom>
          <a:noFill/>
          <a:ln>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13"/>
          <p:cNvSpPr/>
          <p:nvPr/>
        </p:nvSpPr>
        <p:spPr>
          <a:xfrm>
            <a:off x="304800" y="1316736"/>
            <a:ext cx="975360" cy="1182989"/>
          </a:xfrm>
          <a:custGeom>
            <a:avLst/>
            <a:gdLst>
              <a:gd name="connsiteX0" fmla="*/ 24384 w 975360"/>
              <a:gd name="connsiteY0" fmla="*/ 804672 h 1182989"/>
              <a:gd name="connsiteX1" fmla="*/ 60960 w 975360"/>
              <a:gd name="connsiteY1" fmla="*/ 987552 h 1182989"/>
              <a:gd name="connsiteX2" fmla="*/ 85344 w 975360"/>
              <a:gd name="connsiteY2" fmla="*/ 1024128 h 1182989"/>
              <a:gd name="connsiteX3" fmla="*/ 121920 w 975360"/>
              <a:gd name="connsiteY3" fmla="*/ 1097280 h 1182989"/>
              <a:gd name="connsiteX4" fmla="*/ 158496 w 975360"/>
              <a:gd name="connsiteY4" fmla="*/ 1121664 h 1182989"/>
              <a:gd name="connsiteX5" fmla="*/ 219456 w 975360"/>
              <a:gd name="connsiteY5" fmla="*/ 1182624 h 1182989"/>
              <a:gd name="connsiteX6" fmla="*/ 268224 w 975360"/>
              <a:gd name="connsiteY6" fmla="*/ 1170432 h 1182989"/>
              <a:gd name="connsiteX7" fmla="*/ 341376 w 975360"/>
              <a:gd name="connsiteY7" fmla="*/ 1146048 h 1182989"/>
              <a:gd name="connsiteX8" fmla="*/ 390144 w 975360"/>
              <a:gd name="connsiteY8" fmla="*/ 1097280 h 1182989"/>
              <a:gd name="connsiteX9" fmla="*/ 414528 w 975360"/>
              <a:gd name="connsiteY9" fmla="*/ 1060704 h 1182989"/>
              <a:gd name="connsiteX10" fmla="*/ 451104 w 975360"/>
              <a:gd name="connsiteY10" fmla="*/ 1048512 h 1182989"/>
              <a:gd name="connsiteX11" fmla="*/ 524256 w 975360"/>
              <a:gd name="connsiteY11" fmla="*/ 999744 h 1182989"/>
              <a:gd name="connsiteX12" fmla="*/ 560832 w 975360"/>
              <a:gd name="connsiteY12" fmla="*/ 975360 h 1182989"/>
              <a:gd name="connsiteX13" fmla="*/ 597408 w 975360"/>
              <a:gd name="connsiteY13" fmla="*/ 963168 h 1182989"/>
              <a:gd name="connsiteX14" fmla="*/ 633984 w 975360"/>
              <a:gd name="connsiteY14" fmla="*/ 938784 h 1182989"/>
              <a:gd name="connsiteX15" fmla="*/ 670560 w 975360"/>
              <a:gd name="connsiteY15" fmla="*/ 926592 h 1182989"/>
              <a:gd name="connsiteX16" fmla="*/ 743712 w 975360"/>
              <a:gd name="connsiteY16" fmla="*/ 877824 h 1182989"/>
              <a:gd name="connsiteX17" fmla="*/ 792480 w 975360"/>
              <a:gd name="connsiteY17" fmla="*/ 816864 h 1182989"/>
              <a:gd name="connsiteX18" fmla="*/ 804672 w 975360"/>
              <a:gd name="connsiteY18" fmla="*/ 780288 h 1182989"/>
              <a:gd name="connsiteX19" fmla="*/ 829056 w 975360"/>
              <a:gd name="connsiteY19" fmla="*/ 743712 h 1182989"/>
              <a:gd name="connsiteX20" fmla="*/ 841248 w 975360"/>
              <a:gd name="connsiteY20" fmla="*/ 707136 h 1182989"/>
              <a:gd name="connsiteX21" fmla="*/ 890016 w 975360"/>
              <a:gd name="connsiteY21" fmla="*/ 633984 h 1182989"/>
              <a:gd name="connsiteX22" fmla="*/ 914400 w 975360"/>
              <a:gd name="connsiteY22" fmla="*/ 597408 h 1182989"/>
              <a:gd name="connsiteX23" fmla="*/ 950976 w 975360"/>
              <a:gd name="connsiteY23" fmla="*/ 524256 h 1182989"/>
              <a:gd name="connsiteX24" fmla="*/ 975360 w 975360"/>
              <a:gd name="connsiteY24" fmla="*/ 451104 h 1182989"/>
              <a:gd name="connsiteX25" fmla="*/ 963168 w 975360"/>
              <a:gd name="connsiteY25" fmla="*/ 158496 h 1182989"/>
              <a:gd name="connsiteX26" fmla="*/ 950976 w 975360"/>
              <a:gd name="connsiteY26" fmla="*/ 121920 h 1182989"/>
              <a:gd name="connsiteX27" fmla="*/ 890016 w 975360"/>
              <a:gd name="connsiteY27" fmla="*/ 60960 h 1182989"/>
              <a:gd name="connsiteX28" fmla="*/ 816864 w 975360"/>
              <a:gd name="connsiteY28" fmla="*/ 36576 h 1182989"/>
              <a:gd name="connsiteX29" fmla="*/ 682752 w 975360"/>
              <a:gd name="connsiteY29" fmla="*/ 12192 h 1182989"/>
              <a:gd name="connsiteX30" fmla="*/ 548640 w 975360"/>
              <a:gd name="connsiteY30" fmla="*/ 0 h 1182989"/>
              <a:gd name="connsiteX31" fmla="*/ 280416 w 975360"/>
              <a:gd name="connsiteY31" fmla="*/ 12192 h 1182989"/>
              <a:gd name="connsiteX32" fmla="*/ 243840 w 975360"/>
              <a:gd name="connsiteY32" fmla="*/ 24384 h 1182989"/>
              <a:gd name="connsiteX33" fmla="*/ 170688 w 975360"/>
              <a:gd name="connsiteY33" fmla="*/ 73152 h 1182989"/>
              <a:gd name="connsiteX34" fmla="*/ 158496 w 975360"/>
              <a:gd name="connsiteY34" fmla="*/ 109728 h 1182989"/>
              <a:gd name="connsiteX35" fmla="*/ 73152 w 975360"/>
              <a:gd name="connsiteY35" fmla="*/ 207264 h 1182989"/>
              <a:gd name="connsiteX36" fmla="*/ 48768 w 975360"/>
              <a:gd name="connsiteY36" fmla="*/ 280416 h 1182989"/>
              <a:gd name="connsiteX37" fmla="*/ 36576 w 975360"/>
              <a:gd name="connsiteY37" fmla="*/ 316992 h 1182989"/>
              <a:gd name="connsiteX38" fmla="*/ 24384 w 975360"/>
              <a:gd name="connsiteY38" fmla="*/ 365760 h 1182989"/>
              <a:gd name="connsiteX39" fmla="*/ 36576 w 975360"/>
              <a:gd name="connsiteY39" fmla="*/ 585216 h 1182989"/>
              <a:gd name="connsiteX40" fmla="*/ 48768 w 975360"/>
              <a:gd name="connsiteY40" fmla="*/ 646176 h 1182989"/>
              <a:gd name="connsiteX41" fmla="*/ 36576 w 975360"/>
              <a:gd name="connsiteY41" fmla="*/ 853440 h 1182989"/>
              <a:gd name="connsiteX42" fmla="*/ 0 w 975360"/>
              <a:gd name="connsiteY42" fmla="*/ 865632 h 118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360" h="1182989">
                <a:moveTo>
                  <a:pt x="24384" y="804672"/>
                </a:moveTo>
                <a:cubicBezTo>
                  <a:pt x="29099" y="847111"/>
                  <a:pt x="32143" y="944326"/>
                  <a:pt x="60960" y="987552"/>
                </a:cubicBezTo>
                <a:cubicBezTo>
                  <a:pt x="69088" y="999744"/>
                  <a:pt x="78791" y="1011022"/>
                  <a:pt x="85344" y="1024128"/>
                </a:cubicBezTo>
                <a:cubicBezTo>
                  <a:pt x="105176" y="1063792"/>
                  <a:pt x="86979" y="1062339"/>
                  <a:pt x="121920" y="1097280"/>
                </a:cubicBezTo>
                <a:cubicBezTo>
                  <a:pt x="132281" y="1107641"/>
                  <a:pt x="146304" y="1113536"/>
                  <a:pt x="158496" y="1121664"/>
                </a:cubicBezTo>
                <a:cubicBezTo>
                  <a:pt x="172185" y="1142198"/>
                  <a:pt x="189511" y="1178346"/>
                  <a:pt x="219456" y="1182624"/>
                </a:cubicBezTo>
                <a:cubicBezTo>
                  <a:pt x="236044" y="1184994"/>
                  <a:pt x="252174" y="1175247"/>
                  <a:pt x="268224" y="1170432"/>
                </a:cubicBezTo>
                <a:cubicBezTo>
                  <a:pt x="292843" y="1163046"/>
                  <a:pt x="341376" y="1146048"/>
                  <a:pt x="341376" y="1146048"/>
                </a:cubicBezTo>
                <a:cubicBezTo>
                  <a:pt x="367977" y="1066246"/>
                  <a:pt x="331031" y="1144570"/>
                  <a:pt x="390144" y="1097280"/>
                </a:cubicBezTo>
                <a:cubicBezTo>
                  <a:pt x="401586" y="1088126"/>
                  <a:pt x="403086" y="1069858"/>
                  <a:pt x="414528" y="1060704"/>
                </a:cubicBezTo>
                <a:cubicBezTo>
                  <a:pt x="424563" y="1052676"/>
                  <a:pt x="439870" y="1054753"/>
                  <a:pt x="451104" y="1048512"/>
                </a:cubicBezTo>
                <a:cubicBezTo>
                  <a:pt x="476722" y="1034280"/>
                  <a:pt x="499872" y="1016000"/>
                  <a:pt x="524256" y="999744"/>
                </a:cubicBezTo>
                <a:cubicBezTo>
                  <a:pt x="536448" y="991616"/>
                  <a:pt x="546931" y="979994"/>
                  <a:pt x="560832" y="975360"/>
                </a:cubicBezTo>
                <a:cubicBezTo>
                  <a:pt x="573024" y="971296"/>
                  <a:pt x="585913" y="968915"/>
                  <a:pt x="597408" y="963168"/>
                </a:cubicBezTo>
                <a:cubicBezTo>
                  <a:pt x="610514" y="956615"/>
                  <a:pt x="620878" y="945337"/>
                  <a:pt x="633984" y="938784"/>
                </a:cubicBezTo>
                <a:cubicBezTo>
                  <a:pt x="645479" y="933037"/>
                  <a:pt x="659326" y="932833"/>
                  <a:pt x="670560" y="926592"/>
                </a:cubicBezTo>
                <a:cubicBezTo>
                  <a:pt x="696178" y="912360"/>
                  <a:pt x="743712" y="877824"/>
                  <a:pt x="743712" y="877824"/>
                </a:cubicBezTo>
                <a:cubicBezTo>
                  <a:pt x="774357" y="785889"/>
                  <a:pt x="729455" y="895646"/>
                  <a:pt x="792480" y="816864"/>
                </a:cubicBezTo>
                <a:cubicBezTo>
                  <a:pt x="800508" y="806829"/>
                  <a:pt x="798925" y="791783"/>
                  <a:pt x="804672" y="780288"/>
                </a:cubicBezTo>
                <a:cubicBezTo>
                  <a:pt x="811225" y="767182"/>
                  <a:pt x="822503" y="756818"/>
                  <a:pt x="829056" y="743712"/>
                </a:cubicBezTo>
                <a:cubicBezTo>
                  <a:pt x="834803" y="732217"/>
                  <a:pt x="835007" y="718370"/>
                  <a:pt x="841248" y="707136"/>
                </a:cubicBezTo>
                <a:cubicBezTo>
                  <a:pt x="855480" y="681518"/>
                  <a:pt x="873760" y="658368"/>
                  <a:pt x="890016" y="633984"/>
                </a:cubicBezTo>
                <a:cubicBezTo>
                  <a:pt x="898144" y="621792"/>
                  <a:pt x="909766" y="611309"/>
                  <a:pt x="914400" y="597408"/>
                </a:cubicBezTo>
                <a:cubicBezTo>
                  <a:pt x="958864" y="464016"/>
                  <a:pt x="887951" y="666063"/>
                  <a:pt x="950976" y="524256"/>
                </a:cubicBezTo>
                <a:cubicBezTo>
                  <a:pt x="961415" y="500768"/>
                  <a:pt x="975360" y="451104"/>
                  <a:pt x="975360" y="451104"/>
                </a:cubicBezTo>
                <a:cubicBezTo>
                  <a:pt x="971296" y="353568"/>
                  <a:pt x="970379" y="255850"/>
                  <a:pt x="963168" y="158496"/>
                </a:cubicBezTo>
                <a:cubicBezTo>
                  <a:pt x="962219" y="145680"/>
                  <a:pt x="956723" y="133415"/>
                  <a:pt x="950976" y="121920"/>
                </a:cubicBezTo>
                <a:cubicBezTo>
                  <a:pt x="935881" y="91730"/>
                  <a:pt x="921367" y="74894"/>
                  <a:pt x="890016" y="60960"/>
                </a:cubicBezTo>
                <a:cubicBezTo>
                  <a:pt x="866528" y="50521"/>
                  <a:pt x="841248" y="44704"/>
                  <a:pt x="816864" y="36576"/>
                </a:cubicBezTo>
                <a:cubicBezTo>
                  <a:pt x="752948" y="15271"/>
                  <a:pt x="783496" y="22797"/>
                  <a:pt x="682752" y="12192"/>
                </a:cubicBezTo>
                <a:cubicBezTo>
                  <a:pt x="638110" y="7493"/>
                  <a:pt x="593344" y="4064"/>
                  <a:pt x="548640" y="0"/>
                </a:cubicBezTo>
                <a:cubicBezTo>
                  <a:pt x="459232" y="4064"/>
                  <a:pt x="369631" y="5055"/>
                  <a:pt x="280416" y="12192"/>
                </a:cubicBezTo>
                <a:cubicBezTo>
                  <a:pt x="267605" y="13217"/>
                  <a:pt x="255074" y="18143"/>
                  <a:pt x="243840" y="24384"/>
                </a:cubicBezTo>
                <a:cubicBezTo>
                  <a:pt x="218222" y="38616"/>
                  <a:pt x="170688" y="73152"/>
                  <a:pt x="170688" y="73152"/>
                </a:cubicBezTo>
                <a:cubicBezTo>
                  <a:pt x="166624" y="85344"/>
                  <a:pt x="166524" y="99693"/>
                  <a:pt x="158496" y="109728"/>
                </a:cubicBezTo>
                <a:cubicBezTo>
                  <a:pt x="101600" y="180848"/>
                  <a:pt x="121920" y="60960"/>
                  <a:pt x="73152" y="207264"/>
                </a:cubicBezTo>
                <a:lnTo>
                  <a:pt x="48768" y="280416"/>
                </a:lnTo>
                <a:cubicBezTo>
                  <a:pt x="44704" y="292608"/>
                  <a:pt x="39693" y="304524"/>
                  <a:pt x="36576" y="316992"/>
                </a:cubicBezTo>
                <a:lnTo>
                  <a:pt x="24384" y="365760"/>
                </a:lnTo>
                <a:cubicBezTo>
                  <a:pt x="28448" y="438912"/>
                  <a:pt x="30229" y="512227"/>
                  <a:pt x="36576" y="585216"/>
                </a:cubicBezTo>
                <a:cubicBezTo>
                  <a:pt x="38371" y="605861"/>
                  <a:pt x="48768" y="625454"/>
                  <a:pt x="48768" y="646176"/>
                </a:cubicBezTo>
                <a:cubicBezTo>
                  <a:pt x="48768" y="715383"/>
                  <a:pt x="51589" y="785881"/>
                  <a:pt x="36576" y="853440"/>
                </a:cubicBezTo>
                <a:cubicBezTo>
                  <a:pt x="33788" y="865985"/>
                  <a:pt x="0" y="865632"/>
                  <a:pt x="0" y="86563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олилиния 14"/>
          <p:cNvSpPr/>
          <p:nvPr/>
        </p:nvSpPr>
        <p:spPr>
          <a:xfrm>
            <a:off x="804672" y="536448"/>
            <a:ext cx="1706880" cy="999744"/>
          </a:xfrm>
          <a:custGeom>
            <a:avLst/>
            <a:gdLst>
              <a:gd name="connsiteX0" fmla="*/ 0 w 1706880"/>
              <a:gd name="connsiteY0" fmla="*/ 768096 h 999744"/>
              <a:gd name="connsiteX1" fmla="*/ 12192 w 1706880"/>
              <a:gd name="connsiteY1" fmla="*/ 560832 h 999744"/>
              <a:gd name="connsiteX2" fmla="*/ 36576 w 1706880"/>
              <a:gd name="connsiteY2" fmla="*/ 487680 h 999744"/>
              <a:gd name="connsiteX3" fmla="*/ 60960 w 1706880"/>
              <a:gd name="connsiteY3" fmla="*/ 414528 h 999744"/>
              <a:gd name="connsiteX4" fmla="*/ 73152 w 1706880"/>
              <a:gd name="connsiteY4" fmla="*/ 377952 h 999744"/>
              <a:gd name="connsiteX5" fmla="*/ 109728 w 1706880"/>
              <a:gd name="connsiteY5" fmla="*/ 304800 h 999744"/>
              <a:gd name="connsiteX6" fmla="*/ 158496 w 1706880"/>
              <a:gd name="connsiteY6" fmla="*/ 231648 h 999744"/>
              <a:gd name="connsiteX7" fmla="*/ 207264 w 1706880"/>
              <a:gd name="connsiteY7" fmla="*/ 158496 h 999744"/>
              <a:gd name="connsiteX8" fmla="*/ 231648 w 1706880"/>
              <a:gd name="connsiteY8" fmla="*/ 121920 h 999744"/>
              <a:gd name="connsiteX9" fmla="*/ 304800 w 1706880"/>
              <a:gd name="connsiteY9" fmla="*/ 73152 h 999744"/>
              <a:gd name="connsiteX10" fmla="*/ 341376 w 1706880"/>
              <a:gd name="connsiteY10" fmla="*/ 48768 h 999744"/>
              <a:gd name="connsiteX11" fmla="*/ 353568 w 1706880"/>
              <a:gd name="connsiteY11" fmla="*/ 12192 h 999744"/>
              <a:gd name="connsiteX12" fmla="*/ 402336 w 1706880"/>
              <a:gd name="connsiteY12" fmla="*/ 0 h 999744"/>
              <a:gd name="connsiteX13" fmla="*/ 573024 w 1706880"/>
              <a:gd name="connsiteY13" fmla="*/ 12192 h 999744"/>
              <a:gd name="connsiteX14" fmla="*/ 682752 w 1706880"/>
              <a:gd name="connsiteY14" fmla="*/ 48768 h 999744"/>
              <a:gd name="connsiteX15" fmla="*/ 719328 w 1706880"/>
              <a:gd name="connsiteY15" fmla="*/ 60960 h 999744"/>
              <a:gd name="connsiteX16" fmla="*/ 755904 w 1706880"/>
              <a:gd name="connsiteY16" fmla="*/ 85344 h 999744"/>
              <a:gd name="connsiteX17" fmla="*/ 829056 w 1706880"/>
              <a:gd name="connsiteY17" fmla="*/ 109728 h 999744"/>
              <a:gd name="connsiteX18" fmla="*/ 902208 w 1706880"/>
              <a:gd name="connsiteY18" fmla="*/ 146304 h 999744"/>
              <a:gd name="connsiteX19" fmla="*/ 926592 w 1706880"/>
              <a:gd name="connsiteY19" fmla="*/ 182880 h 999744"/>
              <a:gd name="connsiteX20" fmla="*/ 999744 w 1706880"/>
              <a:gd name="connsiteY20" fmla="*/ 207264 h 999744"/>
              <a:gd name="connsiteX21" fmla="*/ 1060704 w 1706880"/>
              <a:gd name="connsiteY21" fmla="*/ 256032 h 999744"/>
              <a:gd name="connsiteX22" fmla="*/ 1121664 w 1706880"/>
              <a:gd name="connsiteY22" fmla="*/ 329184 h 999744"/>
              <a:gd name="connsiteX23" fmla="*/ 1158240 w 1706880"/>
              <a:gd name="connsiteY23" fmla="*/ 353568 h 999744"/>
              <a:gd name="connsiteX24" fmla="*/ 1231392 w 1706880"/>
              <a:gd name="connsiteY24" fmla="*/ 414528 h 999744"/>
              <a:gd name="connsiteX25" fmla="*/ 1280160 w 1706880"/>
              <a:gd name="connsiteY25" fmla="*/ 475488 h 999744"/>
              <a:gd name="connsiteX26" fmla="*/ 1365504 w 1706880"/>
              <a:gd name="connsiteY26" fmla="*/ 560832 h 999744"/>
              <a:gd name="connsiteX27" fmla="*/ 1414272 w 1706880"/>
              <a:gd name="connsiteY27" fmla="*/ 609600 h 999744"/>
              <a:gd name="connsiteX28" fmla="*/ 1426464 w 1706880"/>
              <a:gd name="connsiteY28" fmla="*/ 646176 h 999744"/>
              <a:gd name="connsiteX29" fmla="*/ 1463040 w 1706880"/>
              <a:gd name="connsiteY29" fmla="*/ 670560 h 999744"/>
              <a:gd name="connsiteX30" fmla="*/ 1548384 w 1706880"/>
              <a:gd name="connsiteY30" fmla="*/ 768096 h 999744"/>
              <a:gd name="connsiteX31" fmla="*/ 1597152 w 1706880"/>
              <a:gd name="connsiteY31" fmla="*/ 841248 h 999744"/>
              <a:gd name="connsiteX32" fmla="*/ 1633728 w 1706880"/>
              <a:gd name="connsiteY32" fmla="*/ 877824 h 999744"/>
              <a:gd name="connsiteX33" fmla="*/ 1682496 w 1706880"/>
              <a:gd name="connsiteY33" fmla="*/ 950976 h 999744"/>
              <a:gd name="connsiteX34" fmla="*/ 1706880 w 1706880"/>
              <a:gd name="connsiteY34" fmla="*/ 999744 h 9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06880" h="999744">
                <a:moveTo>
                  <a:pt x="0" y="768096"/>
                </a:moveTo>
                <a:cubicBezTo>
                  <a:pt x="4064" y="699008"/>
                  <a:pt x="3241" y="629458"/>
                  <a:pt x="12192" y="560832"/>
                </a:cubicBezTo>
                <a:cubicBezTo>
                  <a:pt x="15516" y="535345"/>
                  <a:pt x="28448" y="512064"/>
                  <a:pt x="36576" y="487680"/>
                </a:cubicBezTo>
                <a:lnTo>
                  <a:pt x="60960" y="414528"/>
                </a:lnTo>
                <a:cubicBezTo>
                  <a:pt x="65024" y="402336"/>
                  <a:pt x="66023" y="388645"/>
                  <a:pt x="73152" y="377952"/>
                </a:cubicBezTo>
                <a:cubicBezTo>
                  <a:pt x="181402" y="215578"/>
                  <a:pt x="25600" y="456231"/>
                  <a:pt x="109728" y="304800"/>
                </a:cubicBezTo>
                <a:cubicBezTo>
                  <a:pt x="123960" y="279182"/>
                  <a:pt x="142240" y="256032"/>
                  <a:pt x="158496" y="231648"/>
                </a:cubicBezTo>
                <a:lnTo>
                  <a:pt x="207264" y="158496"/>
                </a:lnTo>
                <a:cubicBezTo>
                  <a:pt x="215392" y="146304"/>
                  <a:pt x="219456" y="130048"/>
                  <a:pt x="231648" y="121920"/>
                </a:cubicBezTo>
                <a:lnTo>
                  <a:pt x="304800" y="73152"/>
                </a:lnTo>
                <a:lnTo>
                  <a:pt x="341376" y="48768"/>
                </a:lnTo>
                <a:cubicBezTo>
                  <a:pt x="345440" y="36576"/>
                  <a:pt x="343533" y="20220"/>
                  <a:pt x="353568" y="12192"/>
                </a:cubicBezTo>
                <a:cubicBezTo>
                  <a:pt x="366652" y="1724"/>
                  <a:pt x="385580" y="0"/>
                  <a:pt x="402336" y="0"/>
                </a:cubicBezTo>
                <a:cubicBezTo>
                  <a:pt x="459377" y="0"/>
                  <a:pt x="516128" y="8128"/>
                  <a:pt x="573024" y="12192"/>
                </a:cubicBezTo>
                <a:lnTo>
                  <a:pt x="682752" y="48768"/>
                </a:lnTo>
                <a:cubicBezTo>
                  <a:pt x="694944" y="52832"/>
                  <a:pt x="708635" y="53831"/>
                  <a:pt x="719328" y="60960"/>
                </a:cubicBezTo>
                <a:cubicBezTo>
                  <a:pt x="731520" y="69088"/>
                  <a:pt x="742514" y="79393"/>
                  <a:pt x="755904" y="85344"/>
                </a:cubicBezTo>
                <a:cubicBezTo>
                  <a:pt x="779392" y="95783"/>
                  <a:pt x="807670" y="95471"/>
                  <a:pt x="829056" y="109728"/>
                </a:cubicBezTo>
                <a:cubicBezTo>
                  <a:pt x="876325" y="141241"/>
                  <a:pt x="851731" y="129478"/>
                  <a:pt x="902208" y="146304"/>
                </a:cubicBezTo>
                <a:cubicBezTo>
                  <a:pt x="910336" y="158496"/>
                  <a:pt x="914166" y="175114"/>
                  <a:pt x="926592" y="182880"/>
                </a:cubicBezTo>
                <a:cubicBezTo>
                  <a:pt x="948388" y="196503"/>
                  <a:pt x="999744" y="207264"/>
                  <a:pt x="999744" y="207264"/>
                </a:cubicBezTo>
                <a:cubicBezTo>
                  <a:pt x="1054278" y="289065"/>
                  <a:pt x="990036" y="208920"/>
                  <a:pt x="1060704" y="256032"/>
                </a:cubicBezTo>
                <a:cubicBezTo>
                  <a:pt x="1120624" y="295979"/>
                  <a:pt x="1076682" y="284202"/>
                  <a:pt x="1121664" y="329184"/>
                </a:cubicBezTo>
                <a:cubicBezTo>
                  <a:pt x="1132025" y="339545"/>
                  <a:pt x="1146983" y="344187"/>
                  <a:pt x="1158240" y="353568"/>
                </a:cubicBezTo>
                <a:cubicBezTo>
                  <a:pt x="1252114" y="431797"/>
                  <a:pt x="1140581" y="353987"/>
                  <a:pt x="1231392" y="414528"/>
                </a:cubicBezTo>
                <a:cubicBezTo>
                  <a:pt x="1258848" y="496896"/>
                  <a:pt x="1220771" y="407614"/>
                  <a:pt x="1280160" y="475488"/>
                </a:cubicBezTo>
                <a:cubicBezTo>
                  <a:pt x="1360717" y="567553"/>
                  <a:pt x="1290312" y="535768"/>
                  <a:pt x="1365504" y="560832"/>
                </a:cubicBezTo>
                <a:cubicBezTo>
                  <a:pt x="1398016" y="658368"/>
                  <a:pt x="1349248" y="544576"/>
                  <a:pt x="1414272" y="609600"/>
                </a:cubicBezTo>
                <a:cubicBezTo>
                  <a:pt x="1423359" y="618687"/>
                  <a:pt x="1418436" y="636141"/>
                  <a:pt x="1426464" y="646176"/>
                </a:cubicBezTo>
                <a:cubicBezTo>
                  <a:pt x="1435618" y="657618"/>
                  <a:pt x="1450848" y="662432"/>
                  <a:pt x="1463040" y="670560"/>
                </a:cubicBezTo>
                <a:cubicBezTo>
                  <a:pt x="1519936" y="755904"/>
                  <a:pt x="1487424" y="727456"/>
                  <a:pt x="1548384" y="768096"/>
                </a:cubicBezTo>
                <a:cubicBezTo>
                  <a:pt x="1564640" y="792480"/>
                  <a:pt x="1576430" y="820526"/>
                  <a:pt x="1597152" y="841248"/>
                </a:cubicBezTo>
                <a:cubicBezTo>
                  <a:pt x="1609344" y="853440"/>
                  <a:pt x="1623142" y="864214"/>
                  <a:pt x="1633728" y="877824"/>
                </a:cubicBezTo>
                <a:cubicBezTo>
                  <a:pt x="1651720" y="900957"/>
                  <a:pt x="1673229" y="923174"/>
                  <a:pt x="1682496" y="950976"/>
                </a:cubicBezTo>
                <a:cubicBezTo>
                  <a:pt x="1696505" y="993004"/>
                  <a:pt x="1685601" y="978465"/>
                  <a:pt x="1706880" y="999744"/>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1799503" y="3938766"/>
            <a:ext cx="2088232" cy="369332"/>
          </a:xfrm>
          <a:prstGeom prst="rect">
            <a:avLst/>
          </a:prstGeom>
          <a:noFill/>
        </p:spPr>
        <p:txBody>
          <a:bodyPr wrap="square" rtlCol="0">
            <a:spAutoFit/>
          </a:bodyPr>
          <a:lstStyle/>
          <a:p>
            <a:pPr algn="ctr"/>
            <a:r>
              <a:rPr lang="en-US" b="1" dirty="0"/>
              <a:t>(oxalic acetic acid)</a:t>
            </a:r>
            <a:endParaRPr lang="ru-RU" b="1" dirty="0"/>
          </a:p>
        </p:txBody>
      </p:sp>
      <p:sp>
        <p:nvSpPr>
          <p:cNvPr id="17" name="TextBox 16"/>
          <p:cNvSpPr txBox="1"/>
          <p:nvPr/>
        </p:nvSpPr>
        <p:spPr>
          <a:xfrm>
            <a:off x="6372200" y="4005064"/>
            <a:ext cx="2555776" cy="369332"/>
          </a:xfrm>
          <a:prstGeom prst="rect">
            <a:avLst/>
          </a:prstGeom>
          <a:noFill/>
        </p:spPr>
        <p:txBody>
          <a:bodyPr wrap="square" rtlCol="0">
            <a:spAutoFit/>
          </a:bodyPr>
          <a:lstStyle/>
          <a:p>
            <a:pPr algn="ctr"/>
            <a:r>
              <a:rPr lang="en-US" b="1" dirty="0"/>
              <a:t>(lemon acid)</a:t>
            </a:r>
            <a:endParaRPr lang="ru-RU" b="1" dirty="0"/>
          </a:p>
        </p:txBody>
      </p:sp>
      <p:sp>
        <p:nvSpPr>
          <p:cNvPr id="7" name="TextBox 6"/>
          <p:cNvSpPr txBox="1"/>
          <p:nvPr/>
        </p:nvSpPr>
        <p:spPr>
          <a:xfrm>
            <a:off x="395536" y="3697188"/>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Acetyl-CoA</a:t>
            </a:r>
            <a:endParaRPr lang="ru-RU" b="1" dirty="0"/>
          </a:p>
        </p:txBody>
      </p:sp>
      <p:sp>
        <p:nvSpPr>
          <p:cNvPr id="19" name="TextBox 18"/>
          <p:cNvSpPr txBox="1"/>
          <p:nvPr/>
        </p:nvSpPr>
        <p:spPr>
          <a:xfrm>
            <a:off x="2123728" y="3666460"/>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Oxaloacetate</a:t>
            </a:r>
            <a:endParaRPr lang="ru-RU" b="1" dirty="0"/>
          </a:p>
        </p:txBody>
      </p:sp>
      <p:sp>
        <p:nvSpPr>
          <p:cNvPr id="20" name="TextBox 19"/>
          <p:cNvSpPr txBox="1"/>
          <p:nvPr/>
        </p:nvSpPr>
        <p:spPr>
          <a:xfrm>
            <a:off x="7236296" y="3754100"/>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Citrate</a:t>
            </a:r>
            <a:endParaRPr lang="ru-RU" b="1" dirty="0"/>
          </a:p>
        </p:txBody>
      </p:sp>
      <p:sp>
        <p:nvSpPr>
          <p:cNvPr id="21" name="TextBox 20"/>
          <p:cNvSpPr txBox="1"/>
          <p:nvPr/>
        </p:nvSpPr>
        <p:spPr>
          <a:xfrm>
            <a:off x="4099468" y="2295591"/>
            <a:ext cx="2017961"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Citrate synthase</a:t>
            </a:r>
            <a:endParaRPr lang="ru-RU" b="1" dirty="0"/>
          </a:p>
        </p:txBody>
      </p:sp>
      <p:sp>
        <p:nvSpPr>
          <p:cNvPr id="18" name="TextBox 17"/>
          <p:cNvSpPr txBox="1"/>
          <p:nvPr/>
        </p:nvSpPr>
        <p:spPr>
          <a:xfrm>
            <a:off x="5724128" y="1988840"/>
            <a:ext cx="413896" cy="646331"/>
          </a:xfrm>
          <a:prstGeom prst="rect">
            <a:avLst/>
          </a:prstGeom>
          <a:noFill/>
        </p:spPr>
        <p:txBody>
          <a:bodyPr wrap="none" rtlCol="0">
            <a:spAutoFit/>
          </a:bodyPr>
          <a:lstStyle/>
          <a:p>
            <a:r>
              <a:rPr lang="ru-RU" sz="3600" dirty="0" smtClean="0">
                <a:solidFill>
                  <a:srgbClr val="FF0000"/>
                </a:solidFill>
              </a:rPr>
              <a:t>*</a:t>
            </a:r>
            <a:endParaRPr lang="ru-RU" sz="3600" dirty="0">
              <a:solidFill>
                <a:srgbClr val="FF0000"/>
              </a:solidFill>
            </a:endParaRPr>
          </a:p>
        </p:txBody>
      </p:sp>
    </p:spTree>
    <p:extLst>
      <p:ext uri="{BB962C8B-B14F-4D97-AF65-F5344CB8AC3E}">
        <p14:creationId xmlns:p14="http://schemas.microsoft.com/office/powerpoint/2010/main" val="210255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1" grpId="0" animBg="1"/>
      <p:bldP spid="13" grpId="0" animBg="1"/>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78"/>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054" y="1052735"/>
            <a:ext cx="9082946" cy="38195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614" y="5345921"/>
            <a:ext cx="9108386" cy="1323439"/>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Aconitase</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aconitate</a:t>
            </a:r>
            <a:r>
              <a:rPr lang="en-US" sz="2000" dirty="0">
                <a:latin typeface="Times New Roman" panose="02020603050405020304" pitchFamily="18" charset="0"/>
                <a:cs typeface="Times New Roman" panose="02020603050405020304" pitchFamily="18" charset="0"/>
              </a:rPr>
              <a:t> hydratase, 4.2.1.3) is an enzyme of the class of </a:t>
            </a:r>
            <a:r>
              <a:rPr lang="en-US" sz="2000" dirty="0" err="1">
                <a:latin typeface="Times New Roman" panose="02020603050405020304" pitchFamily="18" charset="0"/>
                <a:cs typeface="Times New Roman" panose="02020603050405020304" pitchFamily="18" charset="0"/>
              </a:rPr>
              <a:t>lyases</a:t>
            </a:r>
            <a:r>
              <a:rPr lang="en-US" sz="2000" dirty="0">
                <a:latin typeface="Times New Roman" panose="02020603050405020304" pitchFamily="18" charset="0"/>
                <a:cs typeface="Times New Roman" panose="02020603050405020304" pitchFamily="18" charset="0"/>
              </a:rPr>
              <a:t> that catalyze water addition reactions with the breaking of a double bond. Since many enzymatic reactions are reversible, the same enzymes are involved in the dehydration reaction (the elimination of water with the formation of a double bond).</a:t>
            </a:r>
            <a:endParaRPr lang="ru-RU"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201168"/>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2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pic>
        <p:nvPicPr>
          <p:cNvPr id="5"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64088" y="1700808"/>
            <a:ext cx="676275"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олилиния 2"/>
          <p:cNvSpPr/>
          <p:nvPr/>
        </p:nvSpPr>
        <p:spPr>
          <a:xfrm>
            <a:off x="24384" y="768096"/>
            <a:ext cx="3316224" cy="2621280"/>
          </a:xfrm>
          <a:custGeom>
            <a:avLst/>
            <a:gdLst>
              <a:gd name="connsiteX0" fmla="*/ 426720 w 3316224"/>
              <a:gd name="connsiteY0" fmla="*/ 1548384 h 2621280"/>
              <a:gd name="connsiteX1" fmla="*/ 329184 w 3316224"/>
              <a:gd name="connsiteY1" fmla="*/ 1572768 h 2621280"/>
              <a:gd name="connsiteX2" fmla="*/ 292608 w 3316224"/>
              <a:gd name="connsiteY2" fmla="*/ 1597152 h 2621280"/>
              <a:gd name="connsiteX3" fmla="*/ 231648 w 3316224"/>
              <a:gd name="connsiteY3" fmla="*/ 1670304 h 2621280"/>
              <a:gd name="connsiteX4" fmla="*/ 170688 w 3316224"/>
              <a:gd name="connsiteY4" fmla="*/ 1731264 h 2621280"/>
              <a:gd name="connsiteX5" fmla="*/ 158496 w 3316224"/>
              <a:gd name="connsiteY5" fmla="*/ 1767840 h 2621280"/>
              <a:gd name="connsiteX6" fmla="*/ 97536 w 3316224"/>
              <a:gd name="connsiteY6" fmla="*/ 1853184 h 2621280"/>
              <a:gd name="connsiteX7" fmla="*/ 48768 w 3316224"/>
              <a:gd name="connsiteY7" fmla="*/ 1950720 h 2621280"/>
              <a:gd name="connsiteX8" fmla="*/ 36576 w 3316224"/>
              <a:gd name="connsiteY8" fmla="*/ 1987296 h 2621280"/>
              <a:gd name="connsiteX9" fmla="*/ 0 w 3316224"/>
              <a:gd name="connsiteY9" fmla="*/ 2036064 h 2621280"/>
              <a:gd name="connsiteX10" fmla="*/ 12192 w 3316224"/>
              <a:gd name="connsiteY10" fmla="*/ 2170176 h 2621280"/>
              <a:gd name="connsiteX11" fmla="*/ 48768 w 3316224"/>
              <a:gd name="connsiteY11" fmla="*/ 2243328 h 2621280"/>
              <a:gd name="connsiteX12" fmla="*/ 73152 w 3316224"/>
              <a:gd name="connsiteY12" fmla="*/ 2316480 h 2621280"/>
              <a:gd name="connsiteX13" fmla="*/ 97536 w 3316224"/>
              <a:gd name="connsiteY13" fmla="*/ 2353056 h 2621280"/>
              <a:gd name="connsiteX14" fmla="*/ 109728 w 3316224"/>
              <a:gd name="connsiteY14" fmla="*/ 2389632 h 2621280"/>
              <a:gd name="connsiteX15" fmla="*/ 134112 w 3316224"/>
              <a:gd name="connsiteY15" fmla="*/ 2438400 h 2621280"/>
              <a:gd name="connsiteX16" fmla="*/ 158496 w 3316224"/>
              <a:gd name="connsiteY16" fmla="*/ 2474976 h 2621280"/>
              <a:gd name="connsiteX17" fmla="*/ 195072 w 3316224"/>
              <a:gd name="connsiteY17" fmla="*/ 2548128 h 2621280"/>
              <a:gd name="connsiteX18" fmla="*/ 231648 w 3316224"/>
              <a:gd name="connsiteY18" fmla="*/ 2560320 h 2621280"/>
              <a:gd name="connsiteX19" fmla="*/ 341376 w 3316224"/>
              <a:gd name="connsiteY19" fmla="*/ 2609088 h 2621280"/>
              <a:gd name="connsiteX20" fmla="*/ 377952 w 3316224"/>
              <a:gd name="connsiteY20" fmla="*/ 2621280 h 2621280"/>
              <a:gd name="connsiteX21" fmla="*/ 597408 w 3316224"/>
              <a:gd name="connsiteY21" fmla="*/ 2609088 h 2621280"/>
              <a:gd name="connsiteX22" fmla="*/ 633984 w 3316224"/>
              <a:gd name="connsiteY22" fmla="*/ 2596896 h 2621280"/>
              <a:gd name="connsiteX23" fmla="*/ 670560 w 3316224"/>
              <a:gd name="connsiteY23" fmla="*/ 2523744 h 2621280"/>
              <a:gd name="connsiteX24" fmla="*/ 694944 w 3316224"/>
              <a:gd name="connsiteY24" fmla="*/ 2487168 h 2621280"/>
              <a:gd name="connsiteX25" fmla="*/ 719328 w 3316224"/>
              <a:gd name="connsiteY25" fmla="*/ 2389632 h 2621280"/>
              <a:gd name="connsiteX26" fmla="*/ 731520 w 3316224"/>
              <a:gd name="connsiteY26" fmla="*/ 2353056 h 2621280"/>
              <a:gd name="connsiteX27" fmla="*/ 743712 w 3316224"/>
              <a:gd name="connsiteY27" fmla="*/ 2304288 h 2621280"/>
              <a:gd name="connsiteX28" fmla="*/ 731520 w 3316224"/>
              <a:gd name="connsiteY28" fmla="*/ 1975104 h 2621280"/>
              <a:gd name="connsiteX29" fmla="*/ 719328 w 3316224"/>
              <a:gd name="connsiteY29" fmla="*/ 1926336 h 2621280"/>
              <a:gd name="connsiteX30" fmla="*/ 682752 w 3316224"/>
              <a:gd name="connsiteY30" fmla="*/ 1792224 h 2621280"/>
              <a:gd name="connsiteX31" fmla="*/ 670560 w 3316224"/>
              <a:gd name="connsiteY31" fmla="*/ 1755648 h 2621280"/>
              <a:gd name="connsiteX32" fmla="*/ 658368 w 3316224"/>
              <a:gd name="connsiteY32" fmla="*/ 1719072 h 2621280"/>
              <a:gd name="connsiteX33" fmla="*/ 621792 w 3316224"/>
              <a:gd name="connsiteY33" fmla="*/ 1694688 h 2621280"/>
              <a:gd name="connsiteX34" fmla="*/ 536448 w 3316224"/>
              <a:gd name="connsiteY34" fmla="*/ 1609344 h 2621280"/>
              <a:gd name="connsiteX35" fmla="*/ 512064 w 3316224"/>
              <a:gd name="connsiteY35" fmla="*/ 1572768 h 2621280"/>
              <a:gd name="connsiteX36" fmla="*/ 438912 w 3316224"/>
              <a:gd name="connsiteY36" fmla="*/ 1548384 h 2621280"/>
              <a:gd name="connsiteX37" fmla="*/ 426720 w 3316224"/>
              <a:gd name="connsiteY37" fmla="*/ 1267968 h 2621280"/>
              <a:gd name="connsiteX38" fmla="*/ 463296 w 3316224"/>
              <a:gd name="connsiteY38" fmla="*/ 1109472 h 2621280"/>
              <a:gd name="connsiteX39" fmla="*/ 475488 w 3316224"/>
              <a:gd name="connsiteY39" fmla="*/ 1024128 h 2621280"/>
              <a:gd name="connsiteX40" fmla="*/ 499872 w 3316224"/>
              <a:gd name="connsiteY40" fmla="*/ 938784 h 2621280"/>
              <a:gd name="connsiteX41" fmla="*/ 524256 w 3316224"/>
              <a:gd name="connsiteY41" fmla="*/ 743712 h 2621280"/>
              <a:gd name="connsiteX42" fmla="*/ 536448 w 3316224"/>
              <a:gd name="connsiteY42" fmla="*/ 658368 h 2621280"/>
              <a:gd name="connsiteX43" fmla="*/ 560832 w 3316224"/>
              <a:gd name="connsiteY43" fmla="*/ 585216 h 2621280"/>
              <a:gd name="connsiteX44" fmla="*/ 597408 w 3316224"/>
              <a:gd name="connsiteY44" fmla="*/ 463296 h 2621280"/>
              <a:gd name="connsiteX45" fmla="*/ 609600 w 3316224"/>
              <a:gd name="connsiteY45" fmla="*/ 426720 h 2621280"/>
              <a:gd name="connsiteX46" fmla="*/ 621792 w 3316224"/>
              <a:gd name="connsiteY46" fmla="*/ 390144 h 2621280"/>
              <a:gd name="connsiteX47" fmla="*/ 646176 w 3316224"/>
              <a:gd name="connsiteY47" fmla="*/ 353568 h 2621280"/>
              <a:gd name="connsiteX48" fmla="*/ 658368 w 3316224"/>
              <a:gd name="connsiteY48" fmla="*/ 316992 h 2621280"/>
              <a:gd name="connsiteX49" fmla="*/ 694944 w 3316224"/>
              <a:gd name="connsiteY49" fmla="*/ 280416 h 2621280"/>
              <a:gd name="connsiteX50" fmla="*/ 743712 w 3316224"/>
              <a:gd name="connsiteY50" fmla="*/ 207264 h 2621280"/>
              <a:gd name="connsiteX51" fmla="*/ 829056 w 3316224"/>
              <a:gd name="connsiteY51" fmla="*/ 121920 h 2621280"/>
              <a:gd name="connsiteX52" fmla="*/ 865632 w 3316224"/>
              <a:gd name="connsiteY52" fmla="*/ 85344 h 2621280"/>
              <a:gd name="connsiteX53" fmla="*/ 902208 w 3316224"/>
              <a:gd name="connsiteY53" fmla="*/ 73152 h 2621280"/>
              <a:gd name="connsiteX54" fmla="*/ 938784 w 3316224"/>
              <a:gd name="connsiteY54" fmla="*/ 48768 h 2621280"/>
              <a:gd name="connsiteX55" fmla="*/ 1024128 w 3316224"/>
              <a:gd name="connsiteY55" fmla="*/ 24384 h 2621280"/>
              <a:gd name="connsiteX56" fmla="*/ 1133856 w 3316224"/>
              <a:gd name="connsiteY56" fmla="*/ 0 h 2621280"/>
              <a:gd name="connsiteX57" fmla="*/ 1584960 w 3316224"/>
              <a:gd name="connsiteY57" fmla="*/ 12192 h 2621280"/>
              <a:gd name="connsiteX58" fmla="*/ 1621536 w 3316224"/>
              <a:gd name="connsiteY58" fmla="*/ 24384 h 2621280"/>
              <a:gd name="connsiteX59" fmla="*/ 1816608 w 3316224"/>
              <a:gd name="connsiteY59" fmla="*/ 48768 h 2621280"/>
              <a:gd name="connsiteX60" fmla="*/ 1901952 w 3316224"/>
              <a:gd name="connsiteY60" fmla="*/ 73152 h 2621280"/>
              <a:gd name="connsiteX61" fmla="*/ 2060448 w 3316224"/>
              <a:gd name="connsiteY61" fmla="*/ 97536 h 2621280"/>
              <a:gd name="connsiteX62" fmla="*/ 2170176 w 3316224"/>
              <a:gd name="connsiteY62" fmla="*/ 146304 h 2621280"/>
              <a:gd name="connsiteX63" fmla="*/ 2292096 w 3316224"/>
              <a:gd name="connsiteY63" fmla="*/ 182880 h 2621280"/>
              <a:gd name="connsiteX64" fmla="*/ 2401824 w 3316224"/>
              <a:gd name="connsiteY64" fmla="*/ 231648 h 2621280"/>
              <a:gd name="connsiteX65" fmla="*/ 2548128 w 3316224"/>
              <a:gd name="connsiteY65" fmla="*/ 292608 h 2621280"/>
              <a:gd name="connsiteX66" fmla="*/ 2657856 w 3316224"/>
              <a:gd name="connsiteY66" fmla="*/ 353568 h 2621280"/>
              <a:gd name="connsiteX67" fmla="*/ 2694432 w 3316224"/>
              <a:gd name="connsiteY67" fmla="*/ 377952 h 2621280"/>
              <a:gd name="connsiteX68" fmla="*/ 2767584 w 3316224"/>
              <a:gd name="connsiteY68" fmla="*/ 402336 h 2621280"/>
              <a:gd name="connsiteX69" fmla="*/ 2840736 w 3316224"/>
              <a:gd name="connsiteY69" fmla="*/ 438912 h 2621280"/>
              <a:gd name="connsiteX70" fmla="*/ 2877312 w 3316224"/>
              <a:gd name="connsiteY70" fmla="*/ 475488 h 2621280"/>
              <a:gd name="connsiteX71" fmla="*/ 2950464 w 3316224"/>
              <a:gd name="connsiteY71" fmla="*/ 499872 h 2621280"/>
              <a:gd name="connsiteX72" fmla="*/ 3011424 w 3316224"/>
              <a:gd name="connsiteY72" fmla="*/ 548640 h 2621280"/>
              <a:gd name="connsiteX73" fmla="*/ 3084576 w 3316224"/>
              <a:gd name="connsiteY73" fmla="*/ 597408 h 2621280"/>
              <a:gd name="connsiteX74" fmla="*/ 3145536 w 3316224"/>
              <a:gd name="connsiteY74" fmla="*/ 646176 h 2621280"/>
              <a:gd name="connsiteX75" fmla="*/ 3206496 w 3316224"/>
              <a:gd name="connsiteY75" fmla="*/ 694944 h 2621280"/>
              <a:gd name="connsiteX76" fmla="*/ 3255264 w 3316224"/>
              <a:gd name="connsiteY76" fmla="*/ 743712 h 2621280"/>
              <a:gd name="connsiteX77" fmla="*/ 3267456 w 3316224"/>
              <a:gd name="connsiteY77" fmla="*/ 780288 h 2621280"/>
              <a:gd name="connsiteX78" fmla="*/ 3316224 w 3316224"/>
              <a:gd name="connsiteY78" fmla="*/ 853440 h 262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16224" h="2621280">
                <a:moveTo>
                  <a:pt x="426720" y="1548384"/>
                </a:moveTo>
                <a:cubicBezTo>
                  <a:pt x="403534" y="1553021"/>
                  <a:pt x="354177" y="1560271"/>
                  <a:pt x="329184" y="1572768"/>
                </a:cubicBezTo>
                <a:cubicBezTo>
                  <a:pt x="316078" y="1579321"/>
                  <a:pt x="304800" y="1589024"/>
                  <a:pt x="292608" y="1597152"/>
                </a:cubicBezTo>
                <a:cubicBezTo>
                  <a:pt x="232067" y="1687963"/>
                  <a:pt x="309877" y="1576430"/>
                  <a:pt x="231648" y="1670304"/>
                </a:cubicBezTo>
                <a:cubicBezTo>
                  <a:pt x="180848" y="1731264"/>
                  <a:pt x="237744" y="1686560"/>
                  <a:pt x="170688" y="1731264"/>
                </a:cubicBezTo>
                <a:cubicBezTo>
                  <a:pt x="166624" y="1743456"/>
                  <a:pt x="164243" y="1756345"/>
                  <a:pt x="158496" y="1767840"/>
                </a:cubicBezTo>
                <a:cubicBezTo>
                  <a:pt x="141617" y="1801597"/>
                  <a:pt x="116865" y="1820049"/>
                  <a:pt x="97536" y="1853184"/>
                </a:cubicBezTo>
                <a:cubicBezTo>
                  <a:pt x="79221" y="1884582"/>
                  <a:pt x="60263" y="1916236"/>
                  <a:pt x="48768" y="1950720"/>
                </a:cubicBezTo>
                <a:cubicBezTo>
                  <a:pt x="44704" y="1962912"/>
                  <a:pt x="42952" y="1976138"/>
                  <a:pt x="36576" y="1987296"/>
                </a:cubicBezTo>
                <a:cubicBezTo>
                  <a:pt x="26494" y="2004939"/>
                  <a:pt x="12192" y="2019808"/>
                  <a:pt x="0" y="2036064"/>
                </a:cubicBezTo>
                <a:cubicBezTo>
                  <a:pt x="4064" y="2080768"/>
                  <a:pt x="5844" y="2125739"/>
                  <a:pt x="12192" y="2170176"/>
                </a:cubicBezTo>
                <a:cubicBezTo>
                  <a:pt x="19213" y="2219321"/>
                  <a:pt x="28435" y="2197578"/>
                  <a:pt x="48768" y="2243328"/>
                </a:cubicBezTo>
                <a:cubicBezTo>
                  <a:pt x="59207" y="2266816"/>
                  <a:pt x="58895" y="2295094"/>
                  <a:pt x="73152" y="2316480"/>
                </a:cubicBezTo>
                <a:cubicBezTo>
                  <a:pt x="81280" y="2328672"/>
                  <a:pt x="90983" y="2339950"/>
                  <a:pt x="97536" y="2353056"/>
                </a:cubicBezTo>
                <a:cubicBezTo>
                  <a:pt x="103283" y="2364551"/>
                  <a:pt x="104666" y="2377820"/>
                  <a:pt x="109728" y="2389632"/>
                </a:cubicBezTo>
                <a:cubicBezTo>
                  <a:pt x="116887" y="2406337"/>
                  <a:pt x="125095" y="2422620"/>
                  <a:pt x="134112" y="2438400"/>
                </a:cubicBezTo>
                <a:cubicBezTo>
                  <a:pt x="141382" y="2451122"/>
                  <a:pt x="151943" y="2461870"/>
                  <a:pt x="158496" y="2474976"/>
                </a:cubicBezTo>
                <a:cubicBezTo>
                  <a:pt x="173221" y="2504425"/>
                  <a:pt x="165955" y="2524834"/>
                  <a:pt x="195072" y="2548128"/>
                </a:cubicBezTo>
                <a:cubicBezTo>
                  <a:pt x="205107" y="2556156"/>
                  <a:pt x="220153" y="2554573"/>
                  <a:pt x="231648" y="2560320"/>
                </a:cubicBezTo>
                <a:cubicBezTo>
                  <a:pt x="347572" y="2618282"/>
                  <a:pt x="152651" y="2546180"/>
                  <a:pt x="341376" y="2609088"/>
                </a:cubicBezTo>
                <a:lnTo>
                  <a:pt x="377952" y="2621280"/>
                </a:lnTo>
                <a:cubicBezTo>
                  <a:pt x="451104" y="2617216"/>
                  <a:pt x="524473" y="2616034"/>
                  <a:pt x="597408" y="2609088"/>
                </a:cubicBezTo>
                <a:cubicBezTo>
                  <a:pt x="610202" y="2607870"/>
                  <a:pt x="623949" y="2604924"/>
                  <a:pt x="633984" y="2596896"/>
                </a:cubicBezTo>
                <a:cubicBezTo>
                  <a:pt x="663101" y="2573602"/>
                  <a:pt x="655835" y="2553193"/>
                  <a:pt x="670560" y="2523744"/>
                </a:cubicBezTo>
                <a:cubicBezTo>
                  <a:pt x="677113" y="2510638"/>
                  <a:pt x="688391" y="2500274"/>
                  <a:pt x="694944" y="2487168"/>
                </a:cubicBezTo>
                <a:cubicBezTo>
                  <a:pt x="708879" y="2459299"/>
                  <a:pt x="712372" y="2417455"/>
                  <a:pt x="719328" y="2389632"/>
                </a:cubicBezTo>
                <a:cubicBezTo>
                  <a:pt x="722445" y="2377164"/>
                  <a:pt x="727989" y="2365413"/>
                  <a:pt x="731520" y="2353056"/>
                </a:cubicBezTo>
                <a:cubicBezTo>
                  <a:pt x="736123" y="2336944"/>
                  <a:pt x="739648" y="2320544"/>
                  <a:pt x="743712" y="2304288"/>
                </a:cubicBezTo>
                <a:cubicBezTo>
                  <a:pt x="739648" y="2194560"/>
                  <a:pt x="738589" y="2084679"/>
                  <a:pt x="731520" y="1975104"/>
                </a:cubicBezTo>
                <a:cubicBezTo>
                  <a:pt x="730441" y="1958382"/>
                  <a:pt x="722963" y="1942693"/>
                  <a:pt x="719328" y="1926336"/>
                </a:cubicBezTo>
                <a:cubicBezTo>
                  <a:pt x="696351" y="1822939"/>
                  <a:pt x="720814" y="1906410"/>
                  <a:pt x="682752" y="1792224"/>
                </a:cubicBezTo>
                <a:lnTo>
                  <a:pt x="670560" y="1755648"/>
                </a:lnTo>
                <a:cubicBezTo>
                  <a:pt x="666496" y="1743456"/>
                  <a:pt x="669061" y="1726201"/>
                  <a:pt x="658368" y="1719072"/>
                </a:cubicBezTo>
                <a:lnTo>
                  <a:pt x="621792" y="1694688"/>
                </a:lnTo>
                <a:cubicBezTo>
                  <a:pt x="565895" y="1610843"/>
                  <a:pt x="600826" y="1630803"/>
                  <a:pt x="536448" y="1609344"/>
                </a:cubicBezTo>
                <a:cubicBezTo>
                  <a:pt x="528320" y="1597152"/>
                  <a:pt x="524490" y="1580534"/>
                  <a:pt x="512064" y="1572768"/>
                </a:cubicBezTo>
                <a:cubicBezTo>
                  <a:pt x="490268" y="1559145"/>
                  <a:pt x="438912" y="1548384"/>
                  <a:pt x="438912" y="1548384"/>
                </a:cubicBezTo>
                <a:cubicBezTo>
                  <a:pt x="371409" y="1447130"/>
                  <a:pt x="402558" y="1509586"/>
                  <a:pt x="426720" y="1267968"/>
                </a:cubicBezTo>
                <a:cubicBezTo>
                  <a:pt x="434407" y="1191098"/>
                  <a:pt x="443957" y="1167489"/>
                  <a:pt x="463296" y="1109472"/>
                </a:cubicBezTo>
                <a:cubicBezTo>
                  <a:pt x="467360" y="1081024"/>
                  <a:pt x="470347" y="1052401"/>
                  <a:pt x="475488" y="1024128"/>
                </a:cubicBezTo>
                <a:cubicBezTo>
                  <a:pt x="481612" y="990448"/>
                  <a:pt x="489426" y="970122"/>
                  <a:pt x="499872" y="938784"/>
                </a:cubicBezTo>
                <a:cubicBezTo>
                  <a:pt x="523036" y="683980"/>
                  <a:pt x="499062" y="894878"/>
                  <a:pt x="524256" y="743712"/>
                </a:cubicBezTo>
                <a:cubicBezTo>
                  <a:pt x="528980" y="715366"/>
                  <a:pt x="529986" y="686369"/>
                  <a:pt x="536448" y="658368"/>
                </a:cubicBezTo>
                <a:cubicBezTo>
                  <a:pt x="542228" y="633323"/>
                  <a:pt x="554598" y="610152"/>
                  <a:pt x="560832" y="585216"/>
                </a:cubicBezTo>
                <a:cubicBezTo>
                  <a:pt x="579258" y="511512"/>
                  <a:pt x="567725" y="552344"/>
                  <a:pt x="597408" y="463296"/>
                </a:cubicBezTo>
                <a:lnTo>
                  <a:pt x="609600" y="426720"/>
                </a:lnTo>
                <a:cubicBezTo>
                  <a:pt x="613664" y="414528"/>
                  <a:pt x="614663" y="400837"/>
                  <a:pt x="621792" y="390144"/>
                </a:cubicBezTo>
                <a:cubicBezTo>
                  <a:pt x="629920" y="377952"/>
                  <a:pt x="639623" y="366674"/>
                  <a:pt x="646176" y="353568"/>
                </a:cubicBezTo>
                <a:cubicBezTo>
                  <a:pt x="651923" y="342073"/>
                  <a:pt x="651239" y="327685"/>
                  <a:pt x="658368" y="316992"/>
                </a:cubicBezTo>
                <a:cubicBezTo>
                  <a:pt x="667932" y="302646"/>
                  <a:pt x="682752" y="292608"/>
                  <a:pt x="694944" y="280416"/>
                </a:cubicBezTo>
                <a:cubicBezTo>
                  <a:pt x="718261" y="210465"/>
                  <a:pt x="690438" y="275759"/>
                  <a:pt x="743712" y="207264"/>
                </a:cubicBezTo>
                <a:cubicBezTo>
                  <a:pt x="812185" y="119227"/>
                  <a:pt x="759163" y="145218"/>
                  <a:pt x="829056" y="121920"/>
                </a:cubicBezTo>
                <a:cubicBezTo>
                  <a:pt x="841248" y="109728"/>
                  <a:pt x="851286" y="94908"/>
                  <a:pt x="865632" y="85344"/>
                </a:cubicBezTo>
                <a:cubicBezTo>
                  <a:pt x="876325" y="78215"/>
                  <a:pt x="890713" y="78899"/>
                  <a:pt x="902208" y="73152"/>
                </a:cubicBezTo>
                <a:cubicBezTo>
                  <a:pt x="915314" y="66599"/>
                  <a:pt x="925678" y="55321"/>
                  <a:pt x="938784" y="48768"/>
                </a:cubicBezTo>
                <a:cubicBezTo>
                  <a:pt x="958272" y="39024"/>
                  <a:pt x="1005898" y="29592"/>
                  <a:pt x="1024128" y="24384"/>
                </a:cubicBezTo>
                <a:cubicBezTo>
                  <a:pt x="1108167" y="373"/>
                  <a:pt x="1001841" y="22002"/>
                  <a:pt x="1133856" y="0"/>
                </a:cubicBezTo>
                <a:cubicBezTo>
                  <a:pt x="1284224" y="4064"/>
                  <a:pt x="1434725" y="4680"/>
                  <a:pt x="1584960" y="12192"/>
                </a:cubicBezTo>
                <a:cubicBezTo>
                  <a:pt x="1597795" y="12834"/>
                  <a:pt x="1608834" y="22430"/>
                  <a:pt x="1621536" y="24384"/>
                </a:cubicBezTo>
                <a:cubicBezTo>
                  <a:pt x="1714430" y="38675"/>
                  <a:pt x="1735625" y="30080"/>
                  <a:pt x="1816608" y="48768"/>
                </a:cubicBezTo>
                <a:cubicBezTo>
                  <a:pt x="1845437" y="55421"/>
                  <a:pt x="1873249" y="65976"/>
                  <a:pt x="1901952" y="73152"/>
                </a:cubicBezTo>
                <a:cubicBezTo>
                  <a:pt x="1957805" y="87115"/>
                  <a:pt x="2001224" y="90133"/>
                  <a:pt x="2060448" y="97536"/>
                </a:cubicBezTo>
                <a:cubicBezTo>
                  <a:pt x="2108485" y="129560"/>
                  <a:pt x="2100534" y="128893"/>
                  <a:pt x="2170176" y="146304"/>
                </a:cubicBezTo>
                <a:cubicBezTo>
                  <a:pt x="2197438" y="153119"/>
                  <a:pt x="2274286" y="171007"/>
                  <a:pt x="2292096" y="182880"/>
                </a:cubicBezTo>
                <a:cubicBezTo>
                  <a:pt x="2399686" y="254607"/>
                  <a:pt x="2227718" y="144595"/>
                  <a:pt x="2401824" y="231648"/>
                </a:cubicBezTo>
                <a:cubicBezTo>
                  <a:pt x="2514347" y="287910"/>
                  <a:pt x="2464096" y="271600"/>
                  <a:pt x="2548128" y="292608"/>
                </a:cubicBezTo>
                <a:cubicBezTo>
                  <a:pt x="2662923" y="407403"/>
                  <a:pt x="2478837" y="234222"/>
                  <a:pt x="2657856" y="353568"/>
                </a:cubicBezTo>
                <a:cubicBezTo>
                  <a:pt x="2670048" y="361696"/>
                  <a:pt x="2681042" y="372001"/>
                  <a:pt x="2694432" y="377952"/>
                </a:cubicBezTo>
                <a:cubicBezTo>
                  <a:pt x="2717920" y="388391"/>
                  <a:pt x="2746198" y="388079"/>
                  <a:pt x="2767584" y="402336"/>
                </a:cubicBezTo>
                <a:cubicBezTo>
                  <a:pt x="2814853" y="433849"/>
                  <a:pt x="2790259" y="422086"/>
                  <a:pt x="2840736" y="438912"/>
                </a:cubicBezTo>
                <a:cubicBezTo>
                  <a:pt x="2852928" y="451104"/>
                  <a:pt x="2862240" y="467115"/>
                  <a:pt x="2877312" y="475488"/>
                </a:cubicBezTo>
                <a:cubicBezTo>
                  <a:pt x="2899780" y="487970"/>
                  <a:pt x="2950464" y="499872"/>
                  <a:pt x="2950464" y="499872"/>
                </a:cubicBezTo>
                <a:cubicBezTo>
                  <a:pt x="2995519" y="567454"/>
                  <a:pt x="2949070" y="513999"/>
                  <a:pt x="3011424" y="548640"/>
                </a:cubicBezTo>
                <a:cubicBezTo>
                  <a:pt x="3037042" y="562872"/>
                  <a:pt x="3084576" y="597408"/>
                  <a:pt x="3084576" y="597408"/>
                </a:cubicBezTo>
                <a:cubicBezTo>
                  <a:pt x="3154457" y="702230"/>
                  <a:pt x="3061408" y="578873"/>
                  <a:pt x="3145536" y="646176"/>
                </a:cubicBezTo>
                <a:cubicBezTo>
                  <a:pt x="3224318" y="709201"/>
                  <a:pt x="3114561" y="664299"/>
                  <a:pt x="3206496" y="694944"/>
                </a:cubicBezTo>
                <a:cubicBezTo>
                  <a:pt x="3239008" y="792480"/>
                  <a:pt x="3190240" y="678688"/>
                  <a:pt x="3255264" y="743712"/>
                </a:cubicBezTo>
                <a:cubicBezTo>
                  <a:pt x="3264351" y="752799"/>
                  <a:pt x="3261215" y="769054"/>
                  <a:pt x="3267456" y="780288"/>
                </a:cubicBezTo>
                <a:cubicBezTo>
                  <a:pt x="3281688" y="805906"/>
                  <a:pt x="3316224" y="853440"/>
                  <a:pt x="3316224" y="85344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7"/>
          <p:cNvSpPr/>
          <p:nvPr/>
        </p:nvSpPr>
        <p:spPr>
          <a:xfrm>
            <a:off x="3864864" y="2938191"/>
            <a:ext cx="111343" cy="24465"/>
          </a:xfrm>
          <a:custGeom>
            <a:avLst/>
            <a:gdLst>
              <a:gd name="connsiteX0" fmla="*/ 0 w 111343"/>
              <a:gd name="connsiteY0" fmla="*/ 12273 h 24465"/>
              <a:gd name="connsiteX1" fmla="*/ 109728 w 111343"/>
              <a:gd name="connsiteY1" fmla="*/ 12273 h 24465"/>
              <a:gd name="connsiteX2" fmla="*/ 109728 w 111343"/>
              <a:gd name="connsiteY2" fmla="*/ 24465 h 24465"/>
            </a:gdLst>
            <a:ahLst/>
            <a:cxnLst>
              <a:cxn ang="0">
                <a:pos x="connsiteX0" y="connsiteY0"/>
              </a:cxn>
              <a:cxn ang="0">
                <a:pos x="connsiteX1" y="connsiteY1"/>
              </a:cxn>
              <a:cxn ang="0">
                <a:pos x="connsiteX2" y="connsiteY2"/>
              </a:cxn>
            </a:cxnLst>
            <a:rect l="l" t="t" r="r" b="b"/>
            <a:pathLst>
              <a:path w="111343" h="24465">
                <a:moveTo>
                  <a:pt x="0" y="12273"/>
                </a:moveTo>
                <a:cubicBezTo>
                  <a:pt x="46972" y="2879"/>
                  <a:pt x="65453" y="-9864"/>
                  <a:pt x="109728" y="12273"/>
                </a:cubicBezTo>
                <a:cubicBezTo>
                  <a:pt x="113363" y="14090"/>
                  <a:pt x="109728" y="20401"/>
                  <a:pt x="109728" y="2446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лилиния 8"/>
          <p:cNvSpPr/>
          <p:nvPr/>
        </p:nvSpPr>
        <p:spPr>
          <a:xfrm>
            <a:off x="3563888" y="987552"/>
            <a:ext cx="2016224" cy="1682496"/>
          </a:xfrm>
          <a:custGeom>
            <a:avLst/>
            <a:gdLst>
              <a:gd name="connsiteX0" fmla="*/ 2365248 w 2682240"/>
              <a:gd name="connsiteY0" fmla="*/ 609600 h 1682496"/>
              <a:gd name="connsiteX1" fmla="*/ 2292096 w 2682240"/>
              <a:gd name="connsiteY1" fmla="*/ 621792 h 1682496"/>
              <a:gd name="connsiteX2" fmla="*/ 2255520 w 2682240"/>
              <a:gd name="connsiteY2" fmla="*/ 646176 h 1682496"/>
              <a:gd name="connsiteX3" fmla="*/ 2218944 w 2682240"/>
              <a:gd name="connsiteY3" fmla="*/ 658368 h 1682496"/>
              <a:gd name="connsiteX4" fmla="*/ 2206752 w 2682240"/>
              <a:gd name="connsiteY4" fmla="*/ 694944 h 1682496"/>
              <a:gd name="connsiteX5" fmla="*/ 2170176 w 2682240"/>
              <a:gd name="connsiteY5" fmla="*/ 707136 h 1682496"/>
              <a:gd name="connsiteX6" fmla="*/ 2133600 w 2682240"/>
              <a:gd name="connsiteY6" fmla="*/ 731520 h 1682496"/>
              <a:gd name="connsiteX7" fmla="*/ 2133600 w 2682240"/>
              <a:gd name="connsiteY7" fmla="*/ 987552 h 1682496"/>
              <a:gd name="connsiteX8" fmla="*/ 2170176 w 2682240"/>
              <a:gd name="connsiteY8" fmla="*/ 1011936 h 1682496"/>
              <a:gd name="connsiteX9" fmla="*/ 2194560 w 2682240"/>
              <a:gd name="connsiteY9" fmla="*/ 1048512 h 1682496"/>
              <a:gd name="connsiteX10" fmla="*/ 2231136 w 2682240"/>
              <a:gd name="connsiteY10" fmla="*/ 1060704 h 1682496"/>
              <a:gd name="connsiteX11" fmla="*/ 2267712 w 2682240"/>
              <a:gd name="connsiteY11" fmla="*/ 1085088 h 1682496"/>
              <a:gd name="connsiteX12" fmla="*/ 2389632 w 2682240"/>
              <a:gd name="connsiteY12" fmla="*/ 1121664 h 1682496"/>
              <a:gd name="connsiteX13" fmla="*/ 2426208 w 2682240"/>
              <a:gd name="connsiteY13" fmla="*/ 1133856 h 1682496"/>
              <a:gd name="connsiteX14" fmla="*/ 2572512 w 2682240"/>
              <a:gd name="connsiteY14" fmla="*/ 1121664 h 1682496"/>
              <a:gd name="connsiteX15" fmla="*/ 2609088 w 2682240"/>
              <a:gd name="connsiteY15" fmla="*/ 1109472 h 1682496"/>
              <a:gd name="connsiteX16" fmla="*/ 2645664 w 2682240"/>
              <a:gd name="connsiteY16" fmla="*/ 1072896 h 1682496"/>
              <a:gd name="connsiteX17" fmla="*/ 2670048 w 2682240"/>
              <a:gd name="connsiteY17" fmla="*/ 999744 h 1682496"/>
              <a:gd name="connsiteX18" fmla="*/ 2682240 w 2682240"/>
              <a:gd name="connsiteY18" fmla="*/ 963168 h 1682496"/>
              <a:gd name="connsiteX19" fmla="*/ 2670048 w 2682240"/>
              <a:gd name="connsiteY19" fmla="*/ 853440 h 1682496"/>
              <a:gd name="connsiteX20" fmla="*/ 2572512 w 2682240"/>
              <a:gd name="connsiteY20" fmla="*/ 768096 h 1682496"/>
              <a:gd name="connsiteX21" fmla="*/ 2499360 w 2682240"/>
              <a:gd name="connsiteY21" fmla="*/ 731520 h 1682496"/>
              <a:gd name="connsiteX22" fmla="*/ 2474976 w 2682240"/>
              <a:gd name="connsiteY22" fmla="*/ 694944 h 1682496"/>
              <a:gd name="connsiteX23" fmla="*/ 2462784 w 2682240"/>
              <a:gd name="connsiteY23" fmla="*/ 658368 h 1682496"/>
              <a:gd name="connsiteX24" fmla="*/ 2389632 w 2682240"/>
              <a:gd name="connsiteY24" fmla="*/ 633984 h 1682496"/>
              <a:gd name="connsiteX25" fmla="*/ 2353056 w 2682240"/>
              <a:gd name="connsiteY25" fmla="*/ 621792 h 1682496"/>
              <a:gd name="connsiteX26" fmla="*/ 2316480 w 2682240"/>
              <a:gd name="connsiteY26" fmla="*/ 548640 h 1682496"/>
              <a:gd name="connsiteX27" fmla="*/ 2292096 w 2682240"/>
              <a:gd name="connsiteY27" fmla="*/ 475488 h 1682496"/>
              <a:gd name="connsiteX28" fmla="*/ 2267712 w 2682240"/>
              <a:gd name="connsiteY28" fmla="*/ 402336 h 1682496"/>
              <a:gd name="connsiteX29" fmla="*/ 2255520 w 2682240"/>
              <a:gd name="connsiteY29" fmla="*/ 365760 h 1682496"/>
              <a:gd name="connsiteX30" fmla="*/ 2206752 w 2682240"/>
              <a:gd name="connsiteY30" fmla="*/ 292608 h 1682496"/>
              <a:gd name="connsiteX31" fmla="*/ 2170176 w 2682240"/>
              <a:gd name="connsiteY31" fmla="*/ 268224 h 1682496"/>
              <a:gd name="connsiteX32" fmla="*/ 2084832 w 2682240"/>
              <a:gd name="connsiteY32" fmla="*/ 170688 h 1682496"/>
              <a:gd name="connsiteX33" fmla="*/ 2023872 w 2682240"/>
              <a:gd name="connsiteY33" fmla="*/ 121920 h 1682496"/>
              <a:gd name="connsiteX34" fmla="*/ 1950720 w 2682240"/>
              <a:gd name="connsiteY34" fmla="*/ 73152 h 1682496"/>
              <a:gd name="connsiteX35" fmla="*/ 1877568 w 2682240"/>
              <a:gd name="connsiteY35" fmla="*/ 48768 h 1682496"/>
              <a:gd name="connsiteX36" fmla="*/ 1840992 w 2682240"/>
              <a:gd name="connsiteY36" fmla="*/ 36576 h 1682496"/>
              <a:gd name="connsiteX37" fmla="*/ 1792224 w 2682240"/>
              <a:gd name="connsiteY37" fmla="*/ 24384 h 1682496"/>
              <a:gd name="connsiteX38" fmla="*/ 1755648 w 2682240"/>
              <a:gd name="connsiteY38" fmla="*/ 12192 h 1682496"/>
              <a:gd name="connsiteX39" fmla="*/ 1584960 w 2682240"/>
              <a:gd name="connsiteY39" fmla="*/ 0 h 1682496"/>
              <a:gd name="connsiteX40" fmla="*/ 1024128 w 2682240"/>
              <a:gd name="connsiteY40" fmla="*/ 12192 h 1682496"/>
              <a:gd name="connsiteX41" fmla="*/ 987552 w 2682240"/>
              <a:gd name="connsiteY41" fmla="*/ 24384 h 1682496"/>
              <a:gd name="connsiteX42" fmla="*/ 841248 w 2682240"/>
              <a:gd name="connsiteY42" fmla="*/ 36576 h 1682496"/>
              <a:gd name="connsiteX43" fmla="*/ 609600 w 2682240"/>
              <a:gd name="connsiteY43" fmla="*/ 60960 h 1682496"/>
              <a:gd name="connsiteX44" fmla="*/ 548640 w 2682240"/>
              <a:gd name="connsiteY44" fmla="*/ 73152 h 1682496"/>
              <a:gd name="connsiteX45" fmla="*/ 414528 w 2682240"/>
              <a:gd name="connsiteY45" fmla="*/ 97536 h 1682496"/>
              <a:gd name="connsiteX46" fmla="*/ 341376 w 2682240"/>
              <a:gd name="connsiteY46" fmla="*/ 121920 h 1682496"/>
              <a:gd name="connsiteX47" fmla="*/ 304800 w 2682240"/>
              <a:gd name="connsiteY47" fmla="*/ 134112 h 1682496"/>
              <a:gd name="connsiteX48" fmla="*/ 268224 w 2682240"/>
              <a:gd name="connsiteY48" fmla="*/ 146304 h 1682496"/>
              <a:gd name="connsiteX49" fmla="*/ 243840 w 2682240"/>
              <a:gd name="connsiteY49" fmla="*/ 182880 h 1682496"/>
              <a:gd name="connsiteX50" fmla="*/ 207264 w 2682240"/>
              <a:gd name="connsiteY50" fmla="*/ 195072 h 1682496"/>
              <a:gd name="connsiteX51" fmla="*/ 170688 w 2682240"/>
              <a:gd name="connsiteY51" fmla="*/ 219456 h 1682496"/>
              <a:gd name="connsiteX52" fmla="*/ 97536 w 2682240"/>
              <a:gd name="connsiteY52" fmla="*/ 280416 h 1682496"/>
              <a:gd name="connsiteX53" fmla="*/ 60960 w 2682240"/>
              <a:gd name="connsiteY53" fmla="*/ 353568 h 1682496"/>
              <a:gd name="connsiteX54" fmla="*/ 36576 w 2682240"/>
              <a:gd name="connsiteY54" fmla="*/ 390144 h 1682496"/>
              <a:gd name="connsiteX55" fmla="*/ 12192 w 2682240"/>
              <a:gd name="connsiteY55" fmla="*/ 463296 h 1682496"/>
              <a:gd name="connsiteX56" fmla="*/ 0 w 2682240"/>
              <a:gd name="connsiteY56" fmla="*/ 499872 h 1682496"/>
              <a:gd name="connsiteX57" fmla="*/ 24384 w 2682240"/>
              <a:gd name="connsiteY57" fmla="*/ 841248 h 1682496"/>
              <a:gd name="connsiteX58" fmla="*/ 48768 w 2682240"/>
              <a:gd name="connsiteY58" fmla="*/ 914400 h 1682496"/>
              <a:gd name="connsiteX59" fmla="*/ 60960 w 2682240"/>
              <a:gd name="connsiteY59" fmla="*/ 963168 h 1682496"/>
              <a:gd name="connsiteX60" fmla="*/ 85344 w 2682240"/>
              <a:gd name="connsiteY60" fmla="*/ 1036320 h 1682496"/>
              <a:gd name="connsiteX61" fmla="*/ 121920 w 2682240"/>
              <a:gd name="connsiteY61" fmla="*/ 1267968 h 1682496"/>
              <a:gd name="connsiteX62" fmla="*/ 134112 w 2682240"/>
              <a:gd name="connsiteY62" fmla="*/ 1304544 h 1682496"/>
              <a:gd name="connsiteX63" fmla="*/ 158496 w 2682240"/>
              <a:gd name="connsiteY63" fmla="*/ 1341120 h 1682496"/>
              <a:gd name="connsiteX64" fmla="*/ 182880 w 2682240"/>
              <a:gd name="connsiteY64" fmla="*/ 1414272 h 1682496"/>
              <a:gd name="connsiteX65" fmla="*/ 195072 w 2682240"/>
              <a:gd name="connsiteY65" fmla="*/ 1548384 h 1682496"/>
              <a:gd name="connsiteX66" fmla="*/ 207264 w 2682240"/>
              <a:gd name="connsiteY66" fmla="*/ 1609344 h 1682496"/>
              <a:gd name="connsiteX67" fmla="*/ 377952 w 2682240"/>
              <a:gd name="connsiteY67" fmla="*/ 1658112 h 1682496"/>
              <a:gd name="connsiteX68" fmla="*/ 438912 w 2682240"/>
              <a:gd name="connsiteY68" fmla="*/ 1682496 h 168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682240" h="1682496">
                <a:moveTo>
                  <a:pt x="2365248" y="609600"/>
                </a:moveTo>
                <a:cubicBezTo>
                  <a:pt x="2340864" y="613664"/>
                  <a:pt x="2315548" y="613975"/>
                  <a:pt x="2292096" y="621792"/>
                </a:cubicBezTo>
                <a:cubicBezTo>
                  <a:pt x="2278195" y="626426"/>
                  <a:pt x="2268626" y="639623"/>
                  <a:pt x="2255520" y="646176"/>
                </a:cubicBezTo>
                <a:cubicBezTo>
                  <a:pt x="2244025" y="651923"/>
                  <a:pt x="2231136" y="654304"/>
                  <a:pt x="2218944" y="658368"/>
                </a:cubicBezTo>
                <a:cubicBezTo>
                  <a:pt x="2214880" y="670560"/>
                  <a:pt x="2215839" y="685857"/>
                  <a:pt x="2206752" y="694944"/>
                </a:cubicBezTo>
                <a:cubicBezTo>
                  <a:pt x="2197665" y="704031"/>
                  <a:pt x="2181671" y="701389"/>
                  <a:pt x="2170176" y="707136"/>
                </a:cubicBezTo>
                <a:cubicBezTo>
                  <a:pt x="2157070" y="713689"/>
                  <a:pt x="2145792" y="723392"/>
                  <a:pt x="2133600" y="731520"/>
                </a:cubicBezTo>
                <a:cubicBezTo>
                  <a:pt x="2121994" y="824370"/>
                  <a:pt x="2107319" y="888997"/>
                  <a:pt x="2133600" y="987552"/>
                </a:cubicBezTo>
                <a:cubicBezTo>
                  <a:pt x="2137376" y="1001710"/>
                  <a:pt x="2157984" y="1003808"/>
                  <a:pt x="2170176" y="1011936"/>
                </a:cubicBezTo>
                <a:cubicBezTo>
                  <a:pt x="2178304" y="1024128"/>
                  <a:pt x="2183118" y="1039358"/>
                  <a:pt x="2194560" y="1048512"/>
                </a:cubicBezTo>
                <a:cubicBezTo>
                  <a:pt x="2204595" y="1056540"/>
                  <a:pt x="2219641" y="1054957"/>
                  <a:pt x="2231136" y="1060704"/>
                </a:cubicBezTo>
                <a:cubicBezTo>
                  <a:pt x="2244242" y="1067257"/>
                  <a:pt x="2254322" y="1079137"/>
                  <a:pt x="2267712" y="1085088"/>
                </a:cubicBezTo>
                <a:cubicBezTo>
                  <a:pt x="2319864" y="1108267"/>
                  <a:pt x="2339982" y="1107478"/>
                  <a:pt x="2389632" y="1121664"/>
                </a:cubicBezTo>
                <a:cubicBezTo>
                  <a:pt x="2401989" y="1125195"/>
                  <a:pt x="2414016" y="1129792"/>
                  <a:pt x="2426208" y="1133856"/>
                </a:cubicBezTo>
                <a:cubicBezTo>
                  <a:pt x="2474976" y="1129792"/>
                  <a:pt x="2524004" y="1128132"/>
                  <a:pt x="2572512" y="1121664"/>
                </a:cubicBezTo>
                <a:cubicBezTo>
                  <a:pt x="2585251" y="1119965"/>
                  <a:pt x="2598395" y="1116601"/>
                  <a:pt x="2609088" y="1109472"/>
                </a:cubicBezTo>
                <a:cubicBezTo>
                  <a:pt x="2623434" y="1099908"/>
                  <a:pt x="2633472" y="1085088"/>
                  <a:pt x="2645664" y="1072896"/>
                </a:cubicBezTo>
                <a:lnTo>
                  <a:pt x="2670048" y="999744"/>
                </a:lnTo>
                <a:lnTo>
                  <a:pt x="2682240" y="963168"/>
                </a:lnTo>
                <a:cubicBezTo>
                  <a:pt x="2678176" y="926592"/>
                  <a:pt x="2678974" y="889142"/>
                  <a:pt x="2670048" y="853440"/>
                </a:cubicBezTo>
                <a:cubicBezTo>
                  <a:pt x="2659888" y="812800"/>
                  <a:pt x="2596896" y="784352"/>
                  <a:pt x="2572512" y="768096"/>
                </a:cubicBezTo>
                <a:cubicBezTo>
                  <a:pt x="2525243" y="736583"/>
                  <a:pt x="2549837" y="748346"/>
                  <a:pt x="2499360" y="731520"/>
                </a:cubicBezTo>
                <a:cubicBezTo>
                  <a:pt x="2491232" y="719328"/>
                  <a:pt x="2481529" y="708050"/>
                  <a:pt x="2474976" y="694944"/>
                </a:cubicBezTo>
                <a:cubicBezTo>
                  <a:pt x="2469229" y="683449"/>
                  <a:pt x="2473242" y="665838"/>
                  <a:pt x="2462784" y="658368"/>
                </a:cubicBezTo>
                <a:cubicBezTo>
                  <a:pt x="2441869" y="643428"/>
                  <a:pt x="2414016" y="642112"/>
                  <a:pt x="2389632" y="633984"/>
                </a:cubicBezTo>
                <a:lnTo>
                  <a:pt x="2353056" y="621792"/>
                </a:lnTo>
                <a:cubicBezTo>
                  <a:pt x="2308592" y="488400"/>
                  <a:pt x="2379505" y="690447"/>
                  <a:pt x="2316480" y="548640"/>
                </a:cubicBezTo>
                <a:cubicBezTo>
                  <a:pt x="2306041" y="525152"/>
                  <a:pt x="2300224" y="499872"/>
                  <a:pt x="2292096" y="475488"/>
                </a:cubicBezTo>
                <a:lnTo>
                  <a:pt x="2267712" y="402336"/>
                </a:lnTo>
                <a:cubicBezTo>
                  <a:pt x="2263648" y="390144"/>
                  <a:pt x="2262649" y="376453"/>
                  <a:pt x="2255520" y="365760"/>
                </a:cubicBezTo>
                <a:cubicBezTo>
                  <a:pt x="2239264" y="341376"/>
                  <a:pt x="2231136" y="308864"/>
                  <a:pt x="2206752" y="292608"/>
                </a:cubicBezTo>
                <a:lnTo>
                  <a:pt x="2170176" y="268224"/>
                </a:lnTo>
                <a:cubicBezTo>
                  <a:pt x="2113280" y="182880"/>
                  <a:pt x="2145792" y="211328"/>
                  <a:pt x="2084832" y="170688"/>
                </a:cubicBezTo>
                <a:cubicBezTo>
                  <a:pt x="2039777" y="103106"/>
                  <a:pt x="2086226" y="156561"/>
                  <a:pt x="2023872" y="121920"/>
                </a:cubicBezTo>
                <a:cubicBezTo>
                  <a:pt x="1998254" y="107688"/>
                  <a:pt x="1978522" y="82419"/>
                  <a:pt x="1950720" y="73152"/>
                </a:cubicBezTo>
                <a:lnTo>
                  <a:pt x="1877568" y="48768"/>
                </a:lnTo>
                <a:cubicBezTo>
                  <a:pt x="1865376" y="44704"/>
                  <a:pt x="1853460" y="39693"/>
                  <a:pt x="1840992" y="36576"/>
                </a:cubicBezTo>
                <a:cubicBezTo>
                  <a:pt x="1824736" y="32512"/>
                  <a:pt x="1808336" y="28987"/>
                  <a:pt x="1792224" y="24384"/>
                </a:cubicBezTo>
                <a:cubicBezTo>
                  <a:pt x="1779867" y="20853"/>
                  <a:pt x="1768411" y="13694"/>
                  <a:pt x="1755648" y="12192"/>
                </a:cubicBezTo>
                <a:cubicBezTo>
                  <a:pt x="1698998" y="5527"/>
                  <a:pt x="1641856" y="4064"/>
                  <a:pt x="1584960" y="0"/>
                </a:cubicBezTo>
                <a:lnTo>
                  <a:pt x="1024128" y="12192"/>
                </a:lnTo>
                <a:cubicBezTo>
                  <a:pt x="1011287" y="12716"/>
                  <a:pt x="1000291" y="22685"/>
                  <a:pt x="987552" y="24384"/>
                </a:cubicBezTo>
                <a:cubicBezTo>
                  <a:pt x="939044" y="30852"/>
                  <a:pt x="889957" y="31862"/>
                  <a:pt x="841248" y="36576"/>
                </a:cubicBezTo>
                <a:cubicBezTo>
                  <a:pt x="763966" y="44055"/>
                  <a:pt x="685735" y="45733"/>
                  <a:pt x="609600" y="60960"/>
                </a:cubicBezTo>
                <a:lnTo>
                  <a:pt x="548640" y="73152"/>
                </a:lnTo>
                <a:cubicBezTo>
                  <a:pt x="520759" y="78221"/>
                  <a:pt x="444644" y="89323"/>
                  <a:pt x="414528" y="97536"/>
                </a:cubicBezTo>
                <a:cubicBezTo>
                  <a:pt x="389731" y="104299"/>
                  <a:pt x="365760" y="113792"/>
                  <a:pt x="341376" y="121920"/>
                </a:cubicBezTo>
                <a:lnTo>
                  <a:pt x="304800" y="134112"/>
                </a:lnTo>
                <a:lnTo>
                  <a:pt x="268224" y="146304"/>
                </a:lnTo>
                <a:cubicBezTo>
                  <a:pt x="260096" y="158496"/>
                  <a:pt x="255282" y="173726"/>
                  <a:pt x="243840" y="182880"/>
                </a:cubicBezTo>
                <a:cubicBezTo>
                  <a:pt x="233805" y="190908"/>
                  <a:pt x="218759" y="189325"/>
                  <a:pt x="207264" y="195072"/>
                </a:cubicBezTo>
                <a:cubicBezTo>
                  <a:pt x="194158" y="201625"/>
                  <a:pt x="181945" y="210075"/>
                  <a:pt x="170688" y="219456"/>
                </a:cubicBezTo>
                <a:cubicBezTo>
                  <a:pt x="76814" y="297685"/>
                  <a:pt x="188347" y="219875"/>
                  <a:pt x="97536" y="280416"/>
                </a:cubicBezTo>
                <a:cubicBezTo>
                  <a:pt x="27655" y="385238"/>
                  <a:pt x="111437" y="252614"/>
                  <a:pt x="60960" y="353568"/>
                </a:cubicBezTo>
                <a:cubicBezTo>
                  <a:pt x="54407" y="366674"/>
                  <a:pt x="42527" y="376754"/>
                  <a:pt x="36576" y="390144"/>
                </a:cubicBezTo>
                <a:cubicBezTo>
                  <a:pt x="26137" y="413632"/>
                  <a:pt x="20320" y="438912"/>
                  <a:pt x="12192" y="463296"/>
                </a:cubicBezTo>
                <a:lnTo>
                  <a:pt x="0" y="499872"/>
                </a:lnTo>
                <a:cubicBezTo>
                  <a:pt x="3583" y="582270"/>
                  <a:pt x="-4050" y="736988"/>
                  <a:pt x="24384" y="841248"/>
                </a:cubicBezTo>
                <a:cubicBezTo>
                  <a:pt x="31147" y="866045"/>
                  <a:pt x="42534" y="889464"/>
                  <a:pt x="48768" y="914400"/>
                </a:cubicBezTo>
                <a:cubicBezTo>
                  <a:pt x="52832" y="930656"/>
                  <a:pt x="56145" y="947118"/>
                  <a:pt x="60960" y="963168"/>
                </a:cubicBezTo>
                <a:cubicBezTo>
                  <a:pt x="68346" y="987787"/>
                  <a:pt x="85344" y="1036320"/>
                  <a:pt x="85344" y="1036320"/>
                </a:cubicBezTo>
                <a:cubicBezTo>
                  <a:pt x="99507" y="1220443"/>
                  <a:pt x="80780" y="1144547"/>
                  <a:pt x="121920" y="1267968"/>
                </a:cubicBezTo>
                <a:cubicBezTo>
                  <a:pt x="125984" y="1280160"/>
                  <a:pt x="126983" y="1293851"/>
                  <a:pt x="134112" y="1304544"/>
                </a:cubicBezTo>
                <a:cubicBezTo>
                  <a:pt x="142240" y="1316736"/>
                  <a:pt x="152545" y="1327730"/>
                  <a:pt x="158496" y="1341120"/>
                </a:cubicBezTo>
                <a:cubicBezTo>
                  <a:pt x="168935" y="1364608"/>
                  <a:pt x="182880" y="1414272"/>
                  <a:pt x="182880" y="1414272"/>
                </a:cubicBezTo>
                <a:cubicBezTo>
                  <a:pt x="186944" y="1458976"/>
                  <a:pt x="189504" y="1503842"/>
                  <a:pt x="195072" y="1548384"/>
                </a:cubicBezTo>
                <a:cubicBezTo>
                  <a:pt x="197642" y="1568946"/>
                  <a:pt x="192611" y="1594691"/>
                  <a:pt x="207264" y="1609344"/>
                </a:cubicBezTo>
                <a:cubicBezTo>
                  <a:pt x="218884" y="1620964"/>
                  <a:pt x="377161" y="1657954"/>
                  <a:pt x="377952" y="1658112"/>
                </a:cubicBezTo>
                <a:cubicBezTo>
                  <a:pt x="442897" y="1671101"/>
                  <a:pt x="438912" y="1649582"/>
                  <a:pt x="438912" y="1682496"/>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олилиния 11"/>
          <p:cNvSpPr/>
          <p:nvPr/>
        </p:nvSpPr>
        <p:spPr>
          <a:xfrm>
            <a:off x="3986784" y="1645920"/>
            <a:ext cx="2109349" cy="1475232"/>
          </a:xfrm>
          <a:custGeom>
            <a:avLst/>
            <a:gdLst>
              <a:gd name="connsiteX0" fmla="*/ 1767840 w 2109349"/>
              <a:gd name="connsiteY0" fmla="*/ 451104 h 1475232"/>
              <a:gd name="connsiteX1" fmla="*/ 1926336 w 2109349"/>
              <a:gd name="connsiteY1" fmla="*/ 426720 h 1475232"/>
              <a:gd name="connsiteX2" fmla="*/ 1962912 w 2109349"/>
              <a:gd name="connsiteY2" fmla="*/ 414528 h 1475232"/>
              <a:gd name="connsiteX3" fmla="*/ 1999488 w 2109349"/>
              <a:gd name="connsiteY3" fmla="*/ 390144 h 1475232"/>
              <a:gd name="connsiteX4" fmla="*/ 2023872 w 2109349"/>
              <a:gd name="connsiteY4" fmla="*/ 353568 h 1475232"/>
              <a:gd name="connsiteX5" fmla="*/ 2060448 w 2109349"/>
              <a:gd name="connsiteY5" fmla="*/ 341376 h 1475232"/>
              <a:gd name="connsiteX6" fmla="*/ 2109216 w 2109349"/>
              <a:gd name="connsiteY6" fmla="*/ 268224 h 1475232"/>
              <a:gd name="connsiteX7" fmla="*/ 2097024 w 2109349"/>
              <a:gd name="connsiteY7" fmla="*/ 97536 h 1475232"/>
              <a:gd name="connsiteX8" fmla="*/ 2023872 w 2109349"/>
              <a:gd name="connsiteY8" fmla="*/ 48768 h 1475232"/>
              <a:gd name="connsiteX9" fmla="*/ 1950720 w 2109349"/>
              <a:gd name="connsiteY9" fmla="*/ 24384 h 1475232"/>
              <a:gd name="connsiteX10" fmla="*/ 1914144 w 2109349"/>
              <a:gd name="connsiteY10" fmla="*/ 12192 h 1475232"/>
              <a:gd name="connsiteX11" fmla="*/ 1865376 w 2109349"/>
              <a:gd name="connsiteY11" fmla="*/ 0 h 1475232"/>
              <a:gd name="connsiteX12" fmla="*/ 1621536 w 2109349"/>
              <a:gd name="connsiteY12" fmla="*/ 36576 h 1475232"/>
              <a:gd name="connsiteX13" fmla="*/ 1584960 w 2109349"/>
              <a:gd name="connsiteY13" fmla="*/ 60960 h 1475232"/>
              <a:gd name="connsiteX14" fmla="*/ 1560576 w 2109349"/>
              <a:gd name="connsiteY14" fmla="*/ 97536 h 1475232"/>
              <a:gd name="connsiteX15" fmla="*/ 1536192 w 2109349"/>
              <a:gd name="connsiteY15" fmla="*/ 170688 h 1475232"/>
              <a:gd name="connsiteX16" fmla="*/ 1548384 w 2109349"/>
              <a:gd name="connsiteY16" fmla="*/ 292608 h 1475232"/>
              <a:gd name="connsiteX17" fmla="*/ 1597152 w 2109349"/>
              <a:gd name="connsiteY17" fmla="*/ 402336 h 1475232"/>
              <a:gd name="connsiteX18" fmla="*/ 1633728 w 2109349"/>
              <a:gd name="connsiteY18" fmla="*/ 414528 h 1475232"/>
              <a:gd name="connsiteX19" fmla="*/ 1706880 w 2109349"/>
              <a:gd name="connsiteY19" fmla="*/ 463296 h 1475232"/>
              <a:gd name="connsiteX20" fmla="*/ 1792224 w 2109349"/>
              <a:gd name="connsiteY20" fmla="*/ 487680 h 1475232"/>
              <a:gd name="connsiteX21" fmla="*/ 1780032 w 2109349"/>
              <a:gd name="connsiteY21" fmla="*/ 560832 h 1475232"/>
              <a:gd name="connsiteX22" fmla="*/ 1767840 w 2109349"/>
              <a:gd name="connsiteY22" fmla="*/ 597408 h 1475232"/>
              <a:gd name="connsiteX23" fmla="*/ 1731264 w 2109349"/>
              <a:gd name="connsiteY23" fmla="*/ 743712 h 1475232"/>
              <a:gd name="connsiteX24" fmla="*/ 1719072 w 2109349"/>
              <a:gd name="connsiteY24" fmla="*/ 780288 h 1475232"/>
              <a:gd name="connsiteX25" fmla="*/ 1706880 w 2109349"/>
              <a:gd name="connsiteY25" fmla="*/ 816864 h 1475232"/>
              <a:gd name="connsiteX26" fmla="*/ 1658112 w 2109349"/>
              <a:gd name="connsiteY26" fmla="*/ 890016 h 1475232"/>
              <a:gd name="connsiteX27" fmla="*/ 1621536 w 2109349"/>
              <a:gd name="connsiteY27" fmla="*/ 963168 h 1475232"/>
              <a:gd name="connsiteX28" fmla="*/ 1584960 w 2109349"/>
              <a:gd name="connsiteY28" fmla="*/ 987552 h 1475232"/>
              <a:gd name="connsiteX29" fmla="*/ 1548384 w 2109349"/>
              <a:gd name="connsiteY29" fmla="*/ 1060704 h 1475232"/>
              <a:gd name="connsiteX30" fmla="*/ 1511808 w 2109349"/>
              <a:gd name="connsiteY30" fmla="*/ 1072896 h 1475232"/>
              <a:gd name="connsiteX31" fmla="*/ 1487424 w 2109349"/>
              <a:gd name="connsiteY31" fmla="*/ 1109472 h 1475232"/>
              <a:gd name="connsiteX32" fmla="*/ 1414272 w 2109349"/>
              <a:gd name="connsiteY32" fmla="*/ 1146048 h 1475232"/>
              <a:gd name="connsiteX33" fmla="*/ 1389888 w 2109349"/>
              <a:gd name="connsiteY33" fmla="*/ 1182624 h 1475232"/>
              <a:gd name="connsiteX34" fmla="*/ 1353312 w 2109349"/>
              <a:gd name="connsiteY34" fmla="*/ 1194816 h 1475232"/>
              <a:gd name="connsiteX35" fmla="*/ 1243584 w 2109349"/>
              <a:gd name="connsiteY35" fmla="*/ 1243584 h 1475232"/>
              <a:gd name="connsiteX36" fmla="*/ 1170432 w 2109349"/>
              <a:gd name="connsiteY36" fmla="*/ 1267968 h 1475232"/>
              <a:gd name="connsiteX37" fmla="*/ 1085088 w 2109349"/>
              <a:gd name="connsiteY37" fmla="*/ 1292352 h 1475232"/>
              <a:gd name="connsiteX38" fmla="*/ 1011936 w 2109349"/>
              <a:gd name="connsiteY38" fmla="*/ 1304544 h 1475232"/>
              <a:gd name="connsiteX39" fmla="*/ 975360 w 2109349"/>
              <a:gd name="connsiteY39" fmla="*/ 1316736 h 1475232"/>
              <a:gd name="connsiteX40" fmla="*/ 877824 w 2109349"/>
              <a:gd name="connsiteY40" fmla="*/ 1328928 h 1475232"/>
              <a:gd name="connsiteX41" fmla="*/ 792480 w 2109349"/>
              <a:gd name="connsiteY41" fmla="*/ 1341120 h 1475232"/>
              <a:gd name="connsiteX42" fmla="*/ 609600 w 2109349"/>
              <a:gd name="connsiteY42" fmla="*/ 1353312 h 1475232"/>
              <a:gd name="connsiteX43" fmla="*/ 304800 w 2109349"/>
              <a:gd name="connsiteY43" fmla="*/ 1377696 h 1475232"/>
              <a:gd name="connsiteX44" fmla="*/ 170688 w 2109349"/>
              <a:gd name="connsiteY44" fmla="*/ 1389888 h 1475232"/>
              <a:gd name="connsiteX45" fmla="*/ 60960 w 2109349"/>
              <a:gd name="connsiteY45" fmla="*/ 1426464 h 1475232"/>
              <a:gd name="connsiteX46" fmla="*/ 24384 w 2109349"/>
              <a:gd name="connsiteY46" fmla="*/ 1438656 h 1475232"/>
              <a:gd name="connsiteX47" fmla="*/ 0 w 2109349"/>
              <a:gd name="connsiteY47" fmla="*/ 1475232 h 147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09349" h="1475232">
                <a:moveTo>
                  <a:pt x="1767840" y="451104"/>
                </a:moveTo>
                <a:cubicBezTo>
                  <a:pt x="1856275" y="441278"/>
                  <a:pt x="1859144" y="445918"/>
                  <a:pt x="1926336" y="426720"/>
                </a:cubicBezTo>
                <a:cubicBezTo>
                  <a:pt x="1938693" y="423189"/>
                  <a:pt x="1951417" y="420275"/>
                  <a:pt x="1962912" y="414528"/>
                </a:cubicBezTo>
                <a:cubicBezTo>
                  <a:pt x="1976018" y="407975"/>
                  <a:pt x="1987296" y="398272"/>
                  <a:pt x="1999488" y="390144"/>
                </a:cubicBezTo>
                <a:cubicBezTo>
                  <a:pt x="2007616" y="377952"/>
                  <a:pt x="2012430" y="362722"/>
                  <a:pt x="2023872" y="353568"/>
                </a:cubicBezTo>
                <a:cubicBezTo>
                  <a:pt x="2033907" y="345540"/>
                  <a:pt x="2051361" y="350463"/>
                  <a:pt x="2060448" y="341376"/>
                </a:cubicBezTo>
                <a:cubicBezTo>
                  <a:pt x="2081170" y="320654"/>
                  <a:pt x="2109216" y="268224"/>
                  <a:pt x="2109216" y="268224"/>
                </a:cubicBezTo>
                <a:cubicBezTo>
                  <a:pt x="2105152" y="211328"/>
                  <a:pt x="2117698" y="150698"/>
                  <a:pt x="2097024" y="97536"/>
                </a:cubicBezTo>
                <a:cubicBezTo>
                  <a:pt x="2086402" y="70223"/>
                  <a:pt x="2051674" y="58035"/>
                  <a:pt x="2023872" y="48768"/>
                </a:cubicBezTo>
                <a:lnTo>
                  <a:pt x="1950720" y="24384"/>
                </a:lnTo>
                <a:cubicBezTo>
                  <a:pt x="1938528" y="20320"/>
                  <a:pt x="1926612" y="15309"/>
                  <a:pt x="1914144" y="12192"/>
                </a:cubicBezTo>
                <a:lnTo>
                  <a:pt x="1865376" y="0"/>
                </a:lnTo>
                <a:cubicBezTo>
                  <a:pt x="1827213" y="2726"/>
                  <a:pt x="1677533" y="-755"/>
                  <a:pt x="1621536" y="36576"/>
                </a:cubicBezTo>
                <a:lnTo>
                  <a:pt x="1584960" y="60960"/>
                </a:lnTo>
                <a:cubicBezTo>
                  <a:pt x="1576832" y="73152"/>
                  <a:pt x="1566527" y="84146"/>
                  <a:pt x="1560576" y="97536"/>
                </a:cubicBezTo>
                <a:cubicBezTo>
                  <a:pt x="1550137" y="121024"/>
                  <a:pt x="1536192" y="170688"/>
                  <a:pt x="1536192" y="170688"/>
                </a:cubicBezTo>
                <a:cubicBezTo>
                  <a:pt x="1540256" y="211328"/>
                  <a:pt x="1540857" y="252465"/>
                  <a:pt x="1548384" y="292608"/>
                </a:cubicBezTo>
                <a:cubicBezTo>
                  <a:pt x="1552000" y="311892"/>
                  <a:pt x="1572992" y="383008"/>
                  <a:pt x="1597152" y="402336"/>
                </a:cubicBezTo>
                <a:cubicBezTo>
                  <a:pt x="1607187" y="410364"/>
                  <a:pt x="1622494" y="408287"/>
                  <a:pt x="1633728" y="414528"/>
                </a:cubicBezTo>
                <a:cubicBezTo>
                  <a:pt x="1659346" y="428760"/>
                  <a:pt x="1679078" y="454029"/>
                  <a:pt x="1706880" y="463296"/>
                </a:cubicBezTo>
                <a:cubicBezTo>
                  <a:pt x="1759352" y="480787"/>
                  <a:pt x="1730988" y="472371"/>
                  <a:pt x="1792224" y="487680"/>
                </a:cubicBezTo>
                <a:cubicBezTo>
                  <a:pt x="1788160" y="512064"/>
                  <a:pt x="1785395" y="536700"/>
                  <a:pt x="1780032" y="560832"/>
                </a:cubicBezTo>
                <a:cubicBezTo>
                  <a:pt x="1777244" y="573377"/>
                  <a:pt x="1770628" y="584863"/>
                  <a:pt x="1767840" y="597408"/>
                </a:cubicBezTo>
                <a:cubicBezTo>
                  <a:pt x="1735005" y="745166"/>
                  <a:pt x="1780535" y="595898"/>
                  <a:pt x="1731264" y="743712"/>
                </a:cubicBezTo>
                <a:lnTo>
                  <a:pt x="1719072" y="780288"/>
                </a:lnTo>
                <a:cubicBezTo>
                  <a:pt x="1715008" y="792480"/>
                  <a:pt x="1714009" y="806171"/>
                  <a:pt x="1706880" y="816864"/>
                </a:cubicBezTo>
                <a:cubicBezTo>
                  <a:pt x="1690624" y="841248"/>
                  <a:pt x="1667379" y="862214"/>
                  <a:pt x="1658112" y="890016"/>
                </a:cubicBezTo>
                <a:cubicBezTo>
                  <a:pt x="1648196" y="919764"/>
                  <a:pt x="1645171" y="939533"/>
                  <a:pt x="1621536" y="963168"/>
                </a:cubicBezTo>
                <a:cubicBezTo>
                  <a:pt x="1611175" y="973529"/>
                  <a:pt x="1597152" y="979424"/>
                  <a:pt x="1584960" y="987552"/>
                </a:cubicBezTo>
                <a:cubicBezTo>
                  <a:pt x="1576928" y="1011647"/>
                  <a:pt x="1569870" y="1043515"/>
                  <a:pt x="1548384" y="1060704"/>
                </a:cubicBezTo>
                <a:cubicBezTo>
                  <a:pt x="1538349" y="1068732"/>
                  <a:pt x="1524000" y="1068832"/>
                  <a:pt x="1511808" y="1072896"/>
                </a:cubicBezTo>
                <a:cubicBezTo>
                  <a:pt x="1503680" y="1085088"/>
                  <a:pt x="1497785" y="1099111"/>
                  <a:pt x="1487424" y="1109472"/>
                </a:cubicBezTo>
                <a:cubicBezTo>
                  <a:pt x="1463789" y="1133107"/>
                  <a:pt x="1444020" y="1136132"/>
                  <a:pt x="1414272" y="1146048"/>
                </a:cubicBezTo>
                <a:cubicBezTo>
                  <a:pt x="1406144" y="1158240"/>
                  <a:pt x="1401330" y="1173470"/>
                  <a:pt x="1389888" y="1182624"/>
                </a:cubicBezTo>
                <a:cubicBezTo>
                  <a:pt x="1379853" y="1190652"/>
                  <a:pt x="1364807" y="1189069"/>
                  <a:pt x="1353312" y="1194816"/>
                </a:cubicBezTo>
                <a:cubicBezTo>
                  <a:pt x="1237388" y="1252778"/>
                  <a:pt x="1432309" y="1180676"/>
                  <a:pt x="1243584" y="1243584"/>
                </a:cubicBezTo>
                <a:lnTo>
                  <a:pt x="1170432" y="1267968"/>
                </a:lnTo>
                <a:cubicBezTo>
                  <a:pt x="1135572" y="1279588"/>
                  <a:pt x="1123360" y="1284698"/>
                  <a:pt x="1085088" y="1292352"/>
                </a:cubicBezTo>
                <a:cubicBezTo>
                  <a:pt x="1060848" y="1297200"/>
                  <a:pt x="1036068" y="1299181"/>
                  <a:pt x="1011936" y="1304544"/>
                </a:cubicBezTo>
                <a:cubicBezTo>
                  <a:pt x="999391" y="1307332"/>
                  <a:pt x="988004" y="1314437"/>
                  <a:pt x="975360" y="1316736"/>
                </a:cubicBezTo>
                <a:cubicBezTo>
                  <a:pt x="943123" y="1322597"/>
                  <a:pt x="910302" y="1324598"/>
                  <a:pt x="877824" y="1328928"/>
                </a:cubicBezTo>
                <a:cubicBezTo>
                  <a:pt x="849339" y="1332726"/>
                  <a:pt x="821099" y="1338518"/>
                  <a:pt x="792480" y="1341120"/>
                </a:cubicBezTo>
                <a:cubicBezTo>
                  <a:pt x="731636" y="1346651"/>
                  <a:pt x="670560" y="1349248"/>
                  <a:pt x="609600" y="1353312"/>
                </a:cubicBezTo>
                <a:cubicBezTo>
                  <a:pt x="434064" y="1378389"/>
                  <a:pt x="597983" y="1357476"/>
                  <a:pt x="304800" y="1377696"/>
                </a:cubicBezTo>
                <a:cubicBezTo>
                  <a:pt x="260018" y="1380784"/>
                  <a:pt x="215392" y="1385824"/>
                  <a:pt x="170688" y="1389888"/>
                </a:cubicBezTo>
                <a:lnTo>
                  <a:pt x="60960" y="1426464"/>
                </a:lnTo>
                <a:lnTo>
                  <a:pt x="24384" y="1438656"/>
                </a:lnTo>
                <a:lnTo>
                  <a:pt x="0" y="1475232"/>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3059832" y="4725144"/>
            <a:ext cx="2880320" cy="369332"/>
          </a:xfrm>
          <a:prstGeom prst="rect">
            <a:avLst/>
          </a:prstGeom>
          <a:noFill/>
        </p:spPr>
        <p:txBody>
          <a:bodyPr wrap="square" rtlCol="0">
            <a:spAutoFit/>
          </a:bodyPr>
          <a:lstStyle/>
          <a:p>
            <a:pPr algn="ctr"/>
            <a:r>
              <a:rPr lang="en-US" b="1" dirty="0"/>
              <a:t>(cis-</a:t>
            </a:r>
            <a:r>
              <a:rPr lang="en-US" b="1" dirty="0" err="1"/>
              <a:t>aconitic</a:t>
            </a:r>
            <a:r>
              <a:rPr lang="en-US" b="1" dirty="0"/>
              <a:t> acid)</a:t>
            </a:r>
            <a:endParaRPr lang="ru-RU" b="1" dirty="0"/>
          </a:p>
        </p:txBody>
      </p:sp>
      <p:sp>
        <p:nvSpPr>
          <p:cNvPr id="13" name="TextBox 12"/>
          <p:cNvSpPr txBox="1"/>
          <p:nvPr/>
        </p:nvSpPr>
        <p:spPr>
          <a:xfrm>
            <a:off x="1331640" y="3844855"/>
            <a:ext cx="2880320" cy="369332"/>
          </a:xfrm>
          <a:prstGeom prst="rect">
            <a:avLst/>
          </a:prstGeom>
          <a:noFill/>
        </p:spPr>
        <p:txBody>
          <a:bodyPr wrap="square" rtlCol="0">
            <a:spAutoFit/>
          </a:bodyPr>
          <a:lstStyle/>
          <a:p>
            <a:pPr algn="ctr"/>
            <a:r>
              <a:rPr lang="ru-RU" b="1" dirty="0"/>
              <a:t>(</a:t>
            </a:r>
            <a:r>
              <a:rPr lang="en-GB" b="1" dirty="0" err="1"/>
              <a:t>Aconitase</a:t>
            </a:r>
            <a:r>
              <a:rPr lang="ru-RU" b="1" dirty="0"/>
              <a:t>)</a:t>
            </a:r>
          </a:p>
        </p:txBody>
      </p:sp>
      <p:sp>
        <p:nvSpPr>
          <p:cNvPr id="14" name="TextBox 13"/>
          <p:cNvSpPr txBox="1"/>
          <p:nvPr/>
        </p:nvSpPr>
        <p:spPr>
          <a:xfrm>
            <a:off x="4788024" y="3861048"/>
            <a:ext cx="2880320" cy="369332"/>
          </a:xfrm>
          <a:prstGeom prst="rect">
            <a:avLst/>
          </a:prstGeom>
          <a:noFill/>
        </p:spPr>
        <p:txBody>
          <a:bodyPr wrap="square" rtlCol="0">
            <a:spAutoFit/>
          </a:bodyPr>
          <a:lstStyle/>
          <a:p>
            <a:pPr algn="ctr"/>
            <a:r>
              <a:rPr lang="ru-RU" b="1" dirty="0" smtClean="0"/>
              <a:t>(</a:t>
            </a:r>
            <a:r>
              <a:rPr lang="en-GB" b="1" dirty="0" err="1" smtClean="0"/>
              <a:t>Aconitase</a:t>
            </a:r>
            <a:r>
              <a:rPr lang="ru-RU" b="1" dirty="0" smtClean="0"/>
              <a:t>)</a:t>
            </a:r>
            <a:endParaRPr lang="ru-RU" b="1" dirty="0"/>
          </a:p>
        </p:txBody>
      </p:sp>
      <p:sp>
        <p:nvSpPr>
          <p:cNvPr id="15" name="TextBox 14"/>
          <p:cNvSpPr txBox="1"/>
          <p:nvPr/>
        </p:nvSpPr>
        <p:spPr>
          <a:xfrm>
            <a:off x="539552" y="4455717"/>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Citrate</a:t>
            </a:r>
            <a:endParaRPr lang="ru-RU" b="1" dirty="0"/>
          </a:p>
        </p:txBody>
      </p:sp>
      <p:sp>
        <p:nvSpPr>
          <p:cNvPr id="16" name="TextBox 15"/>
          <p:cNvSpPr txBox="1"/>
          <p:nvPr/>
        </p:nvSpPr>
        <p:spPr>
          <a:xfrm>
            <a:off x="7638203" y="4411285"/>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Isocitrate</a:t>
            </a:r>
            <a:endParaRPr lang="ru-RU" b="1" dirty="0"/>
          </a:p>
        </p:txBody>
      </p:sp>
      <p:sp>
        <p:nvSpPr>
          <p:cNvPr id="17" name="TextBox 16"/>
          <p:cNvSpPr txBox="1"/>
          <p:nvPr/>
        </p:nvSpPr>
        <p:spPr>
          <a:xfrm>
            <a:off x="3707904" y="4411285"/>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a:t>cis </a:t>
            </a:r>
            <a:r>
              <a:rPr lang="en-GB" b="1" dirty="0" err="1"/>
              <a:t>aconitate</a:t>
            </a:r>
            <a:endParaRPr lang="ru-RU" b="1" dirty="0"/>
          </a:p>
        </p:txBody>
      </p:sp>
      <p:sp>
        <p:nvSpPr>
          <p:cNvPr id="18" name="TextBox 17"/>
          <p:cNvSpPr txBox="1"/>
          <p:nvPr/>
        </p:nvSpPr>
        <p:spPr>
          <a:xfrm>
            <a:off x="1674906" y="3569737"/>
            <a:ext cx="2173183"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a:t>aconitate</a:t>
            </a:r>
            <a:r>
              <a:rPr lang="en-GB" b="1" dirty="0"/>
              <a:t> hydratase</a:t>
            </a:r>
            <a:endParaRPr lang="ru-RU" b="1" dirty="0"/>
          </a:p>
        </p:txBody>
      </p:sp>
      <p:sp>
        <p:nvSpPr>
          <p:cNvPr id="19" name="TextBox 18"/>
          <p:cNvSpPr txBox="1"/>
          <p:nvPr/>
        </p:nvSpPr>
        <p:spPr>
          <a:xfrm>
            <a:off x="5364088" y="3592005"/>
            <a:ext cx="2173183"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a:t>aconitate</a:t>
            </a:r>
            <a:r>
              <a:rPr lang="en-GB" b="1" dirty="0"/>
              <a:t> hydratase</a:t>
            </a:r>
            <a:endParaRPr lang="ru-RU" b="1" dirty="0"/>
          </a:p>
        </p:txBody>
      </p:sp>
    </p:spTree>
    <p:extLst>
      <p:ext uri="{BB962C8B-B14F-4D97-AF65-F5344CB8AC3E}">
        <p14:creationId xmlns:p14="http://schemas.microsoft.com/office/powerpoint/2010/main" val="419105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80"/>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641234"/>
            <a:ext cx="9132952" cy="43719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56" y="5373216"/>
            <a:ext cx="9108504" cy="1477328"/>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Isocitrate</a:t>
            </a:r>
            <a:r>
              <a:rPr lang="en-US" b="1" dirty="0">
                <a:latin typeface="Times New Roman" panose="02020603050405020304" pitchFamily="18" charset="0"/>
                <a:cs typeface="Times New Roman" panose="02020603050405020304" pitchFamily="18" charset="0"/>
              </a:rPr>
              <a:t> dehydrogenase (1.1.1.41) is an enzyme of the class of oxidoreductases that catalyze redox reactions.</a:t>
            </a:r>
          </a:p>
          <a:p>
            <a:pPr algn="ctr"/>
            <a:r>
              <a:rPr lang="en-US" b="1" dirty="0">
                <a:solidFill>
                  <a:srgbClr val="FF0000"/>
                </a:solidFill>
                <a:latin typeface="Times New Roman" panose="02020603050405020304" pitchFamily="18" charset="0"/>
                <a:cs typeface="Times New Roman" panose="02020603050405020304" pitchFamily="18" charset="0"/>
              </a:rPr>
              <a:t>Oxidizing agent - NAD +, reducing agent - </a:t>
            </a:r>
            <a:r>
              <a:rPr lang="en-US" b="1" dirty="0" err="1">
                <a:solidFill>
                  <a:srgbClr val="FF0000"/>
                </a:solidFill>
                <a:latin typeface="Times New Roman" panose="02020603050405020304" pitchFamily="18" charset="0"/>
                <a:cs typeface="Times New Roman" panose="02020603050405020304" pitchFamily="18" charset="0"/>
              </a:rPr>
              <a:t>isocitrate</a:t>
            </a:r>
            <a:r>
              <a:rPr lang="en-US" b="1" dirty="0">
                <a:solidFill>
                  <a:srgbClr val="FF0000"/>
                </a:solidFill>
                <a:latin typeface="Times New Roman" panose="02020603050405020304" pitchFamily="18" charset="0"/>
                <a:cs typeface="Times New Roman" panose="02020603050405020304" pitchFamily="18" charset="0"/>
              </a:rPr>
              <a:t>.</a:t>
            </a:r>
          </a:p>
          <a:p>
            <a:pPr algn="ctr"/>
            <a:r>
              <a:rPr lang="en-US" b="1" dirty="0">
                <a:latin typeface="Times New Roman" panose="02020603050405020304" pitchFamily="18" charset="0"/>
                <a:cs typeface="Times New Roman" panose="02020603050405020304" pitchFamily="18" charset="0"/>
              </a:rPr>
              <a:t>In addition to oxidation, decarboxylation (elimination of the carboxyl group in the form of CO2) occurs here.</a:t>
            </a:r>
            <a:endParaRPr lang="ru-RU"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3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2" name="Полилиния 1"/>
          <p:cNvSpPr/>
          <p:nvPr/>
        </p:nvSpPr>
        <p:spPr>
          <a:xfrm>
            <a:off x="1592483" y="877824"/>
            <a:ext cx="4979005" cy="2036064"/>
          </a:xfrm>
          <a:custGeom>
            <a:avLst/>
            <a:gdLst>
              <a:gd name="connsiteX0" fmla="*/ 407005 w 4979005"/>
              <a:gd name="connsiteY0" fmla="*/ 1316736 h 2036064"/>
              <a:gd name="connsiteX1" fmla="*/ 346045 w 4979005"/>
              <a:gd name="connsiteY1" fmla="*/ 1341120 h 2036064"/>
              <a:gd name="connsiteX2" fmla="*/ 309469 w 4979005"/>
              <a:gd name="connsiteY2" fmla="*/ 1353312 h 2036064"/>
              <a:gd name="connsiteX3" fmla="*/ 272893 w 4979005"/>
              <a:gd name="connsiteY3" fmla="*/ 1377696 h 2036064"/>
              <a:gd name="connsiteX4" fmla="*/ 199741 w 4979005"/>
              <a:gd name="connsiteY4" fmla="*/ 1402080 h 2036064"/>
              <a:gd name="connsiteX5" fmla="*/ 126589 w 4979005"/>
              <a:gd name="connsiteY5" fmla="*/ 1450848 h 2036064"/>
              <a:gd name="connsiteX6" fmla="*/ 90013 w 4979005"/>
              <a:gd name="connsiteY6" fmla="*/ 1463040 h 2036064"/>
              <a:gd name="connsiteX7" fmla="*/ 16861 w 4979005"/>
              <a:gd name="connsiteY7" fmla="*/ 1511808 h 2036064"/>
              <a:gd name="connsiteX8" fmla="*/ 16861 w 4979005"/>
              <a:gd name="connsiteY8" fmla="*/ 1743456 h 2036064"/>
              <a:gd name="connsiteX9" fmla="*/ 29053 w 4979005"/>
              <a:gd name="connsiteY9" fmla="*/ 1780032 h 2036064"/>
              <a:gd name="connsiteX10" fmla="*/ 53437 w 4979005"/>
              <a:gd name="connsiteY10" fmla="*/ 1816608 h 2036064"/>
              <a:gd name="connsiteX11" fmla="*/ 90013 w 4979005"/>
              <a:gd name="connsiteY11" fmla="*/ 1889760 h 2036064"/>
              <a:gd name="connsiteX12" fmla="*/ 126589 w 4979005"/>
              <a:gd name="connsiteY12" fmla="*/ 1926336 h 2036064"/>
              <a:gd name="connsiteX13" fmla="*/ 150973 w 4979005"/>
              <a:gd name="connsiteY13" fmla="*/ 1962912 h 2036064"/>
              <a:gd name="connsiteX14" fmla="*/ 260701 w 4979005"/>
              <a:gd name="connsiteY14" fmla="*/ 2011680 h 2036064"/>
              <a:gd name="connsiteX15" fmla="*/ 297277 w 4979005"/>
              <a:gd name="connsiteY15" fmla="*/ 2036064 h 2036064"/>
              <a:gd name="connsiteX16" fmla="*/ 602077 w 4979005"/>
              <a:gd name="connsiteY16" fmla="*/ 2023872 h 2036064"/>
              <a:gd name="connsiteX17" fmla="*/ 638653 w 4979005"/>
              <a:gd name="connsiteY17" fmla="*/ 2011680 h 2036064"/>
              <a:gd name="connsiteX18" fmla="*/ 675229 w 4979005"/>
              <a:gd name="connsiteY18" fmla="*/ 1987296 h 2036064"/>
              <a:gd name="connsiteX19" fmla="*/ 699613 w 4979005"/>
              <a:gd name="connsiteY19" fmla="*/ 1950720 h 2036064"/>
              <a:gd name="connsiteX20" fmla="*/ 711805 w 4979005"/>
              <a:gd name="connsiteY20" fmla="*/ 1914144 h 2036064"/>
              <a:gd name="connsiteX21" fmla="*/ 699613 w 4979005"/>
              <a:gd name="connsiteY21" fmla="*/ 1597152 h 2036064"/>
              <a:gd name="connsiteX22" fmla="*/ 663037 w 4979005"/>
              <a:gd name="connsiteY22" fmla="*/ 1524000 h 2036064"/>
              <a:gd name="connsiteX23" fmla="*/ 589885 w 4979005"/>
              <a:gd name="connsiteY23" fmla="*/ 1475232 h 2036064"/>
              <a:gd name="connsiteX24" fmla="*/ 528925 w 4979005"/>
              <a:gd name="connsiteY24" fmla="*/ 1414272 h 2036064"/>
              <a:gd name="connsiteX25" fmla="*/ 504541 w 4979005"/>
              <a:gd name="connsiteY25" fmla="*/ 1377696 h 2036064"/>
              <a:gd name="connsiteX26" fmla="*/ 431389 w 4979005"/>
              <a:gd name="connsiteY26" fmla="*/ 1353312 h 2036064"/>
              <a:gd name="connsiteX27" fmla="*/ 419197 w 4979005"/>
              <a:gd name="connsiteY27" fmla="*/ 1316736 h 2036064"/>
              <a:gd name="connsiteX28" fmla="*/ 455773 w 4979005"/>
              <a:gd name="connsiteY28" fmla="*/ 1207008 h 2036064"/>
              <a:gd name="connsiteX29" fmla="*/ 492349 w 4979005"/>
              <a:gd name="connsiteY29" fmla="*/ 1133856 h 2036064"/>
              <a:gd name="connsiteX30" fmla="*/ 504541 w 4979005"/>
              <a:gd name="connsiteY30" fmla="*/ 1097280 h 2036064"/>
              <a:gd name="connsiteX31" fmla="*/ 553309 w 4979005"/>
              <a:gd name="connsiteY31" fmla="*/ 1024128 h 2036064"/>
              <a:gd name="connsiteX32" fmla="*/ 589885 w 4979005"/>
              <a:gd name="connsiteY32" fmla="*/ 950976 h 2036064"/>
              <a:gd name="connsiteX33" fmla="*/ 602077 w 4979005"/>
              <a:gd name="connsiteY33" fmla="*/ 914400 h 2036064"/>
              <a:gd name="connsiteX34" fmla="*/ 650845 w 4979005"/>
              <a:gd name="connsiteY34" fmla="*/ 841248 h 2036064"/>
              <a:gd name="connsiteX35" fmla="*/ 687421 w 4979005"/>
              <a:gd name="connsiteY35" fmla="*/ 768096 h 2036064"/>
              <a:gd name="connsiteX36" fmla="*/ 736189 w 4979005"/>
              <a:gd name="connsiteY36" fmla="*/ 658368 h 2036064"/>
              <a:gd name="connsiteX37" fmla="*/ 772765 w 4979005"/>
              <a:gd name="connsiteY37" fmla="*/ 633984 h 2036064"/>
              <a:gd name="connsiteX38" fmla="*/ 809341 w 4979005"/>
              <a:gd name="connsiteY38" fmla="*/ 560832 h 2036064"/>
              <a:gd name="connsiteX39" fmla="*/ 845917 w 4979005"/>
              <a:gd name="connsiteY39" fmla="*/ 548640 h 2036064"/>
              <a:gd name="connsiteX40" fmla="*/ 894685 w 4979005"/>
              <a:gd name="connsiteY40" fmla="*/ 487680 h 2036064"/>
              <a:gd name="connsiteX41" fmla="*/ 955645 w 4979005"/>
              <a:gd name="connsiteY41" fmla="*/ 426720 h 2036064"/>
              <a:gd name="connsiteX42" fmla="*/ 1016605 w 4979005"/>
              <a:gd name="connsiteY42" fmla="*/ 365760 h 2036064"/>
              <a:gd name="connsiteX43" fmla="*/ 1053181 w 4979005"/>
              <a:gd name="connsiteY43" fmla="*/ 353568 h 2036064"/>
              <a:gd name="connsiteX44" fmla="*/ 1162909 w 4979005"/>
              <a:gd name="connsiteY44" fmla="*/ 292608 h 2036064"/>
              <a:gd name="connsiteX45" fmla="*/ 1248253 w 4979005"/>
              <a:gd name="connsiteY45" fmla="*/ 243840 h 2036064"/>
              <a:gd name="connsiteX46" fmla="*/ 1321405 w 4979005"/>
              <a:gd name="connsiteY46" fmla="*/ 195072 h 2036064"/>
              <a:gd name="connsiteX47" fmla="*/ 1431133 w 4979005"/>
              <a:gd name="connsiteY47" fmla="*/ 158496 h 2036064"/>
              <a:gd name="connsiteX48" fmla="*/ 1467709 w 4979005"/>
              <a:gd name="connsiteY48" fmla="*/ 146304 h 2036064"/>
              <a:gd name="connsiteX49" fmla="*/ 1504285 w 4979005"/>
              <a:gd name="connsiteY49" fmla="*/ 134112 h 2036064"/>
              <a:gd name="connsiteX50" fmla="*/ 1565245 w 4979005"/>
              <a:gd name="connsiteY50" fmla="*/ 121920 h 2036064"/>
              <a:gd name="connsiteX51" fmla="*/ 1638397 w 4979005"/>
              <a:gd name="connsiteY51" fmla="*/ 97536 h 2036064"/>
              <a:gd name="connsiteX52" fmla="*/ 1784701 w 4979005"/>
              <a:gd name="connsiteY52" fmla="*/ 73152 h 2036064"/>
              <a:gd name="connsiteX53" fmla="*/ 1821277 w 4979005"/>
              <a:gd name="connsiteY53" fmla="*/ 60960 h 2036064"/>
              <a:gd name="connsiteX54" fmla="*/ 2040733 w 4979005"/>
              <a:gd name="connsiteY54" fmla="*/ 36576 h 2036064"/>
              <a:gd name="connsiteX55" fmla="*/ 2345533 w 4979005"/>
              <a:gd name="connsiteY55" fmla="*/ 12192 h 2036064"/>
              <a:gd name="connsiteX56" fmla="*/ 2552797 w 4979005"/>
              <a:gd name="connsiteY56" fmla="*/ 0 h 2036064"/>
              <a:gd name="connsiteX57" fmla="*/ 3272125 w 4979005"/>
              <a:gd name="connsiteY57" fmla="*/ 12192 h 2036064"/>
              <a:gd name="connsiteX58" fmla="*/ 3479389 w 4979005"/>
              <a:gd name="connsiteY58" fmla="*/ 36576 h 2036064"/>
              <a:gd name="connsiteX59" fmla="*/ 3589117 w 4979005"/>
              <a:gd name="connsiteY59" fmla="*/ 48768 h 2036064"/>
              <a:gd name="connsiteX60" fmla="*/ 3674461 w 4979005"/>
              <a:gd name="connsiteY60" fmla="*/ 73152 h 2036064"/>
              <a:gd name="connsiteX61" fmla="*/ 3771997 w 4979005"/>
              <a:gd name="connsiteY61" fmla="*/ 85344 h 2036064"/>
              <a:gd name="connsiteX62" fmla="*/ 3857341 w 4979005"/>
              <a:gd name="connsiteY62" fmla="*/ 109728 h 2036064"/>
              <a:gd name="connsiteX63" fmla="*/ 3918301 w 4979005"/>
              <a:gd name="connsiteY63" fmla="*/ 121920 h 2036064"/>
              <a:gd name="connsiteX64" fmla="*/ 3991453 w 4979005"/>
              <a:gd name="connsiteY64" fmla="*/ 146304 h 2036064"/>
              <a:gd name="connsiteX65" fmla="*/ 4028029 w 4979005"/>
              <a:gd name="connsiteY65" fmla="*/ 158496 h 2036064"/>
              <a:gd name="connsiteX66" fmla="*/ 4101181 w 4979005"/>
              <a:gd name="connsiteY66" fmla="*/ 182880 h 2036064"/>
              <a:gd name="connsiteX67" fmla="*/ 4137757 w 4979005"/>
              <a:gd name="connsiteY67" fmla="*/ 195072 h 2036064"/>
              <a:gd name="connsiteX68" fmla="*/ 4210909 w 4979005"/>
              <a:gd name="connsiteY68" fmla="*/ 231648 h 2036064"/>
              <a:gd name="connsiteX69" fmla="*/ 4247485 w 4979005"/>
              <a:gd name="connsiteY69" fmla="*/ 256032 h 2036064"/>
              <a:gd name="connsiteX70" fmla="*/ 4320637 w 4979005"/>
              <a:gd name="connsiteY70" fmla="*/ 280416 h 2036064"/>
              <a:gd name="connsiteX71" fmla="*/ 4393789 w 4979005"/>
              <a:gd name="connsiteY71" fmla="*/ 304800 h 2036064"/>
              <a:gd name="connsiteX72" fmla="*/ 4466941 w 4979005"/>
              <a:gd name="connsiteY72" fmla="*/ 329184 h 2036064"/>
              <a:gd name="connsiteX73" fmla="*/ 4503517 w 4979005"/>
              <a:gd name="connsiteY73" fmla="*/ 341376 h 2036064"/>
              <a:gd name="connsiteX74" fmla="*/ 4540093 w 4979005"/>
              <a:gd name="connsiteY74" fmla="*/ 365760 h 2036064"/>
              <a:gd name="connsiteX75" fmla="*/ 4625437 w 4979005"/>
              <a:gd name="connsiteY75" fmla="*/ 390144 h 2036064"/>
              <a:gd name="connsiteX76" fmla="*/ 4698589 w 4979005"/>
              <a:gd name="connsiteY76" fmla="*/ 414528 h 2036064"/>
              <a:gd name="connsiteX77" fmla="*/ 4735165 w 4979005"/>
              <a:gd name="connsiteY77" fmla="*/ 426720 h 2036064"/>
              <a:gd name="connsiteX78" fmla="*/ 4783933 w 4979005"/>
              <a:gd name="connsiteY78" fmla="*/ 438912 h 2036064"/>
              <a:gd name="connsiteX79" fmla="*/ 4857085 w 4979005"/>
              <a:gd name="connsiteY79" fmla="*/ 475488 h 2036064"/>
              <a:gd name="connsiteX80" fmla="*/ 4893661 w 4979005"/>
              <a:gd name="connsiteY80" fmla="*/ 487680 h 2036064"/>
              <a:gd name="connsiteX81" fmla="*/ 4930237 w 4979005"/>
              <a:gd name="connsiteY81" fmla="*/ 524256 h 2036064"/>
              <a:gd name="connsiteX82" fmla="*/ 4966813 w 4979005"/>
              <a:gd name="connsiteY82" fmla="*/ 536448 h 2036064"/>
              <a:gd name="connsiteX83" fmla="*/ 4979005 w 4979005"/>
              <a:gd name="connsiteY83" fmla="*/ 573024 h 20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979005" h="2036064">
                <a:moveTo>
                  <a:pt x="407005" y="1316736"/>
                </a:moveTo>
                <a:cubicBezTo>
                  <a:pt x="386685" y="1324864"/>
                  <a:pt x="366537" y="1333436"/>
                  <a:pt x="346045" y="1341120"/>
                </a:cubicBezTo>
                <a:cubicBezTo>
                  <a:pt x="334012" y="1345632"/>
                  <a:pt x="320964" y="1347565"/>
                  <a:pt x="309469" y="1353312"/>
                </a:cubicBezTo>
                <a:cubicBezTo>
                  <a:pt x="296363" y="1359865"/>
                  <a:pt x="286283" y="1371745"/>
                  <a:pt x="272893" y="1377696"/>
                </a:cubicBezTo>
                <a:cubicBezTo>
                  <a:pt x="249405" y="1388135"/>
                  <a:pt x="221127" y="1387823"/>
                  <a:pt x="199741" y="1402080"/>
                </a:cubicBezTo>
                <a:cubicBezTo>
                  <a:pt x="175357" y="1418336"/>
                  <a:pt x="154391" y="1441581"/>
                  <a:pt x="126589" y="1450848"/>
                </a:cubicBezTo>
                <a:cubicBezTo>
                  <a:pt x="114397" y="1454912"/>
                  <a:pt x="101247" y="1456799"/>
                  <a:pt x="90013" y="1463040"/>
                </a:cubicBezTo>
                <a:cubicBezTo>
                  <a:pt x="64395" y="1477272"/>
                  <a:pt x="16861" y="1511808"/>
                  <a:pt x="16861" y="1511808"/>
                </a:cubicBezTo>
                <a:cubicBezTo>
                  <a:pt x="-8464" y="1613110"/>
                  <a:pt x="-2587" y="1568423"/>
                  <a:pt x="16861" y="1743456"/>
                </a:cubicBezTo>
                <a:cubicBezTo>
                  <a:pt x="18280" y="1756229"/>
                  <a:pt x="23306" y="1768537"/>
                  <a:pt x="29053" y="1780032"/>
                </a:cubicBezTo>
                <a:cubicBezTo>
                  <a:pt x="35606" y="1793138"/>
                  <a:pt x="46884" y="1803502"/>
                  <a:pt x="53437" y="1816608"/>
                </a:cubicBezTo>
                <a:cubicBezTo>
                  <a:pt x="80930" y="1871595"/>
                  <a:pt x="46337" y="1837349"/>
                  <a:pt x="90013" y="1889760"/>
                </a:cubicBezTo>
                <a:cubicBezTo>
                  <a:pt x="101051" y="1903006"/>
                  <a:pt x="115551" y="1913090"/>
                  <a:pt x="126589" y="1926336"/>
                </a:cubicBezTo>
                <a:cubicBezTo>
                  <a:pt x="135970" y="1937593"/>
                  <a:pt x="140612" y="1952551"/>
                  <a:pt x="150973" y="1962912"/>
                </a:cubicBezTo>
                <a:cubicBezTo>
                  <a:pt x="200601" y="2012540"/>
                  <a:pt x="188267" y="1963391"/>
                  <a:pt x="260701" y="2011680"/>
                </a:cubicBezTo>
                <a:lnTo>
                  <a:pt x="297277" y="2036064"/>
                </a:lnTo>
                <a:cubicBezTo>
                  <a:pt x="398877" y="2032000"/>
                  <a:pt x="500654" y="2031116"/>
                  <a:pt x="602077" y="2023872"/>
                </a:cubicBezTo>
                <a:cubicBezTo>
                  <a:pt x="614896" y="2022956"/>
                  <a:pt x="627158" y="2017427"/>
                  <a:pt x="638653" y="2011680"/>
                </a:cubicBezTo>
                <a:cubicBezTo>
                  <a:pt x="651759" y="2005127"/>
                  <a:pt x="663037" y="1995424"/>
                  <a:pt x="675229" y="1987296"/>
                </a:cubicBezTo>
                <a:cubicBezTo>
                  <a:pt x="683357" y="1975104"/>
                  <a:pt x="693060" y="1963826"/>
                  <a:pt x="699613" y="1950720"/>
                </a:cubicBezTo>
                <a:cubicBezTo>
                  <a:pt x="705360" y="1939225"/>
                  <a:pt x="711805" y="1926995"/>
                  <a:pt x="711805" y="1914144"/>
                </a:cubicBezTo>
                <a:cubicBezTo>
                  <a:pt x="711805" y="1808402"/>
                  <a:pt x="706888" y="1702644"/>
                  <a:pt x="699613" y="1597152"/>
                </a:cubicBezTo>
                <a:cubicBezTo>
                  <a:pt x="698257" y="1577485"/>
                  <a:pt x="676912" y="1536141"/>
                  <a:pt x="663037" y="1524000"/>
                </a:cubicBezTo>
                <a:cubicBezTo>
                  <a:pt x="640982" y="1504702"/>
                  <a:pt x="589885" y="1475232"/>
                  <a:pt x="589885" y="1475232"/>
                </a:cubicBezTo>
                <a:cubicBezTo>
                  <a:pt x="524861" y="1377696"/>
                  <a:pt x="610205" y="1495552"/>
                  <a:pt x="528925" y="1414272"/>
                </a:cubicBezTo>
                <a:cubicBezTo>
                  <a:pt x="518564" y="1403911"/>
                  <a:pt x="516967" y="1385462"/>
                  <a:pt x="504541" y="1377696"/>
                </a:cubicBezTo>
                <a:cubicBezTo>
                  <a:pt x="482745" y="1364073"/>
                  <a:pt x="431389" y="1353312"/>
                  <a:pt x="431389" y="1353312"/>
                </a:cubicBezTo>
                <a:cubicBezTo>
                  <a:pt x="427325" y="1341120"/>
                  <a:pt x="417778" y="1329509"/>
                  <a:pt x="419197" y="1316736"/>
                </a:cubicBezTo>
                <a:lnTo>
                  <a:pt x="455773" y="1207008"/>
                </a:lnTo>
                <a:cubicBezTo>
                  <a:pt x="486418" y="1115073"/>
                  <a:pt x="445080" y="1228394"/>
                  <a:pt x="492349" y="1133856"/>
                </a:cubicBezTo>
                <a:cubicBezTo>
                  <a:pt x="498096" y="1122361"/>
                  <a:pt x="498300" y="1108514"/>
                  <a:pt x="504541" y="1097280"/>
                </a:cubicBezTo>
                <a:cubicBezTo>
                  <a:pt x="518773" y="1071662"/>
                  <a:pt x="544042" y="1051930"/>
                  <a:pt x="553309" y="1024128"/>
                </a:cubicBezTo>
                <a:cubicBezTo>
                  <a:pt x="583954" y="932193"/>
                  <a:pt x="542616" y="1045514"/>
                  <a:pt x="589885" y="950976"/>
                </a:cubicBezTo>
                <a:cubicBezTo>
                  <a:pt x="595632" y="939481"/>
                  <a:pt x="595836" y="925634"/>
                  <a:pt x="602077" y="914400"/>
                </a:cubicBezTo>
                <a:cubicBezTo>
                  <a:pt x="616309" y="888782"/>
                  <a:pt x="641578" y="869050"/>
                  <a:pt x="650845" y="841248"/>
                </a:cubicBezTo>
                <a:cubicBezTo>
                  <a:pt x="695309" y="707856"/>
                  <a:pt x="624396" y="909903"/>
                  <a:pt x="687421" y="768096"/>
                </a:cubicBezTo>
                <a:cubicBezTo>
                  <a:pt x="706737" y="724636"/>
                  <a:pt x="703079" y="691478"/>
                  <a:pt x="736189" y="658368"/>
                </a:cubicBezTo>
                <a:cubicBezTo>
                  <a:pt x="746550" y="648007"/>
                  <a:pt x="760573" y="642112"/>
                  <a:pt x="772765" y="633984"/>
                </a:cubicBezTo>
                <a:cubicBezTo>
                  <a:pt x="780797" y="609889"/>
                  <a:pt x="787855" y="578021"/>
                  <a:pt x="809341" y="560832"/>
                </a:cubicBezTo>
                <a:cubicBezTo>
                  <a:pt x="819376" y="552804"/>
                  <a:pt x="833725" y="552704"/>
                  <a:pt x="845917" y="548640"/>
                </a:cubicBezTo>
                <a:cubicBezTo>
                  <a:pt x="869652" y="477434"/>
                  <a:pt x="839538" y="542827"/>
                  <a:pt x="894685" y="487680"/>
                </a:cubicBezTo>
                <a:cubicBezTo>
                  <a:pt x="975965" y="406400"/>
                  <a:pt x="858109" y="491744"/>
                  <a:pt x="955645" y="426720"/>
                </a:cubicBezTo>
                <a:cubicBezTo>
                  <a:pt x="980029" y="390144"/>
                  <a:pt x="975965" y="386080"/>
                  <a:pt x="1016605" y="365760"/>
                </a:cubicBezTo>
                <a:cubicBezTo>
                  <a:pt x="1028100" y="360013"/>
                  <a:pt x="1041947" y="359809"/>
                  <a:pt x="1053181" y="353568"/>
                </a:cubicBezTo>
                <a:cubicBezTo>
                  <a:pt x="1178949" y="283697"/>
                  <a:pt x="1080147" y="320195"/>
                  <a:pt x="1162909" y="292608"/>
                </a:cubicBezTo>
                <a:cubicBezTo>
                  <a:pt x="1322886" y="172625"/>
                  <a:pt x="1128567" y="310332"/>
                  <a:pt x="1248253" y="243840"/>
                </a:cubicBezTo>
                <a:cubicBezTo>
                  <a:pt x="1273871" y="229608"/>
                  <a:pt x="1293603" y="204339"/>
                  <a:pt x="1321405" y="195072"/>
                </a:cubicBezTo>
                <a:lnTo>
                  <a:pt x="1431133" y="158496"/>
                </a:lnTo>
                <a:lnTo>
                  <a:pt x="1467709" y="146304"/>
                </a:lnTo>
                <a:cubicBezTo>
                  <a:pt x="1479901" y="142240"/>
                  <a:pt x="1491683" y="136632"/>
                  <a:pt x="1504285" y="134112"/>
                </a:cubicBezTo>
                <a:cubicBezTo>
                  <a:pt x="1524605" y="130048"/>
                  <a:pt x="1545253" y="127372"/>
                  <a:pt x="1565245" y="121920"/>
                </a:cubicBezTo>
                <a:cubicBezTo>
                  <a:pt x="1590042" y="115157"/>
                  <a:pt x="1612952" y="101171"/>
                  <a:pt x="1638397" y="97536"/>
                </a:cubicBezTo>
                <a:cubicBezTo>
                  <a:pt x="1686569" y="90654"/>
                  <a:pt x="1737160" y="85037"/>
                  <a:pt x="1784701" y="73152"/>
                </a:cubicBezTo>
                <a:cubicBezTo>
                  <a:pt x="1797169" y="70035"/>
                  <a:pt x="1808633" y="63259"/>
                  <a:pt x="1821277" y="60960"/>
                </a:cubicBezTo>
                <a:cubicBezTo>
                  <a:pt x="1863463" y="53290"/>
                  <a:pt x="2005725" y="40077"/>
                  <a:pt x="2040733" y="36576"/>
                </a:cubicBezTo>
                <a:cubicBezTo>
                  <a:pt x="2173749" y="3322"/>
                  <a:pt x="2065836" y="26913"/>
                  <a:pt x="2345533" y="12192"/>
                </a:cubicBezTo>
                <a:lnTo>
                  <a:pt x="2552797" y="0"/>
                </a:lnTo>
                <a:lnTo>
                  <a:pt x="3272125" y="12192"/>
                </a:lnTo>
                <a:cubicBezTo>
                  <a:pt x="3486966" y="18244"/>
                  <a:pt x="3350165" y="18115"/>
                  <a:pt x="3479389" y="36576"/>
                </a:cubicBezTo>
                <a:cubicBezTo>
                  <a:pt x="3515820" y="41780"/>
                  <a:pt x="3552541" y="44704"/>
                  <a:pt x="3589117" y="48768"/>
                </a:cubicBezTo>
                <a:cubicBezTo>
                  <a:pt x="3618107" y="58431"/>
                  <a:pt x="3643843" y="68049"/>
                  <a:pt x="3674461" y="73152"/>
                </a:cubicBezTo>
                <a:cubicBezTo>
                  <a:pt x="3706780" y="78539"/>
                  <a:pt x="3739485" y="81280"/>
                  <a:pt x="3771997" y="85344"/>
                </a:cubicBezTo>
                <a:cubicBezTo>
                  <a:pt x="3812728" y="98921"/>
                  <a:pt x="3811414" y="99522"/>
                  <a:pt x="3857341" y="109728"/>
                </a:cubicBezTo>
                <a:cubicBezTo>
                  <a:pt x="3877570" y="114223"/>
                  <a:pt x="3898309" y="116468"/>
                  <a:pt x="3918301" y="121920"/>
                </a:cubicBezTo>
                <a:cubicBezTo>
                  <a:pt x="3943098" y="128683"/>
                  <a:pt x="3967069" y="138176"/>
                  <a:pt x="3991453" y="146304"/>
                </a:cubicBezTo>
                <a:lnTo>
                  <a:pt x="4028029" y="158496"/>
                </a:lnTo>
                <a:lnTo>
                  <a:pt x="4101181" y="182880"/>
                </a:lnTo>
                <a:cubicBezTo>
                  <a:pt x="4113373" y="186944"/>
                  <a:pt x="4127064" y="187943"/>
                  <a:pt x="4137757" y="195072"/>
                </a:cubicBezTo>
                <a:cubicBezTo>
                  <a:pt x="4242579" y="264953"/>
                  <a:pt x="4109955" y="181171"/>
                  <a:pt x="4210909" y="231648"/>
                </a:cubicBezTo>
                <a:cubicBezTo>
                  <a:pt x="4224015" y="238201"/>
                  <a:pt x="4234095" y="250081"/>
                  <a:pt x="4247485" y="256032"/>
                </a:cubicBezTo>
                <a:cubicBezTo>
                  <a:pt x="4270973" y="266471"/>
                  <a:pt x="4296253" y="272288"/>
                  <a:pt x="4320637" y="280416"/>
                </a:cubicBezTo>
                <a:lnTo>
                  <a:pt x="4393789" y="304800"/>
                </a:lnTo>
                <a:lnTo>
                  <a:pt x="4466941" y="329184"/>
                </a:lnTo>
                <a:cubicBezTo>
                  <a:pt x="4479133" y="333248"/>
                  <a:pt x="4492824" y="334247"/>
                  <a:pt x="4503517" y="341376"/>
                </a:cubicBezTo>
                <a:cubicBezTo>
                  <a:pt x="4515709" y="349504"/>
                  <a:pt x="4526987" y="359207"/>
                  <a:pt x="4540093" y="365760"/>
                </a:cubicBezTo>
                <a:cubicBezTo>
                  <a:pt x="4560580" y="376003"/>
                  <a:pt x="4605905" y="384284"/>
                  <a:pt x="4625437" y="390144"/>
                </a:cubicBezTo>
                <a:cubicBezTo>
                  <a:pt x="4650056" y="397530"/>
                  <a:pt x="4674205" y="406400"/>
                  <a:pt x="4698589" y="414528"/>
                </a:cubicBezTo>
                <a:cubicBezTo>
                  <a:pt x="4710781" y="418592"/>
                  <a:pt x="4722697" y="423603"/>
                  <a:pt x="4735165" y="426720"/>
                </a:cubicBezTo>
                <a:cubicBezTo>
                  <a:pt x="4751421" y="430784"/>
                  <a:pt x="4767821" y="434309"/>
                  <a:pt x="4783933" y="438912"/>
                </a:cubicBezTo>
                <a:cubicBezTo>
                  <a:pt x="4855438" y="459342"/>
                  <a:pt x="4785841" y="439866"/>
                  <a:pt x="4857085" y="475488"/>
                </a:cubicBezTo>
                <a:cubicBezTo>
                  <a:pt x="4868580" y="481235"/>
                  <a:pt x="4881469" y="483616"/>
                  <a:pt x="4893661" y="487680"/>
                </a:cubicBezTo>
                <a:cubicBezTo>
                  <a:pt x="4905853" y="499872"/>
                  <a:pt x="4915891" y="514692"/>
                  <a:pt x="4930237" y="524256"/>
                </a:cubicBezTo>
                <a:cubicBezTo>
                  <a:pt x="4940930" y="531385"/>
                  <a:pt x="4957726" y="527361"/>
                  <a:pt x="4966813" y="536448"/>
                </a:cubicBezTo>
                <a:cubicBezTo>
                  <a:pt x="4975900" y="545535"/>
                  <a:pt x="4979005" y="573024"/>
                  <a:pt x="4979005" y="573024"/>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лилиния 2"/>
          <p:cNvSpPr/>
          <p:nvPr/>
        </p:nvSpPr>
        <p:spPr>
          <a:xfrm>
            <a:off x="134112" y="1914144"/>
            <a:ext cx="3121152" cy="1706880"/>
          </a:xfrm>
          <a:custGeom>
            <a:avLst/>
            <a:gdLst>
              <a:gd name="connsiteX0" fmla="*/ 1853184 w 3121152"/>
              <a:gd name="connsiteY0" fmla="*/ 1463040 h 1706880"/>
              <a:gd name="connsiteX1" fmla="*/ 1853184 w 3121152"/>
              <a:gd name="connsiteY1" fmla="*/ 1243584 h 1706880"/>
              <a:gd name="connsiteX2" fmla="*/ 1840992 w 3121152"/>
              <a:gd name="connsiteY2" fmla="*/ 1207008 h 1706880"/>
              <a:gd name="connsiteX3" fmla="*/ 1792224 w 3121152"/>
              <a:gd name="connsiteY3" fmla="*/ 1133856 h 1706880"/>
              <a:gd name="connsiteX4" fmla="*/ 1767840 w 3121152"/>
              <a:gd name="connsiteY4" fmla="*/ 1097280 h 1706880"/>
              <a:gd name="connsiteX5" fmla="*/ 1426464 w 3121152"/>
              <a:gd name="connsiteY5" fmla="*/ 1109472 h 1706880"/>
              <a:gd name="connsiteX6" fmla="*/ 1365504 w 3121152"/>
              <a:gd name="connsiteY6" fmla="*/ 1219200 h 1706880"/>
              <a:gd name="connsiteX7" fmla="*/ 1353312 w 3121152"/>
              <a:gd name="connsiteY7" fmla="*/ 1255776 h 1706880"/>
              <a:gd name="connsiteX8" fmla="*/ 1341120 w 3121152"/>
              <a:gd name="connsiteY8" fmla="*/ 1475232 h 1706880"/>
              <a:gd name="connsiteX9" fmla="*/ 1243584 w 3121152"/>
              <a:gd name="connsiteY9" fmla="*/ 1560576 h 1706880"/>
              <a:gd name="connsiteX10" fmla="*/ 1207008 w 3121152"/>
              <a:gd name="connsiteY10" fmla="*/ 1584960 h 1706880"/>
              <a:gd name="connsiteX11" fmla="*/ 1170432 w 3121152"/>
              <a:gd name="connsiteY11" fmla="*/ 1597152 h 1706880"/>
              <a:gd name="connsiteX12" fmla="*/ 1024128 w 3121152"/>
              <a:gd name="connsiteY12" fmla="*/ 1621536 h 1706880"/>
              <a:gd name="connsiteX13" fmla="*/ 987552 w 3121152"/>
              <a:gd name="connsiteY13" fmla="*/ 1633728 h 1706880"/>
              <a:gd name="connsiteX14" fmla="*/ 451104 w 3121152"/>
              <a:gd name="connsiteY14" fmla="*/ 1633728 h 1706880"/>
              <a:gd name="connsiteX15" fmla="*/ 402336 w 3121152"/>
              <a:gd name="connsiteY15" fmla="*/ 1572768 h 1706880"/>
              <a:gd name="connsiteX16" fmla="*/ 377952 w 3121152"/>
              <a:gd name="connsiteY16" fmla="*/ 1536192 h 1706880"/>
              <a:gd name="connsiteX17" fmla="*/ 353568 w 3121152"/>
              <a:gd name="connsiteY17" fmla="*/ 1463040 h 1706880"/>
              <a:gd name="connsiteX18" fmla="*/ 316992 w 3121152"/>
              <a:gd name="connsiteY18" fmla="*/ 1280160 h 1706880"/>
              <a:gd name="connsiteX19" fmla="*/ 280416 w 3121152"/>
              <a:gd name="connsiteY19" fmla="*/ 1207008 h 1706880"/>
              <a:gd name="connsiteX20" fmla="*/ 243840 w 3121152"/>
              <a:gd name="connsiteY20" fmla="*/ 1182624 h 1706880"/>
              <a:gd name="connsiteX21" fmla="*/ 12192 w 3121152"/>
              <a:gd name="connsiteY21" fmla="*/ 1231392 h 1706880"/>
              <a:gd name="connsiteX22" fmla="*/ 0 w 3121152"/>
              <a:gd name="connsiteY22" fmla="*/ 1267968 h 1706880"/>
              <a:gd name="connsiteX23" fmla="*/ 36576 w 3121152"/>
              <a:gd name="connsiteY23" fmla="*/ 1426464 h 1706880"/>
              <a:gd name="connsiteX24" fmla="*/ 60960 w 3121152"/>
              <a:gd name="connsiteY24" fmla="*/ 1463040 h 1706880"/>
              <a:gd name="connsiteX25" fmla="*/ 97536 w 3121152"/>
              <a:gd name="connsiteY25" fmla="*/ 1487424 h 1706880"/>
              <a:gd name="connsiteX26" fmla="*/ 146304 w 3121152"/>
              <a:gd name="connsiteY26" fmla="*/ 1536192 h 1706880"/>
              <a:gd name="connsiteX27" fmla="*/ 219456 w 3121152"/>
              <a:gd name="connsiteY27" fmla="*/ 1584960 h 1706880"/>
              <a:gd name="connsiteX28" fmla="*/ 329184 w 3121152"/>
              <a:gd name="connsiteY28" fmla="*/ 1633728 h 1706880"/>
              <a:gd name="connsiteX29" fmla="*/ 414528 w 3121152"/>
              <a:gd name="connsiteY29" fmla="*/ 1658112 h 1706880"/>
              <a:gd name="connsiteX30" fmla="*/ 499872 w 3121152"/>
              <a:gd name="connsiteY30" fmla="*/ 1682496 h 1706880"/>
              <a:gd name="connsiteX31" fmla="*/ 731520 w 3121152"/>
              <a:gd name="connsiteY31" fmla="*/ 1694688 h 1706880"/>
              <a:gd name="connsiteX32" fmla="*/ 926592 w 3121152"/>
              <a:gd name="connsiteY32" fmla="*/ 1706880 h 1706880"/>
              <a:gd name="connsiteX33" fmla="*/ 1231392 w 3121152"/>
              <a:gd name="connsiteY33" fmla="*/ 1694688 h 1706880"/>
              <a:gd name="connsiteX34" fmla="*/ 1316736 w 3121152"/>
              <a:gd name="connsiteY34" fmla="*/ 1682496 h 1706880"/>
              <a:gd name="connsiteX35" fmla="*/ 1353312 w 3121152"/>
              <a:gd name="connsiteY35" fmla="*/ 1670304 h 1706880"/>
              <a:gd name="connsiteX36" fmla="*/ 1402080 w 3121152"/>
              <a:gd name="connsiteY36" fmla="*/ 1658112 h 1706880"/>
              <a:gd name="connsiteX37" fmla="*/ 1475232 w 3121152"/>
              <a:gd name="connsiteY37" fmla="*/ 1645920 h 1706880"/>
              <a:gd name="connsiteX38" fmla="*/ 1548384 w 3121152"/>
              <a:gd name="connsiteY38" fmla="*/ 1621536 h 1706880"/>
              <a:gd name="connsiteX39" fmla="*/ 1584960 w 3121152"/>
              <a:gd name="connsiteY39" fmla="*/ 1609344 h 1706880"/>
              <a:gd name="connsiteX40" fmla="*/ 1658112 w 3121152"/>
              <a:gd name="connsiteY40" fmla="*/ 1572768 h 1706880"/>
              <a:gd name="connsiteX41" fmla="*/ 1767840 w 3121152"/>
              <a:gd name="connsiteY41" fmla="*/ 1487424 h 1706880"/>
              <a:gd name="connsiteX42" fmla="*/ 1804416 w 3121152"/>
              <a:gd name="connsiteY42" fmla="*/ 1475232 h 1706880"/>
              <a:gd name="connsiteX43" fmla="*/ 1840992 w 3121152"/>
              <a:gd name="connsiteY43" fmla="*/ 1450848 h 1706880"/>
              <a:gd name="connsiteX44" fmla="*/ 1914144 w 3121152"/>
              <a:gd name="connsiteY44" fmla="*/ 1426464 h 1706880"/>
              <a:gd name="connsiteX45" fmla="*/ 1950720 w 3121152"/>
              <a:gd name="connsiteY45" fmla="*/ 1414272 h 1706880"/>
              <a:gd name="connsiteX46" fmla="*/ 1987296 w 3121152"/>
              <a:gd name="connsiteY46" fmla="*/ 1389888 h 1706880"/>
              <a:gd name="connsiteX47" fmla="*/ 2060448 w 3121152"/>
              <a:gd name="connsiteY47" fmla="*/ 1365504 h 1706880"/>
              <a:gd name="connsiteX48" fmla="*/ 2133600 w 3121152"/>
              <a:gd name="connsiteY48" fmla="*/ 1316736 h 1706880"/>
              <a:gd name="connsiteX49" fmla="*/ 2170176 w 3121152"/>
              <a:gd name="connsiteY49" fmla="*/ 1292352 h 1706880"/>
              <a:gd name="connsiteX50" fmla="*/ 2206752 w 3121152"/>
              <a:gd name="connsiteY50" fmla="*/ 1267968 h 1706880"/>
              <a:gd name="connsiteX51" fmla="*/ 2243328 w 3121152"/>
              <a:gd name="connsiteY51" fmla="*/ 1231392 h 1706880"/>
              <a:gd name="connsiteX52" fmla="*/ 2316480 w 3121152"/>
              <a:gd name="connsiteY52" fmla="*/ 1182624 h 1706880"/>
              <a:gd name="connsiteX53" fmla="*/ 2353056 w 3121152"/>
              <a:gd name="connsiteY53" fmla="*/ 1158240 h 1706880"/>
              <a:gd name="connsiteX54" fmla="*/ 2414016 w 3121152"/>
              <a:gd name="connsiteY54" fmla="*/ 1085088 h 1706880"/>
              <a:gd name="connsiteX55" fmla="*/ 2462784 w 3121152"/>
              <a:gd name="connsiteY55" fmla="*/ 1011936 h 1706880"/>
              <a:gd name="connsiteX56" fmla="*/ 2487168 w 3121152"/>
              <a:gd name="connsiteY56" fmla="*/ 975360 h 1706880"/>
              <a:gd name="connsiteX57" fmla="*/ 2523744 w 3121152"/>
              <a:gd name="connsiteY57" fmla="*/ 950976 h 1706880"/>
              <a:gd name="connsiteX58" fmla="*/ 2535936 w 3121152"/>
              <a:gd name="connsiteY58" fmla="*/ 914400 h 1706880"/>
              <a:gd name="connsiteX59" fmla="*/ 2621280 w 3121152"/>
              <a:gd name="connsiteY59" fmla="*/ 804672 h 1706880"/>
              <a:gd name="connsiteX60" fmla="*/ 2670048 w 3121152"/>
              <a:gd name="connsiteY60" fmla="*/ 731520 h 1706880"/>
              <a:gd name="connsiteX61" fmla="*/ 2718816 w 3121152"/>
              <a:gd name="connsiteY61" fmla="*/ 658368 h 1706880"/>
              <a:gd name="connsiteX62" fmla="*/ 2767584 w 3121152"/>
              <a:gd name="connsiteY62" fmla="*/ 585216 h 1706880"/>
              <a:gd name="connsiteX63" fmla="*/ 2816352 w 3121152"/>
              <a:gd name="connsiteY63" fmla="*/ 524256 h 1706880"/>
              <a:gd name="connsiteX64" fmla="*/ 2852928 w 3121152"/>
              <a:gd name="connsiteY64" fmla="*/ 451104 h 1706880"/>
              <a:gd name="connsiteX65" fmla="*/ 2865120 w 3121152"/>
              <a:gd name="connsiteY65" fmla="*/ 414528 h 1706880"/>
              <a:gd name="connsiteX66" fmla="*/ 2913888 w 3121152"/>
              <a:gd name="connsiteY66" fmla="*/ 341376 h 1706880"/>
              <a:gd name="connsiteX67" fmla="*/ 2926080 w 3121152"/>
              <a:gd name="connsiteY67" fmla="*/ 304800 h 1706880"/>
              <a:gd name="connsiteX68" fmla="*/ 2974848 w 3121152"/>
              <a:gd name="connsiteY68" fmla="*/ 231648 h 1706880"/>
              <a:gd name="connsiteX69" fmla="*/ 3035808 w 3121152"/>
              <a:gd name="connsiteY69" fmla="*/ 121920 h 1706880"/>
              <a:gd name="connsiteX70" fmla="*/ 3060192 w 3121152"/>
              <a:gd name="connsiteY70" fmla="*/ 85344 h 1706880"/>
              <a:gd name="connsiteX71" fmla="*/ 3096768 w 3121152"/>
              <a:gd name="connsiteY71" fmla="*/ 12192 h 1706880"/>
              <a:gd name="connsiteX72" fmla="*/ 3121152 w 3121152"/>
              <a:gd name="connsiteY72" fmla="*/ 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21152" h="1706880">
                <a:moveTo>
                  <a:pt x="1853184" y="1463040"/>
                </a:moveTo>
                <a:cubicBezTo>
                  <a:pt x="1873695" y="1360485"/>
                  <a:pt x="1872266" y="1396239"/>
                  <a:pt x="1853184" y="1243584"/>
                </a:cubicBezTo>
                <a:cubicBezTo>
                  <a:pt x="1851590" y="1230832"/>
                  <a:pt x="1847233" y="1218242"/>
                  <a:pt x="1840992" y="1207008"/>
                </a:cubicBezTo>
                <a:cubicBezTo>
                  <a:pt x="1826760" y="1181390"/>
                  <a:pt x="1808480" y="1158240"/>
                  <a:pt x="1792224" y="1133856"/>
                </a:cubicBezTo>
                <a:lnTo>
                  <a:pt x="1767840" y="1097280"/>
                </a:lnTo>
                <a:cubicBezTo>
                  <a:pt x="1654048" y="1101344"/>
                  <a:pt x="1539392" y="1094901"/>
                  <a:pt x="1426464" y="1109472"/>
                </a:cubicBezTo>
                <a:cubicBezTo>
                  <a:pt x="1388323" y="1114393"/>
                  <a:pt x="1370580" y="1203972"/>
                  <a:pt x="1365504" y="1219200"/>
                </a:cubicBezTo>
                <a:lnTo>
                  <a:pt x="1353312" y="1255776"/>
                </a:lnTo>
                <a:cubicBezTo>
                  <a:pt x="1349248" y="1328928"/>
                  <a:pt x="1351481" y="1402704"/>
                  <a:pt x="1341120" y="1475232"/>
                </a:cubicBezTo>
                <a:cubicBezTo>
                  <a:pt x="1335773" y="1512664"/>
                  <a:pt x="1258343" y="1550737"/>
                  <a:pt x="1243584" y="1560576"/>
                </a:cubicBezTo>
                <a:cubicBezTo>
                  <a:pt x="1231392" y="1568704"/>
                  <a:pt x="1220909" y="1580326"/>
                  <a:pt x="1207008" y="1584960"/>
                </a:cubicBezTo>
                <a:cubicBezTo>
                  <a:pt x="1194816" y="1589024"/>
                  <a:pt x="1182900" y="1594035"/>
                  <a:pt x="1170432" y="1597152"/>
                </a:cubicBezTo>
                <a:cubicBezTo>
                  <a:pt x="1122891" y="1609037"/>
                  <a:pt x="1072300" y="1614654"/>
                  <a:pt x="1024128" y="1621536"/>
                </a:cubicBezTo>
                <a:cubicBezTo>
                  <a:pt x="1011936" y="1625600"/>
                  <a:pt x="1000196" y="1631429"/>
                  <a:pt x="987552" y="1633728"/>
                </a:cubicBezTo>
                <a:cubicBezTo>
                  <a:pt x="810596" y="1665902"/>
                  <a:pt x="628796" y="1638664"/>
                  <a:pt x="451104" y="1633728"/>
                </a:cubicBezTo>
                <a:cubicBezTo>
                  <a:pt x="389447" y="1592623"/>
                  <a:pt x="431781" y="1631658"/>
                  <a:pt x="402336" y="1572768"/>
                </a:cubicBezTo>
                <a:cubicBezTo>
                  <a:pt x="395783" y="1559662"/>
                  <a:pt x="383903" y="1549582"/>
                  <a:pt x="377952" y="1536192"/>
                </a:cubicBezTo>
                <a:cubicBezTo>
                  <a:pt x="367513" y="1512704"/>
                  <a:pt x="353568" y="1463040"/>
                  <a:pt x="353568" y="1463040"/>
                </a:cubicBezTo>
                <a:cubicBezTo>
                  <a:pt x="338538" y="1327766"/>
                  <a:pt x="353014" y="1388225"/>
                  <a:pt x="316992" y="1280160"/>
                </a:cubicBezTo>
                <a:cubicBezTo>
                  <a:pt x="307076" y="1250412"/>
                  <a:pt x="304051" y="1230643"/>
                  <a:pt x="280416" y="1207008"/>
                </a:cubicBezTo>
                <a:cubicBezTo>
                  <a:pt x="270055" y="1196647"/>
                  <a:pt x="256032" y="1190752"/>
                  <a:pt x="243840" y="1182624"/>
                </a:cubicBezTo>
                <a:cubicBezTo>
                  <a:pt x="98316" y="1191184"/>
                  <a:pt x="58796" y="1138183"/>
                  <a:pt x="12192" y="1231392"/>
                </a:cubicBezTo>
                <a:cubicBezTo>
                  <a:pt x="6445" y="1242887"/>
                  <a:pt x="4064" y="1255776"/>
                  <a:pt x="0" y="1267968"/>
                </a:cubicBezTo>
                <a:cubicBezTo>
                  <a:pt x="5621" y="1307314"/>
                  <a:pt x="12233" y="1389950"/>
                  <a:pt x="36576" y="1426464"/>
                </a:cubicBezTo>
                <a:cubicBezTo>
                  <a:pt x="44704" y="1438656"/>
                  <a:pt x="50599" y="1452679"/>
                  <a:pt x="60960" y="1463040"/>
                </a:cubicBezTo>
                <a:cubicBezTo>
                  <a:pt x="71321" y="1473401"/>
                  <a:pt x="85344" y="1479296"/>
                  <a:pt x="97536" y="1487424"/>
                </a:cubicBezTo>
                <a:cubicBezTo>
                  <a:pt x="118225" y="1549492"/>
                  <a:pt x="93103" y="1506636"/>
                  <a:pt x="146304" y="1536192"/>
                </a:cubicBezTo>
                <a:cubicBezTo>
                  <a:pt x="171922" y="1550424"/>
                  <a:pt x="191654" y="1575693"/>
                  <a:pt x="219456" y="1584960"/>
                </a:cubicBezTo>
                <a:cubicBezTo>
                  <a:pt x="408181" y="1647868"/>
                  <a:pt x="213260" y="1575766"/>
                  <a:pt x="329184" y="1633728"/>
                </a:cubicBezTo>
                <a:cubicBezTo>
                  <a:pt x="348672" y="1643472"/>
                  <a:pt x="396298" y="1652904"/>
                  <a:pt x="414528" y="1658112"/>
                </a:cubicBezTo>
                <a:cubicBezTo>
                  <a:pt x="441045" y="1665688"/>
                  <a:pt x="472477" y="1680114"/>
                  <a:pt x="499872" y="1682496"/>
                </a:cubicBezTo>
                <a:cubicBezTo>
                  <a:pt x="576904" y="1689194"/>
                  <a:pt x="654323" y="1690277"/>
                  <a:pt x="731520" y="1694688"/>
                </a:cubicBezTo>
                <a:lnTo>
                  <a:pt x="926592" y="1706880"/>
                </a:lnTo>
                <a:cubicBezTo>
                  <a:pt x="1028192" y="1702816"/>
                  <a:pt x="1129909" y="1701031"/>
                  <a:pt x="1231392" y="1694688"/>
                </a:cubicBezTo>
                <a:cubicBezTo>
                  <a:pt x="1260073" y="1692895"/>
                  <a:pt x="1288557" y="1688132"/>
                  <a:pt x="1316736" y="1682496"/>
                </a:cubicBezTo>
                <a:cubicBezTo>
                  <a:pt x="1329338" y="1679976"/>
                  <a:pt x="1340955" y="1673835"/>
                  <a:pt x="1353312" y="1670304"/>
                </a:cubicBezTo>
                <a:cubicBezTo>
                  <a:pt x="1369424" y="1665701"/>
                  <a:pt x="1385649" y="1661398"/>
                  <a:pt x="1402080" y="1658112"/>
                </a:cubicBezTo>
                <a:cubicBezTo>
                  <a:pt x="1426320" y="1653264"/>
                  <a:pt x="1451250" y="1651916"/>
                  <a:pt x="1475232" y="1645920"/>
                </a:cubicBezTo>
                <a:cubicBezTo>
                  <a:pt x="1500168" y="1639686"/>
                  <a:pt x="1524000" y="1629664"/>
                  <a:pt x="1548384" y="1621536"/>
                </a:cubicBezTo>
                <a:cubicBezTo>
                  <a:pt x="1560576" y="1617472"/>
                  <a:pt x="1574267" y="1616473"/>
                  <a:pt x="1584960" y="1609344"/>
                </a:cubicBezTo>
                <a:cubicBezTo>
                  <a:pt x="1632229" y="1577831"/>
                  <a:pt x="1607635" y="1589594"/>
                  <a:pt x="1658112" y="1572768"/>
                </a:cubicBezTo>
                <a:cubicBezTo>
                  <a:pt x="1689671" y="1541209"/>
                  <a:pt x="1724091" y="1502007"/>
                  <a:pt x="1767840" y="1487424"/>
                </a:cubicBezTo>
                <a:cubicBezTo>
                  <a:pt x="1780032" y="1483360"/>
                  <a:pt x="1792921" y="1480979"/>
                  <a:pt x="1804416" y="1475232"/>
                </a:cubicBezTo>
                <a:cubicBezTo>
                  <a:pt x="1817522" y="1468679"/>
                  <a:pt x="1827602" y="1456799"/>
                  <a:pt x="1840992" y="1450848"/>
                </a:cubicBezTo>
                <a:cubicBezTo>
                  <a:pt x="1864480" y="1440409"/>
                  <a:pt x="1889760" y="1434592"/>
                  <a:pt x="1914144" y="1426464"/>
                </a:cubicBezTo>
                <a:cubicBezTo>
                  <a:pt x="1926336" y="1422400"/>
                  <a:pt x="1940027" y="1421401"/>
                  <a:pt x="1950720" y="1414272"/>
                </a:cubicBezTo>
                <a:cubicBezTo>
                  <a:pt x="1962912" y="1406144"/>
                  <a:pt x="1973906" y="1395839"/>
                  <a:pt x="1987296" y="1389888"/>
                </a:cubicBezTo>
                <a:cubicBezTo>
                  <a:pt x="2010784" y="1379449"/>
                  <a:pt x="2039062" y="1379761"/>
                  <a:pt x="2060448" y="1365504"/>
                </a:cubicBezTo>
                <a:lnTo>
                  <a:pt x="2133600" y="1316736"/>
                </a:lnTo>
                <a:lnTo>
                  <a:pt x="2170176" y="1292352"/>
                </a:lnTo>
                <a:cubicBezTo>
                  <a:pt x="2182368" y="1284224"/>
                  <a:pt x="2196391" y="1278329"/>
                  <a:pt x="2206752" y="1267968"/>
                </a:cubicBezTo>
                <a:cubicBezTo>
                  <a:pt x="2218944" y="1255776"/>
                  <a:pt x="2229718" y="1241978"/>
                  <a:pt x="2243328" y="1231392"/>
                </a:cubicBezTo>
                <a:cubicBezTo>
                  <a:pt x="2266461" y="1213400"/>
                  <a:pt x="2292096" y="1198880"/>
                  <a:pt x="2316480" y="1182624"/>
                </a:cubicBezTo>
                <a:lnTo>
                  <a:pt x="2353056" y="1158240"/>
                </a:lnTo>
                <a:cubicBezTo>
                  <a:pt x="2440189" y="1027540"/>
                  <a:pt x="2304496" y="1225900"/>
                  <a:pt x="2414016" y="1085088"/>
                </a:cubicBezTo>
                <a:cubicBezTo>
                  <a:pt x="2432008" y="1061955"/>
                  <a:pt x="2446528" y="1036320"/>
                  <a:pt x="2462784" y="1011936"/>
                </a:cubicBezTo>
                <a:cubicBezTo>
                  <a:pt x="2470912" y="999744"/>
                  <a:pt x="2474976" y="983488"/>
                  <a:pt x="2487168" y="975360"/>
                </a:cubicBezTo>
                <a:lnTo>
                  <a:pt x="2523744" y="950976"/>
                </a:lnTo>
                <a:cubicBezTo>
                  <a:pt x="2527808" y="938784"/>
                  <a:pt x="2529695" y="925634"/>
                  <a:pt x="2535936" y="914400"/>
                </a:cubicBezTo>
                <a:cubicBezTo>
                  <a:pt x="2572394" y="848776"/>
                  <a:pt x="2576851" y="849101"/>
                  <a:pt x="2621280" y="804672"/>
                </a:cubicBezTo>
                <a:cubicBezTo>
                  <a:pt x="2650270" y="717703"/>
                  <a:pt x="2609163" y="822847"/>
                  <a:pt x="2670048" y="731520"/>
                </a:cubicBezTo>
                <a:cubicBezTo>
                  <a:pt x="2740626" y="625653"/>
                  <a:pt x="2602135" y="775049"/>
                  <a:pt x="2718816" y="658368"/>
                </a:cubicBezTo>
                <a:cubicBezTo>
                  <a:pt x="2747806" y="571399"/>
                  <a:pt x="2706699" y="676543"/>
                  <a:pt x="2767584" y="585216"/>
                </a:cubicBezTo>
                <a:cubicBezTo>
                  <a:pt x="2814696" y="514548"/>
                  <a:pt x="2734551" y="578790"/>
                  <a:pt x="2816352" y="524256"/>
                </a:cubicBezTo>
                <a:cubicBezTo>
                  <a:pt x="2846997" y="432321"/>
                  <a:pt x="2805659" y="545642"/>
                  <a:pt x="2852928" y="451104"/>
                </a:cubicBezTo>
                <a:cubicBezTo>
                  <a:pt x="2858675" y="439609"/>
                  <a:pt x="2858879" y="425762"/>
                  <a:pt x="2865120" y="414528"/>
                </a:cubicBezTo>
                <a:cubicBezTo>
                  <a:pt x="2879352" y="388910"/>
                  <a:pt x="2904621" y="369178"/>
                  <a:pt x="2913888" y="341376"/>
                </a:cubicBezTo>
                <a:cubicBezTo>
                  <a:pt x="2917952" y="329184"/>
                  <a:pt x="2919839" y="316034"/>
                  <a:pt x="2926080" y="304800"/>
                </a:cubicBezTo>
                <a:cubicBezTo>
                  <a:pt x="2940312" y="279182"/>
                  <a:pt x="2965581" y="259450"/>
                  <a:pt x="2974848" y="231648"/>
                </a:cubicBezTo>
                <a:cubicBezTo>
                  <a:pt x="2996307" y="167270"/>
                  <a:pt x="2979911" y="205765"/>
                  <a:pt x="3035808" y="121920"/>
                </a:cubicBezTo>
                <a:cubicBezTo>
                  <a:pt x="3043936" y="109728"/>
                  <a:pt x="3055558" y="99245"/>
                  <a:pt x="3060192" y="85344"/>
                </a:cubicBezTo>
                <a:cubicBezTo>
                  <a:pt x="3070108" y="55596"/>
                  <a:pt x="3073133" y="35827"/>
                  <a:pt x="3096768" y="12192"/>
                </a:cubicBezTo>
                <a:cubicBezTo>
                  <a:pt x="3103194" y="5766"/>
                  <a:pt x="3113024" y="4064"/>
                  <a:pt x="3121152" y="0"/>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263680" y="4797152"/>
            <a:ext cx="2880320" cy="646331"/>
          </a:xfrm>
          <a:prstGeom prst="rect">
            <a:avLst/>
          </a:prstGeom>
          <a:noFill/>
        </p:spPr>
        <p:txBody>
          <a:bodyPr wrap="square" rtlCol="0">
            <a:spAutoFit/>
          </a:bodyPr>
          <a:lstStyle/>
          <a:p>
            <a:pPr algn="ctr"/>
            <a:r>
              <a:rPr lang="en-US" b="1" dirty="0"/>
              <a:t>(2-oxoglutarate,</a:t>
            </a:r>
          </a:p>
          <a:p>
            <a:pPr algn="ctr"/>
            <a:r>
              <a:rPr lang="el-GR" b="1" dirty="0"/>
              <a:t>α-</a:t>
            </a:r>
            <a:r>
              <a:rPr lang="en-US" b="1" dirty="0" err="1"/>
              <a:t>ketoglutaric</a:t>
            </a:r>
            <a:r>
              <a:rPr lang="en-US" b="1" dirty="0"/>
              <a:t> acid)</a:t>
            </a:r>
            <a:endParaRPr lang="ru-RU" b="1" dirty="0"/>
          </a:p>
        </p:txBody>
      </p:sp>
      <p:sp>
        <p:nvSpPr>
          <p:cNvPr id="9" name="TextBox 8"/>
          <p:cNvSpPr txBox="1"/>
          <p:nvPr/>
        </p:nvSpPr>
        <p:spPr>
          <a:xfrm>
            <a:off x="6012160" y="2420888"/>
            <a:ext cx="413896" cy="646331"/>
          </a:xfrm>
          <a:prstGeom prst="rect">
            <a:avLst/>
          </a:prstGeom>
          <a:noFill/>
        </p:spPr>
        <p:txBody>
          <a:bodyPr wrap="none" rtlCol="0">
            <a:spAutoFit/>
          </a:bodyPr>
          <a:lstStyle/>
          <a:p>
            <a:r>
              <a:rPr lang="ru-RU" sz="3600" dirty="0" smtClean="0">
                <a:solidFill>
                  <a:srgbClr val="FF0000"/>
                </a:solidFill>
              </a:rPr>
              <a:t>*</a:t>
            </a:r>
            <a:endParaRPr lang="ru-RU" sz="3600" dirty="0">
              <a:solidFill>
                <a:srgbClr val="FF0000"/>
              </a:solidFill>
            </a:endParaRPr>
          </a:p>
        </p:txBody>
      </p:sp>
      <p:sp>
        <p:nvSpPr>
          <p:cNvPr id="10" name="TextBox 9"/>
          <p:cNvSpPr txBox="1"/>
          <p:nvPr/>
        </p:nvSpPr>
        <p:spPr>
          <a:xfrm>
            <a:off x="729258" y="4472678"/>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Isocitrate</a:t>
            </a:r>
            <a:endParaRPr lang="ru-RU" b="1" dirty="0"/>
          </a:p>
        </p:txBody>
      </p:sp>
      <p:sp>
        <p:nvSpPr>
          <p:cNvPr id="11" name="TextBox 10"/>
          <p:cNvSpPr txBox="1"/>
          <p:nvPr/>
        </p:nvSpPr>
        <p:spPr>
          <a:xfrm>
            <a:off x="7308304" y="4411285"/>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b="1" dirty="0" smtClean="0"/>
              <a:t>α</a:t>
            </a:r>
            <a:r>
              <a:rPr lang="ru-RU" b="1" dirty="0" smtClean="0"/>
              <a:t>-</a:t>
            </a:r>
            <a:r>
              <a:rPr lang="en-GB" b="1" dirty="0" err="1" smtClean="0"/>
              <a:t>ketoglutarate</a:t>
            </a:r>
            <a:endParaRPr lang="ru-RU" b="1" dirty="0"/>
          </a:p>
        </p:txBody>
      </p:sp>
      <p:sp>
        <p:nvSpPr>
          <p:cNvPr id="12" name="TextBox 11"/>
          <p:cNvSpPr txBox="1"/>
          <p:nvPr/>
        </p:nvSpPr>
        <p:spPr>
          <a:xfrm>
            <a:off x="3552532" y="2713458"/>
            <a:ext cx="2590429"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err="1"/>
              <a:t>isocitrate</a:t>
            </a:r>
            <a:r>
              <a:rPr lang="en-US" b="1" dirty="0"/>
              <a:t> dehydrogenase</a:t>
            </a:r>
            <a:endParaRPr lang="ru-RU" b="1" dirty="0"/>
          </a:p>
        </p:txBody>
      </p:sp>
    </p:spTree>
    <p:extLst>
      <p:ext uri="{BB962C8B-B14F-4D97-AF65-F5344CB8AC3E}">
        <p14:creationId xmlns:p14="http://schemas.microsoft.com/office/powerpoint/2010/main" val="115850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3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pic>
        <p:nvPicPr>
          <p:cNvPr id="225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1" t="54556" r="50217" b="27161"/>
          <a:stretch/>
        </p:blipFill>
        <p:spPr bwMode="auto">
          <a:xfrm>
            <a:off x="1" y="595820"/>
            <a:ext cx="3851920" cy="283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0034" t="3996" r="57975" b="20565"/>
          <a:stretch/>
        </p:blipFill>
        <p:spPr bwMode="auto">
          <a:xfrm>
            <a:off x="3822842" y="664412"/>
            <a:ext cx="180859" cy="287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360" t="54556" b="27161"/>
          <a:stretch/>
        </p:blipFill>
        <p:spPr bwMode="auto">
          <a:xfrm>
            <a:off x="3923928" y="611424"/>
            <a:ext cx="5203585" cy="283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702" t="3996" r="43521" b="20565"/>
          <a:stretch/>
        </p:blipFill>
        <p:spPr bwMode="auto">
          <a:xfrm>
            <a:off x="5940151" y="664412"/>
            <a:ext cx="161433" cy="287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олилиния 9"/>
          <p:cNvSpPr/>
          <p:nvPr/>
        </p:nvSpPr>
        <p:spPr>
          <a:xfrm>
            <a:off x="1" y="1484784"/>
            <a:ext cx="2483767" cy="986800"/>
          </a:xfrm>
          <a:custGeom>
            <a:avLst/>
            <a:gdLst>
              <a:gd name="connsiteX0" fmla="*/ 1853184 w 3121152"/>
              <a:gd name="connsiteY0" fmla="*/ 1463040 h 1706880"/>
              <a:gd name="connsiteX1" fmla="*/ 1853184 w 3121152"/>
              <a:gd name="connsiteY1" fmla="*/ 1243584 h 1706880"/>
              <a:gd name="connsiteX2" fmla="*/ 1840992 w 3121152"/>
              <a:gd name="connsiteY2" fmla="*/ 1207008 h 1706880"/>
              <a:gd name="connsiteX3" fmla="*/ 1792224 w 3121152"/>
              <a:gd name="connsiteY3" fmla="*/ 1133856 h 1706880"/>
              <a:gd name="connsiteX4" fmla="*/ 1767840 w 3121152"/>
              <a:gd name="connsiteY4" fmla="*/ 1097280 h 1706880"/>
              <a:gd name="connsiteX5" fmla="*/ 1426464 w 3121152"/>
              <a:gd name="connsiteY5" fmla="*/ 1109472 h 1706880"/>
              <a:gd name="connsiteX6" fmla="*/ 1365504 w 3121152"/>
              <a:gd name="connsiteY6" fmla="*/ 1219200 h 1706880"/>
              <a:gd name="connsiteX7" fmla="*/ 1353312 w 3121152"/>
              <a:gd name="connsiteY7" fmla="*/ 1255776 h 1706880"/>
              <a:gd name="connsiteX8" fmla="*/ 1341120 w 3121152"/>
              <a:gd name="connsiteY8" fmla="*/ 1475232 h 1706880"/>
              <a:gd name="connsiteX9" fmla="*/ 1243584 w 3121152"/>
              <a:gd name="connsiteY9" fmla="*/ 1560576 h 1706880"/>
              <a:gd name="connsiteX10" fmla="*/ 1207008 w 3121152"/>
              <a:gd name="connsiteY10" fmla="*/ 1584960 h 1706880"/>
              <a:gd name="connsiteX11" fmla="*/ 1170432 w 3121152"/>
              <a:gd name="connsiteY11" fmla="*/ 1597152 h 1706880"/>
              <a:gd name="connsiteX12" fmla="*/ 1024128 w 3121152"/>
              <a:gd name="connsiteY12" fmla="*/ 1621536 h 1706880"/>
              <a:gd name="connsiteX13" fmla="*/ 987552 w 3121152"/>
              <a:gd name="connsiteY13" fmla="*/ 1633728 h 1706880"/>
              <a:gd name="connsiteX14" fmla="*/ 451104 w 3121152"/>
              <a:gd name="connsiteY14" fmla="*/ 1633728 h 1706880"/>
              <a:gd name="connsiteX15" fmla="*/ 402336 w 3121152"/>
              <a:gd name="connsiteY15" fmla="*/ 1572768 h 1706880"/>
              <a:gd name="connsiteX16" fmla="*/ 377952 w 3121152"/>
              <a:gd name="connsiteY16" fmla="*/ 1536192 h 1706880"/>
              <a:gd name="connsiteX17" fmla="*/ 353568 w 3121152"/>
              <a:gd name="connsiteY17" fmla="*/ 1463040 h 1706880"/>
              <a:gd name="connsiteX18" fmla="*/ 316992 w 3121152"/>
              <a:gd name="connsiteY18" fmla="*/ 1280160 h 1706880"/>
              <a:gd name="connsiteX19" fmla="*/ 280416 w 3121152"/>
              <a:gd name="connsiteY19" fmla="*/ 1207008 h 1706880"/>
              <a:gd name="connsiteX20" fmla="*/ 243840 w 3121152"/>
              <a:gd name="connsiteY20" fmla="*/ 1182624 h 1706880"/>
              <a:gd name="connsiteX21" fmla="*/ 12192 w 3121152"/>
              <a:gd name="connsiteY21" fmla="*/ 1231392 h 1706880"/>
              <a:gd name="connsiteX22" fmla="*/ 0 w 3121152"/>
              <a:gd name="connsiteY22" fmla="*/ 1267968 h 1706880"/>
              <a:gd name="connsiteX23" fmla="*/ 36576 w 3121152"/>
              <a:gd name="connsiteY23" fmla="*/ 1426464 h 1706880"/>
              <a:gd name="connsiteX24" fmla="*/ 60960 w 3121152"/>
              <a:gd name="connsiteY24" fmla="*/ 1463040 h 1706880"/>
              <a:gd name="connsiteX25" fmla="*/ 97536 w 3121152"/>
              <a:gd name="connsiteY25" fmla="*/ 1487424 h 1706880"/>
              <a:gd name="connsiteX26" fmla="*/ 146304 w 3121152"/>
              <a:gd name="connsiteY26" fmla="*/ 1536192 h 1706880"/>
              <a:gd name="connsiteX27" fmla="*/ 219456 w 3121152"/>
              <a:gd name="connsiteY27" fmla="*/ 1584960 h 1706880"/>
              <a:gd name="connsiteX28" fmla="*/ 329184 w 3121152"/>
              <a:gd name="connsiteY28" fmla="*/ 1633728 h 1706880"/>
              <a:gd name="connsiteX29" fmla="*/ 414528 w 3121152"/>
              <a:gd name="connsiteY29" fmla="*/ 1658112 h 1706880"/>
              <a:gd name="connsiteX30" fmla="*/ 499872 w 3121152"/>
              <a:gd name="connsiteY30" fmla="*/ 1682496 h 1706880"/>
              <a:gd name="connsiteX31" fmla="*/ 731520 w 3121152"/>
              <a:gd name="connsiteY31" fmla="*/ 1694688 h 1706880"/>
              <a:gd name="connsiteX32" fmla="*/ 926592 w 3121152"/>
              <a:gd name="connsiteY32" fmla="*/ 1706880 h 1706880"/>
              <a:gd name="connsiteX33" fmla="*/ 1231392 w 3121152"/>
              <a:gd name="connsiteY33" fmla="*/ 1694688 h 1706880"/>
              <a:gd name="connsiteX34" fmla="*/ 1316736 w 3121152"/>
              <a:gd name="connsiteY34" fmla="*/ 1682496 h 1706880"/>
              <a:gd name="connsiteX35" fmla="*/ 1353312 w 3121152"/>
              <a:gd name="connsiteY35" fmla="*/ 1670304 h 1706880"/>
              <a:gd name="connsiteX36" fmla="*/ 1402080 w 3121152"/>
              <a:gd name="connsiteY36" fmla="*/ 1658112 h 1706880"/>
              <a:gd name="connsiteX37" fmla="*/ 1475232 w 3121152"/>
              <a:gd name="connsiteY37" fmla="*/ 1645920 h 1706880"/>
              <a:gd name="connsiteX38" fmla="*/ 1548384 w 3121152"/>
              <a:gd name="connsiteY38" fmla="*/ 1621536 h 1706880"/>
              <a:gd name="connsiteX39" fmla="*/ 1584960 w 3121152"/>
              <a:gd name="connsiteY39" fmla="*/ 1609344 h 1706880"/>
              <a:gd name="connsiteX40" fmla="*/ 1658112 w 3121152"/>
              <a:gd name="connsiteY40" fmla="*/ 1572768 h 1706880"/>
              <a:gd name="connsiteX41" fmla="*/ 1767840 w 3121152"/>
              <a:gd name="connsiteY41" fmla="*/ 1487424 h 1706880"/>
              <a:gd name="connsiteX42" fmla="*/ 1804416 w 3121152"/>
              <a:gd name="connsiteY42" fmla="*/ 1475232 h 1706880"/>
              <a:gd name="connsiteX43" fmla="*/ 1840992 w 3121152"/>
              <a:gd name="connsiteY43" fmla="*/ 1450848 h 1706880"/>
              <a:gd name="connsiteX44" fmla="*/ 1914144 w 3121152"/>
              <a:gd name="connsiteY44" fmla="*/ 1426464 h 1706880"/>
              <a:gd name="connsiteX45" fmla="*/ 1950720 w 3121152"/>
              <a:gd name="connsiteY45" fmla="*/ 1414272 h 1706880"/>
              <a:gd name="connsiteX46" fmla="*/ 1987296 w 3121152"/>
              <a:gd name="connsiteY46" fmla="*/ 1389888 h 1706880"/>
              <a:gd name="connsiteX47" fmla="*/ 2060448 w 3121152"/>
              <a:gd name="connsiteY47" fmla="*/ 1365504 h 1706880"/>
              <a:gd name="connsiteX48" fmla="*/ 2133600 w 3121152"/>
              <a:gd name="connsiteY48" fmla="*/ 1316736 h 1706880"/>
              <a:gd name="connsiteX49" fmla="*/ 2170176 w 3121152"/>
              <a:gd name="connsiteY49" fmla="*/ 1292352 h 1706880"/>
              <a:gd name="connsiteX50" fmla="*/ 2206752 w 3121152"/>
              <a:gd name="connsiteY50" fmla="*/ 1267968 h 1706880"/>
              <a:gd name="connsiteX51" fmla="*/ 2243328 w 3121152"/>
              <a:gd name="connsiteY51" fmla="*/ 1231392 h 1706880"/>
              <a:gd name="connsiteX52" fmla="*/ 2316480 w 3121152"/>
              <a:gd name="connsiteY52" fmla="*/ 1182624 h 1706880"/>
              <a:gd name="connsiteX53" fmla="*/ 2353056 w 3121152"/>
              <a:gd name="connsiteY53" fmla="*/ 1158240 h 1706880"/>
              <a:gd name="connsiteX54" fmla="*/ 2414016 w 3121152"/>
              <a:gd name="connsiteY54" fmla="*/ 1085088 h 1706880"/>
              <a:gd name="connsiteX55" fmla="*/ 2462784 w 3121152"/>
              <a:gd name="connsiteY55" fmla="*/ 1011936 h 1706880"/>
              <a:gd name="connsiteX56" fmla="*/ 2487168 w 3121152"/>
              <a:gd name="connsiteY56" fmla="*/ 975360 h 1706880"/>
              <a:gd name="connsiteX57" fmla="*/ 2523744 w 3121152"/>
              <a:gd name="connsiteY57" fmla="*/ 950976 h 1706880"/>
              <a:gd name="connsiteX58" fmla="*/ 2535936 w 3121152"/>
              <a:gd name="connsiteY58" fmla="*/ 914400 h 1706880"/>
              <a:gd name="connsiteX59" fmla="*/ 2621280 w 3121152"/>
              <a:gd name="connsiteY59" fmla="*/ 804672 h 1706880"/>
              <a:gd name="connsiteX60" fmla="*/ 2670048 w 3121152"/>
              <a:gd name="connsiteY60" fmla="*/ 731520 h 1706880"/>
              <a:gd name="connsiteX61" fmla="*/ 2718816 w 3121152"/>
              <a:gd name="connsiteY61" fmla="*/ 658368 h 1706880"/>
              <a:gd name="connsiteX62" fmla="*/ 2767584 w 3121152"/>
              <a:gd name="connsiteY62" fmla="*/ 585216 h 1706880"/>
              <a:gd name="connsiteX63" fmla="*/ 2816352 w 3121152"/>
              <a:gd name="connsiteY63" fmla="*/ 524256 h 1706880"/>
              <a:gd name="connsiteX64" fmla="*/ 2852928 w 3121152"/>
              <a:gd name="connsiteY64" fmla="*/ 451104 h 1706880"/>
              <a:gd name="connsiteX65" fmla="*/ 2865120 w 3121152"/>
              <a:gd name="connsiteY65" fmla="*/ 414528 h 1706880"/>
              <a:gd name="connsiteX66" fmla="*/ 2913888 w 3121152"/>
              <a:gd name="connsiteY66" fmla="*/ 341376 h 1706880"/>
              <a:gd name="connsiteX67" fmla="*/ 2926080 w 3121152"/>
              <a:gd name="connsiteY67" fmla="*/ 304800 h 1706880"/>
              <a:gd name="connsiteX68" fmla="*/ 2974848 w 3121152"/>
              <a:gd name="connsiteY68" fmla="*/ 231648 h 1706880"/>
              <a:gd name="connsiteX69" fmla="*/ 3035808 w 3121152"/>
              <a:gd name="connsiteY69" fmla="*/ 121920 h 1706880"/>
              <a:gd name="connsiteX70" fmla="*/ 3060192 w 3121152"/>
              <a:gd name="connsiteY70" fmla="*/ 85344 h 1706880"/>
              <a:gd name="connsiteX71" fmla="*/ 3096768 w 3121152"/>
              <a:gd name="connsiteY71" fmla="*/ 12192 h 1706880"/>
              <a:gd name="connsiteX72" fmla="*/ 3121152 w 3121152"/>
              <a:gd name="connsiteY72" fmla="*/ 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21152" h="1706880">
                <a:moveTo>
                  <a:pt x="1853184" y="1463040"/>
                </a:moveTo>
                <a:cubicBezTo>
                  <a:pt x="1873695" y="1360485"/>
                  <a:pt x="1872266" y="1396239"/>
                  <a:pt x="1853184" y="1243584"/>
                </a:cubicBezTo>
                <a:cubicBezTo>
                  <a:pt x="1851590" y="1230832"/>
                  <a:pt x="1847233" y="1218242"/>
                  <a:pt x="1840992" y="1207008"/>
                </a:cubicBezTo>
                <a:cubicBezTo>
                  <a:pt x="1826760" y="1181390"/>
                  <a:pt x="1808480" y="1158240"/>
                  <a:pt x="1792224" y="1133856"/>
                </a:cubicBezTo>
                <a:lnTo>
                  <a:pt x="1767840" y="1097280"/>
                </a:lnTo>
                <a:cubicBezTo>
                  <a:pt x="1654048" y="1101344"/>
                  <a:pt x="1539392" y="1094901"/>
                  <a:pt x="1426464" y="1109472"/>
                </a:cubicBezTo>
                <a:cubicBezTo>
                  <a:pt x="1388323" y="1114393"/>
                  <a:pt x="1370580" y="1203972"/>
                  <a:pt x="1365504" y="1219200"/>
                </a:cubicBezTo>
                <a:lnTo>
                  <a:pt x="1353312" y="1255776"/>
                </a:lnTo>
                <a:cubicBezTo>
                  <a:pt x="1349248" y="1328928"/>
                  <a:pt x="1351481" y="1402704"/>
                  <a:pt x="1341120" y="1475232"/>
                </a:cubicBezTo>
                <a:cubicBezTo>
                  <a:pt x="1335773" y="1512664"/>
                  <a:pt x="1258343" y="1550737"/>
                  <a:pt x="1243584" y="1560576"/>
                </a:cubicBezTo>
                <a:cubicBezTo>
                  <a:pt x="1231392" y="1568704"/>
                  <a:pt x="1220909" y="1580326"/>
                  <a:pt x="1207008" y="1584960"/>
                </a:cubicBezTo>
                <a:cubicBezTo>
                  <a:pt x="1194816" y="1589024"/>
                  <a:pt x="1182900" y="1594035"/>
                  <a:pt x="1170432" y="1597152"/>
                </a:cubicBezTo>
                <a:cubicBezTo>
                  <a:pt x="1122891" y="1609037"/>
                  <a:pt x="1072300" y="1614654"/>
                  <a:pt x="1024128" y="1621536"/>
                </a:cubicBezTo>
                <a:cubicBezTo>
                  <a:pt x="1011936" y="1625600"/>
                  <a:pt x="1000196" y="1631429"/>
                  <a:pt x="987552" y="1633728"/>
                </a:cubicBezTo>
                <a:cubicBezTo>
                  <a:pt x="810596" y="1665902"/>
                  <a:pt x="628796" y="1638664"/>
                  <a:pt x="451104" y="1633728"/>
                </a:cubicBezTo>
                <a:cubicBezTo>
                  <a:pt x="389447" y="1592623"/>
                  <a:pt x="431781" y="1631658"/>
                  <a:pt x="402336" y="1572768"/>
                </a:cubicBezTo>
                <a:cubicBezTo>
                  <a:pt x="395783" y="1559662"/>
                  <a:pt x="383903" y="1549582"/>
                  <a:pt x="377952" y="1536192"/>
                </a:cubicBezTo>
                <a:cubicBezTo>
                  <a:pt x="367513" y="1512704"/>
                  <a:pt x="353568" y="1463040"/>
                  <a:pt x="353568" y="1463040"/>
                </a:cubicBezTo>
                <a:cubicBezTo>
                  <a:pt x="338538" y="1327766"/>
                  <a:pt x="353014" y="1388225"/>
                  <a:pt x="316992" y="1280160"/>
                </a:cubicBezTo>
                <a:cubicBezTo>
                  <a:pt x="307076" y="1250412"/>
                  <a:pt x="304051" y="1230643"/>
                  <a:pt x="280416" y="1207008"/>
                </a:cubicBezTo>
                <a:cubicBezTo>
                  <a:pt x="270055" y="1196647"/>
                  <a:pt x="256032" y="1190752"/>
                  <a:pt x="243840" y="1182624"/>
                </a:cubicBezTo>
                <a:cubicBezTo>
                  <a:pt x="98316" y="1191184"/>
                  <a:pt x="58796" y="1138183"/>
                  <a:pt x="12192" y="1231392"/>
                </a:cubicBezTo>
                <a:cubicBezTo>
                  <a:pt x="6445" y="1242887"/>
                  <a:pt x="4064" y="1255776"/>
                  <a:pt x="0" y="1267968"/>
                </a:cubicBezTo>
                <a:cubicBezTo>
                  <a:pt x="5621" y="1307314"/>
                  <a:pt x="12233" y="1389950"/>
                  <a:pt x="36576" y="1426464"/>
                </a:cubicBezTo>
                <a:cubicBezTo>
                  <a:pt x="44704" y="1438656"/>
                  <a:pt x="50599" y="1452679"/>
                  <a:pt x="60960" y="1463040"/>
                </a:cubicBezTo>
                <a:cubicBezTo>
                  <a:pt x="71321" y="1473401"/>
                  <a:pt x="85344" y="1479296"/>
                  <a:pt x="97536" y="1487424"/>
                </a:cubicBezTo>
                <a:cubicBezTo>
                  <a:pt x="118225" y="1549492"/>
                  <a:pt x="93103" y="1506636"/>
                  <a:pt x="146304" y="1536192"/>
                </a:cubicBezTo>
                <a:cubicBezTo>
                  <a:pt x="171922" y="1550424"/>
                  <a:pt x="191654" y="1575693"/>
                  <a:pt x="219456" y="1584960"/>
                </a:cubicBezTo>
                <a:cubicBezTo>
                  <a:pt x="408181" y="1647868"/>
                  <a:pt x="213260" y="1575766"/>
                  <a:pt x="329184" y="1633728"/>
                </a:cubicBezTo>
                <a:cubicBezTo>
                  <a:pt x="348672" y="1643472"/>
                  <a:pt x="396298" y="1652904"/>
                  <a:pt x="414528" y="1658112"/>
                </a:cubicBezTo>
                <a:cubicBezTo>
                  <a:pt x="441045" y="1665688"/>
                  <a:pt x="472477" y="1680114"/>
                  <a:pt x="499872" y="1682496"/>
                </a:cubicBezTo>
                <a:cubicBezTo>
                  <a:pt x="576904" y="1689194"/>
                  <a:pt x="654323" y="1690277"/>
                  <a:pt x="731520" y="1694688"/>
                </a:cubicBezTo>
                <a:lnTo>
                  <a:pt x="926592" y="1706880"/>
                </a:lnTo>
                <a:cubicBezTo>
                  <a:pt x="1028192" y="1702816"/>
                  <a:pt x="1129909" y="1701031"/>
                  <a:pt x="1231392" y="1694688"/>
                </a:cubicBezTo>
                <a:cubicBezTo>
                  <a:pt x="1260073" y="1692895"/>
                  <a:pt x="1288557" y="1688132"/>
                  <a:pt x="1316736" y="1682496"/>
                </a:cubicBezTo>
                <a:cubicBezTo>
                  <a:pt x="1329338" y="1679976"/>
                  <a:pt x="1340955" y="1673835"/>
                  <a:pt x="1353312" y="1670304"/>
                </a:cubicBezTo>
                <a:cubicBezTo>
                  <a:pt x="1369424" y="1665701"/>
                  <a:pt x="1385649" y="1661398"/>
                  <a:pt x="1402080" y="1658112"/>
                </a:cubicBezTo>
                <a:cubicBezTo>
                  <a:pt x="1426320" y="1653264"/>
                  <a:pt x="1451250" y="1651916"/>
                  <a:pt x="1475232" y="1645920"/>
                </a:cubicBezTo>
                <a:cubicBezTo>
                  <a:pt x="1500168" y="1639686"/>
                  <a:pt x="1524000" y="1629664"/>
                  <a:pt x="1548384" y="1621536"/>
                </a:cubicBezTo>
                <a:cubicBezTo>
                  <a:pt x="1560576" y="1617472"/>
                  <a:pt x="1574267" y="1616473"/>
                  <a:pt x="1584960" y="1609344"/>
                </a:cubicBezTo>
                <a:cubicBezTo>
                  <a:pt x="1632229" y="1577831"/>
                  <a:pt x="1607635" y="1589594"/>
                  <a:pt x="1658112" y="1572768"/>
                </a:cubicBezTo>
                <a:cubicBezTo>
                  <a:pt x="1689671" y="1541209"/>
                  <a:pt x="1724091" y="1502007"/>
                  <a:pt x="1767840" y="1487424"/>
                </a:cubicBezTo>
                <a:cubicBezTo>
                  <a:pt x="1780032" y="1483360"/>
                  <a:pt x="1792921" y="1480979"/>
                  <a:pt x="1804416" y="1475232"/>
                </a:cubicBezTo>
                <a:cubicBezTo>
                  <a:pt x="1817522" y="1468679"/>
                  <a:pt x="1827602" y="1456799"/>
                  <a:pt x="1840992" y="1450848"/>
                </a:cubicBezTo>
                <a:cubicBezTo>
                  <a:pt x="1864480" y="1440409"/>
                  <a:pt x="1889760" y="1434592"/>
                  <a:pt x="1914144" y="1426464"/>
                </a:cubicBezTo>
                <a:cubicBezTo>
                  <a:pt x="1926336" y="1422400"/>
                  <a:pt x="1940027" y="1421401"/>
                  <a:pt x="1950720" y="1414272"/>
                </a:cubicBezTo>
                <a:cubicBezTo>
                  <a:pt x="1962912" y="1406144"/>
                  <a:pt x="1973906" y="1395839"/>
                  <a:pt x="1987296" y="1389888"/>
                </a:cubicBezTo>
                <a:cubicBezTo>
                  <a:pt x="2010784" y="1379449"/>
                  <a:pt x="2039062" y="1379761"/>
                  <a:pt x="2060448" y="1365504"/>
                </a:cubicBezTo>
                <a:lnTo>
                  <a:pt x="2133600" y="1316736"/>
                </a:lnTo>
                <a:lnTo>
                  <a:pt x="2170176" y="1292352"/>
                </a:lnTo>
                <a:cubicBezTo>
                  <a:pt x="2182368" y="1284224"/>
                  <a:pt x="2196391" y="1278329"/>
                  <a:pt x="2206752" y="1267968"/>
                </a:cubicBezTo>
                <a:cubicBezTo>
                  <a:pt x="2218944" y="1255776"/>
                  <a:pt x="2229718" y="1241978"/>
                  <a:pt x="2243328" y="1231392"/>
                </a:cubicBezTo>
                <a:cubicBezTo>
                  <a:pt x="2266461" y="1213400"/>
                  <a:pt x="2292096" y="1198880"/>
                  <a:pt x="2316480" y="1182624"/>
                </a:cubicBezTo>
                <a:lnTo>
                  <a:pt x="2353056" y="1158240"/>
                </a:lnTo>
                <a:cubicBezTo>
                  <a:pt x="2440189" y="1027540"/>
                  <a:pt x="2304496" y="1225900"/>
                  <a:pt x="2414016" y="1085088"/>
                </a:cubicBezTo>
                <a:cubicBezTo>
                  <a:pt x="2432008" y="1061955"/>
                  <a:pt x="2446528" y="1036320"/>
                  <a:pt x="2462784" y="1011936"/>
                </a:cubicBezTo>
                <a:cubicBezTo>
                  <a:pt x="2470912" y="999744"/>
                  <a:pt x="2474976" y="983488"/>
                  <a:pt x="2487168" y="975360"/>
                </a:cubicBezTo>
                <a:lnTo>
                  <a:pt x="2523744" y="950976"/>
                </a:lnTo>
                <a:cubicBezTo>
                  <a:pt x="2527808" y="938784"/>
                  <a:pt x="2529695" y="925634"/>
                  <a:pt x="2535936" y="914400"/>
                </a:cubicBezTo>
                <a:cubicBezTo>
                  <a:pt x="2572394" y="848776"/>
                  <a:pt x="2576851" y="849101"/>
                  <a:pt x="2621280" y="804672"/>
                </a:cubicBezTo>
                <a:cubicBezTo>
                  <a:pt x="2650270" y="717703"/>
                  <a:pt x="2609163" y="822847"/>
                  <a:pt x="2670048" y="731520"/>
                </a:cubicBezTo>
                <a:cubicBezTo>
                  <a:pt x="2740626" y="625653"/>
                  <a:pt x="2602135" y="775049"/>
                  <a:pt x="2718816" y="658368"/>
                </a:cubicBezTo>
                <a:cubicBezTo>
                  <a:pt x="2747806" y="571399"/>
                  <a:pt x="2706699" y="676543"/>
                  <a:pt x="2767584" y="585216"/>
                </a:cubicBezTo>
                <a:cubicBezTo>
                  <a:pt x="2814696" y="514548"/>
                  <a:pt x="2734551" y="578790"/>
                  <a:pt x="2816352" y="524256"/>
                </a:cubicBezTo>
                <a:cubicBezTo>
                  <a:pt x="2846997" y="432321"/>
                  <a:pt x="2805659" y="545642"/>
                  <a:pt x="2852928" y="451104"/>
                </a:cubicBezTo>
                <a:cubicBezTo>
                  <a:pt x="2858675" y="439609"/>
                  <a:pt x="2858879" y="425762"/>
                  <a:pt x="2865120" y="414528"/>
                </a:cubicBezTo>
                <a:cubicBezTo>
                  <a:pt x="2879352" y="388910"/>
                  <a:pt x="2904621" y="369178"/>
                  <a:pt x="2913888" y="341376"/>
                </a:cubicBezTo>
                <a:cubicBezTo>
                  <a:pt x="2917952" y="329184"/>
                  <a:pt x="2919839" y="316034"/>
                  <a:pt x="2926080" y="304800"/>
                </a:cubicBezTo>
                <a:cubicBezTo>
                  <a:pt x="2940312" y="279182"/>
                  <a:pt x="2965581" y="259450"/>
                  <a:pt x="2974848" y="231648"/>
                </a:cubicBezTo>
                <a:cubicBezTo>
                  <a:pt x="2996307" y="167270"/>
                  <a:pt x="2979911" y="205765"/>
                  <a:pt x="3035808" y="121920"/>
                </a:cubicBezTo>
                <a:cubicBezTo>
                  <a:pt x="3043936" y="109728"/>
                  <a:pt x="3055558" y="99245"/>
                  <a:pt x="3060192" y="85344"/>
                </a:cubicBezTo>
                <a:cubicBezTo>
                  <a:pt x="3070108" y="55596"/>
                  <a:pt x="3073133" y="35827"/>
                  <a:pt x="3096768" y="12192"/>
                </a:cubicBezTo>
                <a:cubicBezTo>
                  <a:pt x="3103194" y="5766"/>
                  <a:pt x="3113024" y="4064"/>
                  <a:pt x="3121152" y="0"/>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олилиния 1"/>
          <p:cNvSpPr/>
          <p:nvPr/>
        </p:nvSpPr>
        <p:spPr>
          <a:xfrm>
            <a:off x="5178881" y="463296"/>
            <a:ext cx="1977823" cy="1584960"/>
          </a:xfrm>
          <a:custGeom>
            <a:avLst/>
            <a:gdLst>
              <a:gd name="connsiteX0" fmla="*/ 392863 w 1977823"/>
              <a:gd name="connsiteY0" fmla="*/ 1085088 h 1584960"/>
              <a:gd name="connsiteX1" fmla="*/ 209983 w 1977823"/>
              <a:gd name="connsiteY1" fmla="*/ 1109472 h 1584960"/>
              <a:gd name="connsiteX2" fmla="*/ 136831 w 1977823"/>
              <a:gd name="connsiteY2" fmla="*/ 1133856 h 1584960"/>
              <a:gd name="connsiteX3" fmla="*/ 63679 w 1977823"/>
              <a:gd name="connsiteY3" fmla="*/ 1182624 h 1584960"/>
              <a:gd name="connsiteX4" fmla="*/ 39295 w 1977823"/>
              <a:gd name="connsiteY4" fmla="*/ 1219200 h 1584960"/>
              <a:gd name="connsiteX5" fmla="*/ 2719 w 1977823"/>
              <a:gd name="connsiteY5" fmla="*/ 1243584 h 1584960"/>
              <a:gd name="connsiteX6" fmla="*/ 39295 w 1977823"/>
              <a:gd name="connsiteY6" fmla="*/ 1438656 h 1584960"/>
              <a:gd name="connsiteX7" fmla="*/ 51487 w 1977823"/>
              <a:gd name="connsiteY7" fmla="*/ 1475232 h 1584960"/>
              <a:gd name="connsiteX8" fmla="*/ 88063 w 1977823"/>
              <a:gd name="connsiteY8" fmla="*/ 1499616 h 1584960"/>
              <a:gd name="connsiteX9" fmla="*/ 100255 w 1977823"/>
              <a:gd name="connsiteY9" fmla="*/ 1536192 h 1584960"/>
              <a:gd name="connsiteX10" fmla="*/ 136831 w 1977823"/>
              <a:gd name="connsiteY10" fmla="*/ 1548384 h 1584960"/>
              <a:gd name="connsiteX11" fmla="*/ 246559 w 1977823"/>
              <a:gd name="connsiteY11" fmla="*/ 1584960 h 1584960"/>
              <a:gd name="connsiteX12" fmla="*/ 466015 w 1977823"/>
              <a:gd name="connsiteY12" fmla="*/ 1572768 h 1584960"/>
              <a:gd name="connsiteX13" fmla="*/ 490399 w 1977823"/>
              <a:gd name="connsiteY13" fmla="*/ 1377696 h 1584960"/>
              <a:gd name="connsiteX14" fmla="*/ 466015 w 1977823"/>
              <a:gd name="connsiteY14" fmla="*/ 1304544 h 1584960"/>
              <a:gd name="connsiteX15" fmla="*/ 453823 w 1977823"/>
              <a:gd name="connsiteY15" fmla="*/ 1267968 h 1584960"/>
              <a:gd name="connsiteX16" fmla="*/ 441631 w 1977823"/>
              <a:gd name="connsiteY16" fmla="*/ 1231392 h 1584960"/>
              <a:gd name="connsiteX17" fmla="*/ 405055 w 1977823"/>
              <a:gd name="connsiteY17" fmla="*/ 1158240 h 1584960"/>
              <a:gd name="connsiteX18" fmla="*/ 417247 w 1977823"/>
              <a:gd name="connsiteY18" fmla="*/ 926592 h 1584960"/>
              <a:gd name="connsiteX19" fmla="*/ 441631 w 1977823"/>
              <a:gd name="connsiteY19" fmla="*/ 816864 h 1584960"/>
              <a:gd name="connsiteX20" fmla="*/ 453823 w 1977823"/>
              <a:gd name="connsiteY20" fmla="*/ 743712 h 1584960"/>
              <a:gd name="connsiteX21" fmla="*/ 466015 w 1977823"/>
              <a:gd name="connsiteY21" fmla="*/ 694944 h 1584960"/>
              <a:gd name="connsiteX22" fmla="*/ 502591 w 1977823"/>
              <a:gd name="connsiteY22" fmla="*/ 560832 h 1584960"/>
              <a:gd name="connsiteX23" fmla="*/ 514783 w 1977823"/>
              <a:gd name="connsiteY23" fmla="*/ 524256 h 1584960"/>
              <a:gd name="connsiteX24" fmla="*/ 539167 w 1977823"/>
              <a:gd name="connsiteY24" fmla="*/ 487680 h 1584960"/>
              <a:gd name="connsiteX25" fmla="*/ 563551 w 1977823"/>
              <a:gd name="connsiteY25" fmla="*/ 414528 h 1584960"/>
              <a:gd name="connsiteX26" fmla="*/ 587935 w 1977823"/>
              <a:gd name="connsiteY26" fmla="*/ 377952 h 1584960"/>
              <a:gd name="connsiteX27" fmla="*/ 612319 w 1977823"/>
              <a:gd name="connsiteY27" fmla="*/ 304800 h 1584960"/>
              <a:gd name="connsiteX28" fmla="*/ 661087 w 1977823"/>
              <a:gd name="connsiteY28" fmla="*/ 231648 h 1584960"/>
              <a:gd name="connsiteX29" fmla="*/ 722047 w 1977823"/>
              <a:gd name="connsiteY29" fmla="*/ 121920 h 1584960"/>
              <a:gd name="connsiteX30" fmla="*/ 795199 w 1977823"/>
              <a:gd name="connsiteY30" fmla="*/ 60960 h 1584960"/>
              <a:gd name="connsiteX31" fmla="*/ 819583 w 1977823"/>
              <a:gd name="connsiteY31" fmla="*/ 24384 h 1584960"/>
              <a:gd name="connsiteX32" fmla="*/ 904927 w 1977823"/>
              <a:gd name="connsiteY32" fmla="*/ 0 h 1584960"/>
              <a:gd name="connsiteX33" fmla="*/ 1173151 w 1977823"/>
              <a:gd name="connsiteY33" fmla="*/ 12192 h 1584960"/>
              <a:gd name="connsiteX34" fmla="*/ 1246303 w 1977823"/>
              <a:gd name="connsiteY34" fmla="*/ 36576 h 1584960"/>
              <a:gd name="connsiteX35" fmla="*/ 1319455 w 1977823"/>
              <a:gd name="connsiteY35" fmla="*/ 60960 h 1584960"/>
              <a:gd name="connsiteX36" fmla="*/ 1356031 w 1977823"/>
              <a:gd name="connsiteY36" fmla="*/ 73152 h 1584960"/>
              <a:gd name="connsiteX37" fmla="*/ 1392607 w 1977823"/>
              <a:gd name="connsiteY37" fmla="*/ 97536 h 1584960"/>
              <a:gd name="connsiteX38" fmla="*/ 1429183 w 1977823"/>
              <a:gd name="connsiteY38" fmla="*/ 109728 h 1584960"/>
              <a:gd name="connsiteX39" fmla="*/ 1538911 w 1977823"/>
              <a:gd name="connsiteY39" fmla="*/ 170688 h 1584960"/>
              <a:gd name="connsiteX40" fmla="*/ 1599871 w 1977823"/>
              <a:gd name="connsiteY40" fmla="*/ 219456 h 1584960"/>
              <a:gd name="connsiteX41" fmla="*/ 1624255 w 1977823"/>
              <a:gd name="connsiteY41" fmla="*/ 256032 h 1584960"/>
              <a:gd name="connsiteX42" fmla="*/ 1660831 w 1977823"/>
              <a:gd name="connsiteY42" fmla="*/ 268224 h 1584960"/>
              <a:gd name="connsiteX43" fmla="*/ 1697407 w 1977823"/>
              <a:gd name="connsiteY43" fmla="*/ 292608 h 1584960"/>
              <a:gd name="connsiteX44" fmla="*/ 1721791 w 1977823"/>
              <a:gd name="connsiteY44" fmla="*/ 329184 h 1584960"/>
              <a:gd name="connsiteX45" fmla="*/ 1758367 w 1977823"/>
              <a:gd name="connsiteY45" fmla="*/ 353568 h 1584960"/>
              <a:gd name="connsiteX46" fmla="*/ 1770559 w 1977823"/>
              <a:gd name="connsiteY46" fmla="*/ 390144 h 1584960"/>
              <a:gd name="connsiteX47" fmla="*/ 1819327 w 1977823"/>
              <a:gd name="connsiteY47" fmla="*/ 463296 h 1584960"/>
              <a:gd name="connsiteX48" fmla="*/ 1843711 w 1977823"/>
              <a:gd name="connsiteY48" fmla="*/ 499872 h 1584960"/>
              <a:gd name="connsiteX49" fmla="*/ 1855903 w 1977823"/>
              <a:gd name="connsiteY49" fmla="*/ 536448 h 1584960"/>
              <a:gd name="connsiteX50" fmla="*/ 1904671 w 1977823"/>
              <a:gd name="connsiteY50" fmla="*/ 609600 h 1584960"/>
              <a:gd name="connsiteX51" fmla="*/ 1941247 w 1977823"/>
              <a:gd name="connsiteY51" fmla="*/ 682752 h 1584960"/>
              <a:gd name="connsiteX52" fmla="*/ 1953439 w 1977823"/>
              <a:gd name="connsiteY52" fmla="*/ 719328 h 1584960"/>
              <a:gd name="connsiteX53" fmla="*/ 1977823 w 1977823"/>
              <a:gd name="connsiteY53" fmla="*/ 755904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77823" h="1584960">
                <a:moveTo>
                  <a:pt x="392863" y="1085088"/>
                </a:moveTo>
                <a:cubicBezTo>
                  <a:pt x="334148" y="1090959"/>
                  <a:pt x="268462" y="1093523"/>
                  <a:pt x="209983" y="1109472"/>
                </a:cubicBezTo>
                <a:cubicBezTo>
                  <a:pt x="185186" y="1116235"/>
                  <a:pt x="158217" y="1119599"/>
                  <a:pt x="136831" y="1133856"/>
                </a:cubicBezTo>
                <a:lnTo>
                  <a:pt x="63679" y="1182624"/>
                </a:lnTo>
                <a:cubicBezTo>
                  <a:pt x="55551" y="1194816"/>
                  <a:pt x="49656" y="1208839"/>
                  <a:pt x="39295" y="1219200"/>
                </a:cubicBezTo>
                <a:cubicBezTo>
                  <a:pt x="28934" y="1229561"/>
                  <a:pt x="5128" y="1229130"/>
                  <a:pt x="2719" y="1243584"/>
                </a:cubicBezTo>
                <a:cubicBezTo>
                  <a:pt x="-8753" y="1312415"/>
                  <a:pt x="18497" y="1376262"/>
                  <a:pt x="39295" y="1438656"/>
                </a:cubicBezTo>
                <a:cubicBezTo>
                  <a:pt x="43359" y="1450848"/>
                  <a:pt x="40794" y="1468103"/>
                  <a:pt x="51487" y="1475232"/>
                </a:cubicBezTo>
                <a:lnTo>
                  <a:pt x="88063" y="1499616"/>
                </a:lnTo>
                <a:cubicBezTo>
                  <a:pt x="92127" y="1511808"/>
                  <a:pt x="91168" y="1527105"/>
                  <a:pt x="100255" y="1536192"/>
                </a:cubicBezTo>
                <a:cubicBezTo>
                  <a:pt x="109342" y="1545279"/>
                  <a:pt x="125336" y="1542637"/>
                  <a:pt x="136831" y="1548384"/>
                </a:cubicBezTo>
                <a:cubicBezTo>
                  <a:pt x="222548" y="1591242"/>
                  <a:pt x="110750" y="1562325"/>
                  <a:pt x="246559" y="1584960"/>
                </a:cubicBezTo>
                <a:cubicBezTo>
                  <a:pt x="319711" y="1580896"/>
                  <a:pt x="393487" y="1583129"/>
                  <a:pt x="466015" y="1572768"/>
                </a:cubicBezTo>
                <a:cubicBezTo>
                  <a:pt x="552855" y="1560362"/>
                  <a:pt x="492725" y="1393200"/>
                  <a:pt x="490399" y="1377696"/>
                </a:cubicBezTo>
                <a:cubicBezTo>
                  <a:pt x="486586" y="1352277"/>
                  <a:pt x="474143" y="1328928"/>
                  <a:pt x="466015" y="1304544"/>
                </a:cubicBezTo>
                <a:lnTo>
                  <a:pt x="453823" y="1267968"/>
                </a:lnTo>
                <a:cubicBezTo>
                  <a:pt x="449759" y="1255776"/>
                  <a:pt x="448760" y="1242085"/>
                  <a:pt x="441631" y="1231392"/>
                </a:cubicBezTo>
                <a:cubicBezTo>
                  <a:pt x="410118" y="1184123"/>
                  <a:pt x="421881" y="1208717"/>
                  <a:pt x="405055" y="1158240"/>
                </a:cubicBezTo>
                <a:cubicBezTo>
                  <a:pt x="409119" y="1081024"/>
                  <a:pt x="411081" y="1003669"/>
                  <a:pt x="417247" y="926592"/>
                </a:cubicBezTo>
                <a:cubicBezTo>
                  <a:pt x="427146" y="802858"/>
                  <a:pt x="423912" y="896598"/>
                  <a:pt x="441631" y="816864"/>
                </a:cubicBezTo>
                <a:cubicBezTo>
                  <a:pt x="446994" y="792732"/>
                  <a:pt x="448975" y="767952"/>
                  <a:pt x="453823" y="743712"/>
                </a:cubicBezTo>
                <a:cubicBezTo>
                  <a:pt x="457109" y="727281"/>
                  <a:pt x="462380" y="711301"/>
                  <a:pt x="466015" y="694944"/>
                </a:cubicBezTo>
                <a:cubicBezTo>
                  <a:pt x="488992" y="591547"/>
                  <a:pt x="464529" y="675018"/>
                  <a:pt x="502591" y="560832"/>
                </a:cubicBezTo>
                <a:cubicBezTo>
                  <a:pt x="506655" y="548640"/>
                  <a:pt x="507654" y="534949"/>
                  <a:pt x="514783" y="524256"/>
                </a:cubicBezTo>
                <a:cubicBezTo>
                  <a:pt x="522911" y="512064"/>
                  <a:pt x="533216" y="501070"/>
                  <a:pt x="539167" y="487680"/>
                </a:cubicBezTo>
                <a:cubicBezTo>
                  <a:pt x="549606" y="464192"/>
                  <a:pt x="549294" y="435914"/>
                  <a:pt x="563551" y="414528"/>
                </a:cubicBezTo>
                <a:cubicBezTo>
                  <a:pt x="571679" y="402336"/>
                  <a:pt x="581984" y="391342"/>
                  <a:pt x="587935" y="377952"/>
                </a:cubicBezTo>
                <a:cubicBezTo>
                  <a:pt x="598374" y="354464"/>
                  <a:pt x="598062" y="326186"/>
                  <a:pt x="612319" y="304800"/>
                </a:cubicBezTo>
                <a:cubicBezTo>
                  <a:pt x="628575" y="280416"/>
                  <a:pt x="651820" y="259450"/>
                  <a:pt x="661087" y="231648"/>
                </a:cubicBezTo>
                <a:cubicBezTo>
                  <a:pt x="676418" y="185654"/>
                  <a:pt x="680124" y="163843"/>
                  <a:pt x="722047" y="121920"/>
                </a:cubicBezTo>
                <a:cubicBezTo>
                  <a:pt x="768984" y="74983"/>
                  <a:pt x="744277" y="94908"/>
                  <a:pt x="795199" y="60960"/>
                </a:cubicBezTo>
                <a:cubicBezTo>
                  <a:pt x="803327" y="48768"/>
                  <a:pt x="808141" y="33538"/>
                  <a:pt x="819583" y="24384"/>
                </a:cubicBezTo>
                <a:cubicBezTo>
                  <a:pt x="827533" y="18024"/>
                  <a:pt x="901741" y="797"/>
                  <a:pt x="904927" y="0"/>
                </a:cubicBezTo>
                <a:cubicBezTo>
                  <a:pt x="994335" y="4064"/>
                  <a:pt x="1084160" y="2657"/>
                  <a:pt x="1173151" y="12192"/>
                </a:cubicBezTo>
                <a:cubicBezTo>
                  <a:pt x="1198708" y="14930"/>
                  <a:pt x="1221919" y="28448"/>
                  <a:pt x="1246303" y="36576"/>
                </a:cubicBezTo>
                <a:lnTo>
                  <a:pt x="1319455" y="60960"/>
                </a:lnTo>
                <a:cubicBezTo>
                  <a:pt x="1331647" y="65024"/>
                  <a:pt x="1345338" y="66023"/>
                  <a:pt x="1356031" y="73152"/>
                </a:cubicBezTo>
                <a:cubicBezTo>
                  <a:pt x="1368223" y="81280"/>
                  <a:pt x="1379501" y="90983"/>
                  <a:pt x="1392607" y="97536"/>
                </a:cubicBezTo>
                <a:cubicBezTo>
                  <a:pt x="1404102" y="103283"/>
                  <a:pt x="1417949" y="103487"/>
                  <a:pt x="1429183" y="109728"/>
                </a:cubicBezTo>
                <a:cubicBezTo>
                  <a:pt x="1554951" y="179599"/>
                  <a:pt x="1456149" y="143101"/>
                  <a:pt x="1538911" y="170688"/>
                </a:cubicBezTo>
                <a:cubicBezTo>
                  <a:pt x="1608792" y="275510"/>
                  <a:pt x="1515743" y="152153"/>
                  <a:pt x="1599871" y="219456"/>
                </a:cubicBezTo>
                <a:cubicBezTo>
                  <a:pt x="1611313" y="228610"/>
                  <a:pt x="1612813" y="246878"/>
                  <a:pt x="1624255" y="256032"/>
                </a:cubicBezTo>
                <a:cubicBezTo>
                  <a:pt x="1634290" y="264060"/>
                  <a:pt x="1649336" y="262477"/>
                  <a:pt x="1660831" y="268224"/>
                </a:cubicBezTo>
                <a:cubicBezTo>
                  <a:pt x="1673937" y="274777"/>
                  <a:pt x="1685215" y="284480"/>
                  <a:pt x="1697407" y="292608"/>
                </a:cubicBezTo>
                <a:cubicBezTo>
                  <a:pt x="1705535" y="304800"/>
                  <a:pt x="1711430" y="318823"/>
                  <a:pt x="1721791" y="329184"/>
                </a:cubicBezTo>
                <a:cubicBezTo>
                  <a:pt x="1732152" y="339545"/>
                  <a:pt x="1749213" y="342126"/>
                  <a:pt x="1758367" y="353568"/>
                </a:cubicBezTo>
                <a:cubicBezTo>
                  <a:pt x="1766395" y="363603"/>
                  <a:pt x="1764318" y="378910"/>
                  <a:pt x="1770559" y="390144"/>
                </a:cubicBezTo>
                <a:cubicBezTo>
                  <a:pt x="1784791" y="415762"/>
                  <a:pt x="1803071" y="438912"/>
                  <a:pt x="1819327" y="463296"/>
                </a:cubicBezTo>
                <a:cubicBezTo>
                  <a:pt x="1827455" y="475488"/>
                  <a:pt x="1839077" y="485971"/>
                  <a:pt x="1843711" y="499872"/>
                </a:cubicBezTo>
                <a:cubicBezTo>
                  <a:pt x="1847775" y="512064"/>
                  <a:pt x="1849662" y="525214"/>
                  <a:pt x="1855903" y="536448"/>
                </a:cubicBezTo>
                <a:cubicBezTo>
                  <a:pt x="1870135" y="562066"/>
                  <a:pt x="1895404" y="581798"/>
                  <a:pt x="1904671" y="609600"/>
                </a:cubicBezTo>
                <a:cubicBezTo>
                  <a:pt x="1935316" y="701535"/>
                  <a:pt x="1893978" y="588214"/>
                  <a:pt x="1941247" y="682752"/>
                </a:cubicBezTo>
                <a:cubicBezTo>
                  <a:pt x="1946994" y="694247"/>
                  <a:pt x="1947692" y="707833"/>
                  <a:pt x="1953439" y="719328"/>
                </a:cubicBezTo>
                <a:cubicBezTo>
                  <a:pt x="1959992" y="732434"/>
                  <a:pt x="1977823" y="755904"/>
                  <a:pt x="1977823" y="755904"/>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3707904" y="3429000"/>
            <a:ext cx="2555776" cy="369332"/>
          </a:xfrm>
          <a:prstGeom prst="rect">
            <a:avLst/>
          </a:prstGeom>
          <a:noFill/>
        </p:spPr>
        <p:txBody>
          <a:bodyPr wrap="square" rtlCol="0">
            <a:spAutoFit/>
          </a:bodyPr>
          <a:lstStyle/>
          <a:p>
            <a:pPr algn="ctr"/>
            <a:r>
              <a:rPr lang="en-US" b="1" dirty="0"/>
              <a:t>(oxalic succinic acid)</a:t>
            </a:r>
            <a:endParaRPr lang="ru-RU" b="1" dirty="0"/>
          </a:p>
        </p:txBody>
      </p:sp>
      <p:sp>
        <p:nvSpPr>
          <p:cNvPr id="12" name="TextBox 11"/>
          <p:cNvSpPr txBox="1"/>
          <p:nvPr/>
        </p:nvSpPr>
        <p:spPr>
          <a:xfrm>
            <a:off x="7294486" y="3052797"/>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b="1" dirty="0" smtClean="0"/>
              <a:t>α</a:t>
            </a:r>
            <a:r>
              <a:rPr lang="ru-RU" b="1" dirty="0" smtClean="0"/>
              <a:t>-</a:t>
            </a:r>
            <a:r>
              <a:rPr lang="en-GB" b="1" dirty="0" err="1" smtClean="0"/>
              <a:t>ketoglutarate</a:t>
            </a:r>
            <a:endParaRPr lang="ru-RU" b="1" dirty="0"/>
          </a:p>
        </p:txBody>
      </p:sp>
      <p:sp>
        <p:nvSpPr>
          <p:cNvPr id="13" name="TextBox 12"/>
          <p:cNvSpPr txBox="1"/>
          <p:nvPr/>
        </p:nvSpPr>
        <p:spPr>
          <a:xfrm>
            <a:off x="1916308" y="1825253"/>
            <a:ext cx="1702828" cy="64633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err="1"/>
              <a:t>isocitrate</a:t>
            </a:r>
            <a:r>
              <a:rPr lang="en-US" b="1" dirty="0"/>
              <a:t> </a:t>
            </a:r>
            <a:endParaRPr lang="ru-RU" b="1" dirty="0" smtClean="0"/>
          </a:p>
          <a:p>
            <a:pPr algn="ctr"/>
            <a:r>
              <a:rPr lang="en-US" b="1" dirty="0" smtClean="0"/>
              <a:t>dehydrogenase</a:t>
            </a:r>
            <a:endParaRPr lang="ru-RU" b="1" dirty="0"/>
          </a:p>
        </p:txBody>
      </p:sp>
      <p:sp>
        <p:nvSpPr>
          <p:cNvPr id="14" name="TextBox 13"/>
          <p:cNvSpPr txBox="1"/>
          <p:nvPr/>
        </p:nvSpPr>
        <p:spPr>
          <a:xfrm>
            <a:off x="6082166" y="1874549"/>
            <a:ext cx="1702828" cy="64633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err="1"/>
              <a:t>isocitrate</a:t>
            </a:r>
            <a:r>
              <a:rPr lang="en-US" b="1" dirty="0"/>
              <a:t> </a:t>
            </a:r>
            <a:endParaRPr lang="ru-RU" b="1" dirty="0" smtClean="0"/>
          </a:p>
          <a:p>
            <a:pPr algn="ctr"/>
            <a:r>
              <a:rPr lang="en-US" b="1" dirty="0" smtClean="0"/>
              <a:t>dehydrogenase</a:t>
            </a:r>
            <a:endParaRPr lang="ru-RU" b="1" dirty="0"/>
          </a:p>
        </p:txBody>
      </p:sp>
      <p:sp>
        <p:nvSpPr>
          <p:cNvPr id="15" name="TextBox 14"/>
          <p:cNvSpPr txBox="1"/>
          <p:nvPr/>
        </p:nvSpPr>
        <p:spPr>
          <a:xfrm>
            <a:off x="225357" y="2997847"/>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isocitrate</a:t>
            </a:r>
            <a:endParaRPr lang="ru-RU" b="1" dirty="0"/>
          </a:p>
        </p:txBody>
      </p:sp>
      <p:sp>
        <p:nvSpPr>
          <p:cNvPr id="16" name="TextBox 15"/>
          <p:cNvSpPr txBox="1"/>
          <p:nvPr/>
        </p:nvSpPr>
        <p:spPr>
          <a:xfrm>
            <a:off x="3923928" y="2950477"/>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oxalosuccinate</a:t>
            </a:r>
            <a:endParaRPr lang="ru-RU" b="1" dirty="0"/>
          </a:p>
        </p:txBody>
      </p:sp>
    </p:spTree>
    <p:extLst>
      <p:ext uri="{BB962C8B-B14F-4D97-AF65-F5344CB8AC3E}">
        <p14:creationId xmlns:p14="http://schemas.microsoft.com/office/powerpoint/2010/main" val="428267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8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16632"/>
            <a:ext cx="9144000" cy="46805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4919008"/>
            <a:ext cx="9144000" cy="1938992"/>
          </a:xfrm>
          <a:prstGeom prst="rect">
            <a:avLst/>
          </a:prstGeom>
          <a:noFill/>
        </p:spPr>
        <p:txBody>
          <a:bodyPr wrap="square" rtlCol="0">
            <a:spAutoFit/>
          </a:bodyPr>
          <a:lstStyle/>
          <a:p>
            <a:pPr algn="ctr"/>
            <a:r>
              <a:rPr lang="el-GR" sz="2000" b="1" dirty="0">
                <a:latin typeface="Times New Roman" panose="02020603050405020304" pitchFamily="18" charset="0"/>
                <a:cs typeface="Times New Roman" panose="02020603050405020304" pitchFamily="18" charset="0"/>
              </a:rPr>
              <a:t>α-</a:t>
            </a:r>
            <a:r>
              <a:rPr lang="en-US" sz="2000" b="1" dirty="0" err="1">
                <a:latin typeface="Times New Roman" panose="02020603050405020304" pitchFamily="18" charset="0"/>
                <a:cs typeface="Times New Roman" panose="02020603050405020304" pitchFamily="18" charset="0"/>
              </a:rPr>
              <a:t>ketoglutarate</a:t>
            </a:r>
            <a:r>
              <a:rPr lang="en-US" sz="2000" b="1" dirty="0">
                <a:latin typeface="Times New Roman" panose="02020603050405020304" pitchFamily="18" charset="0"/>
                <a:cs typeface="Times New Roman" panose="02020603050405020304" pitchFamily="18" charset="0"/>
              </a:rPr>
              <a:t> dehydrogenase </a:t>
            </a:r>
            <a:r>
              <a:rPr lang="en-US" sz="2000" dirty="0">
                <a:latin typeface="Times New Roman" panose="02020603050405020304" pitchFamily="18" charset="0"/>
                <a:cs typeface="Times New Roman" panose="02020603050405020304" pitchFamily="18" charset="0"/>
              </a:rPr>
              <a:t>complex includes 3 enzymes:</a:t>
            </a:r>
          </a:p>
          <a:p>
            <a:pPr algn="ctr"/>
            <a:r>
              <a:rPr lang="el-GR" sz="2000" dirty="0">
                <a:latin typeface="Times New Roman" panose="02020603050405020304" pitchFamily="18" charset="0"/>
                <a:cs typeface="Times New Roman" panose="02020603050405020304" pitchFamily="18" charset="0"/>
              </a:rPr>
              <a:t>α-</a:t>
            </a:r>
            <a:r>
              <a:rPr lang="en-US" sz="2000" dirty="0" err="1">
                <a:latin typeface="Times New Roman" panose="02020603050405020304" pitchFamily="18" charset="0"/>
                <a:cs typeface="Times New Roman" panose="02020603050405020304" pitchFamily="18" charset="0"/>
              </a:rPr>
              <a:t>ketoglutarate</a:t>
            </a:r>
            <a:r>
              <a:rPr lang="en-US" sz="2000" dirty="0">
                <a:latin typeface="Times New Roman" panose="02020603050405020304" pitchFamily="18" charset="0"/>
                <a:cs typeface="Times New Roman" panose="02020603050405020304" pitchFamily="18" charset="0"/>
              </a:rPr>
              <a:t> decarboxylase</a:t>
            </a:r>
          </a:p>
          <a:p>
            <a:pPr algn="ctr"/>
            <a:r>
              <a:rPr lang="en-US" sz="2000" dirty="0" err="1">
                <a:latin typeface="Times New Roman" panose="02020603050405020304" pitchFamily="18" charset="0"/>
                <a:cs typeface="Times New Roman" panose="02020603050405020304" pitchFamily="18" charset="0"/>
              </a:rPr>
              <a:t>Dihydrolipoylsuccinyltransferase</a:t>
            </a:r>
            <a:endParaRPr lang="en-US" sz="2000" dirty="0">
              <a:latin typeface="Times New Roman" panose="02020603050405020304" pitchFamily="18" charset="0"/>
              <a:cs typeface="Times New Roman" panose="02020603050405020304" pitchFamily="18" charset="0"/>
            </a:endParaRPr>
          </a:p>
          <a:p>
            <a:pPr algn="ctr"/>
            <a:r>
              <a:rPr lang="en-US" sz="2000" dirty="0" err="1">
                <a:latin typeface="Times New Roman" panose="02020603050405020304" pitchFamily="18" charset="0"/>
                <a:cs typeface="Times New Roman" panose="02020603050405020304" pitchFamily="18" charset="0"/>
              </a:rPr>
              <a:t>Dihydrolipoyl</a:t>
            </a:r>
            <a:r>
              <a:rPr lang="en-US" sz="2000" dirty="0">
                <a:latin typeface="Times New Roman" panose="02020603050405020304" pitchFamily="18" charset="0"/>
                <a:cs typeface="Times New Roman" panose="02020603050405020304" pitchFamily="18" charset="0"/>
              </a:rPr>
              <a:t> dehydrogenase</a:t>
            </a:r>
          </a:p>
          <a:p>
            <a:pPr algn="ctr"/>
            <a:endParaRPr lang="en-US" sz="2000" b="1"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And 5 coenzymes: TDF, FAD, NAD +, </a:t>
            </a:r>
            <a:r>
              <a:rPr lang="en-US" sz="2000" b="1" dirty="0" err="1">
                <a:latin typeface="Times New Roman" panose="02020603050405020304" pitchFamily="18" charset="0"/>
                <a:cs typeface="Times New Roman" panose="02020603050405020304" pitchFamily="18" charset="0"/>
              </a:rPr>
              <a:t>lipoic</a:t>
            </a:r>
            <a:r>
              <a:rPr lang="en-US" sz="2000" b="1" dirty="0">
                <a:latin typeface="Times New Roman" panose="02020603050405020304" pitchFamily="18" charset="0"/>
                <a:cs typeface="Times New Roman" panose="02020603050405020304" pitchFamily="18" charset="0"/>
              </a:rPr>
              <a:t> acid, HS-CoA.</a:t>
            </a:r>
            <a:endParaRPr lang="ru-RU"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4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2" name="Полилиния 1"/>
          <p:cNvSpPr/>
          <p:nvPr/>
        </p:nvSpPr>
        <p:spPr>
          <a:xfrm>
            <a:off x="268224" y="1292321"/>
            <a:ext cx="6986016" cy="2657887"/>
          </a:xfrm>
          <a:custGeom>
            <a:avLst/>
            <a:gdLst>
              <a:gd name="connsiteX0" fmla="*/ 621792 w 6986016"/>
              <a:gd name="connsiteY0" fmla="*/ 2633503 h 2657887"/>
              <a:gd name="connsiteX1" fmla="*/ 682752 w 6986016"/>
              <a:gd name="connsiteY1" fmla="*/ 2596927 h 2657887"/>
              <a:gd name="connsiteX2" fmla="*/ 719328 w 6986016"/>
              <a:gd name="connsiteY2" fmla="*/ 2572543 h 2657887"/>
              <a:gd name="connsiteX3" fmla="*/ 780288 w 6986016"/>
              <a:gd name="connsiteY3" fmla="*/ 2523775 h 2657887"/>
              <a:gd name="connsiteX4" fmla="*/ 792480 w 6986016"/>
              <a:gd name="connsiteY4" fmla="*/ 2487199 h 2657887"/>
              <a:gd name="connsiteX5" fmla="*/ 829056 w 6986016"/>
              <a:gd name="connsiteY5" fmla="*/ 2462815 h 2657887"/>
              <a:gd name="connsiteX6" fmla="*/ 853440 w 6986016"/>
              <a:gd name="connsiteY6" fmla="*/ 2389663 h 2657887"/>
              <a:gd name="connsiteX7" fmla="*/ 865632 w 6986016"/>
              <a:gd name="connsiteY7" fmla="*/ 2353087 h 2657887"/>
              <a:gd name="connsiteX8" fmla="*/ 877824 w 6986016"/>
              <a:gd name="connsiteY8" fmla="*/ 2316511 h 2657887"/>
              <a:gd name="connsiteX9" fmla="*/ 853440 w 6986016"/>
              <a:gd name="connsiteY9" fmla="*/ 2158015 h 2657887"/>
              <a:gd name="connsiteX10" fmla="*/ 829056 w 6986016"/>
              <a:gd name="connsiteY10" fmla="*/ 2121439 h 2657887"/>
              <a:gd name="connsiteX11" fmla="*/ 816864 w 6986016"/>
              <a:gd name="connsiteY11" fmla="*/ 2084863 h 2657887"/>
              <a:gd name="connsiteX12" fmla="*/ 743712 w 6986016"/>
              <a:gd name="connsiteY12" fmla="*/ 2060479 h 2657887"/>
              <a:gd name="connsiteX13" fmla="*/ 646176 w 6986016"/>
              <a:gd name="connsiteY13" fmla="*/ 2036095 h 2657887"/>
              <a:gd name="connsiteX14" fmla="*/ 207264 w 6986016"/>
              <a:gd name="connsiteY14" fmla="*/ 2048287 h 2657887"/>
              <a:gd name="connsiteX15" fmla="*/ 146304 w 6986016"/>
              <a:gd name="connsiteY15" fmla="*/ 2060479 h 2657887"/>
              <a:gd name="connsiteX16" fmla="*/ 73152 w 6986016"/>
              <a:gd name="connsiteY16" fmla="*/ 2084863 h 2657887"/>
              <a:gd name="connsiteX17" fmla="*/ 12192 w 6986016"/>
              <a:gd name="connsiteY17" fmla="*/ 2194591 h 2657887"/>
              <a:gd name="connsiteX18" fmla="*/ 0 w 6986016"/>
              <a:gd name="connsiteY18" fmla="*/ 2231167 h 2657887"/>
              <a:gd name="connsiteX19" fmla="*/ 12192 w 6986016"/>
              <a:gd name="connsiteY19" fmla="*/ 2292127 h 2657887"/>
              <a:gd name="connsiteX20" fmla="*/ 85344 w 6986016"/>
              <a:gd name="connsiteY20" fmla="*/ 2353087 h 2657887"/>
              <a:gd name="connsiteX21" fmla="*/ 134112 w 6986016"/>
              <a:gd name="connsiteY21" fmla="*/ 2401855 h 2657887"/>
              <a:gd name="connsiteX22" fmla="*/ 158496 w 6986016"/>
              <a:gd name="connsiteY22" fmla="*/ 2438431 h 2657887"/>
              <a:gd name="connsiteX23" fmla="*/ 195072 w 6986016"/>
              <a:gd name="connsiteY23" fmla="*/ 2450623 h 2657887"/>
              <a:gd name="connsiteX24" fmla="*/ 268224 w 6986016"/>
              <a:gd name="connsiteY24" fmla="*/ 2499391 h 2657887"/>
              <a:gd name="connsiteX25" fmla="*/ 451104 w 6986016"/>
              <a:gd name="connsiteY25" fmla="*/ 2560351 h 2657887"/>
              <a:gd name="connsiteX26" fmla="*/ 524256 w 6986016"/>
              <a:gd name="connsiteY26" fmla="*/ 2584735 h 2657887"/>
              <a:gd name="connsiteX27" fmla="*/ 560832 w 6986016"/>
              <a:gd name="connsiteY27" fmla="*/ 2596927 h 2657887"/>
              <a:gd name="connsiteX28" fmla="*/ 633984 w 6986016"/>
              <a:gd name="connsiteY28" fmla="*/ 2609119 h 2657887"/>
              <a:gd name="connsiteX29" fmla="*/ 792480 w 6986016"/>
              <a:gd name="connsiteY29" fmla="*/ 2645695 h 2657887"/>
              <a:gd name="connsiteX30" fmla="*/ 950976 w 6986016"/>
              <a:gd name="connsiteY30" fmla="*/ 2657887 h 2657887"/>
              <a:gd name="connsiteX31" fmla="*/ 1572768 w 6986016"/>
              <a:gd name="connsiteY31" fmla="*/ 2645695 h 2657887"/>
              <a:gd name="connsiteX32" fmla="*/ 1804416 w 6986016"/>
              <a:gd name="connsiteY32" fmla="*/ 2621311 h 2657887"/>
              <a:gd name="connsiteX33" fmla="*/ 1962912 w 6986016"/>
              <a:gd name="connsiteY33" fmla="*/ 2596927 h 2657887"/>
              <a:gd name="connsiteX34" fmla="*/ 2036064 w 6986016"/>
              <a:gd name="connsiteY34" fmla="*/ 2584735 h 2657887"/>
              <a:gd name="connsiteX35" fmla="*/ 2133600 w 6986016"/>
              <a:gd name="connsiteY35" fmla="*/ 2572543 h 2657887"/>
              <a:gd name="connsiteX36" fmla="*/ 2218944 w 6986016"/>
              <a:gd name="connsiteY36" fmla="*/ 2548159 h 2657887"/>
              <a:gd name="connsiteX37" fmla="*/ 2328672 w 6986016"/>
              <a:gd name="connsiteY37" fmla="*/ 2535967 h 2657887"/>
              <a:gd name="connsiteX38" fmla="*/ 2462784 w 6986016"/>
              <a:gd name="connsiteY38" fmla="*/ 2511583 h 2657887"/>
              <a:gd name="connsiteX39" fmla="*/ 2548128 w 6986016"/>
              <a:gd name="connsiteY39" fmla="*/ 2487199 h 2657887"/>
              <a:gd name="connsiteX40" fmla="*/ 2706624 w 6986016"/>
              <a:gd name="connsiteY40" fmla="*/ 2450623 h 2657887"/>
              <a:gd name="connsiteX41" fmla="*/ 2779776 w 6986016"/>
              <a:gd name="connsiteY41" fmla="*/ 2426239 h 2657887"/>
              <a:gd name="connsiteX42" fmla="*/ 2901696 w 6986016"/>
              <a:gd name="connsiteY42" fmla="*/ 2389663 h 2657887"/>
              <a:gd name="connsiteX43" fmla="*/ 3011424 w 6986016"/>
              <a:gd name="connsiteY43" fmla="*/ 2353087 h 2657887"/>
              <a:gd name="connsiteX44" fmla="*/ 3048000 w 6986016"/>
              <a:gd name="connsiteY44" fmla="*/ 2340895 h 2657887"/>
              <a:gd name="connsiteX45" fmla="*/ 3096768 w 6986016"/>
              <a:gd name="connsiteY45" fmla="*/ 2328703 h 2657887"/>
              <a:gd name="connsiteX46" fmla="*/ 3133344 w 6986016"/>
              <a:gd name="connsiteY46" fmla="*/ 2316511 h 2657887"/>
              <a:gd name="connsiteX47" fmla="*/ 3194304 w 6986016"/>
              <a:gd name="connsiteY47" fmla="*/ 2304319 h 2657887"/>
              <a:gd name="connsiteX48" fmla="*/ 3279648 w 6986016"/>
              <a:gd name="connsiteY48" fmla="*/ 2279935 h 2657887"/>
              <a:gd name="connsiteX49" fmla="*/ 3462528 w 6986016"/>
              <a:gd name="connsiteY49" fmla="*/ 2255551 h 2657887"/>
              <a:gd name="connsiteX50" fmla="*/ 3511296 w 6986016"/>
              <a:gd name="connsiteY50" fmla="*/ 2243359 h 2657887"/>
              <a:gd name="connsiteX51" fmla="*/ 3657600 w 6986016"/>
              <a:gd name="connsiteY51" fmla="*/ 2231167 h 2657887"/>
              <a:gd name="connsiteX52" fmla="*/ 3755136 w 6986016"/>
              <a:gd name="connsiteY52" fmla="*/ 2218975 h 2657887"/>
              <a:gd name="connsiteX53" fmla="*/ 3950208 w 6986016"/>
              <a:gd name="connsiteY53" fmla="*/ 2206783 h 2657887"/>
              <a:gd name="connsiteX54" fmla="*/ 4035552 w 6986016"/>
              <a:gd name="connsiteY54" fmla="*/ 2194591 h 2657887"/>
              <a:gd name="connsiteX55" fmla="*/ 4084320 w 6986016"/>
              <a:gd name="connsiteY55" fmla="*/ 2182399 h 2657887"/>
              <a:gd name="connsiteX56" fmla="*/ 4315968 w 6986016"/>
              <a:gd name="connsiteY56" fmla="*/ 2158015 h 2657887"/>
              <a:gd name="connsiteX57" fmla="*/ 4413504 w 6986016"/>
              <a:gd name="connsiteY57" fmla="*/ 2133631 h 2657887"/>
              <a:gd name="connsiteX58" fmla="*/ 4584192 w 6986016"/>
              <a:gd name="connsiteY58" fmla="*/ 2097055 h 2657887"/>
              <a:gd name="connsiteX59" fmla="*/ 4669536 w 6986016"/>
              <a:gd name="connsiteY59" fmla="*/ 2072671 h 2657887"/>
              <a:gd name="connsiteX60" fmla="*/ 4742688 w 6986016"/>
              <a:gd name="connsiteY60" fmla="*/ 2060479 h 2657887"/>
              <a:gd name="connsiteX61" fmla="*/ 4815840 w 6986016"/>
              <a:gd name="connsiteY61" fmla="*/ 2036095 h 2657887"/>
              <a:gd name="connsiteX62" fmla="*/ 4925568 w 6986016"/>
              <a:gd name="connsiteY62" fmla="*/ 2011711 h 2657887"/>
              <a:gd name="connsiteX63" fmla="*/ 4962144 w 6986016"/>
              <a:gd name="connsiteY63" fmla="*/ 1999519 h 2657887"/>
              <a:gd name="connsiteX64" fmla="*/ 5010912 w 6986016"/>
              <a:gd name="connsiteY64" fmla="*/ 1987327 h 2657887"/>
              <a:gd name="connsiteX65" fmla="*/ 5047488 w 6986016"/>
              <a:gd name="connsiteY65" fmla="*/ 1975135 h 2657887"/>
              <a:gd name="connsiteX66" fmla="*/ 5120640 w 6986016"/>
              <a:gd name="connsiteY66" fmla="*/ 1962943 h 2657887"/>
              <a:gd name="connsiteX67" fmla="*/ 5193792 w 6986016"/>
              <a:gd name="connsiteY67" fmla="*/ 1938559 h 2657887"/>
              <a:gd name="connsiteX68" fmla="*/ 5266944 w 6986016"/>
              <a:gd name="connsiteY68" fmla="*/ 1914175 h 2657887"/>
              <a:gd name="connsiteX69" fmla="*/ 5303520 w 6986016"/>
              <a:gd name="connsiteY69" fmla="*/ 1901983 h 2657887"/>
              <a:gd name="connsiteX70" fmla="*/ 5340096 w 6986016"/>
              <a:gd name="connsiteY70" fmla="*/ 1889791 h 2657887"/>
              <a:gd name="connsiteX71" fmla="*/ 5401056 w 6986016"/>
              <a:gd name="connsiteY71" fmla="*/ 1877599 h 2657887"/>
              <a:gd name="connsiteX72" fmla="*/ 5437632 w 6986016"/>
              <a:gd name="connsiteY72" fmla="*/ 1853215 h 2657887"/>
              <a:gd name="connsiteX73" fmla="*/ 5498592 w 6986016"/>
              <a:gd name="connsiteY73" fmla="*/ 1841023 h 2657887"/>
              <a:gd name="connsiteX74" fmla="*/ 5535168 w 6986016"/>
              <a:gd name="connsiteY74" fmla="*/ 1828831 h 2657887"/>
              <a:gd name="connsiteX75" fmla="*/ 5583936 w 6986016"/>
              <a:gd name="connsiteY75" fmla="*/ 1816639 h 2657887"/>
              <a:gd name="connsiteX76" fmla="*/ 5632704 w 6986016"/>
              <a:gd name="connsiteY76" fmla="*/ 1792255 h 2657887"/>
              <a:gd name="connsiteX77" fmla="*/ 5681472 w 6986016"/>
              <a:gd name="connsiteY77" fmla="*/ 1780063 h 2657887"/>
              <a:gd name="connsiteX78" fmla="*/ 5754624 w 6986016"/>
              <a:gd name="connsiteY78" fmla="*/ 1755679 h 2657887"/>
              <a:gd name="connsiteX79" fmla="*/ 5791200 w 6986016"/>
              <a:gd name="connsiteY79" fmla="*/ 1743487 h 2657887"/>
              <a:gd name="connsiteX80" fmla="*/ 5839968 w 6986016"/>
              <a:gd name="connsiteY80" fmla="*/ 1731295 h 2657887"/>
              <a:gd name="connsiteX81" fmla="*/ 5888736 w 6986016"/>
              <a:gd name="connsiteY81" fmla="*/ 1706911 h 2657887"/>
              <a:gd name="connsiteX82" fmla="*/ 5925312 w 6986016"/>
              <a:gd name="connsiteY82" fmla="*/ 1694719 h 2657887"/>
              <a:gd name="connsiteX83" fmla="*/ 5961888 w 6986016"/>
              <a:gd name="connsiteY83" fmla="*/ 1670335 h 2657887"/>
              <a:gd name="connsiteX84" fmla="*/ 6035040 w 6986016"/>
              <a:gd name="connsiteY84" fmla="*/ 1645951 h 2657887"/>
              <a:gd name="connsiteX85" fmla="*/ 6120384 w 6986016"/>
              <a:gd name="connsiteY85" fmla="*/ 1621567 h 2657887"/>
              <a:gd name="connsiteX86" fmla="*/ 6156960 w 6986016"/>
              <a:gd name="connsiteY86" fmla="*/ 1597183 h 2657887"/>
              <a:gd name="connsiteX87" fmla="*/ 6193536 w 6986016"/>
              <a:gd name="connsiteY87" fmla="*/ 1584991 h 2657887"/>
              <a:gd name="connsiteX88" fmla="*/ 6242304 w 6986016"/>
              <a:gd name="connsiteY88" fmla="*/ 1560607 h 2657887"/>
              <a:gd name="connsiteX89" fmla="*/ 6327648 w 6986016"/>
              <a:gd name="connsiteY89" fmla="*/ 1536223 h 2657887"/>
              <a:gd name="connsiteX90" fmla="*/ 6364224 w 6986016"/>
              <a:gd name="connsiteY90" fmla="*/ 1524031 h 2657887"/>
              <a:gd name="connsiteX91" fmla="*/ 6400800 w 6986016"/>
              <a:gd name="connsiteY91" fmla="*/ 1499647 h 2657887"/>
              <a:gd name="connsiteX92" fmla="*/ 6473952 w 6986016"/>
              <a:gd name="connsiteY92" fmla="*/ 1475263 h 2657887"/>
              <a:gd name="connsiteX93" fmla="*/ 6547104 w 6986016"/>
              <a:gd name="connsiteY93" fmla="*/ 1426495 h 2657887"/>
              <a:gd name="connsiteX94" fmla="*/ 6583680 w 6986016"/>
              <a:gd name="connsiteY94" fmla="*/ 1402111 h 2657887"/>
              <a:gd name="connsiteX95" fmla="*/ 6620256 w 6986016"/>
              <a:gd name="connsiteY95" fmla="*/ 1389919 h 2657887"/>
              <a:gd name="connsiteX96" fmla="*/ 6656832 w 6986016"/>
              <a:gd name="connsiteY96" fmla="*/ 1353343 h 2657887"/>
              <a:gd name="connsiteX97" fmla="*/ 6693408 w 6986016"/>
              <a:gd name="connsiteY97" fmla="*/ 1341151 h 2657887"/>
              <a:gd name="connsiteX98" fmla="*/ 6778752 w 6986016"/>
              <a:gd name="connsiteY98" fmla="*/ 1255807 h 2657887"/>
              <a:gd name="connsiteX99" fmla="*/ 6790944 w 6986016"/>
              <a:gd name="connsiteY99" fmla="*/ 1219231 h 2657887"/>
              <a:gd name="connsiteX100" fmla="*/ 6839712 w 6986016"/>
              <a:gd name="connsiteY100" fmla="*/ 1146079 h 2657887"/>
              <a:gd name="connsiteX101" fmla="*/ 6851904 w 6986016"/>
              <a:gd name="connsiteY101" fmla="*/ 1109503 h 2657887"/>
              <a:gd name="connsiteX102" fmla="*/ 6876288 w 6986016"/>
              <a:gd name="connsiteY102" fmla="*/ 1072927 h 2657887"/>
              <a:gd name="connsiteX103" fmla="*/ 6900672 w 6986016"/>
              <a:gd name="connsiteY103" fmla="*/ 999775 h 2657887"/>
              <a:gd name="connsiteX104" fmla="*/ 6925056 w 6986016"/>
              <a:gd name="connsiteY104" fmla="*/ 926623 h 2657887"/>
              <a:gd name="connsiteX105" fmla="*/ 6949440 w 6986016"/>
              <a:gd name="connsiteY105" fmla="*/ 853471 h 2657887"/>
              <a:gd name="connsiteX106" fmla="*/ 6961632 w 6986016"/>
              <a:gd name="connsiteY106" fmla="*/ 816895 h 2657887"/>
              <a:gd name="connsiteX107" fmla="*/ 6986016 w 6986016"/>
              <a:gd name="connsiteY107" fmla="*/ 707167 h 2657887"/>
              <a:gd name="connsiteX108" fmla="*/ 6961632 w 6986016"/>
              <a:gd name="connsiteY108" fmla="*/ 414559 h 2657887"/>
              <a:gd name="connsiteX109" fmla="*/ 6937248 w 6986016"/>
              <a:gd name="connsiteY109" fmla="*/ 341407 h 2657887"/>
              <a:gd name="connsiteX110" fmla="*/ 6912864 w 6986016"/>
              <a:gd name="connsiteY110" fmla="*/ 304831 h 2657887"/>
              <a:gd name="connsiteX111" fmla="*/ 6851904 w 6986016"/>
              <a:gd name="connsiteY111" fmla="*/ 207295 h 2657887"/>
              <a:gd name="connsiteX112" fmla="*/ 6790944 w 6986016"/>
              <a:gd name="connsiteY112" fmla="*/ 97567 h 2657887"/>
              <a:gd name="connsiteX113" fmla="*/ 6754368 w 6986016"/>
              <a:gd name="connsiteY113" fmla="*/ 73183 h 2657887"/>
              <a:gd name="connsiteX114" fmla="*/ 6717792 w 6986016"/>
              <a:gd name="connsiteY114" fmla="*/ 31 h 265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986016" h="2657887">
                <a:moveTo>
                  <a:pt x="621792" y="2633503"/>
                </a:moveTo>
                <a:cubicBezTo>
                  <a:pt x="642112" y="2621311"/>
                  <a:pt x="662657" y="2609486"/>
                  <a:pt x="682752" y="2596927"/>
                </a:cubicBezTo>
                <a:cubicBezTo>
                  <a:pt x="695178" y="2589161"/>
                  <a:pt x="708967" y="2582904"/>
                  <a:pt x="719328" y="2572543"/>
                </a:cubicBezTo>
                <a:cubicBezTo>
                  <a:pt x="774475" y="2517396"/>
                  <a:pt x="709082" y="2547510"/>
                  <a:pt x="780288" y="2523775"/>
                </a:cubicBezTo>
                <a:cubicBezTo>
                  <a:pt x="784352" y="2511583"/>
                  <a:pt x="784452" y="2497234"/>
                  <a:pt x="792480" y="2487199"/>
                </a:cubicBezTo>
                <a:cubicBezTo>
                  <a:pt x="801634" y="2475757"/>
                  <a:pt x="821290" y="2475241"/>
                  <a:pt x="829056" y="2462815"/>
                </a:cubicBezTo>
                <a:cubicBezTo>
                  <a:pt x="842679" y="2441019"/>
                  <a:pt x="845312" y="2414047"/>
                  <a:pt x="853440" y="2389663"/>
                </a:cubicBezTo>
                <a:lnTo>
                  <a:pt x="865632" y="2353087"/>
                </a:lnTo>
                <a:lnTo>
                  <a:pt x="877824" y="2316511"/>
                </a:lnTo>
                <a:cubicBezTo>
                  <a:pt x="874327" y="2281545"/>
                  <a:pt x="875409" y="2201953"/>
                  <a:pt x="853440" y="2158015"/>
                </a:cubicBezTo>
                <a:cubicBezTo>
                  <a:pt x="846887" y="2144909"/>
                  <a:pt x="835609" y="2134545"/>
                  <a:pt x="829056" y="2121439"/>
                </a:cubicBezTo>
                <a:cubicBezTo>
                  <a:pt x="823309" y="2109944"/>
                  <a:pt x="827322" y="2092333"/>
                  <a:pt x="816864" y="2084863"/>
                </a:cubicBezTo>
                <a:cubicBezTo>
                  <a:pt x="795949" y="2069923"/>
                  <a:pt x="768096" y="2068607"/>
                  <a:pt x="743712" y="2060479"/>
                </a:cubicBezTo>
                <a:cubicBezTo>
                  <a:pt x="687477" y="2041734"/>
                  <a:pt x="719738" y="2050807"/>
                  <a:pt x="646176" y="2036095"/>
                </a:cubicBezTo>
                <a:cubicBezTo>
                  <a:pt x="499872" y="2040159"/>
                  <a:pt x="353451" y="2041156"/>
                  <a:pt x="207264" y="2048287"/>
                </a:cubicBezTo>
                <a:cubicBezTo>
                  <a:pt x="186566" y="2049297"/>
                  <a:pt x="166296" y="2055027"/>
                  <a:pt x="146304" y="2060479"/>
                </a:cubicBezTo>
                <a:cubicBezTo>
                  <a:pt x="121507" y="2067242"/>
                  <a:pt x="73152" y="2084863"/>
                  <a:pt x="73152" y="2084863"/>
                </a:cubicBezTo>
                <a:cubicBezTo>
                  <a:pt x="18401" y="2139614"/>
                  <a:pt x="42028" y="2105082"/>
                  <a:pt x="12192" y="2194591"/>
                </a:cubicBezTo>
                <a:lnTo>
                  <a:pt x="0" y="2231167"/>
                </a:lnTo>
                <a:cubicBezTo>
                  <a:pt x="4064" y="2251487"/>
                  <a:pt x="2925" y="2273592"/>
                  <a:pt x="12192" y="2292127"/>
                </a:cubicBezTo>
                <a:cubicBezTo>
                  <a:pt x="23926" y="2315596"/>
                  <a:pt x="64338" y="2339083"/>
                  <a:pt x="85344" y="2353087"/>
                </a:cubicBezTo>
                <a:cubicBezTo>
                  <a:pt x="111945" y="2432889"/>
                  <a:pt x="74999" y="2354565"/>
                  <a:pt x="134112" y="2401855"/>
                </a:cubicBezTo>
                <a:cubicBezTo>
                  <a:pt x="145554" y="2411009"/>
                  <a:pt x="147054" y="2429277"/>
                  <a:pt x="158496" y="2438431"/>
                </a:cubicBezTo>
                <a:cubicBezTo>
                  <a:pt x="168531" y="2446459"/>
                  <a:pt x="183838" y="2444382"/>
                  <a:pt x="195072" y="2450623"/>
                </a:cubicBezTo>
                <a:cubicBezTo>
                  <a:pt x="220690" y="2464855"/>
                  <a:pt x="240422" y="2490124"/>
                  <a:pt x="268224" y="2499391"/>
                </a:cubicBezTo>
                <a:lnTo>
                  <a:pt x="451104" y="2560351"/>
                </a:lnTo>
                <a:lnTo>
                  <a:pt x="524256" y="2584735"/>
                </a:lnTo>
                <a:cubicBezTo>
                  <a:pt x="536448" y="2588799"/>
                  <a:pt x="548155" y="2594814"/>
                  <a:pt x="560832" y="2596927"/>
                </a:cubicBezTo>
                <a:cubicBezTo>
                  <a:pt x="585216" y="2600991"/>
                  <a:pt x="609852" y="2603756"/>
                  <a:pt x="633984" y="2609119"/>
                </a:cubicBezTo>
                <a:cubicBezTo>
                  <a:pt x="732581" y="2631029"/>
                  <a:pt x="584744" y="2629715"/>
                  <a:pt x="792480" y="2645695"/>
                </a:cubicBezTo>
                <a:lnTo>
                  <a:pt x="950976" y="2657887"/>
                </a:lnTo>
                <a:cubicBezTo>
                  <a:pt x="1158240" y="2653823"/>
                  <a:pt x="1365654" y="2654571"/>
                  <a:pt x="1572768" y="2645695"/>
                </a:cubicBezTo>
                <a:cubicBezTo>
                  <a:pt x="1650339" y="2642371"/>
                  <a:pt x="1804416" y="2621311"/>
                  <a:pt x="1804416" y="2621311"/>
                </a:cubicBezTo>
                <a:cubicBezTo>
                  <a:pt x="1884825" y="2594508"/>
                  <a:pt x="1812039" y="2615786"/>
                  <a:pt x="1962912" y="2596927"/>
                </a:cubicBezTo>
                <a:cubicBezTo>
                  <a:pt x="1987441" y="2593861"/>
                  <a:pt x="2011592" y="2588231"/>
                  <a:pt x="2036064" y="2584735"/>
                </a:cubicBezTo>
                <a:cubicBezTo>
                  <a:pt x="2068500" y="2580101"/>
                  <a:pt x="2101088" y="2576607"/>
                  <a:pt x="2133600" y="2572543"/>
                </a:cubicBezTo>
                <a:cubicBezTo>
                  <a:pt x="2160912" y="2563439"/>
                  <a:pt x="2190513" y="2552533"/>
                  <a:pt x="2218944" y="2548159"/>
                </a:cubicBezTo>
                <a:cubicBezTo>
                  <a:pt x="2255317" y="2542563"/>
                  <a:pt x="2292096" y="2540031"/>
                  <a:pt x="2328672" y="2535967"/>
                </a:cubicBezTo>
                <a:cubicBezTo>
                  <a:pt x="2439282" y="2508314"/>
                  <a:pt x="2302605" y="2540706"/>
                  <a:pt x="2462784" y="2511583"/>
                </a:cubicBezTo>
                <a:cubicBezTo>
                  <a:pt x="2546403" y="2496380"/>
                  <a:pt x="2478488" y="2504609"/>
                  <a:pt x="2548128" y="2487199"/>
                </a:cubicBezTo>
                <a:cubicBezTo>
                  <a:pt x="2625501" y="2467856"/>
                  <a:pt x="2615586" y="2480969"/>
                  <a:pt x="2706624" y="2450623"/>
                </a:cubicBezTo>
                <a:cubicBezTo>
                  <a:pt x="2731008" y="2442495"/>
                  <a:pt x="2754840" y="2432473"/>
                  <a:pt x="2779776" y="2426239"/>
                </a:cubicBezTo>
                <a:cubicBezTo>
                  <a:pt x="2853480" y="2407813"/>
                  <a:pt x="2812648" y="2419346"/>
                  <a:pt x="2901696" y="2389663"/>
                </a:cubicBezTo>
                <a:lnTo>
                  <a:pt x="3011424" y="2353087"/>
                </a:lnTo>
                <a:cubicBezTo>
                  <a:pt x="3023616" y="2349023"/>
                  <a:pt x="3035532" y="2344012"/>
                  <a:pt x="3048000" y="2340895"/>
                </a:cubicBezTo>
                <a:cubicBezTo>
                  <a:pt x="3064256" y="2336831"/>
                  <a:pt x="3080656" y="2333306"/>
                  <a:pt x="3096768" y="2328703"/>
                </a:cubicBezTo>
                <a:cubicBezTo>
                  <a:pt x="3109125" y="2325172"/>
                  <a:pt x="3120876" y="2319628"/>
                  <a:pt x="3133344" y="2316511"/>
                </a:cubicBezTo>
                <a:cubicBezTo>
                  <a:pt x="3153448" y="2311485"/>
                  <a:pt x="3174200" y="2309345"/>
                  <a:pt x="3194304" y="2304319"/>
                </a:cubicBezTo>
                <a:cubicBezTo>
                  <a:pt x="3263944" y="2286909"/>
                  <a:pt x="3196029" y="2295138"/>
                  <a:pt x="3279648" y="2279935"/>
                </a:cubicBezTo>
                <a:cubicBezTo>
                  <a:pt x="3398589" y="2258309"/>
                  <a:pt x="3335153" y="2276780"/>
                  <a:pt x="3462528" y="2255551"/>
                </a:cubicBezTo>
                <a:cubicBezTo>
                  <a:pt x="3479056" y="2252796"/>
                  <a:pt x="3494669" y="2245437"/>
                  <a:pt x="3511296" y="2243359"/>
                </a:cubicBezTo>
                <a:cubicBezTo>
                  <a:pt x="3559855" y="2237289"/>
                  <a:pt x="3608906" y="2236036"/>
                  <a:pt x="3657600" y="2231167"/>
                </a:cubicBezTo>
                <a:cubicBezTo>
                  <a:pt x="3690202" y="2227907"/>
                  <a:pt x="3722484" y="2221696"/>
                  <a:pt x="3755136" y="2218975"/>
                </a:cubicBezTo>
                <a:cubicBezTo>
                  <a:pt x="3820062" y="2213565"/>
                  <a:pt x="3885184" y="2210847"/>
                  <a:pt x="3950208" y="2206783"/>
                </a:cubicBezTo>
                <a:cubicBezTo>
                  <a:pt x="3978656" y="2202719"/>
                  <a:pt x="4007279" y="2199732"/>
                  <a:pt x="4035552" y="2194591"/>
                </a:cubicBezTo>
                <a:cubicBezTo>
                  <a:pt x="4052038" y="2191594"/>
                  <a:pt x="4067711" y="2184614"/>
                  <a:pt x="4084320" y="2182399"/>
                </a:cubicBezTo>
                <a:cubicBezTo>
                  <a:pt x="4322193" y="2150683"/>
                  <a:pt x="4121971" y="2187861"/>
                  <a:pt x="4315968" y="2158015"/>
                </a:cubicBezTo>
                <a:cubicBezTo>
                  <a:pt x="4487224" y="2131668"/>
                  <a:pt x="4296681" y="2159592"/>
                  <a:pt x="4413504" y="2133631"/>
                </a:cubicBezTo>
                <a:cubicBezTo>
                  <a:pt x="4505589" y="2113168"/>
                  <a:pt x="4481821" y="2131179"/>
                  <a:pt x="4584192" y="2097055"/>
                </a:cubicBezTo>
                <a:cubicBezTo>
                  <a:pt x="4619052" y="2085435"/>
                  <a:pt x="4631264" y="2080325"/>
                  <a:pt x="4669536" y="2072671"/>
                </a:cubicBezTo>
                <a:cubicBezTo>
                  <a:pt x="4693776" y="2067823"/>
                  <a:pt x="4718706" y="2066475"/>
                  <a:pt x="4742688" y="2060479"/>
                </a:cubicBezTo>
                <a:cubicBezTo>
                  <a:pt x="4767624" y="2054245"/>
                  <a:pt x="4790636" y="2041136"/>
                  <a:pt x="4815840" y="2036095"/>
                </a:cubicBezTo>
                <a:cubicBezTo>
                  <a:pt x="4857742" y="2027715"/>
                  <a:pt x="4885393" y="2023190"/>
                  <a:pt x="4925568" y="2011711"/>
                </a:cubicBezTo>
                <a:cubicBezTo>
                  <a:pt x="4937925" y="2008180"/>
                  <a:pt x="4949787" y="2003050"/>
                  <a:pt x="4962144" y="1999519"/>
                </a:cubicBezTo>
                <a:cubicBezTo>
                  <a:pt x="4978256" y="1994916"/>
                  <a:pt x="4994800" y="1991930"/>
                  <a:pt x="5010912" y="1987327"/>
                </a:cubicBezTo>
                <a:cubicBezTo>
                  <a:pt x="5023269" y="1983796"/>
                  <a:pt x="5034943" y="1977923"/>
                  <a:pt x="5047488" y="1975135"/>
                </a:cubicBezTo>
                <a:cubicBezTo>
                  <a:pt x="5071620" y="1969772"/>
                  <a:pt x="5096658" y="1968939"/>
                  <a:pt x="5120640" y="1962943"/>
                </a:cubicBezTo>
                <a:cubicBezTo>
                  <a:pt x="5145576" y="1956709"/>
                  <a:pt x="5169408" y="1946687"/>
                  <a:pt x="5193792" y="1938559"/>
                </a:cubicBezTo>
                <a:lnTo>
                  <a:pt x="5266944" y="1914175"/>
                </a:lnTo>
                <a:lnTo>
                  <a:pt x="5303520" y="1901983"/>
                </a:lnTo>
                <a:cubicBezTo>
                  <a:pt x="5315712" y="1897919"/>
                  <a:pt x="5327494" y="1892311"/>
                  <a:pt x="5340096" y="1889791"/>
                </a:cubicBezTo>
                <a:lnTo>
                  <a:pt x="5401056" y="1877599"/>
                </a:lnTo>
                <a:cubicBezTo>
                  <a:pt x="5413248" y="1869471"/>
                  <a:pt x="5423912" y="1858360"/>
                  <a:pt x="5437632" y="1853215"/>
                </a:cubicBezTo>
                <a:cubicBezTo>
                  <a:pt x="5457035" y="1845939"/>
                  <a:pt x="5478488" y="1846049"/>
                  <a:pt x="5498592" y="1841023"/>
                </a:cubicBezTo>
                <a:cubicBezTo>
                  <a:pt x="5511060" y="1837906"/>
                  <a:pt x="5522811" y="1832362"/>
                  <a:pt x="5535168" y="1828831"/>
                </a:cubicBezTo>
                <a:cubicBezTo>
                  <a:pt x="5551280" y="1824228"/>
                  <a:pt x="5568247" y="1822523"/>
                  <a:pt x="5583936" y="1816639"/>
                </a:cubicBezTo>
                <a:cubicBezTo>
                  <a:pt x="5600954" y="1810257"/>
                  <a:pt x="5615686" y="1798637"/>
                  <a:pt x="5632704" y="1792255"/>
                </a:cubicBezTo>
                <a:cubicBezTo>
                  <a:pt x="5648393" y="1786371"/>
                  <a:pt x="5665422" y="1784878"/>
                  <a:pt x="5681472" y="1780063"/>
                </a:cubicBezTo>
                <a:cubicBezTo>
                  <a:pt x="5706091" y="1772677"/>
                  <a:pt x="5730240" y="1763807"/>
                  <a:pt x="5754624" y="1755679"/>
                </a:cubicBezTo>
                <a:cubicBezTo>
                  <a:pt x="5766816" y="1751615"/>
                  <a:pt x="5778732" y="1746604"/>
                  <a:pt x="5791200" y="1743487"/>
                </a:cubicBezTo>
                <a:cubicBezTo>
                  <a:pt x="5807456" y="1739423"/>
                  <a:pt x="5824279" y="1737179"/>
                  <a:pt x="5839968" y="1731295"/>
                </a:cubicBezTo>
                <a:cubicBezTo>
                  <a:pt x="5856986" y="1724913"/>
                  <a:pt x="5872031" y="1714070"/>
                  <a:pt x="5888736" y="1706911"/>
                </a:cubicBezTo>
                <a:cubicBezTo>
                  <a:pt x="5900548" y="1701849"/>
                  <a:pt x="5913817" y="1700466"/>
                  <a:pt x="5925312" y="1694719"/>
                </a:cubicBezTo>
                <a:cubicBezTo>
                  <a:pt x="5938418" y="1688166"/>
                  <a:pt x="5948498" y="1676286"/>
                  <a:pt x="5961888" y="1670335"/>
                </a:cubicBezTo>
                <a:cubicBezTo>
                  <a:pt x="5985376" y="1659896"/>
                  <a:pt x="6010104" y="1652185"/>
                  <a:pt x="6035040" y="1645951"/>
                </a:cubicBezTo>
                <a:cubicBezTo>
                  <a:pt x="6050665" y="1642045"/>
                  <a:pt x="6102893" y="1630312"/>
                  <a:pt x="6120384" y="1621567"/>
                </a:cubicBezTo>
                <a:cubicBezTo>
                  <a:pt x="6133490" y="1615014"/>
                  <a:pt x="6143854" y="1603736"/>
                  <a:pt x="6156960" y="1597183"/>
                </a:cubicBezTo>
                <a:cubicBezTo>
                  <a:pt x="6168455" y="1591436"/>
                  <a:pt x="6181724" y="1590053"/>
                  <a:pt x="6193536" y="1584991"/>
                </a:cubicBezTo>
                <a:cubicBezTo>
                  <a:pt x="6210241" y="1577832"/>
                  <a:pt x="6225599" y="1567766"/>
                  <a:pt x="6242304" y="1560607"/>
                </a:cubicBezTo>
                <a:cubicBezTo>
                  <a:pt x="6271536" y="1548079"/>
                  <a:pt x="6296714" y="1545061"/>
                  <a:pt x="6327648" y="1536223"/>
                </a:cubicBezTo>
                <a:cubicBezTo>
                  <a:pt x="6340005" y="1532692"/>
                  <a:pt x="6352729" y="1529778"/>
                  <a:pt x="6364224" y="1524031"/>
                </a:cubicBezTo>
                <a:cubicBezTo>
                  <a:pt x="6377330" y="1517478"/>
                  <a:pt x="6387410" y="1505598"/>
                  <a:pt x="6400800" y="1499647"/>
                </a:cubicBezTo>
                <a:cubicBezTo>
                  <a:pt x="6424288" y="1489208"/>
                  <a:pt x="6452566" y="1489520"/>
                  <a:pt x="6473952" y="1475263"/>
                </a:cubicBezTo>
                <a:lnTo>
                  <a:pt x="6547104" y="1426495"/>
                </a:lnTo>
                <a:cubicBezTo>
                  <a:pt x="6559296" y="1418367"/>
                  <a:pt x="6569779" y="1406745"/>
                  <a:pt x="6583680" y="1402111"/>
                </a:cubicBezTo>
                <a:lnTo>
                  <a:pt x="6620256" y="1389919"/>
                </a:lnTo>
                <a:cubicBezTo>
                  <a:pt x="6632448" y="1377727"/>
                  <a:pt x="6642486" y="1362907"/>
                  <a:pt x="6656832" y="1353343"/>
                </a:cubicBezTo>
                <a:cubicBezTo>
                  <a:pt x="6667525" y="1346214"/>
                  <a:pt x="6684321" y="1350238"/>
                  <a:pt x="6693408" y="1341151"/>
                </a:cubicBezTo>
                <a:cubicBezTo>
                  <a:pt x="6791227" y="1243332"/>
                  <a:pt x="6695990" y="1283394"/>
                  <a:pt x="6778752" y="1255807"/>
                </a:cubicBezTo>
                <a:cubicBezTo>
                  <a:pt x="6782816" y="1243615"/>
                  <a:pt x="6784703" y="1230465"/>
                  <a:pt x="6790944" y="1219231"/>
                </a:cubicBezTo>
                <a:cubicBezTo>
                  <a:pt x="6805176" y="1193613"/>
                  <a:pt x="6830445" y="1173881"/>
                  <a:pt x="6839712" y="1146079"/>
                </a:cubicBezTo>
                <a:cubicBezTo>
                  <a:pt x="6843776" y="1133887"/>
                  <a:pt x="6846157" y="1120998"/>
                  <a:pt x="6851904" y="1109503"/>
                </a:cubicBezTo>
                <a:cubicBezTo>
                  <a:pt x="6858457" y="1096397"/>
                  <a:pt x="6870337" y="1086317"/>
                  <a:pt x="6876288" y="1072927"/>
                </a:cubicBezTo>
                <a:cubicBezTo>
                  <a:pt x="6886727" y="1049439"/>
                  <a:pt x="6892544" y="1024159"/>
                  <a:pt x="6900672" y="999775"/>
                </a:cubicBezTo>
                <a:lnTo>
                  <a:pt x="6925056" y="926623"/>
                </a:lnTo>
                <a:lnTo>
                  <a:pt x="6949440" y="853471"/>
                </a:lnTo>
                <a:cubicBezTo>
                  <a:pt x="6953504" y="841279"/>
                  <a:pt x="6959519" y="829572"/>
                  <a:pt x="6961632" y="816895"/>
                </a:cubicBezTo>
                <a:cubicBezTo>
                  <a:pt x="6975937" y="731066"/>
                  <a:pt x="6966007" y="767195"/>
                  <a:pt x="6986016" y="707167"/>
                </a:cubicBezTo>
                <a:cubicBezTo>
                  <a:pt x="6979190" y="570653"/>
                  <a:pt x="6992285" y="516735"/>
                  <a:pt x="6961632" y="414559"/>
                </a:cubicBezTo>
                <a:cubicBezTo>
                  <a:pt x="6954246" y="389940"/>
                  <a:pt x="6951505" y="362793"/>
                  <a:pt x="6937248" y="341407"/>
                </a:cubicBezTo>
                <a:cubicBezTo>
                  <a:pt x="6929120" y="329215"/>
                  <a:pt x="6918815" y="318221"/>
                  <a:pt x="6912864" y="304831"/>
                </a:cubicBezTo>
                <a:cubicBezTo>
                  <a:pt x="6870101" y="208615"/>
                  <a:pt x="6917702" y="251160"/>
                  <a:pt x="6851904" y="207295"/>
                </a:cubicBezTo>
                <a:cubicBezTo>
                  <a:pt x="6839199" y="169180"/>
                  <a:pt x="6826878" y="121523"/>
                  <a:pt x="6790944" y="97567"/>
                </a:cubicBezTo>
                <a:lnTo>
                  <a:pt x="6754368" y="73183"/>
                </a:lnTo>
                <a:cubicBezTo>
                  <a:pt x="6728699" y="-3824"/>
                  <a:pt x="6755687" y="31"/>
                  <a:pt x="6717792" y="3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372" r="33255"/>
          <a:stretch/>
        </p:blipFill>
        <p:spPr bwMode="auto">
          <a:xfrm>
            <a:off x="1805984" y="746979"/>
            <a:ext cx="203440" cy="749300"/>
          </a:xfrm>
          <a:prstGeom prst="rect">
            <a:avLst/>
          </a:prstGeom>
          <a:solidFill>
            <a:schemeClr val="bg1"/>
          </a:solidFill>
          <a:ln>
            <a:noFill/>
          </a:ln>
          <a:effec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00" t="15768" r="77867" b="76419"/>
          <a:stretch/>
        </p:blipFill>
        <p:spPr bwMode="auto">
          <a:xfrm>
            <a:off x="1547664" y="851494"/>
            <a:ext cx="268224"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олилиния 4"/>
          <p:cNvSpPr/>
          <p:nvPr/>
        </p:nvSpPr>
        <p:spPr>
          <a:xfrm>
            <a:off x="1094119" y="877824"/>
            <a:ext cx="2540538" cy="2877312"/>
          </a:xfrm>
          <a:custGeom>
            <a:avLst/>
            <a:gdLst>
              <a:gd name="connsiteX0" fmla="*/ 429881 w 2540538"/>
              <a:gd name="connsiteY0" fmla="*/ 2499360 h 2877312"/>
              <a:gd name="connsiteX1" fmla="*/ 393305 w 2540538"/>
              <a:gd name="connsiteY1" fmla="*/ 2633472 h 2877312"/>
              <a:gd name="connsiteX2" fmla="*/ 381113 w 2540538"/>
              <a:gd name="connsiteY2" fmla="*/ 2670048 h 2877312"/>
              <a:gd name="connsiteX3" fmla="*/ 332345 w 2540538"/>
              <a:gd name="connsiteY3" fmla="*/ 2743200 h 2877312"/>
              <a:gd name="connsiteX4" fmla="*/ 307961 w 2540538"/>
              <a:gd name="connsiteY4" fmla="*/ 2779776 h 2877312"/>
              <a:gd name="connsiteX5" fmla="*/ 283577 w 2540538"/>
              <a:gd name="connsiteY5" fmla="*/ 2816352 h 2877312"/>
              <a:gd name="connsiteX6" fmla="*/ 210425 w 2540538"/>
              <a:gd name="connsiteY6" fmla="*/ 2852928 h 2877312"/>
              <a:gd name="connsiteX7" fmla="*/ 137273 w 2540538"/>
              <a:gd name="connsiteY7" fmla="*/ 2877312 h 2877312"/>
              <a:gd name="connsiteX8" fmla="*/ 27545 w 2540538"/>
              <a:gd name="connsiteY8" fmla="*/ 2865120 h 2877312"/>
              <a:gd name="connsiteX9" fmla="*/ 3161 w 2540538"/>
              <a:gd name="connsiteY9" fmla="*/ 2828544 h 2877312"/>
              <a:gd name="connsiteX10" fmla="*/ 39737 w 2540538"/>
              <a:gd name="connsiteY10" fmla="*/ 2548128 h 2877312"/>
              <a:gd name="connsiteX11" fmla="*/ 51929 w 2540538"/>
              <a:gd name="connsiteY11" fmla="*/ 2511552 h 2877312"/>
              <a:gd name="connsiteX12" fmla="*/ 100697 w 2540538"/>
              <a:gd name="connsiteY12" fmla="*/ 2401824 h 2877312"/>
              <a:gd name="connsiteX13" fmla="*/ 112889 w 2540538"/>
              <a:gd name="connsiteY13" fmla="*/ 2365248 h 2877312"/>
              <a:gd name="connsiteX14" fmla="*/ 125081 w 2540538"/>
              <a:gd name="connsiteY14" fmla="*/ 2328672 h 2877312"/>
              <a:gd name="connsiteX15" fmla="*/ 149465 w 2540538"/>
              <a:gd name="connsiteY15" fmla="*/ 2292096 h 2877312"/>
              <a:gd name="connsiteX16" fmla="*/ 173849 w 2540538"/>
              <a:gd name="connsiteY16" fmla="*/ 2218944 h 2877312"/>
              <a:gd name="connsiteX17" fmla="*/ 186041 w 2540538"/>
              <a:gd name="connsiteY17" fmla="*/ 2182368 h 2877312"/>
              <a:gd name="connsiteX18" fmla="*/ 222617 w 2540538"/>
              <a:gd name="connsiteY18" fmla="*/ 2109216 h 2877312"/>
              <a:gd name="connsiteX19" fmla="*/ 271385 w 2540538"/>
              <a:gd name="connsiteY19" fmla="*/ 2036064 h 2877312"/>
              <a:gd name="connsiteX20" fmla="*/ 295769 w 2540538"/>
              <a:gd name="connsiteY20" fmla="*/ 1962912 h 2877312"/>
              <a:gd name="connsiteX21" fmla="*/ 320153 w 2540538"/>
              <a:gd name="connsiteY21" fmla="*/ 1926336 h 2877312"/>
              <a:gd name="connsiteX22" fmla="*/ 344537 w 2540538"/>
              <a:gd name="connsiteY22" fmla="*/ 1853184 h 2877312"/>
              <a:gd name="connsiteX23" fmla="*/ 368921 w 2540538"/>
              <a:gd name="connsiteY23" fmla="*/ 1816608 h 2877312"/>
              <a:gd name="connsiteX24" fmla="*/ 381113 w 2540538"/>
              <a:gd name="connsiteY24" fmla="*/ 1780032 h 2877312"/>
              <a:gd name="connsiteX25" fmla="*/ 405497 w 2540538"/>
              <a:gd name="connsiteY25" fmla="*/ 1682496 h 2877312"/>
              <a:gd name="connsiteX26" fmla="*/ 429881 w 2540538"/>
              <a:gd name="connsiteY26" fmla="*/ 1609344 h 2877312"/>
              <a:gd name="connsiteX27" fmla="*/ 454265 w 2540538"/>
              <a:gd name="connsiteY27" fmla="*/ 1499616 h 2877312"/>
              <a:gd name="connsiteX28" fmla="*/ 466457 w 2540538"/>
              <a:gd name="connsiteY28" fmla="*/ 195072 h 2877312"/>
              <a:gd name="connsiteX29" fmla="*/ 490841 w 2540538"/>
              <a:gd name="connsiteY29" fmla="*/ 109728 h 2877312"/>
              <a:gd name="connsiteX30" fmla="*/ 527417 w 2540538"/>
              <a:gd name="connsiteY30" fmla="*/ 24384 h 2877312"/>
              <a:gd name="connsiteX31" fmla="*/ 563993 w 2540538"/>
              <a:gd name="connsiteY31" fmla="*/ 0 h 2877312"/>
              <a:gd name="connsiteX32" fmla="*/ 673721 w 2540538"/>
              <a:gd name="connsiteY32" fmla="*/ 12192 h 2877312"/>
              <a:gd name="connsiteX33" fmla="*/ 734681 w 2540538"/>
              <a:gd name="connsiteY33" fmla="*/ 121920 h 2877312"/>
              <a:gd name="connsiteX34" fmla="*/ 722489 w 2540538"/>
              <a:gd name="connsiteY34" fmla="*/ 451104 h 2877312"/>
              <a:gd name="connsiteX35" fmla="*/ 710297 w 2540538"/>
              <a:gd name="connsiteY35" fmla="*/ 499872 h 2877312"/>
              <a:gd name="connsiteX36" fmla="*/ 698105 w 2540538"/>
              <a:gd name="connsiteY36" fmla="*/ 585216 h 2877312"/>
              <a:gd name="connsiteX37" fmla="*/ 685913 w 2540538"/>
              <a:gd name="connsiteY37" fmla="*/ 621792 h 2877312"/>
              <a:gd name="connsiteX38" fmla="*/ 673721 w 2540538"/>
              <a:gd name="connsiteY38" fmla="*/ 694944 h 2877312"/>
              <a:gd name="connsiteX39" fmla="*/ 661529 w 2540538"/>
              <a:gd name="connsiteY39" fmla="*/ 755904 h 2877312"/>
              <a:gd name="connsiteX40" fmla="*/ 649337 w 2540538"/>
              <a:gd name="connsiteY40" fmla="*/ 938784 h 2877312"/>
              <a:gd name="connsiteX41" fmla="*/ 637145 w 2540538"/>
              <a:gd name="connsiteY41" fmla="*/ 1011936 h 2877312"/>
              <a:gd name="connsiteX42" fmla="*/ 624953 w 2540538"/>
              <a:gd name="connsiteY42" fmla="*/ 1219200 h 2877312"/>
              <a:gd name="connsiteX43" fmla="*/ 600569 w 2540538"/>
              <a:gd name="connsiteY43" fmla="*/ 1621536 h 2877312"/>
              <a:gd name="connsiteX44" fmla="*/ 588377 w 2540538"/>
              <a:gd name="connsiteY44" fmla="*/ 1719072 h 2877312"/>
              <a:gd name="connsiteX45" fmla="*/ 563993 w 2540538"/>
              <a:gd name="connsiteY45" fmla="*/ 1804416 h 2877312"/>
              <a:gd name="connsiteX46" fmla="*/ 539609 w 2540538"/>
              <a:gd name="connsiteY46" fmla="*/ 1938528 h 2877312"/>
              <a:gd name="connsiteX47" fmla="*/ 527417 w 2540538"/>
              <a:gd name="connsiteY47" fmla="*/ 2036064 h 2877312"/>
              <a:gd name="connsiteX48" fmla="*/ 503033 w 2540538"/>
              <a:gd name="connsiteY48" fmla="*/ 2109216 h 2877312"/>
              <a:gd name="connsiteX49" fmla="*/ 466457 w 2540538"/>
              <a:gd name="connsiteY49" fmla="*/ 2340864 h 2877312"/>
              <a:gd name="connsiteX50" fmla="*/ 454265 w 2540538"/>
              <a:gd name="connsiteY50" fmla="*/ 2377440 h 2877312"/>
              <a:gd name="connsiteX51" fmla="*/ 429881 w 2540538"/>
              <a:gd name="connsiteY51" fmla="*/ 2474976 h 2877312"/>
              <a:gd name="connsiteX52" fmla="*/ 405497 w 2540538"/>
              <a:gd name="connsiteY52" fmla="*/ 2548128 h 2877312"/>
              <a:gd name="connsiteX53" fmla="*/ 442073 w 2540538"/>
              <a:gd name="connsiteY53" fmla="*/ 2560320 h 2877312"/>
              <a:gd name="connsiteX54" fmla="*/ 600569 w 2540538"/>
              <a:gd name="connsiteY54" fmla="*/ 2523744 h 2877312"/>
              <a:gd name="connsiteX55" fmla="*/ 637145 w 2540538"/>
              <a:gd name="connsiteY55" fmla="*/ 2511552 h 2877312"/>
              <a:gd name="connsiteX56" fmla="*/ 673721 w 2540538"/>
              <a:gd name="connsiteY56" fmla="*/ 2499360 h 2877312"/>
              <a:gd name="connsiteX57" fmla="*/ 710297 w 2540538"/>
              <a:gd name="connsiteY57" fmla="*/ 2474976 h 2877312"/>
              <a:gd name="connsiteX58" fmla="*/ 783449 w 2540538"/>
              <a:gd name="connsiteY58" fmla="*/ 2450592 h 2877312"/>
              <a:gd name="connsiteX59" fmla="*/ 820025 w 2540538"/>
              <a:gd name="connsiteY59" fmla="*/ 2438400 h 2877312"/>
              <a:gd name="connsiteX60" fmla="*/ 856601 w 2540538"/>
              <a:gd name="connsiteY60" fmla="*/ 2414016 h 2877312"/>
              <a:gd name="connsiteX61" fmla="*/ 929753 w 2540538"/>
              <a:gd name="connsiteY61" fmla="*/ 2389632 h 2877312"/>
              <a:gd name="connsiteX62" fmla="*/ 1002905 w 2540538"/>
              <a:gd name="connsiteY62" fmla="*/ 2353056 h 2877312"/>
              <a:gd name="connsiteX63" fmla="*/ 1039481 w 2540538"/>
              <a:gd name="connsiteY63" fmla="*/ 2328672 h 2877312"/>
              <a:gd name="connsiteX64" fmla="*/ 1112633 w 2540538"/>
              <a:gd name="connsiteY64" fmla="*/ 2304288 h 2877312"/>
              <a:gd name="connsiteX65" fmla="*/ 1185785 w 2540538"/>
              <a:gd name="connsiteY65" fmla="*/ 2267712 h 2877312"/>
              <a:gd name="connsiteX66" fmla="*/ 1210169 w 2540538"/>
              <a:gd name="connsiteY66" fmla="*/ 2231136 h 2877312"/>
              <a:gd name="connsiteX67" fmla="*/ 1258937 w 2540538"/>
              <a:gd name="connsiteY67" fmla="*/ 2218944 h 2877312"/>
              <a:gd name="connsiteX68" fmla="*/ 1295513 w 2540538"/>
              <a:gd name="connsiteY68" fmla="*/ 2206752 h 2877312"/>
              <a:gd name="connsiteX69" fmla="*/ 1368665 w 2540538"/>
              <a:gd name="connsiteY69" fmla="*/ 2157984 h 2877312"/>
              <a:gd name="connsiteX70" fmla="*/ 1405241 w 2540538"/>
              <a:gd name="connsiteY70" fmla="*/ 2133600 h 2877312"/>
              <a:gd name="connsiteX71" fmla="*/ 1441817 w 2540538"/>
              <a:gd name="connsiteY71" fmla="*/ 2109216 h 2877312"/>
              <a:gd name="connsiteX72" fmla="*/ 1514969 w 2540538"/>
              <a:gd name="connsiteY72" fmla="*/ 2084832 h 2877312"/>
              <a:gd name="connsiteX73" fmla="*/ 1588121 w 2540538"/>
              <a:gd name="connsiteY73" fmla="*/ 2036064 h 2877312"/>
              <a:gd name="connsiteX74" fmla="*/ 1624697 w 2540538"/>
              <a:gd name="connsiteY74" fmla="*/ 2011680 h 2877312"/>
              <a:gd name="connsiteX75" fmla="*/ 1649081 w 2540538"/>
              <a:gd name="connsiteY75" fmla="*/ 1975104 h 2877312"/>
              <a:gd name="connsiteX76" fmla="*/ 1685657 w 2540538"/>
              <a:gd name="connsiteY76" fmla="*/ 1962912 h 2877312"/>
              <a:gd name="connsiteX77" fmla="*/ 1697849 w 2540538"/>
              <a:gd name="connsiteY77" fmla="*/ 1926336 h 2877312"/>
              <a:gd name="connsiteX78" fmla="*/ 1783193 w 2540538"/>
              <a:gd name="connsiteY78" fmla="*/ 1816608 h 2877312"/>
              <a:gd name="connsiteX79" fmla="*/ 1795385 w 2540538"/>
              <a:gd name="connsiteY79" fmla="*/ 1780032 h 2877312"/>
              <a:gd name="connsiteX80" fmla="*/ 1831961 w 2540538"/>
              <a:gd name="connsiteY80" fmla="*/ 1755648 h 2877312"/>
              <a:gd name="connsiteX81" fmla="*/ 1892921 w 2540538"/>
              <a:gd name="connsiteY81" fmla="*/ 1658112 h 2877312"/>
              <a:gd name="connsiteX82" fmla="*/ 1905113 w 2540538"/>
              <a:gd name="connsiteY82" fmla="*/ 1621536 h 2877312"/>
              <a:gd name="connsiteX83" fmla="*/ 1953881 w 2540538"/>
              <a:gd name="connsiteY83" fmla="*/ 1548384 h 2877312"/>
              <a:gd name="connsiteX84" fmla="*/ 1966073 w 2540538"/>
              <a:gd name="connsiteY84" fmla="*/ 1511808 h 2877312"/>
              <a:gd name="connsiteX85" fmla="*/ 2014841 w 2540538"/>
              <a:gd name="connsiteY85" fmla="*/ 1438656 h 2877312"/>
              <a:gd name="connsiteX86" fmla="*/ 2039225 w 2540538"/>
              <a:gd name="connsiteY86" fmla="*/ 1402080 h 2877312"/>
              <a:gd name="connsiteX87" fmla="*/ 2087993 w 2540538"/>
              <a:gd name="connsiteY87" fmla="*/ 1328928 h 2877312"/>
              <a:gd name="connsiteX88" fmla="*/ 2112377 w 2540538"/>
              <a:gd name="connsiteY88" fmla="*/ 1292352 h 2877312"/>
              <a:gd name="connsiteX89" fmla="*/ 2148953 w 2540538"/>
              <a:gd name="connsiteY89" fmla="*/ 1255776 h 2877312"/>
              <a:gd name="connsiteX90" fmla="*/ 2197721 w 2540538"/>
              <a:gd name="connsiteY90" fmla="*/ 1182624 h 2877312"/>
              <a:gd name="connsiteX91" fmla="*/ 2209913 w 2540538"/>
              <a:gd name="connsiteY91" fmla="*/ 1146048 h 2877312"/>
              <a:gd name="connsiteX92" fmla="*/ 2295257 w 2540538"/>
              <a:gd name="connsiteY92" fmla="*/ 1048512 h 2877312"/>
              <a:gd name="connsiteX93" fmla="*/ 2307449 w 2540538"/>
              <a:gd name="connsiteY93" fmla="*/ 1011936 h 2877312"/>
              <a:gd name="connsiteX94" fmla="*/ 2380601 w 2540538"/>
              <a:gd name="connsiteY94" fmla="*/ 902208 h 2877312"/>
              <a:gd name="connsiteX95" fmla="*/ 2404985 w 2540538"/>
              <a:gd name="connsiteY95" fmla="*/ 865632 h 2877312"/>
              <a:gd name="connsiteX96" fmla="*/ 2429369 w 2540538"/>
              <a:gd name="connsiteY96" fmla="*/ 792480 h 2877312"/>
              <a:gd name="connsiteX97" fmla="*/ 2441561 w 2540538"/>
              <a:gd name="connsiteY97" fmla="*/ 755904 h 2877312"/>
              <a:gd name="connsiteX98" fmla="*/ 2490329 w 2540538"/>
              <a:gd name="connsiteY98" fmla="*/ 646176 h 2877312"/>
              <a:gd name="connsiteX99" fmla="*/ 2502521 w 2540538"/>
              <a:gd name="connsiteY99" fmla="*/ 609600 h 2877312"/>
              <a:gd name="connsiteX100" fmla="*/ 2526905 w 2540538"/>
              <a:gd name="connsiteY100" fmla="*/ 487680 h 2877312"/>
              <a:gd name="connsiteX101" fmla="*/ 2539097 w 2540538"/>
              <a:gd name="connsiteY101" fmla="*/ 451104 h 2877312"/>
              <a:gd name="connsiteX102" fmla="*/ 2539097 w 2540538"/>
              <a:gd name="connsiteY102" fmla="*/ 304800 h 287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540538" h="2877312">
                <a:moveTo>
                  <a:pt x="429881" y="2499360"/>
                </a:moveTo>
                <a:cubicBezTo>
                  <a:pt x="412648" y="2585524"/>
                  <a:pt x="424242" y="2540661"/>
                  <a:pt x="393305" y="2633472"/>
                </a:cubicBezTo>
                <a:cubicBezTo>
                  <a:pt x="389241" y="2645664"/>
                  <a:pt x="388242" y="2659355"/>
                  <a:pt x="381113" y="2670048"/>
                </a:cubicBezTo>
                <a:lnTo>
                  <a:pt x="332345" y="2743200"/>
                </a:lnTo>
                <a:lnTo>
                  <a:pt x="307961" y="2779776"/>
                </a:lnTo>
                <a:cubicBezTo>
                  <a:pt x="299833" y="2791968"/>
                  <a:pt x="297478" y="2811718"/>
                  <a:pt x="283577" y="2816352"/>
                </a:cubicBezTo>
                <a:cubicBezTo>
                  <a:pt x="150185" y="2860816"/>
                  <a:pt x="352232" y="2789903"/>
                  <a:pt x="210425" y="2852928"/>
                </a:cubicBezTo>
                <a:cubicBezTo>
                  <a:pt x="186937" y="2863367"/>
                  <a:pt x="137273" y="2877312"/>
                  <a:pt x="137273" y="2877312"/>
                </a:cubicBezTo>
                <a:cubicBezTo>
                  <a:pt x="100697" y="2873248"/>
                  <a:pt x="62130" y="2877697"/>
                  <a:pt x="27545" y="2865120"/>
                </a:cubicBezTo>
                <a:cubicBezTo>
                  <a:pt x="13774" y="2860112"/>
                  <a:pt x="3893" y="2843179"/>
                  <a:pt x="3161" y="2828544"/>
                </a:cubicBezTo>
                <a:cubicBezTo>
                  <a:pt x="-5179" y="2661745"/>
                  <a:pt x="1654" y="2662378"/>
                  <a:pt x="39737" y="2548128"/>
                </a:cubicBezTo>
                <a:cubicBezTo>
                  <a:pt x="43801" y="2535936"/>
                  <a:pt x="44800" y="2522245"/>
                  <a:pt x="51929" y="2511552"/>
                </a:cubicBezTo>
                <a:cubicBezTo>
                  <a:pt x="90570" y="2453590"/>
                  <a:pt x="71679" y="2488877"/>
                  <a:pt x="100697" y="2401824"/>
                </a:cubicBezTo>
                <a:lnTo>
                  <a:pt x="112889" y="2365248"/>
                </a:lnTo>
                <a:cubicBezTo>
                  <a:pt x="116953" y="2353056"/>
                  <a:pt x="117952" y="2339365"/>
                  <a:pt x="125081" y="2328672"/>
                </a:cubicBezTo>
                <a:cubicBezTo>
                  <a:pt x="133209" y="2316480"/>
                  <a:pt x="143514" y="2305486"/>
                  <a:pt x="149465" y="2292096"/>
                </a:cubicBezTo>
                <a:cubicBezTo>
                  <a:pt x="159904" y="2268608"/>
                  <a:pt x="165721" y="2243328"/>
                  <a:pt x="173849" y="2218944"/>
                </a:cubicBezTo>
                <a:cubicBezTo>
                  <a:pt x="177913" y="2206752"/>
                  <a:pt x="178912" y="2193061"/>
                  <a:pt x="186041" y="2182368"/>
                </a:cubicBezTo>
                <a:cubicBezTo>
                  <a:pt x="294291" y="2019994"/>
                  <a:pt x="138489" y="2260647"/>
                  <a:pt x="222617" y="2109216"/>
                </a:cubicBezTo>
                <a:cubicBezTo>
                  <a:pt x="236849" y="2083598"/>
                  <a:pt x="262118" y="2063866"/>
                  <a:pt x="271385" y="2036064"/>
                </a:cubicBezTo>
                <a:cubicBezTo>
                  <a:pt x="279513" y="2011680"/>
                  <a:pt x="281512" y="1984298"/>
                  <a:pt x="295769" y="1962912"/>
                </a:cubicBezTo>
                <a:cubicBezTo>
                  <a:pt x="303897" y="1950720"/>
                  <a:pt x="314202" y="1939726"/>
                  <a:pt x="320153" y="1926336"/>
                </a:cubicBezTo>
                <a:cubicBezTo>
                  <a:pt x="330592" y="1902848"/>
                  <a:pt x="330280" y="1874570"/>
                  <a:pt x="344537" y="1853184"/>
                </a:cubicBezTo>
                <a:cubicBezTo>
                  <a:pt x="352665" y="1840992"/>
                  <a:pt x="362368" y="1829714"/>
                  <a:pt x="368921" y="1816608"/>
                </a:cubicBezTo>
                <a:cubicBezTo>
                  <a:pt x="374668" y="1805113"/>
                  <a:pt x="377732" y="1792431"/>
                  <a:pt x="381113" y="1780032"/>
                </a:cubicBezTo>
                <a:cubicBezTo>
                  <a:pt x="389931" y="1747700"/>
                  <a:pt x="394899" y="1714289"/>
                  <a:pt x="405497" y="1682496"/>
                </a:cubicBezTo>
                <a:cubicBezTo>
                  <a:pt x="413625" y="1658112"/>
                  <a:pt x="423647" y="1634280"/>
                  <a:pt x="429881" y="1609344"/>
                </a:cubicBezTo>
                <a:cubicBezTo>
                  <a:pt x="447099" y="1540472"/>
                  <a:pt x="438787" y="1577007"/>
                  <a:pt x="454265" y="1499616"/>
                </a:cubicBezTo>
                <a:cubicBezTo>
                  <a:pt x="458329" y="1064768"/>
                  <a:pt x="458623" y="629868"/>
                  <a:pt x="466457" y="195072"/>
                </a:cubicBezTo>
                <a:cubicBezTo>
                  <a:pt x="466823" y="174732"/>
                  <a:pt x="484811" y="130835"/>
                  <a:pt x="490841" y="109728"/>
                </a:cubicBezTo>
                <a:cubicBezTo>
                  <a:pt x="502033" y="70555"/>
                  <a:pt x="497720" y="54081"/>
                  <a:pt x="527417" y="24384"/>
                </a:cubicBezTo>
                <a:cubicBezTo>
                  <a:pt x="537778" y="14023"/>
                  <a:pt x="551801" y="8128"/>
                  <a:pt x="563993" y="0"/>
                </a:cubicBezTo>
                <a:cubicBezTo>
                  <a:pt x="600569" y="4064"/>
                  <a:pt x="641319" y="-5255"/>
                  <a:pt x="673721" y="12192"/>
                </a:cubicBezTo>
                <a:cubicBezTo>
                  <a:pt x="707783" y="30533"/>
                  <a:pt x="722797" y="86267"/>
                  <a:pt x="734681" y="121920"/>
                </a:cubicBezTo>
                <a:cubicBezTo>
                  <a:pt x="730617" y="231648"/>
                  <a:pt x="729558" y="341529"/>
                  <a:pt x="722489" y="451104"/>
                </a:cubicBezTo>
                <a:cubicBezTo>
                  <a:pt x="721410" y="467826"/>
                  <a:pt x="713294" y="483386"/>
                  <a:pt x="710297" y="499872"/>
                </a:cubicBezTo>
                <a:cubicBezTo>
                  <a:pt x="705156" y="528145"/>
                  <a:pt x="703741" y="557037"/>
                  <a:pt x="698105" y="585216"/>
                </a:cubicBezTo>
                <a:cubicBezTo>
                  <a:pt x="695585" y="597818"/>
                  <a:pt x="688701" y="609247"/>
                  <a:pt x="685913" y="621792"/>
                </a:cubicBezTo>
                <a:cubicBezTo>
                  <a:pt x="680550" y="645924"/>
                  <a:pt x="678143" y="670622"/>
                  <a:pt x="673721" y="694944"/>
                </a:cubicBezTo>
                <a:cubicBezTo>
                  <a:pt x="670014" y="715332"/>
                  <a:pt x="665593" y="735584"/>
                  <a:pt x="661529" y="755904"/>
                </a:cubicBezTo>
                <a:cubicBezTo>
                  <a:pt x="657465" y="816864"/>
                  <a:pt x="655129" y="877964"/>
                  <a:pt x="649337" y="938784"/>
                </a:cubicBezTo>
                <a:cubicBezTo>
                  <a:pt x="646993" y="963393"/>
                  <a:pt x="639287" y="987309"/>
                  <a:pt x="637145" y="1011936"/>
                </a:cubicBezTo>
                <a:cubicBezTo>
                  <a:pt x="631150" y="1080883"/>
                  <a:pt x="628168" y="1150067"/>
                  <a:pt x="624953" y="1219200"/>
                </a:cubicBezTo>
                <a:cubicBezTo>
                  <a:pt x="603815" y="1673662"/>
                  <a:pt x="629846" y="1401957"/>
                  <a:pt x="600569" y="1621536"/>
                </a:cubicBezTo>
                <a:cubicBezTo>
                  <a:pt x="596239" y="1654014"/>
                  <a:pt x="593764" y="1686753"/>
                  <a:pt x="588377" y="1719072"/>
                </a:cubicBezTo>
                <a:cubicBezTo>
                  <a:pt x="576974" y="1787488"/>
                  <a:pt x="578488" y="1746437"/>
                  <a:pt x="563993" y="1804416"/>
                </a:cubicBezTo>
                <a:cubicBezTo>
                  <a:pt x="556992" y="1832421"/>
                  <a:pt x="543232" y="1913165"/>
                  <a:pt x="539609" y="1938528"/>
                </a:cubicBezTo>
                <a:cubicBezTo>
                  <a:pt x="534975" y="1970964"/>
                  <a:pt x="534282" y="2004026"/>
                  <a:pt x="527417" y="2036064"/>
                </a:cubicBezTo>
                <a:cubicBezTo>
                  <a:pt x="522031" y="2061196"/>
                  <a:pt x="503033" y="2109216"/>
                  <a:pt x="503033" y="2109216"/>
                </a:cubicBezTo>
                <a:cubicBezTo>
                  <a:pt x="495618" y="2175954"/>
                  <a:pt x="487525" y="2277661"/>
                  <a:pt x="466457" y="2340864"/>
                </a:cubicBezTo>
                <a:cubicBezTo>
                  <a:pt x="462393" y="2353056"/>
                  <a:pt x="457646" y="2365041"/>
                  <a:pt x="454265" y="2377440"/>
                </a:cubicBezTo>
                <a:cubicBezTo>
                  <a:pt x="445447" y="2409772"/>
                  <a:pt x="440479" y="2443183"/>
                  <a:pt x="429881" y="2474976"/>
                </a:cubicBezTo>
                <a:lnTo>
                  <a:pt x="405497" y="2548128"/>
                </a:lnTo>
                <a:cubicBezTo>
                  <a:pt x="417689" y="2552192"/>
                  <a:pt x="429222" y="2560320"/>
                  <a:pt x="442073" y="2560320"/>
                </a:cubicBezTo>
                <a:cubicBezTo>
                  <a:pt x="505381" y="2560320"/>
                  <a:pt x="542623" y="2543059"/>
                  <a:pt x="600569" y="2523744"/>
                </a:cubicBezTo>
                <a:lnTo>
                  <a:pt x="637145" y="2511552"/>
                </a:lnTo>
                <a:cubicBezTo>
                  <a:pt x="649337" y="2507488"/>
                  <a:pt x="663028" y="2506489"/>
                  <a:pt x="673721" y="2499360"/>
                </a:cubicBezTo>
                <a:cubicBezTo>
                  <a:pt x="685913" y="2491232"/>
                  <a:pt x="696907" y="2480927"/>
                  <a:pt x="710297" y="2474976"/>
                </a:cubicBezTo>
                <a:cubicBezTo>
                  <a:pt x="733785" y="2464537"/>
                  <a:pt x="759065" y="2458720"/>
                  <a:pt x="783449" y="2450592"/>
                </a:cubicBezTo>
                <a:cubicBezTo>
                  <a:pt x="795641" y="2446528"/>
                  <a:pt x="809332" y="2445529"/>
                  <a:pt x="820025" y="2438400"/>
                </a:cubicBezTo>
                <a:cubicBezTo>
                  <a:pt x="832217" y="2430272"/>
                  <a:pt x="843211" y="2419967"/>
                  <a:pt x="856601" y="2414016"/>
                </a:cubicBezTo>
                <a:cubicBezTo>
                  <a:pt x="880089" y="2403577"/>
                  <a:pt x="908367" y="2403889"/>
                  <a:pt x="929753" y="2389632"/>
                </a:cubicBezTo>
                <a:cubicBezTo>
                  <a:pt x="1034575" y="2319751"/>
                  <a:pt x="901951" y="2403533"/>
                  <a:pt x="1002905" y="2353056"/>
                </a:cubicBezTo>
                <a:cubicBezTo>
                  <a:pt x="1016011" y="2346503"/>
                  <a:pt x="1026091" y="2334623"/>
                  <a:pt x="1039481" y="2328672"/>
                </a:cubicBezTo>
                <a:cubicBezTo>
                  <a:pt x="1062969" y="2318233"/>
                  <a:pt x="1091247" y="2318545"/>
                  <a:pt x="1112633" y="2304288"/>
                </a:cubicBezTo>
                <a:cubicBezTo>
                  <a:pt x="1159902" y="2272775"/>
                  <a:pt x="1135308" y="2284538"/>
                  <a:pt x="1185785" y="2267712"/>
                </a:cubicBezTo>
                <a:cubicBezTo>
                  <a:pt x="1193913" y="2255520"/>
                  <a:pt x="1197977" y="2239264"/>
                  <a:pt x="1210169" y="2231136"/>
                </a:cubicBezTo>
                <a:cubicBezTo>
                  <a:pt x="1224111" y="2221841"/>
                  <a:pt x="1242825" y="2223547"/>
                  <a:pt x="1258937" y="2218944"/>
                </a:cubicBezTo>
                <a:cubicBezTo>
                  <a:pt x="1271294" y="2215413"/>
                  <a:pt x="1284279" y="2212993"/>
                  <a:pt x="1295513" y="2206752"/>
                </a:cubicBezTo>
                <a:cubicBezTo>
                  <a:pt x="1321131" y="2192520"/>
                  <a:pt x="1344281" y="2174240"/>
                  <a:pt x="1368665" y="2157984"/>
                </a:cubicBezTo>
                <a:lnTo>
                  <a:pt x="1405241" y="2133600"/>
                </a:lnTo>
                <a:cubicBezTo>
                  <a:pt x="1417433" y="2125472"/>
                  <a:pt x="1427916" y="2113850"/>
                  <a:pt x="1441817" y="2109216"/>
                </a:cubicBezTo>
                <a:cubicBezTo>
                  <a:pt x="1466201" y="2101088"/>
                  <a:pt x="1493583" y="2099089"/>
                  <a:pt x="1514969" y="2084832"/>
                </a:cubicBezTo>
                <a:lnTo>
                  <a:pt x="1588121" y="2036064"/>
                </a:lnTo>
                <a:lnTo>
                  <a:pt x="1624697" y="2011680"/>
                </a:lnTo>
                <a:cubicBezTo>
                  <a:pt x="1632825" y="1999488"/>
                  <a:pt x="1637639" y="1984258"/>
                  <a:pt x="1649081" y="1975104"/>
                </a:cubicBezTo>
                <a:cubicBezTo>
                  <a:pt x="1659116" y="1967076"/>
                  <a:pt x="1676570" y="1971999"/>
                  <a:pt x="1685657" y="1962912"/>
                </a:cubicBezTo>
                <a:cubicBezTo>
                  <a:pt x="1694744" y="1953825"/>
                  <a:pt x="1691608" y="1937570"/>
                  <a:pt x="1697849" y="1926336"/>
                </a:cubicBezTo>
                <a:cubicBezTo>
                  <a:pt x="1734307" y="1860712"/>
                  <a:pt x="1738764" y="1861037"/>
                  <a:pt x="1783193" y="1816608"/>
                </a:cubicBezTo>
                <a:cubicBezTo>
                  <a:pt x="1787257" y="1804416"/>
                  <a:pt x="1787357" y="1790067"/>
                  <a:pt x="1795385" y="1780032"/>
                </a:cubicBezTo>
                <a:cubicBezTo>
                  <a:pt x="1804539" y="1768590"/>
                  <a:pt x="1824195" y="1768074"/>
                  <a:pt x="1831961" y="1755648"/>
                </a:cubicBezTo>
                <a:cubicBezTo>
                  <a:pt x="1904505" y="1639577"/>
                  <a:pt x="1810145" y="1713296"/>
                  <a:pt x="1892921" y="1658112"/>
                </a:cubicBezTo>
                <a:cubicBezTo>
                  <a:pt x="1896985" y="1645920"/>
                  <a:pt x="1898872" y="1632770"/>
                  <a:pt x="1905113" y="1621536"/>
                </a:cubicBezTo>
                <a:cubicBezTo>
                  <a:pt x="1919345" y="1595918"/>
                  <a:pt x="1944614" y="1576186"/>
                  <a:pt x="1953881" y="1548384"/>
                </a:cubicBezTo>
                <a:cubicBezTo>
                  <a:pt x="1957945" y="1536192"/>
                  <a:pt x="1959832" y="1523042"/>
                  <a:pt x="1966073" y="1511808"/>
                </a:cubicBezTo>
                <a:cubicBezTo>
                  <a:pt x="1980305" y="1486190"/>
                  <a:pt x="1998585" y="1463040"/>
                  <a:pt x="2014841" y="1438656"/>
                </a:cubicBezTo>
                <a:lnTo>
                  <a:pt x="2039225" y="1402080"/>
                </a:lnTo>
                <a:lnTo>
                  <a:pt x="2087993" y="1328928"/>
                </a:lnTo>
                <a:cubicBezTo>
                  <a:pt x="2096121" y="1316736"/>
                  <a:pt x="2102016" y="1302713"/>
                  <a:pt x="2112377" y="1292352"/>
                </a:cubicBezTo>
                <a:lnTo>
                  <a:pt x="2148953" y="1255776"/>
                </a:lnTo>
                <a:cubicBezTo>
                  <a:pt x="2177943" y="1168807"/>
                  <a:pt x="2136836" y="1273951"/>
                  <a:pt x="2197721" y="1182624"/>
                </a:cubicBezTo>
                <a:cubicBezTo>
                  <a:pt x="2204850" y="1171931"/>
                  <a:pt x="2203672" y="1157282"/>
                  <a:pt x="2209913" y="1146048"/>
                </a:cubicBezTo>
                <a:cubicBezTo>
                  <a:pt x="2251748" y="1070744"/>
                  <a:pt x="2241827" y="1084132"/>
                  <a:pt x="2295257" y="1048512"/>
                </a:cubicBezTo>
                <a:cubicBezTo>
                  <a:pt x="2299321" y="1036320"/>
                  <a:pt x="2301208" y="1023170"/>
                  <a:pt x="2307449" y="1011936"/>
                </a:cubicBezTo>
                <a:lnTo>
                  <a:pt x="2380601" y="902208"/>
                </a:lnTo>
                <a:cubicBezTo>
                  <a:pt x="2388729" y="890016"/>
                  <a:pt x="2400351" y="879533"/>
                  <a:pt x="2404985" y="865632"/>
                </a:cubicBezTo>
                <a:lnTo>
                  <a:pt x="2429369" y="792480"/>
                </a:lnTo>
                <a:cubicBezTo>
                  <a:pt x="2433433" y="780288"/>
                  <a:pt x="2434432" y="766597"/>
                  <a:pt x="2441561" y="755904"/>
                </a:cubicBezTo>
                <a:cubicBezTo>
                  <a:pt x="2480202" y="697942"/>
                  <a:pt x="2461311" y="733229"/>
                  <a:pt x="2490329" y="646176"/>
                </a:cubicBezTo>
                <a:cubicBezTo>
                  <a:pt x="2494393" y="633984"/>
                  <a:pt x="2500001" y="622202"/>
                  <a:pt x="2502521" y="609600"/>
                </a:cubicBezTo>
                <a:cubicBezTo>
                  <a:pt x="2510649" y="568960"/>
                  <a:pt x="2513799" y="526998"/>
                  <a:pt x="2526905" y="487680"/>
                </a:cubicBezTo>
                <a:cubicBezTo>
                  <a:pt x="2530969" y="475488"/>
                  <a:pt x="2538242" y="463927"/>
                  <a:pt x="2539097" y="451104"/>
                </a:cubicBezTo>
                <a:cubicBezTo>
                  <a:pt x="2542341" y="402444"/>
                  <a:pt x="2539097" y="353568"/>
                  <a:pt x="2539097" y="304800"/>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лилиния 8"/>
          <p:cNvSpPr/>
          <p:nvPr/>
        </p:nvSpPr>
        <p:spPr>
          <a:xfrm>
            <a:off x="560832" y="560832"/>
            <a:ext cx="2341628" cy="2462784"/>
          </a:xfrm>
          <a:custGeom>
            <a:avLst/>
            <a:gdLst>
              <a:gd name="connsiteX0" fmla="*/ 1755648 w 2341628"/>
              <a:gd name="connsiteY0" fmla="*/ 48768 h 2462784"/>
              <a:gd name="connsiteX1" fmla="*/ 1658112 w 2341628"/>
              <a:gd name="connsiteY1" fmla="*/ 85344 h 2462784"/>
              <a:gd name="connsiteX2" fmla="*/ 1584960 w 2341628"/>
              <a:gd name="connsiteY2" fmla="*/ 109728 h 2462784"/>
              <a:gd name="connsiteX3" fmla="*/ 1548384 w 2341628"/>
              <a:gd name="connsiteY3" fmla="*/ 134112 h 2462784"/>
              <a:gd name="connsiteX4" fmla="*/ 1475232 w 2341628"/>
              <a:gd name="connsiteY4" fmla="*/ 158496 h 2462784"/>
              <a:gd name="connsiteX5" fmla="*/ 1438656 w 2341628"/>
              <a:gd name="connsiteY5" fmla="*/ 182880 h 2462784"/>
              <a:gd name="connsiteX6" fmla="*/ 1402080 w 2341628"/>
              <a:gd name="connsiteY6" fmla="*/ 195072 h 2462784"/>
              <a:gd name="connsiteX7" fmla="*/ 1328928 w 2341628"/>
              <a:gd name="connsiteY7" fmla="*/ 243840 h 2462784"/>
              <a:gd name="connsiteX8" fmla="*/ 1280160 w 2341628"/>
              <a:gd name="connsiteY8" fmla="*/ 316992 h 2462784"/>
              <a:gd name="connsiteX9" fmla="*/ 1255776 w 2341628"/>
              <a:gd name="connsiteY9" fmla="*/ 353568 h 2462784"/>
              <a:gd name="connsiteX10" fmla="*/ 1243584 w 2341628"/>
              <a:gd name="connsiteY10" fmla="*/ 390144 h 2462784"/>
              <a:gd name="connsiteX11" fmla="*/ 1280160 w 2341628"/>
              <a:gd name="connsiteY11" fmla="*/ 536448 h 2462784"/>
              <a:gd name="connsiteX12" fmla="*/ 1316736 w 2341628"/>
              <a:gd name="connsiteY12" fmla="*/ 560832 h 2462784"/>
              <a:gd name="connsiteX13" fmla="*/ 1328928 w 2341628"/>
              <a:gd name="connsiteY13" fmla="*/ 597408 h 2462784"/>
              <a:gd name="connsiteX14" fmla="*/ 1365504 w 2341628"/>
              <a:gd name="connsiteY14" fmla="*/ 621792 h 2462784"/>
              <a:gd name="connsiteX15" fmla="*/ 1438656 w 2341628"/>
              <a:gd name="connsiteY15" fmla="*/ 646176 h 2462784"/>
              <a:gd name="connsiteX16" fmla="*/ 1511808 w 2341628"/>
              <a:gd name="connsiteY16" fmla="*/ 670560 h 2462784"/>
              <a:gd name="connsiteX17" fmla="*/ 1548384 w 2341628"/>
              <a:gd name="connsiteY17" fmla="*/ 682752 h 2462784"/>
              <a:gd name="connsiteX18" fmla="*/ 1584960 w 2341628"/>
              <a:gd name="connsiteY18" fmla="*/ 694944 h 2462784"/>
              <a:gd name="connsiteX19" fmla="*/ 1621536 w 2341628"/>
              <a:gd name="connsiteY19" fmla="*/ 731520 h 2462784"/>
              <a:gd name="connsiteX20" fmla="*/ 1645920 w 2341628"/>
              <a:gd name="connsiteY20" fmla="*/ 768096 h 2462784"/>
              <a:gd name="connsiteX21" fmla="*/ 1706880 w 2341628"/>
              <a:gd name="connsiteY21" fmla="*/ 780288 h 2462784"/>
              <a:gd name="connsiteX22" fmla="*/ 2060448 w 2341628"/>
              <a:gd name="connsiteY22" fmla="*/ 768096 h 2462784"/>
              <a:gd name="connsiteX23" fmla="*/ 2182368 w 2341628"/>
              <a:gd name="connsiteY23" fmla="*/ 743712 h 2462784"/>
              <a:gd name="connsiteX24" fmla="*/ 2255520 w 2341628"/>
              <a:gd name="connsiteY24" fmla="*/ 719328 h 2462784"/>
              <a:gd name="connsiteX25" fmla="*/ 2279904 w 2341628"/>
              <a:gd name="connsiteY25" fmla="*/ 682752 h 2462784"/>
              <a:gd name="connsiteX26" fmla="*/ 2316480 w 2341628"/>
              <a:gd name="connsiteY26" fmla="*/ 658368 h 2462784"/>
              <a:gd name="connsiteX27" fmla="*/ 2328672 w 2341628"/>
              <a:gd name="connsiteY27" fmla="*/ 621792 h 2462784"/>
              <a:gd name="connsiteX28" fmla="*/ 2328672 w 2341628"/>
              <a:gd name="connsiteY28" fmla="*/ 353568 h 2462784"/>
              <a:gd name="connsiteX29" fmla="*/ 2316480 w 2341628"/>
              <a:gd name="connsiteY29" fmla="*/ 316992 h 2462784"/>
              <a:gd name="connsiteX30" fmla="*/ 2194560 w 2341628"/>
              <a:gd name="connsiteY30" fmla="*/ 195072 h 2462784"/>
              <a:gd name="connsiteX31" fmla="*/ 2157984 w 2341628"/>
              <a:gd name="connsiteY31" fmla="*/ 170688 h 2462784"/>
              <a:gd name="connsiteX32" fmla="*/ 2084832 w 2341628"/>
              <a:gd name="connsiteY32" fmla="*/ 146304 h 2462784"/>
              <a:gd name="connsiteX33" fmla="*/ 2048256 w 2341628"/>
              <a:gd name="connsiteY33" fmla="*/ 121920 h 2462784"/>
              <a:gd name="connsiteX34" fmla="*/ 1987296 w 2341628"/>
              <a:gd name="connsiteY34" fmla="*/ 109728 h 2462784"/>
              <a:gd name="connsiteX35" fmla="*/ 1950720 w 2341628"/>
              <a:gd name="connsiteY35" fmla="*/ 97536 h 2462784"/>
              <a:gd name="connsiteX36" fmla="*/ 1901952 w 2341628"/>
              <a:gd name="connsiteY36" fmla="*/ 85344 h 2462784"/>
              <a:gd name="connsiteX37" fmla="*/ 1828800 w 2341628"/>
              <a:gd name="connsiteY37" fmla="*/ 60960 h 2462784"/>
              <a:gd name="connsiteX38" fmla="*/ 1792224 w 2341628"/>
              <a:gd name="connsiteY38" fmla="*/ 48768 h 2462784"/>
              <a:gd name="connsiteX39" fmla="*/ 1755648 w 2341628"/>
              <a:gd name="connsiteY39" fmla="*/ 24384 h 2462784"/>
              <a:gd name="connsiteX40" fmla="*/ 1658112 w 2341628"/>
              <a:gd name="connsiteY40" fmla="*/ 0 h 2462784"/>
              <a:gd name="connsiteX41" fmla="*/ 1207008 w 2341628"/>
              <a:gd name="connsiteY41" fmla="*/ 12192 h 2462784"/>
              <a:gd name="connsiteX42" fmla="*/ 1133856 w 2341628"/>
              <a:gd name="connsiteY42" fmla="*/ 48768 h 2462784"/>
              <a:gd name="connsiteX43" fmla="*/ 1085088 w 2341628"/>
              <a:gd name="connsiteY43" fmla="*/ 60960 h 2462784"/>
              <a:gd name="connsiteX44" fmla="*/ 1011936 w 2341628"/>
              <a:gd name="connsiteY44" fmla="*/ 109728 h 2462784"/>
              <a:gd name="connsiteX45" fmla="*/ 938784 w 2341628"/>
              <a:gd name="connsiteY45" fmla="*/ 146304 h 2462784"/>
              <a:gd name="connsiteX46" fmla="*/ 890016 w 2341628"/>
              <a:gd name="connsiteY46" fmla="*/ 207264 h 2462784"/>
              <a:gd name="connsiteX47" fmla="*/ 877824 w 2341628"/>
              <a:gd name="connsiteY47" fmla="*/ 243840 h 2462784"/>
              <a:gd name="connsiteX48" fmla="*/ 816864 w 2341628"/>
              <a:gd name="connsiteY48" fmla="*/ 304800 h 2462784"/>
              <a:gd name="connsiteX49" fmla="*/ 780288 w 2341628"/>
              <a:gd name="connsiteY49" fmla="*/ 414528 h 2462784"/>
              <a:gd name="connsiteX50" fmla="*/ 768096 w 2341628"/>
              <a:gd name="connsiteY50" fmla="*/ 451104 h 2462784"/>
              <a:gd name="connsiteX51" fmla="*/ 755904 w 2341628"/>
              <a:gd name="connsiteY51" fmla="*/ 487680 h 2462784"/>
              <a:gd name="connsiteX52" fmla="*/ 743712 w 2341628"/>
              <a:gd name="connsiteY52" fmla="*/ 1219200 h 2462784"/>
              <a:gd name="connsiteX53" fmla="*/ 731520 w 2341628"/>
              <a:gd name="connsiteY53" fmla="*/ 1353312 h 2462784"/>
              <a:gd name="connsiteX54" fmla="*/ 719328 w 2341628"/>
              <a:gd name="connsiteY54" fmla="*/ 2060448 h 2462784"/>
              <a:gd name="connsiteX55" fmla="*/ 670560 w 2341628"/>
              <a:gd name="connsiteY55" fmla="*/ 2255520 h 2462784"/>
              <a:gd name="connsiteX56" fmla="*/ 658368 w 2341628"/>
              <a:gd name="connsiteY56" fmla="*/ 2304288 h 2462784"/>
              <a:gd name="connsiteX57" fmla="*/ 609600 w 2341628"/>
              <a:gd name="connsiteY57" fmla="*/ 2414016 h 2462784"/>
              <a:gd name="connsiteX58" fmla="*/ 573024 w 2341628"/>
              <a:gd name="connsiteY58" fmla="*/ 2426208 h 2462784"/>
              <a:gd name="connsiteX59" fmla="*/ 499872 w 2341628"/>
              <a:gd name="connsiteY59" fmla="*/ 2462784 h 2462784"/>
              <a:gd name="connsiteX60" fmla="*/ 158496 w 2341628"/>
              <a:gd name="connsiteY60" fmla="*/ 2450592 h 2462784"/>
              <a:gd name="connsiteX61" fmla="*/ 85344 w 2341628"/>
              <a:gd name="connsiteY61" fmla="*/ 2426208 h 2462784"/>
              <a:gd name="connsiteX62" fmla="*/ 48768 w 2341628"/>
              <a:gd name="connsiteY62" fmla="*/ 2414016 h 2462784"/>
              <a:gd name="connsiteX63" fmla="*/ 24384 w 2341628"/>
              <a:gd name="connsiteY63" fmla="*/ 2377440 h 2462784"/>
              <a:gd name="connsiteX64" fmla="*/ 0 w 2341628"/>
              <a:gd name="connsiteY64" fmla="*/ 2328672 h 2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341628" h="2462784">
                <a:moveTo>
                  <a:pt x="1755648" y="48768"/>
                </a:moveTo>
                <a:cubicBezTo>
                  <a:pt x="1611128" y="77672"/>
                  <a:pt x="1760856" y="39680"/>
                  <a:pt x="1658112" y="85344"/>
                </a:cubicBezTo>
                <a:cubicBezTo>
                  <a:pt x="1634624" y="95783"/>
                  <a:pt x="1606346" y="95471"/>
                  <a:pt x="1584960" y="109728"/>
                </a:cubicBezTo>
                <a:cubicBezTo>
                  <a:pt x="1572768" y="117856"/>
                  <a:pt x="1561774" y="128161"/>
                  <a:pt x="1548384" y="134112"/>
                </a:cubicBezTo>
                <a:cubicBezTo>
                  <a:pt x="1524896" y="144551"/>
                  <a:pt x="1496618" y="144239"/>
                  <a:pt x="1475232" y="158496"/>
                </a:cubicBezTo>
                <a:cubicBezTo>
                  <a:pt x="1463040" y="166624"/>
                  <a:pt x="1451762" y="176327"/>
                  <a:pt x="1438656" y="182880"/>
                </a:cubicBezTo>
                <a:cubicBezTo>
                  <a:pt x="1427161" y="188627"/>
                  <a:pt x="1413314" y="188831"/>
                  <a:pt x="1402080" y="195072"/>
                </a:cubicBezTo>
                <a:cubicBezTo>
                  <a:pt x="1376462" y="209304"/>
                  <a:pt x="1328928" y="243840"/>
                  <a:pt x="1328928" y="243840"/>
                </a:cubicBezTo>
                <a:lnTo>
                  <a:pt x="1280160" y="316992"/>
                </a:lnTo>
                <a:cubicBezTo>
                  <a:pt x="1272032" y="329184"/>
                  <a:pt x="1260410" y="339667"/>
                  <a:pt x="1255776" y="353568"/>
                </a:cubicBezTo>
                <a:lnTo>
                  <a:pt x="1243584" y="390144"/>
                </a:lnTo>
                <a:cubicBezTo>
                  <a:pt x="1246452" y="407353"/>
                  <a:pt x="1262047" y="524373"/>
                  <a:pt x="1280160" y="536448"/>
                </a:cubicBezTo>
                <a:lnTo>
                  <a:pt x="1316736" y="560832"/>
                </a:lnTo>
                <a:cubicBezTo>
                  <a:pt x="1320800" y="573024"/>
                  <a:pt x="1320900" y="587373"/>
                  <a:pt x="1328928" y="597408"/>
                </a:cubicBezTo>
                <a:cubicBezTo>
                  <a:pt x="1338082" y="608850"/>
                  <a:pt x="1352114" y="615841"/>
                  <a:pt x="1365504" y="621792"/>
                </a:cubicBezTo>
                <a:cubicBezTo>
                  <a:pt x="1388992" y="632231"/>
                  <a:pt x="1414272" y="638048"/>
                  <a:pt x="1438656" y="646176"/>
                </a:cubicBezTo>
                <a:lnTo>
                  <a:pt x="1511808" y="670560"/>
                </a:lnTo>
                <a:lnTo>
                  <a:pt x="1548384" y="682752"/>
                </a:lnTo>
                <a:lnTo>
                  <a:pt x="1584960" y="694944"/>
                </a:lnTo>
                <a:cubicBezTo>
                  <a:pt x="1597152" y="707136"/>
                  <a:pt x="1610498" y="718274"/>
                  <a:pt x="1621536" y="731520"/>
                </a:cubicBezTo>
                <a:cubicBezTo>
                  <a:pt x="1630917" y="742777"/>
                  <a:pt x="1633198" y="760826"/>
                  <a:pt x="1645920" y="768096"/>
                </a:cubicBezTo>
                <a:cubicBezTo>
                  <a:pt x="1663912" y="778377"/>
                  <a:pt x="1686560" y="776224"/>
                  <a:pt x="1706880" y="780288"/>
                </a:cubicBezTo>
                <a:cubicBezTo>
                  <a:pt x="1824736" y="776224"/>
                  <a:pt x="1942869" y="777141"/>
                  <a:pt x="2060448" y="768096"/>
                </a:cubicBezTo>
                <a:cubicBezTo>
                  <a:pt x="2101771" y="764917"/>
                  <a:pt x="2143050" y="756818"/>
                  <a:pt x="2182368" y="743712"/>
                </a:cubicBezTo>
                <a:lnTo>
                  <a:pt x="2255520" y="719328"/>
                </a:lnTo>
                <a:cubicBezTo>
                  <a:pt x="2263648" y="707136"/>
                  <a:pt x="2269543" y="693113"/>
                  <a:pt x="2279904" y="682752"/>
                </a:cubicBezTo>
                <a:cubicBezTo>
                  <a:pt x="2290265" y="672391"/>
                  <a:pt x="2307326" y="669810"/>
                  <a:pt x="2316480" y="658368"/>
                </a:cubicBezTo>
                <a:cubicBezTo>
                  <a:pt x="2324508" y="648333"/>
                  <a:pt x="2324608" y="633984"/>
                  <a:pt x="2328672" y="621792"/>
                </a:cubicBezTo>
                <a:cubicBezTo>
                  <a:pt x="2343649" y="487003"/>
                  <a:pt x="2348103" y="509012"/>
                  <a:pt x="2328672" y="353568"/>
                </a:cubicBezTo>
                <a:cubicBezTo>
                  <a:pt x="2327078" y="340816"/>
                  <a:pt x="2322721" y="328226"/>
                  <a:pt x="2316480" y="316992"/>
                </a:cubicBezTo>
                <a:cubicBezTo>
                  <a:pt x="2268668" y="230931"/>
                  <a:pt x="2274884" y="248621"/>
                  <a:pt x="2194560" y="195072"/>
                </a:cubicBezTo>
                <a:cubicBezTo>
                  <a:pt x="2182368" y="186944"/>
                  <a:pt x="2171885" y="175322"/>
                  <a:pt x="2157984" y="170688"/>
                </a:cubicBezTo>
                <a:cubicBezTo>
                  <a:pt x="2133600" y="162560"/>
                  <a:pt x="2106218" y="160561"/>
                  <a:pt x="2084832" y="146304"/>
                </a:cubicBezTo>
                <a:cubicBezTo>
                  <a:pt x="2072640" y="138176"/>
                  <a:pt x="2061976" y="127065"/>
                  <a:pt x="2048256" y="121920"/>
                </a:cubicBezTo>
                <a:cubicBezTo>
                  <a:pt x="2028853" y="114644"/>
                  <a:pt x="2007400" y="114754"/>
                  <a:pt x="1987296" y="109728"/>
                </a:cubicBezTo>
                <a:cubicBezTo>
                  <a:pt x="1974828" y="106611"/>
                  <a:pt x="1963077" y="101067"/>
                  <a:pt x="1950720" y="97536"/>
                </a:cubicBezTo>
                <a:cubicBezTo>
                  <a:pt x="1934608" y="92933"/>
                  <a:pt x="1918002" y="90159"/>
                  <a:pt x="1901952" y="85344"/>
                </a:cubicBezTo>
                <a:cubicBezTo>
                  <a:pt x="1877333" y="77958"/>
                  <a:pt x="1853184" y="69088"/>
                  <a:pt x="1828800" y="60960"/>
                </a:cubicBezTo>
                <a:cubicBezTo>
                  <a:pt x="1816608" y="56896"/>
                  <a:pt x="1802917" y="55897"/>
                  <a:pt x="1792224" y="48768"/>
                </a:cubicBezTo>
                <a:cubicBezTo>
                  <a:pt x="1780032" y="40640"/>
                  <a:pt x="1768754" y="30937"/>
                  <a:pt x="1755648" y="24384"/>
                </a:cubicBezTo>
                <a:cubicBezTo>
                  <a:pt x="1730655" y="11887"/>
                  <a:pt x="1681298" y="4637"/>
                  <a:pt x="1658112" y="0"/>
                </a:cubicBezTo>
                <a:cubicBezTo>
                  <a:pt x="1507744" y="4064"/>
                  <a:pt x="1357243" y="4680"/>
                  <a:pt x="1207008" y="12192"/>
                </a:cubicBezTo>
                <a:cubicBezTo>
                  <a:pt x="1168235" y="14131"/>
                  <a:pt x="1167780" y="34229"/>
                  <a:pt x="1133856" y="48768"/>
                </a:cubicBezTo>
                <a:cubicBezTo>
                  <a:pt x="1118455" y="55369"/>
                  <a:pt x="1101344" y="56896"/>
                  <a:pt x="1085088" y="60960"/>
                </a:cubicBezTo>
                <a:cubicBezTo>
                  <a:pt x="1015752" y="130296"/>
                  <a:pt x="1082514" y="74439"/>
                  <a:pt x="1011936" y="109728"/>
                </a:cubicBezTo>
                <a:cubicBezTo>
                  <a:pt x="917398" y="156997"/>
                  <a:pt x="1030719" y="115659"/>
                  <a:pt x="938784" y="146304"/>
                </a:cubicBezTo>
                <a:cubicBezTo>
                  <a:pt x="908139" y="238239"/>
                  <a:pt x="953041" y="128482"/>
                  <a:pt x="890016" y="207264"/>
                </a:cubicBezTo>
                <a:cubicBezTo>
                  <a:pt x="881988" y="217299"/>
                  <a:pt x="883571" y="232345"/>
                  <a:pt x="877824" y="243840"/>
                </a:cubicBezTo>
                <a:cubicBezTo>
                  <a:pt x="857504" y="284480"/>
                  <a:pt x="853440" y="280416"/>
                  <a:pt x="816864" y="304800"/>
                </a:cubicBezTo>
                <a:lnTo>
                  <a:pt x="780288" y="414528"/>
                </a:lnTo>
                <a:lnTo>
                  <a:pt x="768096" y="451104"/>
                </a:lnTo>
                <a:lnTo>
                  <a:pt x="755904" y="487680"/>
                </a:lnTo>
                <a:cubicBezTo>
                  <a:pt x="751840" y="731520"/>
                  <a:pt x="750579" y="975423"/>
                  <a:pt x="743712" y="1219200"/>
                </a:cubicBezTo>
                <a:cubicBezTo>
                  <a:pt x="742448" y="1264071"/>
                  <a:pt x="732821" y="1308442"/>
                  <a:pt x="731520" y="1353312"/>
                </a:cubicBezTo>
                <a:cubicBezTo>
                  <a:pt x="724690" y="1588960"/>
                  <a:pt x="729718" y="1824930"/>
                  <a:pt x="719328" y="2060448"/>
                </a:cubicBezTo>
                <a:cubicBezTo>
                  <a:pt x="714513" y="2169583"/>
                  <a:pt x="692788" y="2166610"/>
                  <a:pt x="670560" y="2255520"/>
                </a:cubicBezTo>
                <a:cubicBezTo>
                  <a:pt x="666496" y="2271776"/>
                  <a:pt x="663183" y="2288238"/>
                  <a:pt x="658368" y="2304288"/>
                </a:cubicBezTo>
                <a:cubicBezTo>
                  <a:pt x="651898" y="2325856"/>
                  <a:pt x="635388" y="2393386"/>
                  <a:pt x="609600" y="2414016"/>
                </a:cubicBezTo>
                <a:cubicBezTo>
                  <a:pt x="599565" y="2422044"/>
                  <a:pt x="584519" y="2420461"/>
                  <a:pt x="573024" y="2426208"/>
                </a:cubicBezTo>
                <a:cubicBezTo>
                  <a:pt x="478486" y="2473477"/>
                  <a:pt x="591807" y="2432139"/>
                  <a:pt x="499872" y="2462784"/>
                </a:cubicBezTo>
                <a:cubicBezTo>
                  <a:pt x="386080" y="2458720"/>
                  <a:pt x="271920" y="2460600"/>
                  <a:pt x="158496" y="2450592"/>
                </a:cubicBezTo>
                <a:cubicBezTo>
                  <a:pt x="132892" y="2448333"/>
                  <a:pt x="109728" y="2434336"/>
                  <a:pt x="85344" y="2426208"/>
                </a:cubicBezTo>
                <a:lnTo>
                  <a:pt x="48768" y="2414016"/>
                </a:lnTo>
                <a:cubicBezTo>
                  <a:pt x="40640" y="2401824"/>
                  <a:pt x="30937" y="2390546"/>
                  <a:pt x="24384" y="2377440"/>
                </a:cubicBezTo>
                <a:cubicBezTo>
                  <a:pt x="-3635" y="2321402"/>
                  <a:pt x="27545" y="2356217"/>
                  <a:pt x="0" y="2328672"/>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6660232" y="2060848"/>
            <a:ext cx="413896" cy="646331"/>
          </a:xfrm>
          <a:prstGeom prst="rect">
            <a:avLst/>
          </a:prstGeom>
          <a:noFill/>
        </p:spPr>
        <p:txBody>
          <a:bodyPr wrap="none" rtlCol="0">
            <a:spAutoFit/>
          </a:bodyPr>
          <a:lstStyle/>
          <a:p>
            <a:r>
              <a:rPr lang="ru-RU" sz="3600" dirty="0" smtClean="0">
                <a:solidFill>
                  <a:srgbClr val="FF0000"/>
                </a:solidFill>
              </a:rPr>
              <a:t>*</a:t>
            </a:r>
            <a:endParaRPr lang="ru-RU" sz="3600" dirty="0">
              <a:solidFill>
                <a:srgbClr val="FF0000"/>
              </a:solidFill>
            </a:endParaRPr>
          </a:p>
        </p:txBody>
      </p:sp>
      <p:sp>
        <p:nvSpPr>
          <p:cNvPr id="11" name="TextBox 10"/>
          <p:cNvSpPr txBox="1"/>
          <p:nvPr/>
        </p:nvSpPr>
        <p:spPr>
          <a:xfrm>
            <a:off x="137081" y="4199305"/>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b="1" dirty="0" smtClean="0"/>
              <a:t>α</a:t>
            </a:r>
            <a:r>
              <a:rPr lang="ru-RU" b="1" dirty="0" smtClean="0"/>
              <a:t>-</a:t>
            </a:r>
            <a:r>
              <a:rPr lang="en-GB" b="1" dirty="0" err="1" smtClean="0"/>
              <a:t>ketoglutarate</a:t>
            </a:r>
            <a:endParaRPr lang="ru-RU" b="1" dirty="0"/>
          </a:p>
        </p:txBody>
      </p:sp>
      <p:sp>
        <p:nvSpPr>
          <p:cNvPr id="12" name="TextBox 11"/>
          <p:cNvSpPr txBox="1"/>
          <p:nvPr/>
        </p:nvSpPr>
        <p:spPr>
          <a:xfrm>
            <a:off x="1907704" y="2131814"/>
            <a:ext cx="4870983"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b="1" dirty="0">
                <a:latin typeface="Times New Roman" panose="02020603050405020304" pitchFamily="18" charset="0"/>
                <a:cs typeface="Times New Roman" panose="02020603050405020304" pitchFamily="18" charset="0"/>
              </a:rPr>
              <a:t>α-</a:t>
            </a:r>
            <a:r>
              <a:rPr lang="en-US" b="1" dirty="0" err="1">
                <a:latin typeface="Times New Roman" panose="02020603050405020304" pitchFamily="18" charset="0"/>
                <a:cs typeface="Times New Roman" panose="02020603050405020304" pitchFamily="18" charset="0"/>
              </a:rPr>
              <a:t>ketoglutarate</a:t>
            </a:r>
            <a:r>
              <a:rPr lang="en-US" b="1" dirty="0">
                <a:latin typeface="Times New Roman" panose="02020603050405020304" pitchFamily="18" charset="0"/>
                <a:cs typeface="Times New Roman" panose="02020603050405020304" pitchFamily="18" charset="0"/>
              </a:rPr>
              <a:t> dehydrogenase complex</a:t>
            </a:r>
            <a:endParaRPr lang="ru-RU" b="1" dirty="0"/>
          </a:p>
        </p:txBody>
      </p:sp>
      <p:sp>
        <p:nvSpPr>
          <p:cNvPr id="13" name="TextBox 12"/>
          <p:cNvSpPr txBox="1"/>
          <p:nvPr/>
        </p:nvSpPr>
        <p:spPr>
          <a:xfrm>
            <a:off x="7164288" y="4293748"/>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Succinyl-Coa</a:t>
            </a:r>
            <a:endParaRPr lang="ru-RU" b="1" dirty="0"/>
          </a:p>
        </p:txBody>
      </p:sp>
    </p:spTree>
    <p:extLst>
      <p:ext uri="{BB962C8B-B14F-4D97-AF65-F5344CB8AC3E}">
        <p14:creationId xmlns:p14="http://schemas.microsoft.com/office/powerpoint/2010/main" val="427685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8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8" y="1117159"/>
            <a:ext cx="9143761" cy="3560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9" y="4802376"/>
            <a:ext cx="9036257" cy="1938992"/>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Succinyl</a:t>
            </a:r>
            <a:r>
              <a:rPr lang="en-US" sz="2000" b="1" dirty="0">
                <a:latin typeface="Times New Roman" panose="02020603050405020304" pitchFamily="18" charset="0"/>
                <a:cs typeface="Times New Roman" panose="02020603050405020304" pitchFamily="18" charset="0"/>
              </a:rPr>
              <a:t>-CoA </a:t>
            </a:r>
            <a:r>
              <a:rPr lang="en-US" sz="2000" dirty="0" err="1">
                <a:latin typeface="Times New Roman" panose="02020603050405020304" pitchFamily="18" charset="0"/>
                <a:cs typeface="Times New Roman" panose="02020603050405020304" pitchFamily="18" charset="0"/>
              </a:rPr>
              <a:t>synthetase</a:t>
            </a:r>
            <a:r>
              <a:rPr lang="en-US" sz="2000" dirty="0">
                <a:latin typeface="Times New Roman" panose="02020603050405020304" pitchFamily="18" charset="0"/>
                <a:cs typeface="Times New Roman" panose="02020603050405020304" pitchFamily="18" charset="0"/>
              </a:rPr>
              <a:t> (succinate </a:t>
            </a:r>
            <a:r>
              <a:rPr lang="en-US" sz="2000" dirty="0" err="1">
                <a:latin typeface="Times New Roman" panose="02020603050405020304" pitchFamily="18" charset="0"/>
                <a:cs typeface="Times New Roman" panose="02020603050405020304" pitchFamily="18" charset="0"/>
              </a:rPr>
              <a:t>thiokinase</a:t>
            </a:r>
            <a:r>
              <a:rPr lang="en-US" sz="2000" dirty="0">
                <a:latin typeface="Times New Roman" panose="02020603050405020304" pitchFamily="18" charset="0"/>
                <a:cs typeface="Times New Roman" panose="02020603050405020304" pitchFamily="18" charset="0"/>
              </a:rPr>
              <a:t>, 6.2.1.4) - more often referred to the class of ligases, less often - transferases; hydrolysis of the high-energy bond of the substrate leads to the release of energy, which is used to form a new high-energy bond, but already in the GTP molecule (analogue of ATP).</a:t>
            </a:r>
          </a:p>
          <a:p>
            <a:pPr algn="ctr"/>
            <a:r>
              <a:rPr lang="en-US" sz="2000" dirty="0">
                <a:latin typeface="Times New Roman" panose="02020603050405020304" pitchFamily="18" charset="0"/>
                <a:cs typeface="Times New Roman" panose="02020603050405020304" pitchFamily="18" charset="0"/>
              </a:rPr>
              <a:t>The reactions in which the energy of the high-energy bonds of the substrate is used to synthesize ATP (or GTP) are called </a:t>
            </a:r>
            <a:r>
              <a:rPr lang="en-US" sz="2000" dirty="0">
                <a:solidFill>
                  <a:srgbClr val="FF0000"/>
                </a:solidFill>
                <a:latin typeface="Times New Roman" panose="02020603050405020304" pitchFamily="18" charset="0"/>
                <a:cs typeface="Times New Roman" panose="02020603050405020304" pitchFamily="18" charset="0"/>
              </a:rPr>
              <a:t>substrate phosphorylation.</a:t>
            </a:r>
            <a:endParaRPr lang="ru-RU" sz="20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5</a:t>
            </a:r>
            <a:r>
              <a:rPr lang="en-GB" sz="3200" dirty="0" smtClean="0">
                <a:solidFill>
                  <a:srgbClr val="FF0000"/>
                </a:solidFill>
                <a:latin typeface="Times New Roman" panose="02020603050405020304" pitchFamily="18" charset="0"/>
                <a:cs typeface="Times New Roman" panose="02020603050405020304" pitchFamily="18" charset="0"/>
              </a:rPr>
              <a:t> reaction</a:t>
            </a:r>
            <a:r>
              <a:rPr lang="ru-RU" sz="3200" dirty="0" smtClean="0">
                <a:solidFill>
                  <a:srgbClr val="FF0000"/>
                </a:solidFill>
                <a:latin typeface="Times New Roman" panose="02020603050405020304" pitchFamily="18" charset="0"/>
                <a:cs typeface="Times New Roman" panose="02020603050405020304" pitchFamily="18" charset="0"/>
              </a:rPr>
              <a:t> </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2" name="Полилиния 1"/>
          <p:cNvSpPr/>
          <p:nvPr/>
        </p:nvSpPr>
        <p:spPr>
          <a:xfrm>
            <a:off x="499028" y="2610400"/>
            <a:ext cx="2622124" cy="1200588"/>
          </a:xfrm>
          <a:custGeom>
            <a:avLst/>
            <a:gdLst>
              <a:gd name="connsiteX0" fmla="*/ 915244 w 2622124"/>
              <a:gd name="connsiteY0" fmla="*/ 566604 h 1200588"/>
              <a:gd name="connsiteX1" fmla="*/ 817708 w 2622124"/>
              <a:gd name="connsiteY1" fmla="*/ 639756 h 1200588"/>
              <a:gd name="connsiteX2" fmla="*/ 707980 w 2622124"/>
              <a:gd name="connsiteY2" fmla="*/ 676332 h 1200588"/>
              <a:gd name="connsiteX3" fmla="*/ 598252 w 2622124"/>
              <a:gd name="connsiteY3" fmla="*/ 712908 h 1200588"/>
              <a:gd name="connsiteX4" fmla="*/ 561676 w 2622124"/>
              <a:gd name="connsiteY4" fmla="*/ 725100 h 1200588"/>
              <a:gd name="connsiteX5" fmla="*/ 512908 w 2622124"/>
              <a:gd name="connsiteY5" fmla="*/ 737292 h 1200588"/>
              <a:gd name="connsiteX6" fmla="*/ 451948 w 2622124"/>
              <a:gd name="connsiteY6" fmla="*/ 749484 h 1200588"/>
              <a:gd name="connsiteX7" fmla="*/ 415372 w 2622124"/>
              <a:gd name="connsiteY7" fmla="*/ 761676 h 1200588"/>
              <a:gd name="connsiteX8" fmla="*/ 354412 w 2622124"/>
              <a:gd name="connsiteY8" fmla="*/ 773868 h 1200588"/>
              <a:gd name="connsiteX9" fmla="*/ 281260 w 2622124"/>
              <a:gd name="connsiteY9" fmla="*/ 798252 h 1200588"/>
              <a:gd name="connsiteX10" fmla="*/ 159340 w 2622124"/>
              <a:gd name="connsiteY10" fmla="*/ 834828 h 1200588"/>
              <a:gd name="connsiteX11" fmla="*/ 122764 w 2622124"/>
              <a:gd name="connsiteY11" fmla="*/ 847020 h 1200588"/>
              <a:gd name="connsiteX12" fmla="*/ 49612 w 2622124"/>
              <a:gd name="connsiteY12" fmla="*/ 895788 h 1200588"/>
              <a:gd name="connsiteX13" fmla="*/ 844 w 2622124"/>
              <a:gd name="connsiteY13" fmla="*/ 968940 h 1200588"/>
              <a:gd name="connsiteX14" fmla="*/ 13036 w 2622124"/>
              <a:gd name="connsiteY14" fmla="*/ 1017708 h 1200588"/>
              <a:gd name="connsiteX15" fmla="*/ 122764 w 2622124"/>
              <a:gd name="connsiteY15" fmla="*/ 1078668 h 1200588"/>
              <a:gd name="connsiteX16" fmla="*/ 159340 w 2622124"/>
              <a:gd name="connsiteY16" fmla="*/ 1103052 h 1200588"/>
              <a:gd name="connsiteX17" fmla="*/ 232492 w 2622124"/>
              <a:gd name="connsiteY17" fmla="*/ 1127436 h 1200588"/>
              <a:gd name="connsiteX18" fmla="*/ 269068 w 2622124"/>
              <a:gd name="connsiteY18" fmla="*/ 1139628 h 1200588"/>
              <a:gd name="connsiteX19" fmla="*/ 305644 w 2622124"/>
              <a:gd name="connsiteY19" fmla="*/ 1151820 h 1200588"/>
              <a:gd name="connsiteX20" fmla="*/ 342220 w 2622124"/>
              <a:gd name="connsiteY20" fmla="*/ 1164012 h 1200588"/>
              <a:gd name="connsiteX21" fmla="*/ 451948 w 2622124"/>
              <a:gd name="connsiteY21" fmla="*/ 1200588 h 1200588"/>
              <a:gd name="connsiteX22" fmla="*/ 915244 w 2622124"/>
              <a:gd name="connsiteY22" fmla="*/ 1188396 h 1200588"/>
              <a:gd name="connsiteX23" fmla="*/ 951820 w 2622124"/>
              <a:gd name="connsiteY23" fmla="*/ 1176204 h 1200588"/>
              <a:gd name="connsiteX24" fmla="*/ 1000588 w 2622124"/>
              <a:gd name="connsiteY24" fmla="*/ 1164012 h 1200588"/>
              <a:gd name="connsiteX25" fmla="*/ 1037164 w 2622124"/>
              <a:gd name="connsiteY25" fmla="*/ 1151820 h 1200588"/>
              <a:gd name="connsiteX26" fmla="*/ 1159084 w 2622124"/>
              <a:gd name="connsiteY26" fmla="*/ 1115244 h 1200588"/>
              <a:gd name="connsiteX27" fmla="*/ 1195660 w 2622124"/>
              <a:gd name="connsiteY27" fmla="*/ 1103052 h 1200588"/>
              <a:gd name="connsiteX28" fmla="*/ 1232236 w 2622124"/>
              <a:gd name="connsiteY28" fmla="*/ 1078668 h 1200588"/>
              <a:gd name="connsiteX29" fmla="*/ 1305388 w 2622124"/>
              <a:gd name="connsiteY29" fmla="*/ 1054284 h 1200588"/>
              <a:gd name="connsiteX30" fmla="*/ 1378540 w 2622124"/>
              <a:gd name="connsiteY30" fmla="*/ 1017708 h 1200588"/>
              <a:gd name="connsiteX31" fmla="*/ 1451692 w 2622124"/>
              <a:gd name="connsiteY31" fmla="*/ 981132 h 1200588"/>
              <a:gd name="connsiteX32" fmla="*/ 1512652 w 2622124"/>
              <a:gd name="connsiteY32" fmla="*/ 932364 h 1200588"/>
              <a:gd name="connsiteX33" fmla="*/ 1537036 w 2622124"/>
              <a:gd name="connsiteY33" fmla="*/ 895788 h 1200588"/>
              <a:gd name="connsiteX34" fmla="*/ 1573612 w 2622124"/>
              <a:gd name="connsiteY34" fmla="*/ 871404 h 1200588"/>
              <a:gd name="connsiteX35" fmla="*/ 1658956 w 2622124"/>
              <a:gd name="connsiteY35" fmla="*/ 773868 h 1200588"/>
              <a:gd name="connsiteX36" fmla="*/ 1719916 w 2622124"/>
              <a:gd name="connsiteY36" fmla="*/ 712908 h 1200588"/>
              <a:gd name="connsiteX37" fmla="*/ 1744300 w 2622124"/>
              <a:gd name="connsiteY37" fmla="*/ 676332 h 1200588"/>
              <a:gd name="connsiteX38" fmla="*/ 1780876 w 2622124"/>
              <a:gd name="connsiteY38" fmla="*/ 639756 h 1200588"/>
              <a:gd name="connsiteX39" fmla="*/ 1805260 w 2622124"/>
              <a:gd name="connsiteY39" fmla="*/ 603180 h 1200588"/>
              <a:gd name="connsiteX40" fmla="*/ 1841836 w 2622124"/>
              <a:gd name="connsiteY40" fmla="*/ 578796 h 1200588"/>
              <a:gd name="connsiteX41" fmla="*/ 1914988 w 2622124"/>
              <a:gd name="connsiteY41" fmla="*/ 517836 h 1200588"/>
              <a:gd name="connsiteX42" fmla="*/ 1927180 w 2622124"/>
              <a:gd name="connsiteY42" fmla="*/ 481260 h 1200588"/>
              <a:gd name="connsiteX43" fmla="*/ 1963756 w 2622124"/>
              <a:gd name="connsiteY43" fmla="*/ 469068 h 1200588"/>
              <a:gd name="connsiteX44" fmla="*/ 2000332 w 2622124"/>
              <a:gd name="connsiteY44" fmla="*/ 444684 h 1200588"/>
              <a:gd name="connsiteX45" fmla="*/ 2061292 w 2622124"/>
              <a:gd name="connsiteY45" fmla="*/ 395916 h 1200588"/>
              <a:gd name="connsiteX46" fmla="*/ 2085676 w 2622124"/>
              <a:gd name="connsiteY46" fmla="*/ 359340 h 1200588"/>
              <a:gd name="connsiteX47" fmla="*/ 2122252 w 2622124"/>
              <a:gd name="connsiteY47" fmla="*/ 347148 h 1200588"/>
              <a:gd name="connsiteX48" fmla="*/ 2158828 w 2622124"/>
              <a:gd name="connsiteY48" fmla="*/ 322764 h 1200588"/>
              <a:gd name="connsiteX49" fmla="*/ 2231980 w 2622124"/>
              <a:gd name="connsiteY49" fmla="*/ 298380 h 1200588"/>
              <a:gd name="connsiteX50" fmla="*/ 2268556 w 2622124"/>
              <a:gd name="connsiteY50" fmla="*/ 273996 h 1200588"/>
              <a:gd name="connsiteX51" fmla="*/ 2353900 w 2622124"/>
              <a:gd name="connsiteY51" fmla="*/ 249612 h 1200588"/>
              <a:gd name="connsiteX52" fmla="*/ 2390476 w 2622124"/>
              <a:gd name="connsiteY52" fmla="*/ 225228 h 1200588"/>
              <a:gd name="connsiteX53" fmla="*/ 2463628 w 2622124"/>
              <a:gd name="connsiteY53" fmla="*/ 200844 h 1200588"/>
              <a:gd name="connsiteX54" fmla="*/ 2536780 w 2622124"/>
              <a:gd name="connsiteY54" fmla="*/ 164268 h 1200588"/>
              <a:gd name="connsiteX55" fmla="*/ 2561164 w 2622124"/>
              <a:gd name="connsiteY55" fmla="*/ 127692 h 1200588"/>
              <a:gd name="connsiteX56" fmla="*/ 2597740 w 2622124"/>
              <a:gd name="connsiteY56" fmla="*/ 103308 h 1200588"/>
              <a:gd name="connsiteX57" fmla="*/ 2622124 w 2622124"/>
              <a:gd name="connsiteY57" fmla="*/ 30156 h 1200588"/>
              <a:gd name="connsiteX58" fmla="*/ 2305132 w 2622124"/>
              <a:gd name="connsiteY58" fmla="*/ 17964 h 1200588"/>
              <a:gd name="connsiteX59" fmla="*/ 2195404 w 2622124"/>
              <a:gd name="connsiteY59" fmla="*/ 66732 h 1200588"/>
              <a:gd name="connsiteX60" fmla="*/ 2158828 w 2622124"/>
              <a:gd name="connsiteY60" fmla="*/ 103308 h 1200588"/>
              <a:gd name="connsiteX61" fmla="*/ 2085676 w 2622124"/>
              <a:gd name="connsiteY61" fmla="*/ 152076 h 1200588"/>
              <a:gd name="connsiteX62" fmla="*/ 2012524 w 2622124"/>
              <a:gd name="connsiteY62" fmla="*/ 200844 h 1200588"/>
              <a:gd name="connsiteX63" fmla="*/ 1939372 w 2622124"/>
              <a:gd name="connsiteY63" fmla="*/ 261804 h 1200588"/>
              <a:gd name="connsiteX64" fmla="*/ 1890604 w 2622124"/>
              <a:gd name="connsiteY64" fmla="*/ 298380 h 1200588"/>
              <a:gd name="connsiteX65" fmla="*/ 1854028 w 2622124"/>
              <a:gd name="connsiteY65" fmla="*/ 310572 h 1200588"/>
              <a:gd name="connsiteX66" fmla="*/ 1829644 w 2622124"/>
              <a:gd name="connsiteY66" fmla="*/ 347148 h 1200588"/>
              <a:gd name="connsiteX67" fmla="*/ 1793068 w 2622124"/>
              <a:gd name="connsiteY67" fmla="*/ 359340 h 1200588"/>
              <a:gd name="connsiteX68" fmla="*/ 1719916 w 2622124"/>
              <a:gd name="connsiteY68" fmla="*/ 408108 h 1200588"/>
              <a:gd name="connsiteX69" fmla="*/ 1683340 w 2622124"/>
              <a:gd name="connsiteY69" fmla="*/ 420300 h 1200588"/>
              <a:gd name="connsiteX70" fmla="*/ 1646764 w 2622124"/>
              <a:gd name="connsiteY70" fmla="*/ 444684 h 1200588"/>
              <a:gd name="connsiteX71" fmla="*/ 1573612 w 2622124"/>
              <a:gd name="connsiteY71" fmla="*/ 469068 h 1200588"/>
              <a:gd name="connsiteX72" fmla="*/ 1500460 w 2622124"/>
              <a:gd name="connsiteY72" fmla="*/ 493452 h 1200588"/>
              <a:gd name="connsiteX73" fmla="*/ 1390732 w 2622124"/>
              <a:gd name="connsiteY73" fmla="*/ 530028 h 1200588"/>
              <a:gd name="connsiteX74" fmla="*/ 1354156 w 2622124"/>
              <a:gd name="connsiteY74" fmla="*/ 542220 h 1200588"/>
              <a:gd name="connsiteX75" fmla="*/ 1317580 w 2622124"/>
              <a:gd name="connsiteY75" fmla="*/ 554412 h 1200588"/>
              <a:gd name="connsiteX76" fmla="*/ 1244428 w 2622124"/>
              <a:gd name="connsiteY76" fmla="*/ 566604 h 1200588"/>
              <a:gd name="connsiteX77" fmla="*/ 1159084 w 2622124"/>
              <a:gd name="connsiteY77" fmla="*/ 578796 h 1200588"/>
              <a:gd name="connsiteX78" fmla="*/ 1110316 w 2622124"/>
              <a:gd name="connsiteY78" fmla="*/ 590988 h 1200588"/>
              <a:gd name="connsiteX79" fmla="*/ 927436 w 2622124"/>
              <a:gd name="connsiteY79" fmla="*/ 603180 h 1200588"/>
              <a:gd name="connsiteX80" fmla="*/ 793324 w 2622124"/>
              <a:gd name="connsiteY80" fmla="*/ 627564 h 1200588"/>
              <a:gd name="connsiteX81" fmla="*/ 756748 w 2622124"/>
              <a:gd name="connsiteY81" fmla="*/ 639756 h 120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622124" h="1200588">
                <a:moveTo>
                  <a:pt x="915244" y="566604"/>
                </a:moveTo>
                <a:cubicBezTo>
                  <a:pt x="907472" y="572822"/>
                  <a:pt x="839543" y="630051"/>
                  <a:pt x="817708" y="639756"/>
                </a:cubicBezTo>
                <a:lnTo>
                  <a:pt x="707980" y="676332"/>
                </a:lnTo>
                <a:lnTo>
                  <a:pt x="598252" y="712908"/>
                </a:lnTo>
                <a:cubicBezTo>
                  <a:pt x="586060" y="716972"/>
                  <a:pt x="574144" y="721983"/>
                  <a:pt x="561676" y="725100"/>
                </a:cubicBezTo>
                <a:cubicBezTo>
                  <a:pt x="545420" y="729164"/>
                  <a:pt x="529265" y="733657"/>
                  <a:pt x="512908" y="737292"/>
                </a:cubicBezTo>
                <a:cubicBezTo>
                  <a:pt x="492679" y="741787"/>
                  <a:pt x="472052" y="744458"/>
                  <a:pt x="451948" y="749484"/>
                </a:cubicBezTo>
                <a:cubicBezTo>
                  <a:pt x="439480" y="752601"/>
                  <a:pt x="427840" y="758559"/>
                  <a:pt x="415372" y="761676"/>
                </a:cubicBezTo>
                <a:cubicBezTo>
                  <a:pt x="395268" y="766702"/>
                  <a:pt x="374404" y="768416"/>
                  <a:pt x="354412" y="773868"/>
                </a:cubicBezTo>
                <a:cubicBezTo>
                  <a:pt x="329615" y="780631"/>
                  <a:pt x="306196" y="792018"/>
                  <a:pt x="281260" y="798252"/>
                </a:cubicBezTo>
                <a:cubicBezTo>
                  <a:pt x="207556" y="816678"/>
                  <a:pt x="248388" y="805145"/>
                  <a:pt x="159340" y="834828"/>
                </a:cubicBezTo>
                <a:cubicBezTo>
                  <a:pt x="147148" y="838892"/>
                  <a:pt x="133457" y="839891"/>
                  <a:pt x="122764" y="847020"/>
                </a:cubicBezTo>
                <a:lnTo>
                  <a:pt x="49612" y="895788"/>
                </a:lnTo>
                <a:cubicBezTo>
                  <a:pt x="33356" y="920172"/>
                  <a:pt x="-6264" y="940509"/>
                  <a:pt x="844" y="968940"/>
                </a:cubicBezTo>
                <a:cubicBezTo>
                  <a:pt x="4908" y="985196"/>
                  <a:pt x="2002" y="1005098"/>
                  <a:pt x="13036" y="1017708"/>
                </a:cubicBezTo>
                <a:cubicBezTo>
                  <a:pt x="72834" y="1086049"/>
                  <a:pt x="68931" y="1051752"/>
                  <a:pt x="122764" y="1078668"/>
                </a:cubicBezTo>
                <a:cubicBezTo>
                  <a:pt x="135870" y="1085221"/>
                  <a:pt x="145950" y="1097101"/>
                  <a:pt x="159340" y="1103052"/>
                </a:cubicBezTo>
                <a:cubicBezTo>
                  <a:pt x="182828" y="1113491"/>
                  <a:pt x="208108" y="1119308"/>
                  <a:pt x="232492" y="1127436"/>
                </a:cubicBezTo>
                <a:lnTo>
                  <a:pt x="269068" y="1139628"/>
                </a:lnTo>
                <a:lnTo>
                  <a:pt x="305644" y="1151820"/>
                </a:lnTo>
                <a:cubicBezTo>
                  <a:pt x="317836" y="1155884"/>
                  <a:pt x="331527" y="1156883"/>
                  <a:pt x="342220" y="1164012"/>
                </a:cubicBezTo>
                <a:cubicBezTo>
                  <a:pt x="399365" y="1202108"/>
                  <a:pt x="364342" y="1185987"/>
                  <a:pt x="451948" y="1200588"/>
                </a:cubicBezTo>
                <a:cubicBezTo>
                  <a:pt x="606380" y="1196524"/>
                  <a:pt x="760942" y="1195923"/>
                  <a:pt x="915244" y="1188396"/>
                </a:cubicBezTo>
                <a:cubicBezTo>
                  <a:pt x="928080" y="1187770"/>
                  <a:pt x="939463" y="1179735"/>
                  <a:pt x="951820" y="1176204"/>
                </a:cubicBezTo>
                <a:cubicBezTo>
                  <a:pt x="967932" y="1171601"/>
                  <a:pt x="984476" y="1168615"/>
                  <a:pt x="1000588" y="1164012"/>
                </a:cubicBezTo>
                <a:cubicBezTo>
                  <a:pt x="1012945" y="1160481"/>
                  <a:pt x="1024807" y="1155351"/>
                  <a:pt x="1037164" y="1151820"/>
                </a:cubicBezTo>
                <a:cubicBezTo>
                  <a:pt x="1166145" y="1114968"/>
                  <a:pt x="985243" y="1173191"/>
                  <a:pt x="1159084" y="1115244"/>
                </a:cubicBezTo>
                <a:cubicBezTo>
                  <a:pt x="1171276" y="1111180"/>
                  <a:pt x="1184967" y="1110181"/>
                  <a:pt x="1195660" y="1103052"/>
                </a:cubicBezTo>
                <a:cubicBezTo>
                  <a:pt x="1207852" y="1094924"/>
                  <a:pt x="1218846" y="1084619"/>
                  <a:pt x="1232236" y="1078668"/>
                </a:cubicBezTo>
                <a:cubicBezTo>
                  <a:pt x="1255724" y="1068229"/>
                  <a:pt x="1284002" y="1068541"/>
                  <a:pt x="1305388" y="1054284"/>
                </a:cubicBezTo>
                <a:cubicBezTo>
                  <a:pt x="1410210" y="984403"/>
                  <a:pt x="1277586" y="1068185"/>
                  <a:pt x="1378540" y="1017708"/>
                </a:cubicBezTo>
                <a:cubicBezTo>
                  <a:pt x="1473078" y="970439"/>
                  <a:pt x="1359757" y="1011777"/>
                  <a:pt x="1451692" y="981132"/>
                </a:cubicBezTo>
                <a:cubicBezTo>
                  <a:pt x="1521573" y="876310"/>
                  <a:pt x="1428524" y="999667"/>
                  <a:pt x="1512652" y="932364"/>
                </a:cubicBezTo>
                <a:cubicBezTo>
                  <a:pt x="1524094" y="923210"/>
                  <a:pt x="1526675" y="906149"/>
                  <a:pt x="1537036" y="895788"/>
                </a:cubicBezTo>
                <a:cubicBezTo>
                  <a:pt x="1547397" y="885427"/>
                  <a:pt x="1561420" y="879532"/>
                  <a:pt x="1573612" y="871404"/>
                </a:cubicBezTo>
                <a:cubicBezTo>
                  <a:pt x="1630508" y="786060"/>
                  <a:pt x="1597996" y="814508"/>
                  <a:pt x="1658956" y="773868"/>
                </a:cubicBezTo>
                <a:cubicBezTo>
                  <a:pt x="1723980" y="676332"/>
                  <a:pt x="1638636" y="794188"/>
                  <a:pt x="1719916" y="712908"/>
                </a:cubicBezTo>
                <a:cubicBezTo>
                  <a:pt x="1730277" y="702547"/>
                  <a:pt x="1734919" y="687589"/>
                  <a:pt x="1744300" y="676332"/>
                </a:cubicBezTo>
                <a:cubicBezTo>
                  <a:pt x="1755338" y="663086"/>
                  <a:pt x="1769838" y="653002"/>
                  <a:pt x="1780876" y="639756"/>
                </a:cubicBezTo>
                <a:cubicBezTo>
                  <a:pt x="1790257" y="628499"/>
                  <a:pt x="1794899" y="613541"/>
                  <a:pt x="1805260" y="603180"/>
                </a:cubicBezTo>
                <a:cubicBezTo>
                  <a:pt x="1815621" y="592819"/>
                  <a:pt x="1830579" y="588177"/>
                  <a:pt x="1841836" y="578796"/>
                </a:cubicBezTo>
                <a:cubicBezTo>
                  <a:pt x="1935710" y="500567"/>
                  <a:pt x="1824177" y="578377"/>
                  <a:pt x="1914988" y="517836"/>
                </a:cubicBezTo>
                <a:cubicBezTo>
                  <a:pt x="1919052" y="505644"/>
                  <a:pt x="1918093" y="490347"/>
                  <a:pt x="1927180" y="481260"/>
                </a:cubicBezTo>
                <a:cubicBezTo>
                  <a:pt x="1936267" y="472173"/>
                  <a:pt x="1952261" y="474815"/>
                  <a:pt x="1963756" y="469068"/>
                </a:cubicBezTo>
                <a:cubicBezTo>
                  <a:pt x="1976862" y="462515"/>
                  <a:pt x="1988140" y="452812"/>
                  <a:pt x="2000332" y="444684"/>
                </a:cubicBezTo>
                <a:cubicBezTo>
                  <a:pt x="2070213" y="339862"/>
                  <a:pt x="1977164" y="463219"/>
                  <a:pt x="2061292" y="395916"/>
                </a:cubicBezTo>
                <a:cubicBezTo>
                  <a:pt x="2072734" y="386762"/>
                  <a:pt x="2074234" y="368494"/>
                  <a:pt x="2085676" y="359340"/>
                </a:cubicBezTo>
                <a:cubicBezTo>
                  <a:pt x="2095711" y="351312"/>
                  <a:pt x="2110757" y="352895"/>
                  <a:pt x="2122252" y="347148"/>
                </a:cubicBezTo>
                <a:cubicBezTo>
                  <a:pt x="2135358" y="340595"/>
                  <a:pt x="2145438" y="328715"/>
                  <a:pt x="2158828" y="322764"/>
                </a:cubicBezTo>
                <a:cubicBezTo>
                  <a:pt x="2182316" y="312325"/>
                  <a:pt x="2210594" y="312637"/>
                  <a:pt x="2231980" y="298380"/>
                </a:cubicBezTo>
                <a:cubicBezTo>
                  <a:pt x="2244172" y="290252"/>
                  <a:pt x="2255088" y="279768"/>
                  <a:pt x="2268556" y="273996"/>
                </a:cubicBezTo>
                <a:cubicBezTo>
                  <a:pt x="2323245" y="250558"/>
                  <a:pt x="2306449" y="273338"/>
                  <a:pt x="2353900" y="249612"/>
                </a:cubicBezTo>
                <a:cubicBezTo>
                  <a:pt x="2367006" y="243059"/>
                  <a:pt x="2377086" y="231179"/>
                  <a:pt x="2390476" y="225228"/>
                </a:cubicBezTo>
                <a:cubicBezTo>
                  <a:pt x="2413964" y="214789"/>
                  <a:pt x="2442242" y="215101"/>
                  <a:pt x="2463628" y="200844"/>
                </a:cubicBezTo>
                <a:cubicBezTo>
                  <a:pt x="2510897" y="169331"/>
                  <a:pt x="2486303" y="181094"/>
                  <a:pt x="2536780" y="164268"/>
                </a:cubicBezTo>
                <a:cubicBezTo>
                  <a:pt x="2544908" y="152076"/>
                  <a:pt x="2550803" y="138053"/>
                  <a:pt x="2561164" y="127692"/>
                </a:cubicBezTo>
                <a:cubicBezTo>
                  <a:pt x="2571525" y="117331"/>
                  <a:pt x="2589974" y="115734"/>
                  <a:pt x="2597740" y="103308"/>
                </a:cubicBezTo>
                <a:cubicBezTo>
                  <a:pt x="2611363" y="81512"/>
                  <a:pt x="2622124" y="30156"/>
                  <a:pt x="2622124" y="30156"/>
                </a:cubicBezTo>
                <a:cubicBezTo>
                  <a:pt x="2471767" y="-19963"/>
                  <a:pt x="2574643" y="4488"/>
                  <a:pt x="2305132" y="17964"/>
                </a:cubicBezTo>
                <a:cubicBezTo>
                  <a:pt x="2251970" y="35685"/>
                  <a:pt x="2234045" y="34531"/>
                  <a:pt x="2195404" y="66732"/>
                </a:cubicBezTo>
                <a:cubicBezTo>
                  <a:pt x="2182158" y="77770"/>
                  <a:pt x="2172438" y="92722"/>
                  <a:pt x="2158828" y="103308"/>
                </a:cubicBezTo>
                <a:cubicBezTo>
                  <a:pt x="2135695" y="121300"/>
                  <a:pt x="2106398" y="131354"/>
                  <a:pt x="2085676" y="152076"/>
                </a:cubicBezTo>
                <a:cubicBezTo>
                  <a:pt x="2040013" y="197739"/>
                  <a:pt x="2065457" y="183200"/>
                  <a:pt x="2012524" y="200844"/>
                </a:cubicBezTo>
                <a:cubicBezTo>
                  <a:pt x="1955600" y="257768"/>
                  <a:pt x="1998781" y="219369"/>
                  <a:pt x="1939372" y="261804"/>
                </a:cubicBezTo>
                <a:cubicBezTo>
                  <a:pt x="1922837" y="273615"/>
                  <a:pt x="1908247" y="288298"/>
                  <a:pt x="1890604" y="298380"/>
                </a:cubicBezTo>
                <a:cubicBezTo>
                  <a:pt x="1879446" y="304756"/>
                  <a:pt x="1866220" y="306508"/>
                  <a:pt x="1854028" y="310572"/>
                </a:cubicBezTo>
                <a:cubicBezTo>
                  <a:pt x="1845900" y="322764"/>
                  <a:pt x="1841086" y="337994"/>
                  <a:pt x="1829644" y="347148"/>
                </a:cubicBezTo>
                <a:cubicBezTo>
                  <a:pt x="1819609" y="355176"/>
                  <a:pt x="1804302" y="353099"/>
                  <a:pt x="1793068" y="359340"/>
                </a:cubicBezTo>
                <a:cubicBezTo>
                  <a:pt x="1767450" y="373572"/>
                  <a:pt x="1744300" y="391852"/>
                  <a:pt x="1719916" y="408108"/>
                </a:cubicBezTo>
                <a:cubicBezTo>
                  <a:pt x="1709223" y="415237"/>
                  <a:pt x="1694835" y="414553"/>
                  <a:pt x="1683340" y="420300"/>
                </a:cubicBezTo>
                <a:cubicBezTo>
                  <a:pt x="1670234" y="426853"/>
                  <a:pt x="1660154" y="438733"/>
                  <a:pt x="1646764" y="444684"/>
                </a:cubicBezTo>
                <a:cubicBezTo>
                  <a:pt x="1623276" y="455123"/>
                  <a:pt x="1597996" y="460940"/>
                  <a:pt x="1573612" y="469068"/>
                </a:cubicBezTo>
                <a:lnTo>
                  <a:pt x="1500460" y="493452"/>
                </a:lnTo>
                <a:lnTo>
                  <a:pt x="1390732" y="530028"/>
                </a:lnTo>
                <a:lnTo>
                  <a:pt x="1354156" y="542220"/>
                </a:lnTo>
                <a:cubicBezTo>
                  <a:pt x="1341964" y="546284"/>
                  <a:pt x="1330257" y="552299"/>
                  <a:pt x="1317580" y="554412"/>
                </a:cubicBezTo>
                <a:lnTo>
                  <a:pt x="1244428" y="566604"/>
                </a:lnTo>
                <a:cubicBezTo>
                  <a:pt x="1216025" y="570974"/>
                  <a:pt x="1187357" y="573655"/>
                  <a:pt x="1159084" y="578796"/>
                </a:cubicBezTo>
                <a:cubicBezTo>
                  <a:pt x="1142598" y="581793"/>
                  <a:pt x="1126980" y="589234"/>
                  <a:pt x="1110316" y="590988"/>
                </a:cubicBezTo>
                <a:cubicBezTo>
                  <a:pt x="1049556" y="597384"/>
                  <a:pt x="988396" y="599116"/>
                  <a:pt x="927436" y="603180"/>
                </a:cubicBezTo>
                <a:cubicBezTo>
                  <a:pt x="894826" y="608615"/>
                  <a:pt x="827404" y="619044"/>
                  <a:pt x="793324" y="627564"/>
                </a:cubicBezTo>
                <a:cubicBezTo>
                  <a:pt x="780856" y="630681"/>
                  <a:pt x="756748" y="639756"/>
                  <a:pt x="756748" y="639756"/>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5076056" y="4355812"/>
            <a:ext cx="2555776" cy="369332"/>
          </a:xfrm>
          <a:prstGeom prst="rect">
            <a:avLst/>
          </a:prstGeom>
          <a:noFill/>
        </p:spPr>
        <p:txBody>
          <a:bodyPr wrap="square" rtlCol="0">
            <a:spAutoFit/>
          </a:bodyPr>
          <a:lstStyle/>
          <a:p>
            <a:pPr algn="ctr"/>
            <a:r>
              <a:rPr lang="en-US" b="1" dirty="0"/>
              <a:t>(succinic acid)</a:t>
            </a:r>
            <a:endParaRPr lang="ru-RU" b="1" dirty="0"/>
          </a:p>
        </p:txBody>
      </p:sp>
      <p:pic>
        <p:nvPicPr>
          <p:cNvPr id="9" name="Picture 5" descr="img786"/>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9213" t="15339" r="37077" b="63460"/>
          <a:stretch>
            <a:fillRect/>
          </a:stretch>
        </p:blipFill>
        <p:spPr bwMode="auto">
          <a:xfrm>
            <a:off x="6876256" y="548680"/>
            <a:ext cx="1512168" cy="576064"/>
          </a:xfrm>
          <a:prstGeom prst="rect">
            <a:avLst/>
          </a:prstGeom>
          <a:noFill/>
          <a:extLst>
            <a:ext uri="{909E8E84-426E-40DD-AFC4-6F175D3DCCD1}">
              <a14:hiddenFill xmlns:a14="http://schemas.microsoft.com/office/drawing/2010/main">
                <a:solidFill>
                  <a:srgbClr val="FFFFFF"/>
                </a:solidFill>
              </a14:hiddenFill>
            </a:ext>
          </a:extLst>
        </p:spPr>
      </p:pic>
      <p:sp>
        <p:nvSpPr>
          <p:cNvPr id="3" name="Полилиния 2"/>
          <p:cNvSpPr/>
          <p:nvPr/>
        </p:nvSpPr>
        <p:spPr>
          <a:xfrm>
            <a:off x="2121408" y="2689324"/>
            <a:ext cx="6010678" cy="1499616"/>
          </a:xfrm>
          <a:custGeom>
            <a:avLst/>
            <a:gdLst>
              <a:gd name="connsiteX0" fmla="*/ 0 w 6010678"/>
              <a:gd name="connsiteY0" fmla="*/ 755904 h 1499616"/>
              <a:gd name="connsiteX1" fmla="*/ 60960 w 6010678"/>
              <a:gd name="connsiteY1" fmla="*/ 792480 h 1499616"/>
              <a:gd name="connsiteX2" fmla="*/ 182880 w 6010678"/>
              <a:gd name="connsiteY2" fmla="*/ 829056 h 1499616"/>
              <a:gd name="connsiteX3" fmla="*/ 316992 w 6010678"/>
              <a:gd name="connsiteY3" fmla="*/ 877824 h 1499616"/>
              <a:gd name="connsiteX4" fmla="*/ 365760 w 6010678"/>
              <a:gd name="connsiteY4" fmla="*/ 890016 h 1499616"/>
              <a:gd name="connsiteX5" fmla="*/ 438912 w 6010678"/>
              <a:gd name="connsiteY5" fmla="*/ 902208 h 1499616"/>
              <a:gd name="connsiteX6" fmla="*/ 560832 w 6010678"/>
              <a:gd name="connsiteY6" fmla="*/ 938784 h 1499616"/>
              <a:gd name="connsiteX7" fmla="*/ 719328 w 6010678"/>
              <a:gd name="connsiteY7" fmla="*/ 963168 h 1499616"/>
              <a:gd name="connsiteX8" fmla="*/ 804672 w 6010678"/>
              <a:gd name="connsiteY8" fmla="*/ 987552 h 1499616"/>
              <a:gd name="connsiteX9" fmla="*/ 902208 w 6010678"/>
              <a:gd name="connsiteY9" fmla="*/ 999744 h 1499616"/>
              <a:gd name="connsiteX10" fmla="*/ 950976 w 6010678"/>
              <a:gd name="connsiteY10" fmla="*/ 1011936 h 1499616"/>
              <a:gd name="connsiteX11" fmla="*/ 1060704 w 6010678"/>
              <a:gd name="connsiteY11" fmla="*/ 1048512 h 1499616"/>
              <a:gd name="connsiteX12" fmla="*/ 1194816 w 6010678"/>
              <a:gd name="connsiteY12" fmla="*/ 1072896 h 1499616"/>
              <a:gd name="connsiteX13" fmla="*/ 1292352 w 6010678"/>
              <a:gd name="connsiteY13" fmla="*/ 1097280 h 1499616"/>
              <a:gd name="connsiteX14" fmla="*/ 1353312 w 6010678"/>
              <a:gd name="connsiteY14" fmla="*/ 1109472 h 1499616"/>
              <a:gd name="connsiteX15" fmla="*/ 1414272 w 6010678"/>
              <a:gd name="connsiteY15" fmla="*/ 1133856 h 1499616"/>
              <a:gd name="connsiteX16" fmla="*/ 1499616 w 6010678"/>
              <a:gd name="connsiteY16" fmla="*/ 1146048 h 1499616"/>
              <a:gd name="connsiteX17" fmla="*/ 1548384 w 6010678"/>
              <a:gd name="connsiteY17" fmla="*/ 1158240 h 1499616"/>
              <a:gd name="connsiteX18" fmla="*/ 1584960 w 6010678"/>
              <a:gd name="connsiteY18" fmla="*/ 1170432 h 1499616"/>
              <a:gd name="connsiteX19" fmla="*/ 1670304 w 6010678"/>
              <a:gd name="connsiteY19" fmla="*/ 1182624 h 1499616"/>
              <a:gd name="connsiteX20" fmla="*/ 1865376 w 6010678"/>
              <a:gd name="connsiteY20" fmla="*/ 1231392 h 1499616"/>
              <a:gd name="connsiteX21" fmla="*/ 2011680 w 6010678"/>
              <a:gd name="connsiteY21" fmla="*/ 1267968 h 1499616"/>
              <a:gd name="connsiteX22" fmla="*/ 2060448 w 6010678"/>
              <a:gd name="connsiteY22" fmla="*/ 1280160 h 1499616"/>
              <a:gd name="connsiteX23" fmla="*/ 2170176 w 6010678"/>
              <a:gd name="connsiteY23" fmla="*/ 1292352 h 1499616"/>
              <a:gd name="connsiteX24" fmla="*/ 2218944 w 6010678"/>
              <a:gd name="connsiteY24" fmla="*/ 1304544 h 1499616"/>
              <a:gd name="connsiteX25" fmla="*/ 2304288 w 6010678"/>
              <a:gd name="connsiteY25" fmla="*/ 1328928 h 1499616"/>
              <a:gd name="connsiteX26" fmla="*/ 2438400 w 6010678"/>
              <a:gd name="connsiteY26" fmla="*/ 1341120 h 1499616"/>
              <a:gd name="connsiteX27" fmla="*/ 2487168 w 6010678"/>
              <a:gd name="connsiteY27" fmla="*/ 1365504 h 1499616"/>
              <a:gd name="connsiteX28" fmla="*/ 2743200 w 6010678"/>
              <a:gd name="connsiteY28" fmla="*/ 1402080 h 1499616"/>
              <a:gd name="connsiteX29" fmla="*/ 2840736 w 6010678"/>
              <a:gd name="connsiteY29" fmla="*/ 1426464 h 1499616"/>
              <a:gd name="connsiteX30" fmla="*/ 2950464 w 6010678"/>
              <a:gd name="connsiteY30" fmla="*/ 1450848 h 1499616"/>
              <a:gd name="connsiteX31" fmla="*/ 3035808 w 6010678"/>
              <a:gd name="connsiteY31" fmla="*/ 1463040 h 1499616"/>
              <a:gd name="connsiteX32" fmla="*/ 3243072 w 6010678"/>
              <a:gd name="connsiteY32" fmla="*/ 1487424 h 1499616"/>
              <a:gd name="connsiteX33" fmla="*/ 3352800 w 6010678"/>
              <a:gd name="connsiteY33" fmla="*/ 1499616 h 1499616"/>
              <a:gd name="connsiteX34" fmla="*/ 3938016 w 6010678"/>
              <a:gd name="connsiteY34" fmla="*/ 1475232 h 1499616"/>
              <a:gd name="connsiteX35" fmla="*/ 3974592 w 6010678"/>
              <a:gd name="connsiteY35" fmla="*/ 1463040 h 1499616"/>
              <a:gd name="connsiteX36" fmla="*/ 4108704 w 6010678"/>
              <a:gd name="connsiteY36" fmla="*/ 1426464 h 1499616"/>
              <a:gd name="connsiteX37" fmla="*/ 4145280 w 6010678"/>
              <a:gd name="connsiteY37" fmla="*/ 1414272 h 1499616"/>
              <a:gd name="connsiteX38" fmla="*/ 4181856 w 6010678"/>
              <a:gd name="connsiteY38" fmla="*/ 1402080 h 1499616"/>
              <a:gd name="connsiteX39" fmla="*/ 4255008 w 6010678"/>
              <a:gd name="connsiteY39" fmla="*/ 1365504 h 1499616"/>
              <a:gd name="connsiteX40" fmla="*/ 4291584 w 6010678"/>
              <a:gd name="connsiteY40" fmla="*/ 1341120 h 1499616"/>
              <a:gd name="connsiteX41" fmla="*/ 4364736 w 6010678"/>
              <a:gd name="connsiteY41" fmla="*/ 1316736 h 1499616"/>
              <a:gd name="connsiteX42" fmla="*/ 4401312 w 6010678"/>
              <a:gd name="connsiteY42" fmla="*/ 1292352 h 1499616"/>
              <a:gd name="connsiteX43" fmla="*/ 4474464 w 6010678"/>
              <a:gd name="connsiteY43" fmla="*/ 1267968 h 1499616"/>
              <a:gd name="connsiteX44" fmla="*/ 4547616 w 6010678"/>
              <a:gd name="connsiteY44" fmla="*/ 1219200 h 1499616"/>
              <a:gd name="connsiteX45" fmla="*/ 4584192 w 6010678"/>
              <a:gd name="connsiteY45" fmla="*/ 1194816 h 1499616"/>
              <a:gd name="connsiteX46" fmla="*/ 4657344 w 6010678"/>
              <a:gd name="connsiteY46" fmla="*/ 1170432 h 1499616"/>
              <a:gd name="connsiteX47" fmla="*/ 4693920 w 6010678"/>
              <a:gd name="connsiteY47" fmla="*/ 1146048 h 1499616"/>
              <a:gd name="connsiteX48" fmla="*/ 4767072 w 6010678"/>
              <a:gd name="connsiteY48" fmla="*/ 1121664 h 1499616"/>
              <a:gd name="connsiteX49" fmla="*/ 4803648 w 6010678"/>
              <a:gd name="connsiteY49" fmla="*/ 1097280 h 1499616"/>
              <a:gd name="connsiteX50" fmla="*/ 4876800 w 6010678"/>
              <a:gd name="connsiteY50" fmla="*/ 1072896 h 1499616"/>
              <a:gd name="connsiteX51" fmla="*/ 4949952 w 6010678"/>
              <a:gd name="connsiteY51" fmla="*/ 1024128 h 1499616"/>
              <a:gd name="connsiteX52" fmla="*/ 5059680 w 6010678"/>
              <a:gd name="connsiteY52" fmla="*/ 950976 h 1499616"/>
              <a:gd name="connsiteX53" fmla="*/ 5096256 w 6010678"/>
              <a:gd name="connsiteY53" fmla="*/ 926592 h 1499616"/>
              <a:gd name="connsiteX54" fmla="*/ 5169408 w 6010678"/>
              <a:gd name="connsiteY54" fmla="*/ 865632 h 1499616"/>
              <a:gd name="connsiteX55" fmla="*/ 5279136 w 6010678"/>
              <a:gd name="connsiteY55" fmla="*/ 804672 h 1499616"/>
              <a:gd name="connsiteX56" fmla="*/ 5352288 w 6010678"/>
              <a:gd name="connsiteY56" fmla="*/ 743712 h 1499616"/>
              <a:gd name="connsiteX57" fmla="*/ 5413248 w 6010678"/>
              <a:gd name="connsiteY57" fmla="*/ 670560 h 1499616"/>
              <a:gd name="connsiteX58" fmla="*/ 5474208 w 6010678"/>
              <a:gd name="connsiteY58" fmla="*/ 609600 h 1499616"/>
              <a:gd name="connsiteX59" fmla="*/ 5522976 w 6010678"/>
              <a:gd name="connsiteY59" fmla="*/ 536448 h 1499616"/>
              <a:gd name="connsiteX60" fmla="*/ 5583936 w 6010678"/>
              <a:gd name="connsiteY60" fmla="*/ 463296 h 1499616"/>
              <a:gd name="connsiteX61" fmla="*/ 5632704 w 6010678"/>
              <a:gd name="connsiteY61" fmla="*/ 390144 h 1499616"/>
              <a:gd name="connsiteX62" fmla="*/ 5681472 w 6010678"/>
              <a:gd name="connsiteY62" fmla="*/ 316992 h 1499616"/>
              <a:gd name="connsiteX63" fmla="*/ 5705856 w 6010678"/>
              <a:gd name="connsiteY63" fmla="*/ 280416 h 1499616"/>
              <a:gd name="connsiteX64" fmla="*/ 5742432 w 6010678"/>
              <a:gd name="connsiteY64" fmla="*/ 256032 h 1499616"/>
              <a:gd name="connsiteX65" fmla="*/ 5779008 w 6010678"/>
              <a:gd name="connsiteY65" fmla="*/ 182880 h 1499616"/>
              <a:gd name="connsiteX66" fmla="*/ 5815584 w 6010678"/>
              <a:gd name="connsiteY66" fmla="*/ 158496 h 1499616"/>
              <a:gd name="connsiteX67" fmla="*/ 5876544 w 6010678"/>
              <a:gd name="connsiteY67" fmla="*/ 109728 h 1499616"/>
              <a:gd name="connsiteX68" fmla="*/ 5900928 w 6010678"/>
              <a:gd name="connsiteY68" fmla="*/ 73152 h 1499616"/>
              <a:gd name="connsiteX69" fmla="*/ 5937504 w 6010678"/>
              <a:gd name="connsiteY69" fmla="*/ 60960 h 1499616"/>
              <a:gd name="connsiteX70" fmla="*/ 6010656 w 6010678"/>
              <a:gd name="connsiteY70" fmla="*/ 0 h 149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10678" h="1499616">
                <a:moveTo>
                  <a:pt x="0" y="755904"/>
                </a:moveTo>
                <a:cubicBezTo>
                  <a:pt x="20320" y="768096"/>
                  <a:pt x="39387" y="782674"/>
                  <a:pt x="60960" y="792480"/>
                </a:cubicBezTo>
                <a:cubicBezTo>
                  <a:pt x="138686" y="827810"/>
                  <a:pt x="116558" y="806949"/>
                  <a:pt x="182880" y="829056"/>
                </a:cubicBezTo>
                <a:cubicBezTo>
                  <a:pt x="255599" y="853296"/>
                  <a:pt x="237295" y="857900"/>
                  <a:pt x="316992" y="877824"/>
                </a:cubicBezTo>
                <a:cubicBezTo>
                  <a:pt x="333248" y="881888"/>
                  <a:pt x="349329" y="886730"/>
                  <a:pt x="365760" y="890016"/>
                </a:cubicBezTo>
                <a:cubicBezTo>
                  <a:pt x="390000" y="894864"/>
                  <a:pt x="414930" y="896212"/>
                  <a:pt x="438912" y="902208"/>
                </a:cubicBezTo>
                <a:cubicBezTo>
                  <a:pt x="523741" y="923415"/>
                  <a:pt x="489879" y="925883"/>
                  <a:pt x="560832" y="938784"/>
                </a:cubicBezTo>
                <a:cubicBezTo>
                  <a:pt x="614307" y="948507"/>
                  <a:pt x="666296" y="951383"/>
                  <a:pt x="719328" y="963168"/>
                </a:cubicBezTo>
                <a:cubicBezTo>
                  <a:pt x="806297" y="982494"/>
                  <a:pt x="698459" y="969850"/>
                  <a:pt x="804672" y="987552"/>
                </a:cubicBezTo>
                <a:cubicBezTo>
                  <a:pt x="836991" y="992939"/>
                  <a:pt x="869889" y="994357"/>
                  <a:pt x="902208" y="999744"/>
                </a:cubicBezTo>
                <a:cubicBezTo>
                  <a:pt x="918736" y="1002499"/>
                  <a:pt x="934961" y="1007008"/>
                  <a:pt x="950976" y="1011936"/>
                </a:cubicBezTo>
                <a:cubicBezTo>
                  <a:pt x="987826" y="1023274"/>
                  <a:pt x="1022674" y="1042174"/>
                  <a:pt x="1060704" y="1048512"/>
                </a:cubicBezTo>
                <a:cubicBezTo>
                  <a:pt x="1105510" y="1055980"/>
                  <a:pt x="1150512" y="1062672"/>
                  <a:pt x="1194816" y="1072896"/>
                </a:cubicBezTo>
                <a:cubicBezTo>
                  <a:pt x="1227470" y="1080432"/>
                  <a:pt x="1259490" y="1090708"/>
                  <a:pt x="1292352" y="1097280"/>
                </a:cubicBezTo>
                <a:cubicBezTo>
                  <a:pt x="1312672" y="1101344"/>
                  <a:pt x="1333464" y="1103517"/>
                  <a:pt x="1353312" y="1109472"/>
                </a:cubicBezTo>
                <a:cubicBezTo>
                  <a:pt x="1374274" y="1115761"/>
                  <a:pt x="1393040" y="1128548"/>
                  <a:pt x="1414272" y="1133856"/>
                </a:cubicBezTo>
                <a:cubicBezTo>
                  <a:pt x="1442151" y="1140826"/>
                  <a:pt x="1471343" y="1140907"/>
                  <a:pt x="1499616" y="1146048"/>
                </a:cubicBezTo>
                <a:cubicBezTo>
                  <a:pt x="1516102" y="1149045"/>
                  <a:pt x="1532272" y="1153637"/>
                  <a:pt x="1548384" y="1158240"/>
                </a:cubicBezTo>
                <a:cubicBezTo>
                  <a:pt x="1560741" y="1161771"/>
                  <a:pt x="1572358" y="1167912"/>
                  <a:pt x="1584960" y="1170432"/>
                </a:cubicBezTo>
                <a:cubicBezTo>
                  <a:pt x="1613139" y="1176068"/>
                  <a:pt x="1641856" y="1178560"/>
                  <a:pt x="1670304" y="1182624"/>
                </a:cubicBezTo>
                <a:cubicBezTo>
                  <a:pt x="1756046" y="1239785"/>
                  <a:pt x="1675290" y="1193375"/>
                  <a:pt x="1865376" y="1231392"/>
                </a:cubicBezTo>
                <a:cubicBezTo>
                  <a:pt x="1914669" y="1241251"/>
                  <a:pt x="1962912" y="1255776"/>
                  <a:pt x="2011680" y="1267968"/>
                </a:cubicBezTo>
                <a:cubicBezTo>
                  <a:pt x="2027936" y="1272032"/>
                  <a:pt x="2043794" y="1278310"/>
                  <a:pt x="2060448" y="1280160"/>
                </a:cubicBezTo>
                <a:lnTo>
                  <a:pt x="2170176" y="1292352"/>
                </a:lnTo>
                <a:cubicBezTo>
                  <a:pt x="2186432" y="1296416"/>
                  <a:pt x="2202778" y="1300135"/>
                  <a:pt x="2218944" y="1304544"/>
                </a:cubicBezTo>
                <a:cubicBezTo>
                  <a:pt x="2247488" y="1312329"/>
                  <a:pt x="2275104" y="1324064"/>
                  <a:pt x="2304288" y="1328928"/>
                </a:cubicBezTo>
                <a:cubicBezTo>
                  <a:pt x="2348566" y="1336308"/>
                  <a:pt x="2393696" y="1337056"/>
                  <a:pt x="2438400" y="1341120"/>
                </a:cubicBezTo>
                <a:cubicBezTo>
                  <a:pt x="2454656" y="1349248"/>
                  <a:pt x="2469693" y="1360511"/>
                  <a:pt x="2487168" y="1365504"/>
                </a:cubicBezTo>
                <a:cubicBezTo>
                  <a:pt x="2580093" y="1392054"/>
                  <a:pt x="2646892" y="1393325"/>
                  <a:pt x="2743200" y="1402080"/>
                </a:cubicBezTo>
                <a:cubicBezTo>
                  <a:pt x="2808559" y="1423866"/>
                  <a:pt x="2752462" y="1406847"/>
                  <a:pt x="2840736" y="1426464"/>
                </a:cubicBezTo>
                <a:cubicBezTo>
                  <a:pt x="2906496" y="1441077"/>
                  <a:pt x="2876921" y="1438591"/>
                  <a:pt x="2950464" y="1450848"/>
                </a:cubicBezTo>
                <a:cubicBezTo>
                  <a:pt x="2978810" y="1455572"/>
                  <a:pt x="3007360" y="1458976"/>
                  <a:pt x="3035808" y="1463040"/>
                </a:cubicBezTo>
                <a:cubicBezTo>
                  <a:pt x="3129104" y="1494139"/>
                  <a:pt x="3048000" y="1470461"/>
                  <a:pt x="3243072" y="1487424"/>
                </a:cubicBezTo>
                <a:cubicBezTo>
                  <a:pt x="3279735" y="1490612"/>
                  <a:pt x="3316224" y="1495552"/>
                  <a:pt x="3352800" y="1499616"/>
                </a:cubicBezTo>
                <a:cubicBezTo>
                  <a:pt x="3416720" y="1497934"/>
                  <a:pt x="3778758" y="1499733"/>
                  <a:pt x="3938016" y="1475232"/>
                </a:cubicBezTo>
                <a:cubicBezTo>
                  <a:pt x="3950718" y="1473278"/>
                  <a:pt x="3962124" y="1466157"/>
                  <a:pt x="3974592" y="1463040"/>
                </a:cubicBezTo>
                <a:cubicBezTo>
                  <a:pt x="4112454" y="1428574"/>
                  <a:pt x="3951769" y="1478776"/>
                  <a:pt x="4108704" y="1426464"/>
                </a:cubicBezTo>
                <a:lnTo>
                  <a:pt x="4145280" y="1414272"/>
                </a:lnTo>
                <a:cubicBezTo>
                  <a:pt x="4157472" y="1410208"/>
                  <a:pt x="4171163" y="1409209"/>
                  <a:pt x="4181856" y="1402080"/>
                </a:cubicBezTo>
                <a:cubicBezTo>
                  <a:pt x="4286678" y="1332199"/>
                  <a:pt x="4154054" y="1415981"/>
                  <a:pt x="4255008" y="1365504"/>
                </a:cubicBezTo>
                <a:cubicBezTo>
                  <a:pt x="4268114" y="1358951"/>
                  <a:pt x="4278194" y="1347071"/>
                  <a:pt x="4291584" y="1341120"/>
                </a:cubicBezTo>
                <a:cubicBezTo>
                  <a:pt x="4315072" y="1330681"/>
                  <a:pt x="4343350" y="1330993"/>
                  <a:pt x="4364736" y="1316736"/>
                </a:cubicBezTo>
                <a:cubicBezTo>
                  <a:pt x="4376928" y="1308608"/>
                  <a:pt x="4387922" y="1298303"/>
                  <a:pt x="4401312" y="1292352"/>
                </a:cubicBezTo>
                <a:cubicBezTo>
                  <a:pt x="4424800" y="1281913"/>
                  <a:pt x="4453078" y="1282225"/>
                  <a:pt x="4474464" y="1267968"/>
                </a:cubicBezTo>
                <a:lnTo>
                  <a:pt x="4547616" y="1219200"/>
                </a:lnTo>
                <a:cubicBezTo>
                  <a:pt x="4559808" y="1211072"/>
                  <a:pt x="4570291" y="1199450"/>
                  <a:pt x="4584192" y="1194816"/>
                </a:cubicBezTo>
                <a:cubicBezTo>
                  <a:pt x="4608576" y="1186688"/>
                  <a:pt x="4635958" y="1184689"/>
                  <a:pt x="4657344" y="1170432"/>
                </a:cubicBezTo>
                <a:cubicBezTo>
                  <a:pt x="4669536" y="1162304"/>
                  <a:pt x="4680530" y="1151999"/>
                  <a:pt x="4693920" y="1146048"/>
                </a:cubicBezTo>
                <a:cubicBezTo>
                  <a:pt x="4717408" y="1135609"/>
                  <a:pt x="4745686" y="1135921"/>
                  <a:pt x="4767072" y="1121664"/>
                </a:cubicBezTo>
                <a:cubicBezTo>
                  <a:pt x="4779264" y="1113536"/>
                  <a:pt x="4790258" y="1103231"/>
                  <a:pt x="4803648" y="1097280"/>
                </a:cubicBezTo>
                <a:cubicBezTo>
                  <a:pt x="4827136" y="1086841"/>
                  <a:pt x="4876800" y="1072896"/>
                  <a:pt x="4876800" y="1072896"/>
                </a:cubicBezTo>
                <a:cubicBezTo>
                  <a:pt x="4957972" y="991724"/>
                  <a:pt x="4870552" y="1068239"/>
                  <a:pt x="4949952" y="1024128"/>
                </a:cubicBezTo>
                <a:lnTo>
                  <a:pt x="5059680" y="950976"/>
                </a:lnTo>
                <a:cubicBezTo>
                  <a:pt x="5071872" y="942848"/>
                  <a:pt x="5085895" y="936953"/>
                  <a:pt x="5096256" y="926592"/>
                </a:cubicBezTo>
                <a:cubicBezTo>
                  <a:pt x="5123220" y="899628"/>
                  <a:pt x="5135460" y="882606"/>
                  <a:pt x="5169408" y="865632"/>
                </a:cubicBezTo>
                <a:cubicBezTo>
                  <a:pt x="5230733" y="834969"/>
                  <a:pt x="5202253" y="881555"/>
                  <a:pt x="5279136" y="804672"/>
                </a:cubicBezTo>
                <a:cubicBezTo>
                  <a:pt x="5326073" y="757735"/>
                  <a:pt x="5301366" y="777660"/>
                  <a:pt x="5352288" y="743712"/>
                </a:cubicBezTo>
                <a:cubicBezTo>
                  <a:pt x="5412829" y="652901"/>
                  <a:pt x="5335019" y="764434"/>
                  <a:pt x="5413248" y="670560"/>
                </a:cubicBezTo>
                <a:cubicBezTo>
                  <a:pt x="5464048" y="609600"/>
                  <a:pt x="5407152" y="654304"/>
                  <a:pt x="5474208" y="609600"/>
                </a:cubicBezTo>
                <a:cubicBezTo>
                  <a:pt x="5495634" y="545322"/>
                  <a:pt x="5472239" y="597333"/>
                  <a:pt x="5522976" y="536448"/>
                </a:cubicBezTo>
                <a:cubicBezTo>
                  <a:pt x="5607846" y="434603"/>
                  <a:pt x="5477079" y="570153"/>
                  <a:pt x="5583936" y="463296"/>
                </a:cubicBezTo>
                <a:cubicBezTo>
                  <a:pt x="5607253" y="393345"/>
                  <a:pt x="5579430" y="458639"/>
                  <a:pt x="5632704" y="390144"/>
                </a:cubicBezTo>
                <a:cubicBezTo>
                  <a:pt x="5650696" y="367011"/>
                  <a:pt x="5665216" y="341376"/>
                  <a:pt x="5681472" y="316992"/>
                </a:cubicBezTo>
                <a:cubicBezTo>
                  <a:pt x="5689600" y="304800"/>
                  <a:pt x="5693664" y="288544"/>
                  <a:pt x="5705856" y="280416"/>
                </a:cubicBezTo>
                <a:lnTo>
                  <a:pt x="5742432" y="256032"/>
                </a:lnTo>
                <a:cubicBezTo>
                  <a:pt x="5752348" y="226284"/>
                  <a:pt x="5755373" y="206515"/>
                  <a:pt x="5779008" y="182880"/>
                </a:cubicBezTo>
                <a:cubicBezTo>
                  <a:pt x="5789369" y="172519"/>
                  <a:pt x="5803392" y="166624"/>
                  <a:pt x="5815584" y="158496"/>
                </a:cubicBezTo>
                <a:cubicBezTo>
                  <a:pt x="5885465" y="53674"/>
                  <a:pt x="5792416" y="177031"/>
                  <a:pt x="5876544" y="109728"/>
                </a:cubicBezTo>
                <a:cubicBezTo>
                  <a:pt x="5887986" y="100574"/>
                  <a:pt x="5889486" y="82306"/>
                  <a:pt x="5900928" y="73152"/>
                </a:cubicBezTo>
                <a:cubicBezTo>
                  <a:pt x="5910963" y="65124"/>
                  <a:pt x="5926270" y="67201"/>
                  <a:pt x="5937504" y="60960"/>
                </a:cubicBezTo>
                <a:cubicBezTo>
                  <a:pt x="6014037" y="18441"/>
                  <a:pt x="6010656" y="40319"/>
                  <a:pt x="6010656" y="0"/>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7740352" y="116632"/>
            <a:ext cx="1353704" cy="523220"/>
          </a:xfrm>
          <a:prstGeom prst="rect">
            <a:avLst/>
          </a:prstGeom>
          <a:noFill/>
        </p:spPr>
        <p:txBody>
          <a:bodyPr wrap="none" rtlCol="0">
            <a:spAutoFit/>
          </a:bodyPr>
          <a:lstStyle/>
          <a:p>
            <a:r>
              <a:rPr lang="en-GB" sz="2800" spc="-320" dirty="0" smtClean="0"/>
              <a:t>GDP</a:t>
            </a:r>
            <a:r>
              <a:rPr lang="ru-RU" sz="2800" spc="-320" dirty="0" smtClean="0"/>
              <a:t> + </a:t>
            </a:r>
            <a:r>
              <a:rPr lang="ru-RU" sz="2800" b="1" spc="-320" dirty="0" smtClean="0">
                <a:solidFill>
                  <a:srgbClr val="FF0000"/>
                </a:solidFill>
              </a:rPr>
              <a:t>АТ</a:t>
            </a:r>
            <a:r>
              <a:rPr lang="en-GB" sz="2800" b="1" spc="-320" dirty="0" smtClean="0">
                <a:solidFill>
                  <a:srgbClr val="FF0000"/>
                </a:solidFill>
              </a:rPr>
              <a:t>P</a:t>
            </a:r>
            <a:endParaRPr lang="ru-RU" sz="2800" b="1" spc="-320" dirty="0">
              <a:solidFill>
                <a:srgbClr val="FF0000"/>
              </a:solidFill>
            </a:endParaRPr>
          </a:p>
        </p:txBody>
      </p:sp>
      <p:sp>
        <p:nvSpPr>
          <p:cNvPr id="12" name="TextBox 11"/>
          <p:cNvSpPr txBox="1"/>
          <p:nvPr/>
        </p:nvSpPr>
        <p:spPr>
          <a:xfrm>
            <a:off x="6228184" y="116632"/>
            <a:ext cx="1371850" cy="523220"/>
          </a:xfrm>
          <a:prstGeom prst="rect">
            <a:avLst/>
          </a:prstGeom>
          <a:noFill/>
        </p:spPr>
        <p:txBody>
          <a:bodyPr wrap="none" rtlCol="0">
            <a:spAutoFit/>
          </a:bodyPr>
          <a:lstStyle/>
          <a:p>
            <a:r>
              <a:rPr lang="en-GB" sz="2800" b="1" spc="-320" dirty="0" smtClean="0">
                <a:solidFill>
                  <a:srgbClr val="FF0000"/>
                </a:solidFill>
              </a:rPr>
              <a:t>G</a:t>
            </a:r>
            <a:r>
              <a:rPr lang="ru-RU" sz="2800" b="1" spc="-320" dirty="0" smtClean="0">
                <a:solidFill>
                  <a:srgbClr val="FF0000"/>
                </a:solidFill>
              </a:rPr>
              <a:t>Т</a:t>
            </a:r>
            <a:r>
              <a:rPr lang="en-GB" sz="2800" b="1" spc="-320" dirty="0" smtClean="0">
                <a:solidFill>
                  <a:srgbClr val="FF0000"/>
                </a:solidFill>
              </a:rPr>
              <a:t>P</a:t>
            </a:r>
            <a:r>
              <a:rPr lang="ru-RU" sz="2800" spc="-320" dirty="0" smtClean="0"/>
              <a:t> + А</a:t>
            </a:r>
            <a:r>
              <a:rPr lang="en-GB" sz="2800" spc="-320" dirty="0" smtClean="0"/>
              <a:t>DP</a:t>
            </a:r>
            <a:endParaRPr lang="ru-RU" sz="2800" spc="-320" dirty="0"/>
          </a:p>
        </p:txBody>
      </p:sp>
      <p:sp>
        <p:nvSpPr>
          <p:cNvPr id="13" name="TextBox 12"/>
          <p:cNvSpPr txBox="1"/>
          <p:nvPr/>
        </p:nvSpPr>
        <p:spPr>
          <a:xfrm>
            <a:off x="6372200" y="548680"/>
            <a:ext cx="2555776" cy="646331"/>
          </a:xfrm>
          <a:prstGeom prst="rect">
            <a:avLst/>
          </a:prstGeom>
          <a:noFill/>
        </p:spPr>
        <p:txBody>
          <a:bodyPr wrap="square" rtlCol="0">
            <a:spAutoFit/>
          </a:bodyPr>
          <a:lstStyle/>
          <a:p>
            <a:pPr algn="ctr"/>
            <a:r>
              <a:rPr lang="en-US" b="1" dirty="0">
                <a:solidFill>
                  <a:srgbClr val="FF0000"/>
                </a:solidFill>
              </a:rPr>
              <a:t>substrate phosphorylation</a:t>
            </a:r>
            <a:endParaRPr lang="ru-RU" b="1" dirty="0">
              <a:solidFill>
                <a:srgbClr val="FF0000"/>
              </a:solidFill>
            </a:endParaRPr>
          </a:p>
        </p:txBody>
      </p:sp>
      <p:sp>
        <p:nvSpPr>
          <p:cNvPr id="5" name="Прямоугольник 4"/>
          <p:cNvSpPr/>
          <p:nvPr/>
        </p:nvSpPr>
        <p:spPr>
          <a:xfrm>
            <a:off x="3121152" y="1988840"/>
            <a:ext cx="2288960" cy="400110"/>
          </a:xfrm>
          <a:prstGeom prst="rect">
            <a:avLst/>
          </a:prstGeom>
        </p:spPr>
        <p:txBody>
          <a:bodyPr wrap="none">
            <a:spAutoFit/>
          </a:bodyPr>
          <a:lstStyle/>
          <a:p>
            <a:r>
              <a:rPr lang="en-US" sz="2000" dirty="0">
                <a:solidFill>
                  <a:prstClr val="black"/>
                </a:solidFill>
                <a:latin typeface="Times New Roman" panose="02020603050405020304" pitchFamily="18" charset="0"/>
                <a:cs typeface="Times New Roman" panose="02020603050405020304" pitchFamily="18" charset="0"/>
              </a:rPr>
              <a:t>succinate </a:t>
            </a:r>
            <a:r>
              <a:rPr lang="en-US" sz="2000" dirty="0" err="1">
                <a:solidFill>
                  <a:prstClr val="black"/>
                </a:solidFill>
                <a:latin typeface="Times New Roman" panose="02020603050405020304" pitchFamily="18" charset="0"/>
                <a:cs typeface="Times New Roman" panose="02020603050405020304" pitchFamily="18" charset="0"/>
              </a:rPr>
              <a:t>thiokinase</a:t>
            </a:r>
            <a:endParaRPr lang="ru-RU" dirty="0"/>
          </a:p>
        </p:txBody>
      </p:sp>
      <p:sp>
        <p:nvSpPr>
          <p:cNvPr id="14" name="TextBox 13"/>
          <p:cNvSpPr txBox="1"/>
          <p:nvPr/>
        </p:nvSpPr>
        <p:spPr>
          <a:xfrm>
            <a:off x="184810" y="4226133"/>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Succinyl</a:t>
            </a:r>
            <a:r>
              <a:rPr lang="en-GB" b="1" dirty="0" smtClean="0"/>
              <a:t>-CoA</a:t>
            </a:r>
            <a:endParaRPr lang="ru-RU" b="1" dirty="0"/>
          </a:p>
        </p:txBody>
      </p:sp>
      <p:sp>
        <p:nvSpPr>
          <p:cNvPr id="15" name="TextBox 14"/>
          <p:cNvSpPr txBox="1"/>
          <p:nvPr/>
        </p:nvSpPr>
        <p:spPr>
          <a:xfrm>
            <a:off x="5635747" y="4093914"/>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Succinate</a:t>
            </a:r>
            <a:endParaRPr lang="ru-RU" b="1" dirty="0"/>
          </a:p>
        </p:txBody>
      </p:sp>
      <p:sp>
        <p:nvSpPr>
          <p:cNvPr id="16" name="TextBox 15"/>
          <p:cNvSpPr txBox="1"/>
          <p:nvPr/>
        </p:nvSpPr>
        <p:spPr>
          <a:xfrm>
            <a:off x="3238592" y="2522452"/>
            <a:ext cx="2559550"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Succinyl</a:t>
            </a:r>
            <a:r>
              <a:rPr lang="en-GB" b="1" dirty="0" smtClean="0"/>
              <a:t>-CoA-</a:t>
            </a:r>
            <a:r>
              <a:rPr lang="en-GB" b="1" dirty="0" err="1" smtClean="0"/>
              <a:t>synthetase</a:t>
            </a:r>
            <a:endParaRPr lang="ru-RU" b="1" dirty="0"/>
          </a:p>
        </p:txBody>
      </p:sp>
      <p:sp>
        <p:nvSpPr>
          <p:cNvPr id="17" name="TextBox 16"/>
          <p:cNvSpPr txBox="1"/>
          <p:nvPr/>
        </p:nvSpPr>
        <p:spPr>
          <a:xfrm>
            <a:off x="1664523" y="2342298"/>
            <a:ext cx="79208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GDP</a:t>
            </a:r>
            <a:endParaRPr lang="ru-RU" b="1" dirty="0"/>
          </a:p>
        </p:txBody>
      </p:sp>
      <p:sp>
        <p:nvSpPr>
          <p:cNvPr id="18" name="TextBox 17"/>
          <p:cNvSpPr txBox="1"/>
          <p:nvPr/>
        </p:nvSpPr>
        <p:spPr>
          <a:xfrm>
            <a:off x="7117891" y="2337786"/>
            <a:ext cx="605261"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GTP</a:t>
            </a:r>
            <a:endParaRPr lang="ru-RU" b="1" dirty="0"/>
          </a:p>
        </p:txBody>
      </p:sp>
    </p:spTree>
    <p:extLst>
      <p:ext uri="{BB962C8B-B14F-4D97-AF65-F5344CB8AC3E}">
        <p14:creationId xmlns:p14="http://schemas.microsoft.com/office/powerpoint/2010/main" val="185316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86"/>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7544" y="303432"/>
            <a:ext cx="7896249" cy="4415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004" y="4625204"/>
            <a:ext cx="9144000" cy="1938992"/>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Succinate dehydrogenase </a:t>
            </a:r>
            <a:r>
              <a:rPr lang="en-US" sz="2000" dirty="0">
                <a:latin typeface="Times New Roman" panose="02020603050405020304" pitchFamily="18" charset="0"/>
                <a:cs typeface="Times New Roman" panose="02020603050405020304" pitchFamily="18" charset="0"/>
              </a:rPr>
              <a:t>(1.3.5.1) is an enzyme that catalyzes a redox reaction.</a:t>
            </a:r>
          </a:p>
          <a:p>
            <a:pPr algn="ctr"/>
            <a:r>
              <a:rPr lang="en-US" sz="2000" dirty="0">
                <a:solidFill>
                  <a:srgbClr val="FF0000"/>
                </a:solidFill>
                <a:latin typeface="Times New Roman" panose="02020603050405020304" pitchFamily="18" charset="0"/>
                <a:cs typeface="Times New Roman" panose="02020603050405020304" pitchFamily="18" charset="0"/>
              </a:rPr>
              <a:t>Oxidizing agent - FAD, reducing agent - succinate.</a:t>
            </a:r>
          </a:p>
          <a:p>
            <a:pPr algn="ctr"/>
            <a:r>
              <a:rPr lang="en-US" sz="2000" dirty="0">
                <a:latin typeface="Times New Roman" panose="02020603050405020304" pitchFamily="18" charset="0"/>
                <a:cs typeface="Times New Roman" panose="02020603050405020304" pitchFamily="18" charset="0"/>
              </a:rPr>
              <a:t>FAD is a prosthetic group (always covalently linked to the active center of the enzyme). Succinate dehydrogenase is the only enzyme of the Krebs cycle located NOT in the matrix, but on the inner surface of the inner mitochondrial membrane. It is the "Complex II" of the respiratory chain.</a:t>
            </a:r>
            <a:endParaRPr lang="ru-RU"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6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009813" y="3478970"/>
            <a:ext cx="1497589" cy="369332"/>
          </a:xfrm>
          <a:prstGeom prst="rect">
            <a:avLst/>
          </a:prstGeom>
          <a:noFill/>
        </p:spPr>
        <p:txBody>
          <a:bodyPr wrap="none" rtlCol="0">
            <a:spAutoFit/>
          </a:bodyPr>
          <a:lstStyle/>
          <a:p>
            <a:r>
              <a:rPr lang="en-US" dirty="0"/>
              <a:t>(trans isomer)</a:t>
            </a:r>
            <a:endParaRPr lang="ru-RU"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729" y="303432"/>
            <a:ext cx="1450975"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олилиния 4"/>
          <p:cNvSpPr/>
          <p:nvPr/>
        </p:nvSpPr>
        <p:spPr>
          <a:xfrm>
            <a:off x="365760" y="999744"/>
            <a:ext cx="3023616" cy="1536192"/>
          </a:xfrm>
          <a:custGeom>
            <a:avLst/>
            <a:gdLst>
              <a:gd name="connsiteX0" fmla="*/ 512064 w 3023616"/>
              <a:gd name="connsiteY0" fmla="*/ 829056 h 1536192"/>
              <a:gd name="connsiteX1" fmla="*/ 451104 w 3023616"/>
              <a:gd name="connsiteY1" fmla="*/ 780288 h 1536192"/>
              <a:gd name="connsiteX2" fmla="*/ 377952 w 3023616"/>
              <a:gd name="connsiteY2" fmla="*/ 633984 h 1536192"/>
              <a:gd name="connsiteX3" fmla="*/ 353568 w 3023616"/>
              <a:gd name="connsiteY3" fmla="*/ 597408 h 1536192"/>
              <a:gd name="connsiteX4" fmla="*/ 353568 w 3023616"/>
              <a:gd name="connsiteY4" fmla="*/ 377952 h 1536192"/>
              <a:gd name="connsiteX5" fmla="*/ 329184 w 3023616"/>
              <a:gd name="connsiteY5" fmla="*/ 304800 h 1536192"/>
              <a:gd name="connsiteX6" fmla="*/ 219456 w 3023616"/>
              <a:gd name="connsiteY6" fmla="*/ 243840 h 1536192"/>
              <a:gd name="connsiteX7" fmla="*/ 60960 w 3023616"/>
              <a:gd name="connsiteY7" fmla="*/ 256032 h 1536192"/>
              <a:gd name="connsiteX8" fmla="*/ 24384 w 3023616"/>
              <a:gd name="connsiteY8" fmla="*/ 280416 h 1536192"/>
              <a:gd name="connsiteX9" fmla="*/ 0 w 3023616"/>
              <a:gd name="connsiteY9" fmla="*/ 353568 h 1536192"/>
              <a:gd name="connsiteX10" fmla="*/ 36576 w 3023616"/>
              <a:gd name="connsiteY10" fmla="*/ 609600 h 1536192"/>
              <a:gd name="connsiteX11" fmla="*/ 85344 w 3023616"/>
              <a:gd name="connsiteY11" fmla="*/ 682752 h 1536192"/>
              <a:gd name="connsiteX12" fmla="*/ 158496 w 3023616"/>
              <a:gd name="connsiteY12" fmla="*/ 731520 h 1536192"/>
              <a:gd name="connsiteX13" fmla="*/ 170688 w 3023616"/>
              <a:gd name="connsiteY13" fmla="*/ 768096 h 1536192"/>
              <a:gd name="connsiteX14" fmla="*/ 243840 w 3023616"/>
              <a:gd name="connsiteY14" fmla="*/ 792480 h 1536192"/>
              <a:gd name="connsiteX15" fmla="*/ 268224 w 3023616"/>
              <a:gd name="connsiteY15" fmla="*/ 829056 h 1536192"/>
              <a:gd name="connsiteX16" fmla="*/ 304800 w 3023616"/>
              <a:gd name="connsiteY16" fmla="*/ 841248 h 1536192"/>
              <a:gd name="connsiteX17" fmla="*/ 377952 w 3023616"/>
              <a:gd name="connsiteY17" fmla="*/ 890016 h 1536192"/>
              <a:gd name="connsiteX18" fmla="*/ 414528 w 3023616"/>
              <a:gd name="connsiteY18" fmla="*/ 914400 h 1536192"/>
              <a:gd name="connsiteX19" fmla="*/ 438912 w 3023616"/>
              <a:gd name="connsiteY19" fmla="*/ 950976 h 1536192"/>
              <a:gd name="connsiteX20" fmla="*/ 512064 w 3023616"/>
              <a:gd name="connsiteY20" fmla="*/ 987552 h 1536192"/>
              <a:gd name="connsiteX21" fmla="*/ 524256 w 3023616"/>
              <a:gd name="connsiteY21" fmla="*/ 1024128 h 1536192"/>
              <a:gd name="connsiteX22" fmla="*/ 560832 w 3023616"/>
              <a:gd name="connsiteY22" fmla="*/ 1060704 h 1536192"/>
              <a:gd name="connsiteX23" fmla="*/ 573024 w 3023616"/>
              <a:gd name="connsiteY23" fmla="*/ 1182624 h 1536192"/>
              <a:gd name="connsiteX24" fmla="*/ 597408 w 3023616"/>
              <a:gd name="connsiteY24" fmla="*/ 1255776 h 1536192"/>
              <a:gd name="connsiteX25" fmla="*/ 646176 w 3023616"/>
              <a:gd name="connsiteY25" fmla="*/ 1402080 h 1536192"/>
              <a:gd name="connsiteX26" fmla="*/ 707136 w 3023616"/>
              <a:gd name="connsiteY26" fmla="*/ 1511808 h 1536192"/>
              <a:gd name="connsiteX27" fmla="*/ 780288 w 3023616"/>
              <a:gd name="connsiteY27" fmla="*/ 1536192 h 1536192"/>
              <a:gd name="connsiteX28" fmla="*/ 914400 w 3023616"/>
              <a:gd name="connsiteY28" fmla="*/ 1450848 h 1536192"/>
              <a:gd name="connsiteX29" fmla="*/ 938784 w 3023616"/>
              <a:gd name="connsiteY29" fmla="*/ 1414272 h 1536192"/>
              <a:gd name="connsiteX30" fmla="*/ 963168 w 3023616"/>
              <a:gd name="connsiteY30" fmla="*/ 1377696 h 1536192"/>
              <a:gd name="connsiteX31" fmla="*/ 938784 w 3023616"/>
              <a:gd name="connsiteY31" fmla="*/ 1182624 h 1536192"/>
              <a:gd name="connsiteX32" fmla="*/ 914400 w 3023616"/>
              <a:gd name="connsiteY32" fmla="*/ 1109472 h 1536192"/>
              <a:gd name="connsiteX33" fmla="*/ 902208 w 3023616"/>
              <a:gd name="connsiteY33" fmla="*/ 1072896 h 1536192"/>
              <a:gd name="connsiteX34" fmla="*/ 890016 w 3023616"/>
              <a:gd name="connsiteY34" fmla="*/ 1036320 h 1536192"/>
              <a:gd name="connsiteX35" fmla="*/ 780288 w 3023616"/>
              <a:gd name="connsiteY35" fmla="*/ 963168 h 1536192"/>
              <a:gd name="connsiteX36" fmla="*/ 743712 w 3023616"/>
              <a:gd name="connsiteY36" fmla="*/ 938784 h 1536192"/>
              <a:gd name="connsiteX37" fmla="*/ 719328 w 3023616"/>
              <a:gd name="connsiteY37" fmla="*/ 902208 h 1536192"/>
              <a:gd name="connsiteX38" fmla="*/ 646176 w 3023616"/>
              <a:gd name="connsiteY38" fmla="*/ 877824 h 1536192"/>
              <a:gd name="connsiteX39" fmla="*/ 609600 w 3023616"/>
              <a:gd name="connsiteY39" fmla="*/ 853440 h 1536192"/>
              <a:gd name="connsiteX40" fmla="*/ 524256 w 3023616"/>
              <a:gd name="connsiteY40" fmla="*/ 829056 h 1536192"/>
              <a:gd name="connsiteX41" fmla="*/ 816864 w 3023616"/>
              <a:gd name="connsiteY41" fmla="*/ 792480 h 1536192"/>
              <a:gd name="connsiteX42" fmla="*/ 1036320 w 3023616"/>
              <a:gd name="connsiteY42" fmla="*/ 768096 h 1536192"/>
              <a:gd name="connsiteX43" fmla="*/ 1133856 w 3023616"/>
              <a:gd name="connsiteY43" fmla="*/ 743712 h 1536192"/>
              <a:gd name="connsiteX44" fmla="*/ 1170432 w 3023616"/>
              <a:gd name="connsiteY44" fmla="*/ 731520 h 1536192"/>
              <a:gd name="connsiteX45" fmla="*/ 1219200 w 3023616"/>
              <a:gd name="connsiteY45" fmla="*/ 719328 h 1536192"/>
              <a:gd name="connsiteX46" fmla="*/ 1292352 w 3023616"/>
              <a:gd name="connsiteY46" fmla="*/ 694944 h 1536192"/>
              <a:gd name="connsiteX47" fmla="*/ 1414272 w 3023616"/>
              <a:gd name="connsiteY47" fmla="*/ 670560 h 1536192"/>
              <a:gd name="connsiteX48" fmla="*/ 1450848 w 3023616"/>
              <a:gd name="connsiteY48" fmla="*/ 658368 h 1536192"/>
              <a:gd name="connsiteX49" fmla="*/ 1524000 w 3023616"/>
              <a:gd name="connsiteY49" fmla="*/ 646176 h 1536192"/>
              <a:gd name="connsiteX50" fmla="*/ 1682496 w 3023616"/>
              <a:gd name="connsiteY50" fmla="*/ 621792 h 1536192"/>
              <a:gd name="connsiteX51" fmla="*/ 1840992 w 3023616"/>
              <a:gd name="connsiteY51" fmla="*/ 585216 h 1536192"/>
              <a:gd name="connsiteX52" fmla="*/ 1926336 w 3023616"/>
              <a:gd name="connsiteY52" fmla="*/ 560832 h 1536192"/>
              <a:gd name="connsiteX53" fmla="*/ 1975104 w 3023616"/>
              <a:gd name="connsiteY53" fmla="*/ 548640 h 1536192"/>
              <a:gd name="connsiteX54" fmla="*/ 2084832 w 3023616"/>
              <a:gd name="connsiteY54" fmla="*/ 524256 h 1536192"/>
              <a:gd name="connsiteX55" fmla="*/ 2157984 w 3023616"/>
              <a:gd name="connsiteY55" fmla="*/ 499872 h 1536192"/>
              <a:gd name="connsiteX56" fmla="*/ 2231136 w 3023616"/>
              <a:gd name="connsiteY56" fmla="*/ 475488 h 1536192"/>
              <a:gd name="connsiteX57" fmla="*/ 2267712 w 3023616"/>
              <a:gd name="connsiteY57" fmla="*/ 463296 h 1536192"/>
              <a:gd name="connsiteX58" fmla="*/ 2304288 w 3023616"/>
              <a:gd name="connsiteY58" fmla="*/ 451104 h 1536192"/>
              <a:gd name="connsiteX59" fmla="*/ 2414016 w 3023616"/>
              <a:gd name="connsiteY59" fmla="*/ 390144 h 1536192"/>
              <a:gd name="connsiteX60" fmla="*/ 2511552 w 3023616"/>
              <a:gd name="connsiteY60" fmla="*/ 329184 h 1536192"/>
              <a:gd name="connsiteX61" fmla="*/ 2694432 w 3023616"/>
              <a:gd name="connsiteY61" fmla="*/ 207264 h 1536192"/>
              <a:gd name="connsiteX62" fmla="*/ 2731008 w 3023616"/>
              <a:gd name="connsiteY62" fmla="*/ 182880 h 1536192"/>
              <a:gd name="connsiteX63" fmla="*/ 2767584 w 3023616"/>
              <a:gd name="connsiteY63" fmla="*/ 158496 h 1536192"/>
              <a:gd name="connsiteX64" fmla="*/ 2804160 w 3023616"/>
              <a:gd name="connsiteY64" fmla="*/ 146304 h 1536192"/>
              <a:gd name="connsiteX65" fmla="*/ 2877312 w 3023616"/>
              <a:gd name="connsiteY65" fmla="*/ 109728 h 1536192"/>
              <a:gd name="connsiteX66" fmla="*/ 2901696 w 3023616"/>
              <a:gd name="connsiteY66" fmla="*/ 73152 h 1536192"/>
              <a:gd name="connsiteX67" fmla="*/ 2938272 w 3023616"/>
              <a:gd name="connsiteY67" fmla="*/ 60960 h 1536192"/>
              <a:gd name="connsiteX68" fmla="*/ 2974848 w 3023616"/>
              <a:gd name="connsiteY68" fmla="*/ 36576 h 1536192"/>
              <a:gd name="connsiteX69" fmla="*/ 3023616 w 3023616"/>
              <a:gd name="connsiteY69" fmla="*/ 0 h 15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023616" h="1536192">
                <a:moveTo>
                  <a:pt x="512064" y="829056"/>
                </a:moveTo>
                <a:cubicBezTo>
                  <a:pt x="491744" y="812800"/>
                  <a:pt x="468512" y="799630"/>
                  <a:pt x="451104" y="780288"/>
                </a:cubicBezTo>
                <a:cubicBezTo>
                  <a:pt x="303111" y="615852"/>
                  <a:pt x="486124" y="796243"/>
                  <a:pt x="377952" y="633984"/>
                </a:cubicBezTo>
                <a:lnTo>
                  <a:pt x="353568" y="597408"/>
                </a:lnTo>
                <a:cubicBezTo>
                  <a:pt x="363325" y="490080"/>
                  <a:pt x="375333" y="472265"/>
                  <a:pt x="353568" y="377952"/>
                </a:cubicBezTo>
                <a:cubicBezTo>
                  <a:pt x="347788" y="352907"/>
                  <a:pt x="350570" y="319057"/>
                  <a:pt x="329184" y="304800"/>
                </a:cubicBezTo>
                <a:cubicBezTo>
                  <a:pt x="245339" y="248903"/>
                  <a:pt x="283834" y="265299"/>
                  <a:pt x="219456" y="243840"/>
                </a:cubicBezTo>
                <a:cubicBezTo>
                  <a:pt x="166624" y="247904"/>
                  <a:pt x="113041" y="246267"/>
                  <a:pt x="60960" y="256032"/>
                </a:cubicBezTo>
                <a:cubicBezTo>
                  <a:pt x="46558" y="258732"/>
                  <a:pt x="32150" y="267990"/>
                  <a:pt x="24384" y="280416"/>
                </a:cubicBezTo>
                <a:cubicBezTo>
                  <a:pt x="10761" y="302212"/>
                  <a:pt x="0" y="353568"/>
                  <a:pt x="0" y="353568"/>
                </a:cubicBezTo>
                <a:cubicBezTo>
                  <a:pt x="2359" y="388955"/>
                  <a:pt x="-2272" y="551328"/>
                  <a:pt x="36576" y="609600"/>
                </a:cubicBezTo>
                <a:cubicBezTo>
                  <a:pt x="52832" y="633984"/>
                  <a:pt x="60960" y="666496"/>
                  <a:pt x="85344" y="682752"/>
                </a:cubicBezTo>
                <a:lnTo>
                  <a:pt x="158496" y="731520"/>
                </a:lnTo>
                <a:cubicBezTo>
                  <a:pt x="162560" y="743712"/>
                  <a:pt x="160230" y="760626"/>
                  <a:pt x="170688" y="768096"/>
                </a:cubicBezTo>
                <a:cubicBezTo>
                  <a:pt x="191603" y="783036"/>
                  <a:pt x="243840" y="792480"/>
                  <a:pt x="243840" y="792480"/>
                </a:cubicBezTo>
                <a:cubicBezTo>
                  <a:pt x="251968" y="804672"/>
                  <a:pt x="256782" y="819902"/>
                  <a:pt x="268224" y="829056"/>
                </a:cubicBezTo>
                <a:cubicBezTo>
                  <a:pt x="278259" y="837084"/>
                  <a:pt x="293566" y="835007"/>
                  <a:pt x="304800" y="841248"/>
                </a:cubicBezTo>
                <a:cubicBezTo>
                  <a:pt x="330418" y="855480"/>
                  <a:pt x="353568" y="873760"/>
                  <a:pt x="377952" y="890016"/>
                </a:cubicBezTo>
                <a:lnTo>
                  <a:pt x="414528" y="914400"/>
                </a:lnTo>
                <a:cubicBezTo>
                  <a:pt x="422656" y="926592"/>
                  <a:pt x="428551" y="940615"/>
                  <a:pt x="438912" y="950976"/>
                </a:cubicBezTo>
                <a:cubicBezTo>
                  <a:pt x="462547" y="974611"/>
                  <a:pt x="482316" y="977636"/>
                  <a:pt x="512064" y="987552"/>
                </a:cubicBezTo>
                <a:cubicBezTo>
                  <a:pt x="516128" y="999744"/>
                  <a:pt x="517127" y="1013435"/>
                  <a:pt x="524256" y="1024128"/>
                </a:cubicBezTo>
                <a:cubicBezTo>
                  <a:pt x="533820" y="1038474"/>
                  <a:pt x="555761" y="1044224"/>
                  <a:pt x="560832" y="1060704"/>
                </a:cubicBezTo>
                <a:cubicBezTo>
                  <a:pt x="572843" y="1099741"/>
                  <a:pt x="565497" y="1142481"/>
                  <a:pt x="573024" y="1182624"/>
                </a:cubicBezTo>
                <a:cubicBezTo>
                  <a:pt x="577761" y="1207887"/>
                  <a:pt x="589280" y="1231392"/>
                  <a:pt x="597408" y="1255776"/>
                </a:cubicBezTo>
                <a:lnTo>
                  <a:pt x="646176" y="1402080"/>
                </a:lnTo>
                <a:cubicBezTo>
                  <a:pt x="656911" y="1434286"/>
                  <a:pt x="675694" y="1501327"/>
                  <a:pt x="707136" y="1511808"/>
                </a:cubicBezTo>
                <a:lnTo>
                  <a:pt x="780288" y="1536192"/>
                </a:lnTo>
                <a:cubicBezTo>
                  <a:pt x="894643" y="1519856"/>
                  <a:pt x="849692" y="1547910"/>
                  <a:pt x="914400" y="1450848"/>
                </a:cubicBezTo>
                <a:lnTo>
                  <a:pt x="938784" y="1414272"/>
                </a:lnTo>
                <a:lnTo>
                  <a:pt x="963168" y="1377696"/>
                </a:lnTo>
                <a:cubicBezTo>
                  <a:pt x="958929" y="1335302"/>
                  <a:pt x="951388" y="1233041"/>
                  <a:pt x="938784" y="1182624"/>
                </a:cubicBezTo>
                <a:cubicBezTo>
                  <a:pt x="932550" y="1157688"/>
                  <a:pt x="922528" y="1133856"/>
                  <a:pt x="914400" y="1109472"/>
                </a:cubicBezTo>
                <a:lnTo>
                  <a:pt x="902208" y="1072896"/>
                </a:lnTo>
                <a:cubicBezTo>
                  <a:pt x="898144" y="1060704"/>
                  <a:pt x="900709" y="1043449"/>
                  <a:pt x="890016" y="1036320"/>
                </a:cubicBezTo>
                <a:lnTo>
                  <a:pt x="780288" y="963168"/>
                </a:lnTo>
                <a:lnTo>
                  <a:pt x="743712" y="938784"/>
                </a:lnTo>
                <a:cubicBezTo>
                  <a:pt x="735584" y="926592"/>
                  <a:pt x="731754" y="909974"/>
                  <a:pt x="719328" y="902208"/>
                </a:cubicBezTo>
                <a:cubicBezTo>
                  <a:pt x="697532" y="888585"/>
                  <a:pt x="667562" y="892081"/>
                  <a:pt x="646176" y="877824"/>
                </a:cubicBezTo>
                <a:cubicBezTo>
                  <a:pt x="633984" y="869696"/>
                  <a:pt x="622706" y="859993"/>
                  <a:pt x="609600" y="853440"/>
                </a:cubicBezTo>
                <a:cubicBezTo>
                  <a:pt x="592109" y="844695"/>
                  <a:pt x="539881" y="832962"/>
                  <a:pt x="524256" y="829056"/>
                </a:cubicBezTo>
                <a:cubicBezTo>
                  <a:pt x="634230" y="755740"/>
                  <a:pt x="532746" y="814335"/>
                  <a:pt x="816864" y="792480"/>
                </a:cubicBezTo>
                <a:cubicBezTo>
                  <a:pt x="890249" y="786835"/>
                  <a:pt x="1036320" y="768096"/>
                  <a:pt x="1036320" y="768096"/>
                </a:cubicBezTo>
                <a:cubicBezTo>
                  <a:pt x="1119928" y="740227"/>
                  <a:pt x="1016157" y="773137"/>
                  <a:pt x="1133856" y="743712"/>
                </a:cubicBezTo>
                <a:cubicBezTo>
                  <a:pt x="1146324" y="740595"/>
                  <a:pt x="1158075" y="735051"/>
                  <a:pt x="1170432" y="731520"/>
                </a:cubicBezTo>
                <a:cubicBezTo>
                  <a:pt x="1186544" y="726917"/>
                  <a:pt x="1203150" y="724143"/>
                  <a:pt x="1219200" y="719328"/>
                </a:cubicBezTo>
                <a:cubicBezTo>
                  <a:pt x="1243819" y="711942"/>
                  <a:pt x="1267148" y="699985"/>
                  <a:pt x="1292352" y="694944"/>
                </a:cubicBezTo>
                <a:cubicBezTo>
                  <a:pt x="1332992" y="686816"/>
                  <a:pt x="1374954" y="683666"/>
                  <a:pt x="1414272" y="670560"/>
                </a:cubicBezTo>
                <a:cubicBezTo>
                  <a:pt x="1426464" y="666496"/>
                  <a:pt x="1438303" y="661156"/>
                  <a:pt x="1450848" y="658368"/>
                </a:cubicBezTo>
                <a:cubicBezTo>
                  <a:pt x="1474980" y="653005"/>
                  <a:pt x="1499678" y="650598"/>
                  <a:pt x="1524000" y="646176"/>
                </a:cubicBezTo>
                <a:cubicBezTo>
                  <a:pt x="1646877" y="623835"/>
                  <a:pt x="1517298" y="642442"/>
                  <a:pt x="1682496" y="621792"/>
                </a:cubicBezTo>
                <a:cubicBezTo>
                  <a:pt x="1808391" y="579827"/>
                  <a:pt x="1701715" y="610539"/>
                  <a:pt x="1840992" y="585216"/>
                </a:cubicBezTo>
                <a:cubicBezTo>
                  <a:pt x="1893399" y="575687"/>
                  <a:pt x="1880635" y="573889"/>
                  <a:pt x="1926336" y="560832"/>
                </a:cubicBezTo>
                <a:cubicBezTo>
                  <a:pt x="1942448" y="556229"/>
                  <a:pt x="1958747" y="552275"/>
                  <a:pt x="1975104" y="548640"/>
                </a:cubicBezTo>
                <a:cubicBezTo>
                  <a:pt x="2019852" y="538696"/>
                  <a:pt x="2042355" y="536999"/>
                  <a:pt x="2084832" y="524256"/>
                </a:cubicBezTo>
                <a:cubicBezTo>
                  <a:pt x="2109451" y="516870"/>
                  <a:pt x="2133600" y="508000"/>
                  <a:pt x="2157984" y="499872"/>
                </a:cubicBezTo>
                <a:lnTo>
                  <a:pt x="2231136" y="475488"/>
                </a:lnTo>
                <a:lnTo>
                  <a:pt x="2267712" y="463296"/>
                </a:lnTo>
                <a:cubicBezTo>
                  <a:pt x="2279904" y="459232"/>
                  <a:pt x="2293595" y="458233"/>
                  <a:pt x="2304288" y="451104"/>
                </a:cubicBezTo>
                <a:cubicBezTo>
                  <a:pt x="2388133" y="395207"/>
                  <a:pt x="2349638" y="411603"/>
                  <a:pt x="2414016" y="390144"/>
                </a:cubicBezTo>
                <a:cubicBezTo>
                  <a:pt x="2472509" y="302405"/>
                  <a:pt x="2389678" y="410433"/>
                  <a:pt x="2511552" y="329184"/>
                </a:cubicBezTo>
                <a:lnTo>
                  <a:pt x="2694432" y="207264"/>
                </a:lnTo>
                <a:lnTo>
                  <a:pt x="2731008" y="182880"/>
                </a:lnTo>
                <a:cubicBezTo>
                  <a:pt x="2743200" y="174752"/>
                  <a:pt x="2753683" y="163130"/>
                  <a:pt x="2767584" y="158496"/>
                </a:cubicBezTo>
                <a:cubicBezTo>
                  <a:pt x="2779776" y="154432"/>
                  <a:pt x="2792665" y="152051"/>
                  <a:pt x="2804160" y="146304"/>
                </a:cubicBezTo>
                <a:cubicBezTo>
                  <a:pt x="2898698" y="99035"/>
                  <a:pt x="2785377" y="140373"/>
                  <a:pt x="2877312" y="109728"/>
                </a:cubicBezTo>
                <a:cubicBezTo>
                  <a:pt x="2885440" y="97536"/>
                  <a:pt x="2890254" y="82306"/>
                  <a:pt x="2901696" y="73152"/>
                </a:cubicBezTo>
                <a:cubicBezTo>
                  <a:pt x="2911731" y="65124"/>
                  <a:pt x="2926777" y="66707"/>
                  <a:pt x="2938272" y="60960"/>
                </a:cubicBezTo>
                <a:cubicBezTo>
                  <a:pt x="2951378" y="54407"/>
                  <a:pt x="2961742" y="43129"/>
                  <a:pt x="2974848" y="36576"/>
                </a:cubicBezTo>
                <a:cubicBezTo>
                  <a:pt x="3025067" y="11467"/>
                  <a:pt x="3002126" y="42981"/>
                  <a:pt x="3023616"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480720" y="3861048"/>
            <a:ext cx="2555776" cy="369332"/>
          </a:xfrm>
          <a:prstGeom prst="rect">
            <a:avLst/>
          </a:prstGeom>
          <a:noFill/>
        </p:spPr>
        <p:txBody>
          <a:bodyPr wrap="square" rtlCol="0">
            <a:spAutoFit/>
          </a:bodyPr>
          <a:lstStyle/>
          <a:p>
            <a:pPr algn="ctr"/>
            <a:r>
              <a:rPr lang="en-US" b="1" dirty="0"/>
              <a:t>(</a:t>
            </a:r>
            <a:r>
              <a:rPr lang="en-US" b="1" dirty="0" err="1"/>
              <a:t>fumaric</a:t>
            </a:r>
            <a:r>
              <a:rPr lang="en-US" b="1" dirty="0"/>
              <a:t> acid)</a:t>
            </a:r>
            <a:endParaRPr lang="ru-RU" b="1" dirty="0"/>
          </a:p>
        </p:txBody>
      </p:sp>
      <p:sp>
        <p:nvSpPr>
          <p:cNvPr id="9" name="TextBox 8"/>
          <p:cNvSpPr txBox="1"/>
          <p:nvPr/>
        </p:nvSpPr>
        <p:spPr>
          <a:xfrm>
            <a:off x="502196" y="4221227"/>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Succinate</a:t>
            </a:r>
            <a:endParaRPr lang="ru-RU" b="1" dirty="0"/>
          </a:p>
        </p:txBody>
      </p:sp>
      <p:sp>
        <p:nvSpPr>
          <p:cNvPr id="10" name="TextBox 9"/>
          <p:cNvSpPr txBox="1"/>
          <p:nvPr/>
        </p:nvSpPr>
        <p:spPr>
          <a:xfrm>
            <a:off x="2846206" y="2084345"/>
            <a:ext cx="3171462"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a:t>Succinate dehydrogenase</a:t>
            </a:r>
            <a:endParaRPr lang="ru-RU" b="1" dirty="0"/>
          </a:p>
        </p:txBody>
      </p:sp>
      <p:sp>
        <p:nvSpPr>
          <p:cNvPr id="12" name="TextBox 11"/>
          <p:cNvSpPr txBox="1"/>
          <p:nvPr/>
        </p:nvSpPr>
        <p:spPr>
          <a:xfrm>
            <a:off x="7184049" y="4230380"/>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Fumarate</a:t>
            </a:r>
            <a:endParaRPr lang="ru-RU" b="1" dirty="0"/>
          </a:p>
        </p:txBody>
      </p:sp>
      <p:sp>
        <p:nvSpPr>
          <p:cNvPr id="13" name="TextBox 12"/>
          <p:cNvSpPr txBox="1"/>
          <p:nvPr/>
        </p:nvSpPr>
        <p:spPr>
          <a:xfrm>
            <a:off x="3451712" y="621312"/>
            <a:ext cx="685850"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FAD</a:t>
            </a:r>
            <a:endParaRPr lang="ru-RU" b="1" dirty="0"/>
          </a:p>
        </p:txBody>
      </p:sp>
      <p:sp>
        <p:nvSpPr>
          <p:cNvPr id="14" name="TextBox 13"/>
          <p:cNvSpPr txBox="1"/>
          <p:nvPr/>
        </p:nvSpPr>
        <p:spPr>
          <a:xfrm>
            <a:off x="5233630" y="670379"/>
            <a:ext cx="1247090"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FADH2</a:t>
            </a:r>
            <a:endParaRPr lang="ru-RU" b="1" dirty="0"/>
          </a:p>
        </p:txBody>
      </p:sp>
    </p:spTree>
    <p:extLst>
      <p:ext uri="{BB962C8B-B14F-4D97-AF65-F5344CB8AC3E}">
        <p14:creationId xmlns:p14="http://schemas.microsoft.com/office/powerpoint/2010/main" val="356994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uccinate Dehydrogenase Cofactors 1NE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2" y="0"/>
            <a:ext cx="42073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55776" y="6519446"/>
            <a:ext cx="6588224" cy="338554"/>
          </a:xfrm>
          <a:prstGeom prst="rect">
            <a:avLst/>
          </a:prstGeom>
        </p:spPr>
        <p:txBody>
          <a:bodyPr wrap="square">
            <a:spAutoFit/>
          </a:bodyPr>
          <a:lstStyle/>
          <a:p>
            <a:pPr algn="ctr"/>
            <a:r>
              <a:rPr lang="en-US" sz="800" dirty="0"/>
              <a:t>https://upload.wikimedia.org/wikipedia/commons/thumb/8/8f/Succinate_Dehydrogenase_Cofactors_1NEK.gif/200px-Succinate_Dehydrogenase_Cofactors_1NEK.gif</a:t>
            </a:r>
            <a:endParaRPr lang="ru-RU" sz="800" dirty="0"/>
          </a:p>
        </p:txBody>
      </p:sp>
      <p:pic>
        <p:nvPicPr>
          <p:cNvPr id="25605" name="Picture 5" descr="https://upload.wikimedia.org/wikipedia/commons/thumb/9/9c/SuccDeh_-_ru.svg/300px-SuccDeh_-_ru.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063" y="0"/>
            <a:ext cx="5125285" cy="38610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81529" y="4581128"/>
            <a:ext cx="3168352" cy="1815882"/>
          </a:xfrm>
          <a:prstGeom prst="rect">
            <a:avLst/>
          </a:prstGeom>
          <a:noFill/>
        </p:spPr>
        <p:txBody>
          <a:bodyPr wrap="square" rtlCol="0">
            <a:spAutoFit/>
          </a:bodyPr>
          <a:lstStyle/>
          <a:p>
            <a:pPr algn="ctr"/>
            <a:r>
              <a:rPr lang="en-US" sz="2800" dirty="0"/>
              <a:t>The same enzyme - complex 2 of the </a:t>
            </a:r>
            <a:r>
              <a:rPr lang="en-US" sz="2800" dirty="0" smtClean="0"/>
              <a:t>electron transport </a:t>
            </a:r>
            <a:r>
              <a:rPr lang="en-US" sz="2800" dirty="0"/>
              <a:t>chain</a:t>
            </a:r>
            <a:endParaRPr lang="ru-RU" sz="2800" dirty="0"/>
          </a:p>
        </p:txBody>
      </p:sp>
    </p:spTree>
    <p:extLst>
      <p:ext uri="{BB962C8B-B14F-4D97-AF65-F5344CB8AC3E}">
        <p14:creationId xmlns:p14="http://schemas.microsoft.com/office/powerpoint/2010/main" val="1247745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5" y="1087102"/>
            <a:ext cx="9156700"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1"/>
          <p:cNvSpPr txBox="1">
            <a:spLocks/>
          </p:cNvSpPr>
          <p:nvPr/>
        </p:nvSpPr>
        <p:spPr>
          <a:xfrm>
            <a:off x="440440" y="404664"/>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dirty="0">
                <a:solidFill>
                  <a:srgbClr val="0000FF"/>
                </a:solidFill>
                <a:latin typeface="Arial" pitchFamily="34" charset="0"/>
                <a:cs typeface="Arial" pitchFamily="34" charset="0"/>
              </a:rPr>
              <a:t>Enzymes in an animal cell</a:t>
            </a:r>
            <a:endParaRPr lang="ru-RU" sz="40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19422274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88"/>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476672"/>
            <a:ext cx="9144000" cy="51845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5877272"/>
            <a:ext cx="9144000" cy="707886"/>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Fumarase</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(fumarate hydratase, 4.2.1.2) is an enzyme of the class of </a:t>
            </a:r>
            <a:r>
              <a:rPr lang="en-US" sz="2000" dirty="0" err="1">
                <a:latin typeface="Times New Roman" panose="02020603050405020304" pitchFamily="18" charset="0"/>
                <a:cs typeface="Times New Roman" panose="02020603050405020304" pitchFamily="18" charset="0"/>
              </a:rPr>
              <a:t>lyases</a:t>
            </a:r>
            <a:r>
              <a:rPr lang="en-US" sz="2000" dirty="0">
                <a:latin typeface="Times New Roman" panose="02020603050405020304" pitchFamily="18" charset="0"/>
                <a:cs typeface="Times New Roman" panose="02020603050405020304" pitchFamily="18" charset="0"/>
              </a:rPr>
              <a:t> that catalyze hydration reactions (addition of water through a double bond).</a:t>
            </a:r>
            <a:endParaRPr lang="ru-RU"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7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pic>
        <p:nvPicPr>
          <p:cNvPr id="5"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99792" y="664194"/>
            <a:ext cx="940318" cy="456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олилиния 7"/>
          <p:cNvSpPr/>
          <p:nvPr/>
        </p:nvSpPr>
        <p:spPr>
          <a:xfrm>
            <a:off x="827584" y="2420888"/>
            <a:ext cx="111343" cy="24465"/>
          </a:xfrm>
          <a:custGeom>
            <a:avLst/>
            <a:gdLst>
              <a:gd name="connsiteX0" fmla="*/ 0 w 111343"/>
              <a:gd name="connsiteY0" fmla="*/ 12273 h 24465"/>
              <a:gd name="connsiteX1" fmla="*/ 109728 w 111343"/>
              <a:gd name="connsiteY1" fmla="*/ 12273 h 24465"/>
              <a:gd name="connsiteX2" fmla="*/ 109728 w 111343"/>
              <a:gd name="connsiteY2" fmla="*/ 24465 h 24465"/>
            </a:gdLst>
            <a:ahLst/>
            <a:cxnLst>
              <a:cxn ang="0">
                <a:pos x="connsiteX0" y="connsiteY0"/>
              </a:cxn>
              <a:cxn ang="0">
                <a:pos x="connsiteX1" y="connsiteY1"/>
              </a:cxn>
              <a:cxn ang="0">
                <a:pos x="connsiteX2" y="connsiteY2"/>
              </a:cxn>
            </a:cxnLst>
            <a:rect l="l" t="t" r="r" b="b"/>
            <a:pathLst>
              <a:path w="111343" h="24465">
                <a:moveTo>
                  <a:pt x="0" y="12273"/>
                </a:moveTo>
                <a:cubicBezTo>
                  <a:pt x="46972" y="2879"/>
                  <a:pt x="65453" y="-9864"/>
                  <a:pt x="109728" y="12273"/>
                </a:cubicBezTo>
                <a:cubicBezTo>
                  <a:pt x="113363" y="14090"/>
                  <a:pt x="109728" y="20401"/>
                  <a:pt x="109728" y="2446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олилиния 1"/>
          <p:cNvSpPr/>
          <p:nvPr/>
        </p:nvSpPr>
        <p:spPr>
          <a:xfrm>
            <a:off x="1048512" y="646176"/>
            <a:ext cx="1916014" cy="2060448"/>
          </a:xfrm>
          <a:custGeom>
            <a:avLst/>
            <a:gdLst>
              <a:gd name="connsiteX0" fmla="*/ 1901952 w 1916014"/>
              <a:gd name="connsiteY0" fmla="*/ 243840 h 2060448"/>
              <a:gd name="connsiteX1" fmla="*/ 1889760 w 1916014"/>
              <a:gd name="connsiteY1" fmla="*/ 182880 h 2060448"/>
              <a:gd name="connsiteX2" fmla="*/ 1877568 w 1916014"/>
              <a:gd name="connsiteY2" fmla="*/ 146304 h 2060448"/>
              <a:gd name="connsiteX3" fmla="*/ 1865376 w 1916014"/>
              <a:gd name="connsiteY3" fmla="*/ 97536 h 2060448"/>
              <a:gd name="connsiteX4" fmla="*/ 1828800 w 1916014"/>
              <a:gd name="connsiteY4" fmla="*/ 0 h 2060448"/>
              <a:gd name="connsiteX5" fmla="*/ 1597152 w 1916014"/>
              <a:gd name="connsiteY5" fmla="*/ 12192 h 2060448"/>
              <a:gd name="connsiteX6" fmla="*/ 1511808 w 1916014"/>
              <a:gd name="connsiteY6" fmla="*/ 109728 h 2060448"/>
              <a:gd name="connsiteX7" fmla="*/ 1487424 w 1916014"/>
              <a:gd name="connsiteY7" fmla="*/ 146304 h 2060448"/>
              <a:gd name="connsiteX8" fmla="*/ 1450848 w 1916014"/>
              <a:gd name="connsiteY8" fmla="*/ 292608 h 2060448"/>
              <a:gd name="connsiteX9" fmla="*/ 1463040 w 1916014"/>
              <a:gd name="connsiteY9" fmla="*/ 451104 h 2060448"/>
              <a:gd name="connsiteX10" fmla="*/ 1487424 w 1916014"/>
              <a:gd name="connsiteY10" fmla="*/ 487680 h 2060448"/>
              <a:gd name="connsiteX11" fmla="*/ 1560576 w 1916014"/>
              <a:gd name="connsiteY11" fmla="*/ 548640 h 2060448"/>
              <a:gd name="connsiteX12" fmla="*/ 1719072 w 1916014"/>
              <a:gd name="connsiteY12" fmla="*/ 536448 h 2060448"/>
              <a:gd name="connsiteX13" fmla="*/ 1792224 w 1916014"/>
              <a:gd name="connsiteY13" fmla="*/ 487680 h 2060448"/>
              <a:gd name="connsiteX14" fmla="*/ 1828800 w 1916014"/>
              <a:gd name="connsiteY14" fmla="*/ 463296 h 2060448"/>
              <a:gd name="connsiteX15" fmla="*/ 1853184 w 1916014"/>
              <a:gd name="connsiteY15" fmla="*/ 390144 h 2060448"/>
              <a:gd name="connsiteX16" fmla="*/ 1877568 w 1916014"/>
              <a:gd name="connsiteY16" fmla="*/ 353568 h 2060448"/>
              <a:gd name="connsiteX17" fmla="*/ 1901952 w 1916014"/>
              <a:gd name="connsiteY17" fmla="*/ 280416 h 2060448"/>
              <a:gd name="connsiteX18" fmla="*/ 1914144 w 1916014"/>
              <a:gd name="connsiteY18" fmla="*/ 243840 h 2060448"/>
              <a:gd name="connsiteX19" fmla="*/ 1877568 w 1916014"/>
              <a:gd name="connsiteY19" fmla="*/ 316992 h 2060448"/>
              <a:gd name="connsiteX20" fmla="*/ 1865376 w 1916014"/>
              <a:gd name="connsiteY20" fmla="*/ 402336 h 2060448"/>
              <a:gd name="connsiteX21" fmla="*/ 1840992 w 1916014"/>
              <a:gd name="connsiteY21" fmla="*/ 573024 h 2060448"/>
              <a:gd name="connsiteX22" fmla="*/ 1828800 w 1916014"/>
              <a:gd name="connsiteY22" fmla="*/ 682752 h 2060448"/>
              <a:gd name="connsiteX23" fmla="*/ 1804416 w 1916014"/>
              <a:gd name="connsiteY23" fmla="*/ 792480 h 2060448"/>
              <a:gd name="connsiteX24" fmla="*/ 1780032 w 1916014"/>
              <a:gd name="connsiteY24" fmla="*/ 865632 h 2060448"/>
              <a:gd name="connsiteX25" fmla="*/ 1767840 w 1916014"/>
              <a:gd name="connsiteY25" fmla="*/ 902208 h 2060448"/>
              <a:gd name="connsiteX26" fmla="*/ 1719072 w 1916014"/>
              <a:gd name="connsiteY26" fmla="*/ 975360 h 2060448"/>
              <a:gd name="connsiteX27" fmla="*/ 1670304 w 1916014"/>
              <a:gd name="connsiteY27" fmla="*/ 1036320 h 2060448"/>
              <a:gd name="connsiteX28" fmla="*/ 1658112 w 1916014"/>
              <a:gd name="connsiteY28" fmla="*/ 1072896 h 2060448"/>
              <a:gd name="connsiteX29" fmla="*/ 1621536 w 1916014"/>
              <a:gd name="connsiteY29" fmla="*/ 1097280 h 2060448"/>
              <a:gd name="connsiteX30" fmla="*/ 1548384 w 1916014"/>
              <a:gd name="connsiteY30" fmla="*/ 1158240 h 2060448"/>
              <a:gd name="connsiteX31" fmla="*/ 1524000 w 1916014"/>
              <a:gd name="connsiteY31" fmla="*/ 1194816 h 2060448"/>
              <a:gd name="connsiteX32" fmla="*/ 1450848 w 1916014"/>
              <a:gd name="connsiteY32" fmla="*/ 1243584 h 2060448"/>
              <a:gd name="connsiteX33" fmla="*/ 1426464 w 1916014"/>
              <a:gd name="connsiteY33" fmla="*/ 1280160 h 2060448"/>
              <a:gd name="connsiteX34" fmla="*/ 1353312 w 1916014"/>
              <a:gd name="connsiteY34" fmla="*/ 1304544 h 2060448"/>
              <a:gd name="connsiteX35" fmla="*/ 1280160 w 1916014"/>
              <a:gd name="connsiteY35" fmla="*/ 1341120 h 2060448"/>
              <a:gd name="connsiteX36" fmla="*/ 1170432 w 1916014"/>
              <a:gd name="connsiteY36" fmla="*/ 1402080 h 2060448"/>
              <a:gd name="connsiteX37" fmla="*/ 1097280 w 1916014"/>
              <a:gd name="connsiteY37" fmla="*/ 1438656 h 2060448"/>
              <a:gd name="connsiteX38" fmla="*/ 1060704 w 1916014"/>
              <a:gd name="connsiteY38" fmla="*/ 1463040 h 2060448"/>
              <a:gd name="connsiteX39" fmla="*/ 1024128 w 1916014"/>
              <a:gd name="connsiteY39" fmla="*/ 1475232 h 2060448"/>
              <a:gd name="connsiteX40" fmla="*/ 987552 w 1916014"/>
              <a:gd name="connsiteY40" fmla="*/ 1499616 h 2060448"/>
              <a:gd name="connsiteX41" fmla="*/ 914400 w 1916014"/>
              <a:gd name="connsiteY41" fmla="*/ 1524000 h 2060448"/>
              <a:gd name="connsiteX42" fmla="*/ 841248 w 1916014"/>
              <a:gd name="connsiteY42" fmla="*/ 1572768 h 2060448"/>
              <a:gd name="connsiteX43" fmla="*/ 804672 w 1916014"/>
              <a:gd name="connsiteY43" fmla="*/ 1584960 h 2060448"/>
              <a:gd name="connsiteX44" fmla="*/ 768096 w 1916014"/>
              <a:gd name="connsiteY44" fmla="*/ 1609344 h 2060448"/>
              <a:gd name="connsiteX45" fmla="*/ 731520 w 1916014"/>
              <a:gd name="connsiteY45" fmla="*/ 1621536 h 2060448"/>
              <a:gd name="connsiteX46" fmla="*/ 694944 w 1916014"/>
              <a:gd name="connsiteY46" fmla="*/ 1645920 h 2060448"/>
              <a:gd name="connsiteX47" fmla="*/ 621792 w 1916014"/>
              <a:gd name="connsiteY47" fmla="*/ 1670304 h 2060448"/>
              <a:gd name="connsiteX48" fmla="*/ 548640 w 1916014"/>
              <a:gd name="connsiteY48" fmla="*/ 1706880 h 2060448"/>
              <a:gd name="connsiteX49" fmla="*/ 475488 w 1916014"/>
              <a:gd name="connsiteY49" fmla="*/ 1743456 h 2060448"/>
              <a:gd name="connsiteX50" fmla="*/ 451104 w 1916014"/>
              <a:gd name="connsiteY50" fmla="*/ 1780032 h 2060448"/>
              <a:gd name="connsiteX51" fmla="*/ 414528 w 1916014"/>
              <a:gd name="connsiteY51" fmla="*/ 1792224 h 2060448"/>
              <a:gd name="connsiteX52" fmla="*/ 377952 w 1916014"/>
              <a:gd name="connsiteY52" fmla="*/ 1816608 h 2060448"/>
              <a:gd name="connsiteX53" fmla="*/ 341376 w 1916014"/>
              <a:gd name="connsiteY53" fmla="*/ 1828800 h 2060448"/>
              <a:gd name="connsiteX54" fmla="*/ 268224 w 1916014"/>
              <a:gd name="connsiteY54" fmla="*/ 1877568 h 2060448"/>
              <a:gd name="connsiteX55" fmla="*/ 231648 w 1916014"/>
              <a:gd name="connsiteY55" fmla="*/ 1901952 h 2060448"/>
              <a:gd name="connsiteX56" fmla="*/ 195072 w 1916014"/>
              <a:gd name="connsiteY56" fmla="*/ 1938528 h 2060448"/>
              <a:gd name="connsiteX57" fmla="*/ 121920 w 1916014"/>
              <a:gd name="connsiteY57" fmla="*/ 1962912 h 2060448"/>
              <a:gd name="connsiteX58" fmla="*/ 97536 w 1916014"/>
              <a:gd name="connsiteY58" fmla="*/ 1999488 h 2060448"/>
              <a:gd name="connsiteX59" fmla="*/ 60960 w 1916014"/>
              <a:gd name="connsiteY59" fmla="*/ 2011680 h 2060448"/>
              <a:gd name="connsiteX60" fmla="*/ 36576 w 1916014"/>
              <a:gd name="connsiteY60" fmla="*/ 2048256 h 2060448"/>
              <a:gd name="connsiteX61" fmla="*/ 0 w 1916014"/>
              <a:gd name="connsiteY61" fmla="*/ 2060448 h 206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16014" h="2060448">
                <a:moveTo>
                  <a:pt x="1901952" y="243840"/>
                </a:moveTo>
                <a:cubicBezTo>
                  <a:pt x="1897888" y="223520"/>
                  <a:pt x="1894786" y="202984"/>
                  <a:pt x="1889760" y="182880"/>
                </a:cubicBezTo>
                <a:cubicBezTo>
                  <a:pt x="1886643" y="170412"/>
                  <a:pt x="1881099" y="158661"/>
                  <a:pt x="1877568" y="146304"/>
                </a:cubicBezTo>
                <a:cubicBezTo>
                  <a:pt x="1872965" y="130192"/>
                  <a:pt x="1869011" y="113893"/>
                  <a:pt x="1865376" y="97536"/>
                </a:cubicBezTo>
                <a:cubicBezTo>
                  <a:pt x="1847799" y="18441"/>
                  <a:pt x="1866454" y="56481"/>
                  <a:pt x="1828800" y="0"/>
                </a:cubicBezTo>
                <a:cubicBezTo>
                  <a:pt x="1751584" y="4064"/>
                  <a:pt x="1673766" y="1745"/>
                  <a:pt x="1597152" y="12192"/>
                </a:cubicBezTo>
                <a:cubicBezTo>
                  <a:pt x="1559899" y="17272"/>
                  <a:pt x="1521291" y="95504"/>
                  <a:pt x="1511808" y="109728"/>
                </a:cubicBezTo>
                <a:cubicBezTo>
                  <a:pt x="1503680" y="121920"/>
                  <a:pt x="1492058" y="132403"/>
                  <a:pt x="1487424" y="146304"/>
                </a:cubicBezTo>
                <a:cubicBezTo>
                  <a:pt x="1455223" y="242908"/>
                  <a:pt x="1467266" y="194103"/>
                  <a:pt x="1450848" y="292608"/>
                </a:cubicBezTo>
                <a:cubicBezTo>
                  <a:pt x="1454912" y="345440"/>
                  <a:pt x="1453275" y="399023"/>
                  <a:pt x="1463040" y="451104"/>
                </a:cubicBezTo>
                <a:cubicBezTo>
                  <a:pt x="1465740" y="465506"/>
                  <a:pt x="1478043" y="476423"/>
                  <a:pt x="1487424" y="487680"/>
                </a:cubicBezTo>
                <a:cubicBezTo>
                  <a:pt x="1516760" y="522883"/>
                  <a:pt x="1524612" y="524664"/>
                  <a:pt x="1560576" y="548640"/>
                </a:cubicBezTo>
                <a:cubicBezTo>
                  <a:pt x="1613408" y="544576"/>
                  <a:pt x="1667829" y="549933"/>
                  <a:pt x="1719072" y="536448"/>
                </a:cubicBezTo>
                <a:cubicBezTo>
                  <a:pt x="1747413" y="528990"/>
                  <a:pt x="1767840" y="503936"/>
                  <a:pt x="1792224" y="487680"/>
                </a:cubicBezTo>
                <a:lnTo>
                  <a:pt x="1828800" y="463296"/>
                </a:lnTo>
                <a:cubicBezTo>
                  <a:pt x="1836928" y="438912"/>
                  <a:pt x="1838927" y="411530"/>
                  <a:pt x="1853184" y="390144"/>
                </a:cubicBezTo>
                <a:cubicBezTo>
                  <a:pt x="1861312" y="377952"/>
                  <a:pt x="1871617" y="366958"/>
                  <a:pt x="1877568" y="353568"/>
                </a:cubicBezTo>
                <a:cubicBezTo>
                  <a:pt x="1888007" y="330080"/>
                  <a:pt x="1893824" y="304800"/>
                  <a:pt x="1901952" y="280416"/>
                </a:cubicBezTo>
                <a:cubicBezTo>
                  <a:pt x="1906016" y="268224"/>
                  <a:pt x="1921273" y="233147"/>
                  <a:pt x="1914144" y="243840"/>
                </a:cubicBezTo>
                <a:cubicBezTo>
                  <a:pt x="1882631" y="291109"/>
                  <a:pt x="1894394" y="266515"/>
                  <a:pt x="1877568" y="316992"/>
                </a:cubicBezTo>
                <a:cubicBezTo>
                  <a:pt x="1873504" y="345440"/>
                  <a:pt x="1868549" y="373775"/>
                  <a:pt x="1865376" y="402336"/>
                </a:cubicBezTo>
                <a:cubicBezTo>
                  <a:pt x="1847569" y="562602"/>
                  <a:pt x="1868653" y="490040"/>
                  <a:pt x="1840992" y="573024"/>
                </a:cubicBezTo>
                <a:cubicBezTo>
                  <a:pt x="1836928" y="609600"/>
                  <a:pt x="1834004" y="646321"/>
                  <a:pt x="1828800" y="682752"/>
                </a:cubicBezTo>
                <a:cubicBezTo>
                  <a:pt x="1825636" y="704900"/>
                  <a:pt x="1811677" y="768278"/>
                  <a:pt x="1804416" y="792480"/>
                </a:cubicBezTo>
                <a:cubicBezTo>
                  <a:pt x="1797030" y="817099"/>
                  <a:pt x="1788160" y="841248"/>
                  <a:pt x="1780032" y="865632"/>
                </a:cubicBezTo>
                <a:cubicBezTo>
                  <a:pt x="1775968" y="877824"/>
                  <a:pt x="1774969" y="891515"/>
                  <a:pt x="1767840" y="902208"/>
                </a:cubicBezTo>
                <a:cubicBezTo>
                  <a:pt x="1751584" y="926592"/>
                  <a:pt x="1728339" y="947558"/>
                  <a:pt x="1719072" y="975360"/>
                </a:cubicBezTo>
                <a:cubicBezTo>
                  <a:pt x="1702246" y="1025837"/>
                  <a:pt x="1717573" y="1004807"/>
                  <a:pt x="1670304" y="1036320"/>
                </a:cubicBezTo>
                <a:cubicBezTo>
                  <a:pt x="1666240" y="1048512"/>
                  <a:pt x="1666140" y="1062861"/>
                  <a:pt x="1658112" y="1072896"/>
                </a:cubicBezTo>
                <a:cubicBezTo>
                  <a:pt x="1648958" y="1084338"/>
                  <a:pt x="1632793" y="1087899"/>
                  <a:pt x="1621536" y="1097280"/>
                </a:cubicBezTo>
                <a:cubicBezTo>
                  <a:pt x="1527662" y="1175509"/>
                  <a:pt x="1639195" y="1097699"/>
                  <a:pt x="1548384" y="1158240"/>
                </a:cubicBezTo>
                <a:cubicBezTo>
                  <a:pt x="1540256" y="1170432"/>
                  <a:pt x="1535027" y="1185167"/>
                  <a:pt x="1524000" y="1194816"/>
                </a:cubicBezTo>
                <a:cubicBezTo>
                  <a:pt x="1501945" y="1214114"/>
                  <a:pt x="1450848" y="1243584"/>
                  <a:pt x="1450848" y="1243584"/>
                </a:cubicBezTo>
                <a:cubicBezTo>
                  <a:pt x="1442720" y="1255776"/>
                  <a:pt x="1438890" y="1272394"/>
                  <a:pt x="1426464" y="1280160"/>
                </a:cubicBezTo>
                <a:cubicBezTo>
                  <a:pt x="1404668" y="1293783"/>
                  <a:pt x="1374698" y="1290287"/>
                  <a:pt x="1353312" y="1304544"/>
                </a:cubicBezTo>
                <a:cubicBezTo>
                  <a:pt x="1306043" y="1336057"/>
                  <a:pt x="1330637" y="1324294"/>
                  <a:pt x="1280160" y="1341120"/>
                </a:cubicBezTo>
                <a:cubicBezTo>
                  <a:pt x="1165365" y="1455915"/>
                  <a:pt x="1349451" y="1282734"/>
                  <a:pt x="1170432" y="1402080"/>
                </a:cubicBezTo>
                <a:cubicBezTo>
                  <a:pt x="1065610" y="1471961"/>
                  <a:pt x="1198234" y="1388179"/>
                  <a:pt x="1097280" y="1438656"/>
                </a:cubicBezTo>
                <a:cubicBezTo>
                  <a:pt x="1084174" y="1445209"/>
                  <a:pt x="1073810" y="1456487"/>
                  <a:pt x="1060704" y="1463040"/>
                </a:cubicBezTo>
                <a:cubicBezTo>
                  <a:pt x="1049209" y="1468787"/>
                  <a:pt x="1035623" y="1469485"/>
                  <a:pt x="1024128" y="1475232"/>
                </a:cubicBezTo>
                <a:cubicBezTo>
                  <a:pt x="1011022" y="1481785"/>
                  <a:pt x="1000942" y="1493665"/>
                  <a:pt x="987552" y="1499616"/>
                </a:cubicBezTo>
                <a:cubicBezTo>
                  <a:pt x="964064" y="1510055"/>
                  <a:pt x="935786" y="1509743"/>
                  <a:pt x="914400" y="1524000"/>
                </a:cubicBezTo>
                <a:cubicBezTo>
                  <a:pt x="890016" y="1540256"/>
                  <a:pt x="869050" y="1563501"/>
                  <a:pt x="841248" y="1572768"/>
                </a:cubicBezTo>
                <a:cubicBezTo>
                  <a:pt x="829056" y="1576832"/>
                  <a:pt x="816167" y="1579213"/>
                  <a:pt x="804672" y="1584960"/>
                </a:cubicBezTo>
                <a:cubicBezTo>
                  <a:pt x="791566" y="1591513"/>
                  <a:pt x="781202" y="1602791"/>
                  <a:pt x="768096" y="1609344"/>
                </a:cubicBezTo>
                <a:cubicBezTo>
                  <a:pt x="756601" y="1615091"/>
                  <a:pt x="743015" y="1615789"/>
                  <a:pt x="731520" y="1621536"/>
                </a:cubicBezTo>
                <a:cubicBezTo>
                  <a:pt x="718414" y="1628089"/>
                  <a:pt x="708334" y="1639969"/>
                  <a:pt x="694944" y="1645920"/>
                </a:cubicBezTo>
                <a:cubicBezTo>
                  <a:pt x="671456" y="1656359"/>
                  <a:pt x="643178" y="1656047"/>
                  <a:pt x="621792" y="1670304"/>
                </a:cubicBezTo>
                <a:cubicBezTo>
                  <a:pt x="516970" y="1740185"/>
                  <a:pt x="649594" y="1656403"/>
                  <a:pt x="548640" y="1706880"/>
                </a:cubicBezTo>
                <a:cubicBezTo>
                  <a:pt x="454102" y="1754149"/>
                  <a:pt x="567423" y="1712811"/>
                  <a:pt x="475488" y="1743456"/>
                </a:cubicBezTo>
                <a:cubicBezTo>
                  <a:pt x="467360" y="1755648"/>
                  <a:pt x="462546" y="1770878"/>
                  <a:pt x="451104" y="1780032"/>
                </a:cubicBezTo>
                <a:cubicBezTo>
                  <a:pt x="441069" y="1788060"/>
                  <a:pt x="426023" y="1786477"/>
                  <a:pt x="414528" y="1792224"/>
                </a:cubicBezTo>
                <a:cubicBezTo>
                  <a:pt x="401422" y="1798777"/>
                  <a:pt x="391058" y="1810055"/>
                  <a:pt x="377952" y="1816608"/>
                </a:cubicBezTo>
                <a:cubicBezTo>
                  <a:pt x="366457" y="1822355"/>
                  <a:pt x="352610" y="1822559"/>
                  <a:pt x="341376" y="1828800"/>
                </a:cubicBezTo>
                <a:cubicBezTo>
                  <a:pt x="315758" y="1843032"/>
                  <a:pt x="292608" y="1861312"/>
                  <a:pt x="268224" y="1877568"/>
                </a:cubicBezTo>
                <a:cubicBezTo>
                  <a:pt x="256032" y="1885696"/>
                  <a:pt x="242009" y="1891591"/>
                  <a:pt x="231648" y="1901952"/>
                </a:cubicBezTo>
                <a:cubicBezTo>
                  <a:pt x="219456" y="1914144"/>
                  <a:pt x="210144" y="1930155"/>
                  <a:pt x="195072" y="1938528"/>
                </a:cubicBezTo>
                <a:cubicBezTo>
                  <a:pt x="172604" y="1951010"/>
                  <a:pt x="121920" y="1962912"/>
                  <a:pt x="121920" y="1962912"/>
                </a:cubicBezTo>
                <a:cubicBezTo>
                  <a:pt x="113792" y="1975104"/>
                  <a:pt x="108978" y="1990334"/>
                  <a:pt x="97536" y="1999488"/>
                </a:cubicBezTo>
                <a:cubicBezTo>
                  <a:pt x="87501" y="2007516"/>
                  <a:pt x="70995" y="2003652"/>
                  <a:pt x="60960" y="2011680"/>
                </a:cubicBezTo>
                <a:cubicBezTo>
                  <a:pt x="49518" y="2020834"/>
                  <a:pt x="48018" y="2039102"/>
                  <a:pt x="36576" y="2048256"/>
                </a:cubicBezTo>
                <a:cubicBezTo>
                  <a:pt x="26541" y="2056284"/>
                  <a:pt x="0" y="2060448"/>
                  <a:pt x="0" y="2060448"/>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лилиния 2"/>
          <p:cNvSpPr/>
          <p:nvPr/>
        </p:nvSpPr>
        <p:spPr>
          <a:xfrm>
            <a:off x="414528" y="256032"/>
            <a:ext cx="3291840" cy="1572768"/>
          </a:xfrm>
          <a:custGeom>
            <a:avLst/>
            <a:gdLst>
              <a:gd name="connsiteX0" fmla="*/ 2840736 w 3291840"/>
              <a:gd name="connsiteY0" fmla="*/ 316992 h 1572768"/>
              <a:gd name="connsiteX1" fmla="*/ 2779776 w 3291840"/>
              <a:gd name="connsiteY1" fmla="*/ 353568 h 1572768"/>
              <a:gd name="connsiteX2" fmla="*/ 2755392 w 3291840"/>
              <a:gd name="connsiteY2" fmla="*/ 390144 h 1572768"/>
              <a:gd name="connsiteX3" fmla="*/ 2682240 w 3291840"/>
              <a:gd name="connsiteY3" fmla="*/ 414528 h 1572768"/>
              <a:gd name="connsiteX4" fmla="*/ 2657856 w 3291840"/>
              <a:gd name="connsiteY4" fmla="*/ 451104 h 1572768"/>
              <a:gd name="connsiteX5" fmla="*/ 2621280 w 3291840"/>
              <a:gd name="connsiteY5" fmla="*/ 463296 h 1572768"/>
              <a:gd name="connsiteX6" fmla="*/ 2584704 w 3291840"/>
              <a:gd name="connsiteY6" fmla="*/ 487680 h 1572768"/>
              <a:gd name="connsiteX7" fmla="*/ 2572512 w 3291840"/>
              <a:gd name="connsiteY7" fmla="*/ 524256 h 1572768"/>
              <a:gd name="connsiteX8" fmla="*/ 2548128 w 3291840"/>
              <a:gd name="connsiteY8" fmla="*/ 560832 h 1572768"/>
              <a:gd name="connsiteX9" fmla="*/ 2523744 w 3291840"/>
              <a:gd name="connsiteY9" fmla="*/ 633984 h 1572768"/>
              <a:gd name="connsiteX10" fmla="*/ 2535936 w 3291840"/>
              <a:gd name="connsiteY10" fmla="*/ 755904 h 1572768"/>
              <a:gd name="connsiteX11" fmla="*/ 2548128 w 3291840"/>
              <a:gd name="connsiteY11" fmla="*/ 792480 h 1572768"/>
              <a:gd name="connsiteX12" fmla="*/ 2584704 w 3291840"/>
              <a:gd name="connsiteY12" fmla="*/ 804672 h 1572768"/>
              <a:gd name="connsiteX13" fmla="*/ 2621280 w 3291840"/>
              <a:gd name="connsiteY13" fmla="*/ 829056 h 1572768"/>
              <a:gd name="connsiteX14" fmla="*/ 2657856 w 3291840"/>
              <a:gd name="connsiteY14" fmla="*/ 841248 h 1572768"/>
              <a:gd name="connsiteX15" fmla="*/ 2694432 w 3291840"/>
              <a:gd name="connsiteY15" fmla="*/ 865632 h 1572768"/>
              <a:gd name="connsiteX16" fmla="*/ 2779776 w 3291840"/>
              <a:gd name="connsiteY16" fmla="*/ 877824 h 1572768"/>
              <a:gd name="connsiteX17" fmla="*/ 2816352 w 3291840"/>
              <a:gd name="connsiteY17" fmla="*/ 890016 h 1572768"/>
              <a:gd name="connsiteX18" fmla="*/ 3182112 w 3291840"/>
              <a:gd name="connsiteY18" fmla="*/ 890016 h 1572768"/>
              <a:gd name="connsiteX19" fmla="*/ 3255264 w 3291840"/>
              <a:gd name="connsiteY19" fmla="*/ 853440 h 1572768"/>
              <a:gd name="connsiteX20" fmla="*/ 3279648 w 3291840"/>
              <a:gd name="connsiteY20" fmla="*/ 780288 h 1572768"/>
              <a:gd name="connsiteX21" fmla="*/ 3291840 w 3291840"/>
              <a:gd name="connsiteY21" fmla="*/ 743712 h 1572768"/>
              <a:gd name="connsiteX22" fmla="*/ 3279648 w 3291840"/>
              <a:gd name="connsiteY22" fmla="*/ 597408 h 1572768"/>
              <a:gd name="connsiteX23" fmla="*/ 3267456 w 3291840"/>
              <a:gd name="connsiteY23" fmla="*/ 560832 h 1572768"/>
              <a:gd name="connsiteX24" fmla="*/ 3230880 w 3291840"/>
              <a:gd name="connsiteY24" fmla="*/ 536448 h 1572768"/>
              <a:gd name="connsiteX25" fmla="*/ 3145536 w 3291840"/>
              <a:gd name="connsiteY25" fmla="*/ 451104 h 1572768"/>
              <a:gd name="connsiteX26" fmla="*/ 3108960 w 3291840"/>
              <a:gd name="connsiteY26" fmla="*/ 426720 h 1572768"/>
              <a:gd name="connsiteX27" fmla="*/ 3072384 w 3291840"/>
              <a:gd name="connsiteY27" fmla="*/ 402336 h 1572768"/>
              <a:gd name="connsiteX28" fmla="*/ 3035808 w 3291840"/>
              <a:gd name="connsiteY28" fmla="*/ 390144 h 1572768"/>
              <a:gd name="connsiteX29" fmla="*/ 2999232 w 3291840"/>
              <a:gd name="connsiteY29" fmla="*/ 365760 h 1572768"/>
              <a:gd name="connsiteX30" fmla="*/ 2877312 w 3291840"/>
              <a:gd name="connsiteY30" fmla="*/ 329184 h 1572768"/>
              <a:gd name="connsiteX31" fmla="*/ 2840736 w 3291840"/>
              <a:gd name="connsiteY31" fmla="*/ 316992 h 1572768"/>
              <a:gd name="connsiteX32" fmla="*/ 2767584 w 3291840"/>
              <a:gd name="connsiteY32" fmla="*/ 268224 h 1572768"/>
              <a:gd name="connsiteX33" fmla="*/ 2694432 w 3291840"/>
              <a:gd name="connsiteY33" fmla="*/ 243840 h 1572768"/>
              <a:gd name="connsiteX34" fmla="*/ 2584704 w 3291840"/>
              <a:gd name="connsiteY34" fmla="*/ 195072 h 1572768"/>
              <a:gd name="connsiteX35" fmla="*/ 2535936 w 3291840"/>
              <a:gd name="connsiteY35" fmla="*/ 182880 h 1572768"/>
              <a:gd name="connsiteX36" fmla="*/ 2462784 w 3291840"/>
              <a:gd name="connsiteY36" fmla="*/ 158496 h 1572768"/>
              <a:gd name="connsiteX37" fmla="*/ 2414016 w 3291840"/>
              <a:gd name="connsiteY37" fmla="*/ 146304 h 1572768"/>
              <a:gd name="connsiteX38" fmla="*/ 2304288 w 3291840"/>
              <a:gd name="connsiteY38" fmla="*/ 121920 h 1572768"/>
              <a:gd name="connsiteX39" fmla="*/ 2267712 w 3291840"/>
              <a:gd name="connsiteY39" fmla="*/ 109728 h 1572768"/>
              <a:gd name="connsiteX40" fmla="*/ 2109216 w 3291840"/>
              <a:gd name="connsiteY40" fmla="*/ 85344 h 1572768"/>
              <a:gd name="connsiteX41" fmla="*/ 2072640 w 3291840"/>
              <a:gd name="connsiteY41" fmla="*/ 73152 h 1572768"/>
              <a:gd name="connsiteX42" fmla="*/ 1987296 w 3291840"/>
              <a:gd name="connsiteY42" fmla="*/ 60960 h 1572768"/>
              <a:gd name="connsiteX43" fmla="*/ 1828800 w 3291840"/>
              <a:gd name="connsiteY43" fmla="*/ 36576 h 1572768"/>
              <a:gd name="connsiteX44" fmla="*/ 1694688 w 3291840"/>
              <a:gd name="connsiteY44" fmla="*/ 12192 h 1572768"/>
              <a:gd name="connsiteX45" fmla="*/ 1463040 w 3291840"/>
              <a:gd name="connsiteY45" fmla="*/ 0 h 1572768"/>
              <a:gd name="connsiteX46" fmla="*/ 963168 w 3291840"/>
              <a:gd name="connsiteY46" fmla="*/ 24384 h 1572768"/>
              <a:gd name="connsiteX47" fmla="*/ 792480 w 3291840"/>
              <a:gd name="connsiteY47" fmla="*/ 48768 h 1572768"/>
              <a:gd name="connsiteX48" fmla="*/ 633984 w 3291840"/>
              <a:gd name="connsiteY48" fmla="*/ 73152 h 1572768"/>
              <a:gd name="connsiteX49" fmla="*/ 560832 w 3291840"/>
              <a:gd name="connsiteY49" fmla="*/ 97536 h 1572768"/>
              <a:gd name="connsiteX50" fmla="*/ 487680 w 3291840"/>
              <a:gd name="connsiteY50" fmla="*/ 121920 h 1572768"/>
              <a:gd name="connsiteX51" fmla="*/ 451104 w 3291840"/>
              <a:gd name="connsiteY51" fmla="*/ 134112 h 1572768"/>
              <a:gd name="connsiteX52" fmla="*/ 377952 w 3291840"/>
              <a:gd name="connsiteY52" fmla="*/ 182880 h 1572768"/>
              <a:gd name="connsiteX53" fmla="*/ 341376 w 3291840"/>
              <a:gd name="connsiteY53" fmla="*/ 195072 h 1572768"/>
              <a:gd name="connsiteX54" fmla="*/ 268224 w 3291840"/>
              <a:gd name="connsiteY54" fmla="*/ 243840 h 1572768"/>
              <a:gd name="connsiteX55" fmla="*/ 231648 w 3291840"/>
              <a:gd name="connsiteY55" fmla="*/ 268224 h 1572768"/>
              <a:gd name="connsiteX56" fmla="*/ 182880 w 3291840"/>
              <a:gd name="connsiteY56" fmla="*/ 341376 h 1572768"/>
              <a:gd name="connsiteX57" fmla="*/ 158496 w 3291840"/>
              <a:gd name="connsiteY57" fmla="*/ 377952 h 1572768"/>
              <a:gd name="connsiteX58" fmla="*/ 134112 w 3291840"/>
              <a:gd name="connsiteY58" fmla="*/ 451104 h 1572768"/>
              <a:gd name="connsiteX59" fmla="*/ 85344 w 3291840"/>
              <a:gd name="connsiteY59" fmla="*/ 524256 h 1572768"/>
              <a:gd name="connsiteX60" fmla="*/ 60960 w 3291840"/>
              <a:gd name="connsiteY60" fmla="*/ 597408 h 1572768"/>
              <a:gd name="connsiteX61" fmla="*/ 48768 w 3291840"/>
              <a:gd name="connsiteY61" fmla="*/ 633984 h 1572768"/>
              <a:gd name="connsiteX62" fmla="*/ 24384 w 3291840"/>
              <a:gd name="connsiteY62" fmla="*/ 670560 h 1572768"/>
              <a:gd name="connsiteX63" fmla="*/ 0 w 3291840"/>
              <a:gd name="connsiteY63" fmla="*/ 755904 h 1572768"/>
              <a:gd name="connsiteX64" fmla="*/ 12192 w 3291840"/>
              <a:gd name="connsiteY64" fmla="*/ 950976 h 1572768"/>
              <a:gd name="connsiteX65" fmla="*/ 48768 w 3291840"/>
              <a:gd name="connsiteY65" fmla="*/ 1085088 h 1572768"/>
              <a:gd name="connsiteX66" fmla="*/ 60960 w 3291840"/>
              <a:gd name="connsiteY66" fmla="*/ 1121664 h 1572768"/>
              <a:gd name="connsiteX67" fmla="*/ 85344 w 3291840"/>
              <a:gd name="connsiteY67" fmla="*/ 1158240 h 1572768"/>
              <a:gd name="connsiteX68" fmla="*/ 109728 w 3291840"/>
              <a:gd name="connsiteY68" fmla="*/ 1231392 h 1572768"/>
              <a:gd name="connsiteX69" fmla="*/ 134112 w 3291840"/>
              <a:gd name="connsiteY69" fmla="*/ 1267968 h 1572768"/>
              <a:gd name="connsiteX70" fmla="*/ 146304 w 3291840"/>
              <a:gd name="connsiteY70" fmla="*/ 1304544 h 1572768"/>
              <a:gd name="connsiteX71" fmla="*/ 231648 w 3291840"/>
              <a:gd name="connsiteY71" fmla="*/ 1414272 h 1572768"/>
              <a:gd name="connsiteX72" fmla="*/ 292608 w 3291840"/>
              <a:gd name="connsiteY72" fmla="*/ 1463040 h 1572768"/>
              <a:gd name="connsiteX73" fmla="*/ 341376 w 3291840"/>
              <a:gd name="connsiteY73" fmla="*/ 1511808 h 1572768"/>
              <a:gd name="connsiteX74" fmla="*/ 353568 w 3291840"/>
              <a:gd name="connsiteY74" fmla="*/ 1548384 h 1572768"/>
              <a:gd name="connsiteX75" fmla="*/ 377952 w 3291840"/>
              <a:gd name="connsiteY75" fmla="*/ 1572768 h 157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291840" h="1572768">
                <a:moveTo>
                  <a:pt x="2840736" y="316992"/>
                </a:moveTo>
                <a:cubicBezTo>
                  <a:pt x="2820416" y="329184"/>
                  <a:pt x="2797768" y="338146"/>
                  <a:pt x="2779776" y="353568"/>
                </a:cubicBezTo>
                <a:cubicBezTo>
                  <a:pt x="2768651" y="363104"/>
                  <a:pt x="2767818" y="382378"/>
                  <a:pt x="2755392" y="390144"/>
                </a:cubicBezTo>
                <a:cubicBezTo>
                  <a:pt x="2733596" y="403767"/>
                  <a:pt x="2682240" y="414528"/>
                  <a:pt x="2682240" y="414528"/>
                </a:cubicBezTo>
                <a:cubicBezTo>
                  <a:pt x="2674112" y="426720"/>
                  <a:pt x="2669298" y="441950"/>
                  <a:pt x="2657856" y="451104"/>
                </a:cubicBezTo>
                <a:cubicBezTo>
                  <a:pt x="2647821" y="459132"/>
                  <a:pt x="2632775" y="457549"/>
                  <a:pt x="2621280" y="463296"/>
                </a:cubicBezTo>
                <a:cubicBezTo>
                  <a:pt x="2608174" y="469849"/>
                  <a:pt x="2596896" y="479552"/>
                  <a:pt x="2584704" y="487680"/>
                </a:cubicBezTo>
                <a:cubicBezTo>
                  <a:pt x="2580640" y="499872"/>
                  <a:pt x="2578259" y="512761"/>
                  <a:pt x="2572512" y="524256"/>
                </a:cubicBezTo>
                <a:cubicBezTo>
                  <a:pt x="2565959" y="537362"/>
                  <a:pt x="2554079" y="547442"/>
                  <a:pt x="2548128" y="560832"/>
                </a:cubicBezTo>
                <a:cubicBezTo>
                  <a:pt x="2537689" y="584320"/>
                  <a:pt x="2523744" y="633984"/>
                  <a:pt x="2523744" y="633984"/>
                </a:cubicBezTo>
                <a:cubicBezTo>
                  <a:pt x="2527808" y="674624"/>
                  <a:pt x="2529726" y="715536"/>
                  <a:pt x="2535936" y="755904"/>
                </a:cubicBezTo>
                <a:cubicBezTo>
                  <a:pt x="2537890" y="768606"/>
                  <a:pt x="2539041" y="783393"/>
                  <a:pt x="2548128" y="792480"/>
                </a:cubicBezTo>
                <a:cubicBezTo>
                  <a:pt x="2557215" y="801567"/>
                  <a:pt x="2573209" y="798925"/>
                  <a:pt x="2584704" y="804672"/>
                </a:cubicBezTo>
                <a:cubicBezTo>
                  <a:pt x="2597810" y="811225"/>
                  <a:pt x="2608174" y="822503"/>
                  <a:pt x="2621280" y="829056"/>
                </a:cubicBezTo>
                <a:cubicBezTo>
                  <a:pt x="2632775" y="834803"/>
                  <a:pt x="2646361" y="835501"/>
                  <a:pt x="2657856" y="841248"/>
                </a:cubicBezTo>
                <a:cubicBezTo>
                  <a:pt x="2670962" y="847801"/>
                  <a:pt x="2680397" y="861422"/>
                  <a:pt x="2694432" y="865632"/>
                </a:cubicBezTo>
                <a:cubicBezTo>
                  <a:pt x="2721957" y="873889"/>
                  <a:pt x="2751328" y="873760"/>
                  <a:pt x="2779776" y="877824"/>
                </a:cubicBezTo>
                <a:cubicBezTo>
                  <a:pt x="2791968" y="881888"/>
                  <a:pt x="2803807" y="887228"/>
                  <a:pt x="2816352" y="890016"/>
                </a:cubicBezTo>
                <a:cubicBezTo>
                  <a:pt x="2950124" y="919743"/>
                  <a:pt x="3005676" y="897368"/>
                  <a:pt x="3182112" y="890016"/>
                </a:cubicBezTo>
                <a:cubicBezTo>
                  <a:pt x="3202041" y="883373"/>
                  <a:pt x="3242825" y="873343"/>
                  <a:pt x="3255264" y="853440"/>
                </a:cubicBezTo>
                <a:cubicBezTo>
                  <a:pt x="3268887" y="831644"/>
                  <a:pt x="3271520" y="804672"/>
                  <a:pt x="3279648" y="780288"/>
                </a:cubicBezTo>
                <a:lnTo>
                  <a:pt x="3291840" y="743712"/>
                </a:lnTo>
                <a:cubicBezTo>
                  <a:pt x="3287776" y="694944"/>
                  <a:pt x="3286116" y="645916"/>
                  <a:pt x="3279648" y="597408"/>
                </a:cubicBezTo>
                <a:cubicBezTo>
                  <a:pt x="3277949" y="584669"/>
                  <a:pt x="3275484" y="570867"/>
                  <a:pt x="3267456" y="560832"/>
                </a:cubicBezTo>
                <a:cubicBezTo>
                  <a:pt x="3258302" y="549390"/>
                  <a:pt x="3243072" y="544576"/>
                  <a:pt x="3230880" y="536448"/>
                </a:cubicBezTo>
                <a:cubicBezTo>
                  <a:pt x="3209421" y="472070"/>
                  <a:pt x="3229381" y="507001"/>
                  <a:pt x="3145536" y="451104"/>
                </a:cubicBezTo>
                <a:lnTo>
                  <a:pt x="3108960" y="426720"/>
                </a:lnTo>
                <a:cubicBezTo>
                  <a:pt x="3096768" y="418592"/>
                  <a:pt x="3086285" y="406970"/>
                  <a:pt x="3072384" y="402336"/>
                </a:cubicBezTo>
                <a:cubicBezTo>
                  <a:pt x="3060192" y="398272"/>
                  <a:pt x="3047303" y="395891"/>
                  <a:pt x="3035808" y="390144"/>
                </a:cubicBezTo>
                <a:cubicBezTo>
                  <a:pt x="3022702" y="383591"/>
                  <a:pt x="3012622" y="371711"/>
                  <a:pt x="2999232" y="365760"/>
                </a:cubicBezTo>
                <a:cubicBezTo>
                  <a:pt x="2947080" y="342581"/>
                  <a:pt x="2926962" y="343370"/>
                  <a:pt x="2877312" y="329184"/>
                </a:cubicBezTo>
                <a:cubicBezTo>
                  <a:pt x="2864955" y="325653"/>
                  <a:pt x="2851970" y="323233"/>
                  <a:pt x="2840736" y="316992"/>
                </a:cubicBezTo>
                <a:cubicBezTo>
                  <a:pt x="2815118" y="302760"/>
                  <a:pt x="2795386" y="277491"/>
                  <a:pt x="2767584" y="268224"/>
                </a:cubicBezTo>
                <a:cubicBezTo>
                  <a:pt x="2743200" y="260096"/>
                  <a:pt x="2715818" y="258097"/>
                  <a:pt x="2694432" y="243840"/>
                </a:cubicBezTo>
                <a:cubicBezTo>
                  <a:pt x="2646395" y="211816"/>
                  <a:pt x="2654346" y="212483"/>
                  <a:pt x="2584704" y="195072"/>
                </a:cubicBezTo>
                <a:cubicBezTo>
                  <a:pt x="2568448" y="191008"/>
                  <a:pt x="2551986" y="187695"/>
                  <a:pt x="2535936" y="182880"/>
                </a:cubicBezTo>
                <a:cubicBezTo>
                  <a:pt x="2511317" y="175494"/>
                  <a:pt x="2487720" y="164730"/>
                  <a:pt x="2462784" y="158496"/>
                </a:cubicBezTo>
                <a:cubicBezTo>
                  <a:pt x="2446528" y="154432"/>
                  <a:pt x="2430373" y="149939"/>
                  <a:pt x="2414016" y="146304"/>
                </a:cubicBezTo>
                <a:cubicBezTo>
                  <a:pt x="2357448" y="133733"/>
                  <a:pt x="2356322" y="136787"/>
                  <a:pt x="2304288" y="121920"/>
                </a:cubicBezTo>
                <a:cubicBezTo>
                  <a:pt x="2291931" y="118389"/>
                  <a:pt x="2280314" y="112248"/>
                  <a:pt x="2267712" y="109728"/>
                </a:cubicBezTo>
                <a:cubicBezTo>
                  <a:pt x="2170484" y="90282"/>
                  <a:pt x="2199885" y="105493"/>
                  <a:pt x="2109216" y="85344"/>
                </a:cubicBezTo>
                <a:cubicBezTo>
                  <a:pt x="2096671" y="82556"/>
                  <a:pt x="2085242" y="75672"/>
                  <a:pt x="2072640" y="73152"/>
                </a:cubicBezTo>
                <a:cubicBezTo>
                  <a:pt x="2044461" y="67516"/>
                  <a:pt x="2015642" y="65684"/>
                  <a:pt x="1987296" y="60960"/>
                </a:cubicBezTo>
                <a:cubicBezTo>
                  <a:pt x="1819736" y="33033"/>
                  <a:pt x="2064647" y="66057"/>
                  <a:pt x="1828800" y="36576"/>
                </a:cubicBezTo>
                <a:cubicBezTo>
                  <a:pt x="1769638" y="16855"/>
                  <a:pt x="1783312" y="18757"/>
                  <a:pt x="1694688" y="12192"/>
                </a:cubicBezTo>
                <a:cubicBezTo>
                  <a:pt x="1617576" y="6480"/>
                  <a:pt x="1540256" y="4064"/>
                  <a:pt x="1463040" y="0"/>
                </a:cubicBezTo>
                <a:cubicBezTo>
                  <a:pt x="1312431" y="5193"/>
                  <a:pt x="1122471" y="6003"/>
                  <a:pt x="963168" y="24384"/>
                </a:cubicBezTo>
                <a:cubicBezTo>
                  <a:pt x="906073" y="30972"/>
                  <a:pt x="849510" y="41639"/>
                  <a:pt x="792480" y="48768"/>
                </a:cubicBezTo>
                <a:cubicBezTo>
                  <a:pt x="746843" y="54473"/>
                  <a:pt x="681244" y="60263"/>
                  <a:pt x="633984" y="73152"/>
                </a:cubicBezTo>
                <a:cubicBezTo>
                  <a:pt x="609187" y="79915"/>
                  <a:pt x="585216" y="89408"/>
                  <a:pt x="560832" y="97536"/>
                </a:cubicBezTo>
                <a:lnTo>
                  <a:pt x="487680" y="121920"/>
                </a:lnTo>
                <a:cubicBezTo>
                  <a:pt x="475488" y="125984"/>
                  <a:pt x="461797" y="126983"/>
                  <a:pt x="451104" y="134112"/>
                </a:cubicBezTo>
                <a:cubicBezTo>
                  <a:pt x="426720" y="150368"/>
                  <a:pt x="405754" y="173613"/>
                  <a:pt x="377952" y="182880"/>
                </a:cubicBezTo>
                <a:cubicBezTo>
                  <a:pt x="365760" y="186944"/>
                  <a:pt x="352610" y="188831"/>
                  <a:pt x="341376" y="195072"/>
                </a:cubicBezTo>
                <a:cubicBezTo>
                  <a:pt x="315758" y="209304"/>
                  <a:pt x="292608" y="227584"/>
                  <a:pt x="268224" y="243840"/>
                </a:cubicBezTo>
                <a:lnTo>
                  <a:pt x="231648" y="268224"/>
                </a:lnTo>
                <a:lnTo>
                  <a:pt x="182880" y="341376"/>
                </a:lnTo>
                <a:cubicBezTo>
                  <a:pt x="174752" y="353568"/>
                  <a:pt x="163130" y="364051"/>
                  <a:pt x="158496" y="377952"/>
                </a:cubicBezTo>
                <a:cubicBezTo>
                  <a:pt x="150368" y="402336"/>
                  <a:pt x="148369" y="429718"/>
                  <a:pt x="134112" y="451104"/>
                </a:cubicBezTo>
                <a:cubicBezTo>
                  <a:pt x="117856" y="475488"/>
                  <a:pt x="94611" y="496454"/>
                  <a:pt x="85344" y="524256"/>
                </a:cubicBezTo>
                <a:lnTo>
                  <a:pt x="60960" y="597408"/>
                </a:lnTo>
                <a:cubicBezTo>
                  <a:pt x="56896" y="609600"/>
                  <a:pt x="55897" y="623291"/>
                  <a:pt x="48768" y="633984"/>
                </a:cubicBezTo>
                <a:cubicBezTo>
                  <a:pt x="40640" y="646176"/>
                  <a:pt x="30937" y="657454"/>
                  <a:pt x="24384" y="670560"/>
                </a:cubicBezTo>
                <a:cubicBezTo>
                  <a:pt x="15639" y="688051"/>
                  <a:pt x="3906" y="740279"/>
                  <a:pt x="0" y="755904"/>
                </a:cubicBezTo>
                <a:cubicBezTo>
                  <a:pt x="4064" y="820928"/>
                  <a:pt x="6015" y="886119"/>
                  <a:pt x="12192" y="950976"/>
                </a:cubicBezTo>
                <a:cubicBezTo>
                  <a:pt x="16787" y="999228"/>
                  <a:pt x="33506" y="1039301"/>
                  <a:pt x="48768" y="1085088"/>
                </a:cubicBezTo>
                <a:cubicBezTo>
                  <a:pt x="52832" y="1097280"/>
                  <a:pt x="53831" y="1110971"/>
                  <a:pt x="60960" y="1121664"/>
                </a:cubicBezTo>
                <a:cubicBezTo>
                  <a:pt x="69088" y="1133856"/>
                  <a:pt x="79393" y="1144850"/>
                  <a:pt x="85344" y="1158240"/>
                </a:cubicBezTo>
                <a:cubicBezTo>
                  <a:pt x="95783" y="1181728"/>
                  <a:pt x="95471" y="1210006"/>
                  <a:pt x="109728" y="1231392"/>
                </a:cubicBezTo>
                <a:cubicBezTo>
                  <a:pt x="117856" y="1243584"/>
                  <a:pt x="127559" y="1254862"/>
                  <a:pt x="134112" y="1267968"/>
                </a:cubicBezTo>
                <a:cubicBezTo>
                  <a:pt x="139859" y="1279463"/>
                  <a:pt x="140063" y="1293310"/>
                  <a:pt x="146304" y="1304544"/>
                </a:cubicBezTo>
                <a:cubicBezTo>
                  <a:pt x="207933" y="1415476"/>
                  <a:pt x="172410" y="1343186"/>
                  <a:pt x="231648" y="1414272"/>
                </a:cubicBezTo>
                <a:cubicBezTo>
                  <a:pt x="274069" y="1465177"/>
                  <a:pt x="232564" y="1443025"/>
                  <a:pt x="292608" y="1463040"/>
                </a:cubicBezTo>
                <a:cubicBezTo>
                  <a:pt x="325120" y="1560576"/>
                  <a:pt x="276352" y="1446784"/>
                  <a:pt x="341376" y="1511808"/>
                </a:cubicBezTo>
                <a:cubicBezTo>
                  <a:pt x="350463" y="1520895"/>
                  <a:pt x="346956" y="1537364"/>
                  <a:pt x="353568" y="1548384"/>
                </a:cubicBezTo>
                <a:cubicBezTo>
                  <a:pt x="359482" y="1558241"/>
                  <a:pt x="369824" y="1564640"/>
                  <a:pt x="377952" y="1572768"/>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6588224" y="5373216"/>
            <a:ext cx="2555776" cy="369332"/>
          </a:xfrm>
          <a:prstGeom prst="rect">
            <a:avLst/>
          </a:prstGeom>
          <a:noFill/>
        </p:spPr>
        <p:txBody>
          <a:bodyPr wrap="square" rtlCol="0">
            <a:spAutoFit/>
          </a:bodyPr>
          <a:lstStyle/>
          <a:p>
            <a:pPr algn="ctr"/>
            <a:r>
              <a:rPr lang="en-US" b="1" dirty="0" smtClean="0"/>
              <a:t>(Malic </a:t>
            </a:r>
            <a:r>
              <a:rPr lang="en-US" b="1" dirty="0"/>
              <a:t>acid)</a:t>
            </a:r>
            <a:endParaRPr lang="ru-RU" b="1" dirty="0"/>
          </a:p>
        </p:txBody>
      </p:sp>
      <p:sp>
        <p:nvSpPr>
          <p:cNvPr id="10" name="Прямоугольник 9"/>
          <p:cNvSpPr/>
          <p:nvPr/>
        </p:nvSpPr>
        <p:spPr>
          <a:xfrm>
            <a:off x="3779912" y="3429000"/>
            <a:ext cx="2490490"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(fumarate hydratase)</a:t>
            </a:r>
            <a:endParaRPr lang="ru-RU" sz="2000" b="1" dirty="0"/>
          </a:p>
        </p:txBody>
      </p:sp>
      <p:sp>
        <p:nvSpPr>
          <p:cNvPr id="11" name="TextBox 10"/>
          <p:cNvSpPr txBox="1"/>
          <p:nvPr/>
        </p:nvSpPr>
        <p:spPr>
          <a:xfrm>
            <a:off x="683568" y="4911551"/>
            <a:ext cx="1914075" cy="64633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Fumarate</a:t>
            </a:r>
          </a:p>
          <a:p>
            <a:endParaRPr lang="ru-RU" b="1" dirty="0"/>
          </a:p>
        </p:txBody>
      </p:sp>
      <p:sp>
        <p:nvSpPr>
          <p:cNvPr id="12" name="TextBox 11"/>
          <p:cNvSpPr txBox="1"/>
          <p:nvPr/>
        </p:nvSpPr>
        <p:spPr>
          <a:xfrm>
            <a:off x="7380313" y="4922584"/>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L-Malate</a:t>
            </a:r>
            <a:endParaRPr lang="ru-RU" b="1" dirty="0"/>
          </a:p>
        </p:txBody>
      </p:sp>
      <p:sp>
        <p:nvSpPr>
          <p:cNvPr id="13" name="TextBox 12"/>
          <p:cNvSpPr txBox="1"/>
          <p:nvPr/>
        </p:nvSpPr>
        <p:spPr>
          <a:xfrm>
            <a:off x="4139952" y="3860468"/>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Fumarase</a:t>
            </a:r>
            <a:endParaRPr lang="ru-RU" b="1" dirty="0"/>
          </a:p>
        </p:txBody>
      </p:sp>
    </p:spTree>
    <p:extLst>
      <p:ext uri="{BB962C8B-B14F-4D97-AF65-F5344CB8AC3E}">
        <p14:creationId xmlns:p14="http://schemas.microsoft.com/office/powerpoint/2010/main" val="23382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927"/>
            <a:ext cx="913600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495" y="5842337"/>
            <a:ext cx="9144000" cy="1015663"/>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Malate dehydrogenase (1.1.1.37) is an enzyme of the class of oxidoreductases that catalyze redox reactions.</a:t>
            </a:r>
          </a:p>
          <a:p>
            <a:pPr algn="ctr"/>
            <a:r>
              <a:rPr lang="en-US" sz="2000" b="1" dirty="0">
                <a:latin typeface="Times New Roman" panose="02020603050405020304" pitchFamily="18" charset="0"/>
                <a:cs typeface="Times New Roman" panose="02020603050405020304" pitchFamily="18" charset="0"/>
              </a:rPr>
              <a:t>Oxidizing agent - NAD +, reducing agent - malate.</a:t>
            </a:r>
            <a:endParaRPr lang="ru-RU" sz="20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8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3" name="Полилиния 2"/>
          <p:cNvSpPr/>
          <p:nvPr/>
        </p:nvSpPr>
        <p:spPr>
          <a:xfrm>
            <a:off x="3608" y="1643605"/>
            <a:ext cx="3283602" cy="1678329"/>
          </a:xfrm>
          <a:custGeom>
            <a:avLst/>
            <a:gdLst>
              <a:gd name="connsiteX0" fmla="*/ 1732595 w 3283602"/>
              <a:gd name="connsiteY0" fmla="*/ 914400 h 1678329"/>
              <a:gd name="connsiteX1" fmla="*/ 1871491 w 3283602"/>
              <a:gd name="connsiteY1" fmla="*/ 868101 h 1678329"/>
              <a:gd name="connsiteX2" fmla="*/ 1940939 w 3283602"/>
              <a:gd name="connsiteY2" fmla="*/ 810228 h 1678329"/>
              <a:gd name="connsiteX3" fmla="*/ 1964088 w 3283602"/>
              <a:gd name="connsiteY3" fmla="*/ 775504 h 1678329"/>
              <a:gd name="connsiteX4" fmla="*/ 1998812 w 3283602"/>
              <a:gd name="connsiteY4" fmla="*/ 763929 h 1678329"/>
              <a:gd name="connsiteX5" fmla="*/ 2010387 w 3283602"/>
              <a:gd name="connsiteY5" fmla="*/ 729205 h 1678329"/>
              <a:gd name="connsiteX6" fmla="*/ 2033536 w 3283602"/>
              <a:gd name="connsiteY6" fmla="*/ 694481 h 1678329"/>
              <a:gd name="connsiteX7" fmla="*/ 2114559 w 3283602"/>
              <a:gd name="connsiteY7" fmla="*/ 625033 h 1678329"/>
              <a:gd name="connsiteX8" fmla="*/ 2137708 w 3283602"/>
              <a:gd name="connsiteY8" fmla="*/ 590309 h 1678329"/>
              <a:gd name="connsiteX9" fmla="*/ 2160858 w 3283602"/>
              <a:gd name="connsiteY9" fmla="*/ 567160 h 1678329"/>
              <a:gd name="connsiteX10" fmla="*/ 2195582 w 3283602"/>
              <a:gd name="connsiteY10" fmla="*/ 509286 h 1678329"/>
              <a:gd name="connsiteX11" fmla="*/ 2207157 w 3283602"/>
              <a:gd name="connsiteY11" fmla="*/ 474562 h 1678329"/>
              <a:gd name="connsiteX12" fmla="*/ 2230306 w 3283602"/>
              <a:gd name="connsiteY12" fmla="*/ 439838 h 1678329"/>
              <a:gd name="connsiteX13" fmla="*/ 2218731 w 3283602"/>
              <a:gd name="connsiteY13" fmla="*/ 173620 h 1678329"/>
              <a:gd name="connsiteX14" fmla="*/ 2195582 w 3283602"/>
              <a:gd name="connsiteY14" fmla="*/ 92598 h 1678329"/>
              <a:gd name="connsiteX15" fmla="*/ 2160858 w 3283602"/>
              <a:gd name="connsiteY15" fmla="*/ 69448 h 1678329"/>
              <a:gd name="connsiteX16" fmla="*/ 2068260 w 3283602"/>
              <a:gd name="connsiteY16" fmla="*/ 23149 h 1678329"/>
              <a:gd name="connsiteX17" fmla="*/ 2033536 w 3283602"/>
              <a:gd name="connsiteY17" fmla="*/ 11575 h 1678329"/>
              <a:gd name="connsiteX18" fmla="*/ 1998812 w 3283602"/>
              <a:gd name="connsiteY18" fmla="*/ 0 h 1678329"/>
              <a:gd name="connsiteX19" fmla="*/ 1813617 w 3283602"/>
              <a:gd name="connsiteY19" fmla="*/ 11575 h 1678329"/>
              <a:gd name="connsiteX20" fmla="*/ 1778893 w 3283602"/>
              <a:gd name="connsiteY20" fmla="*/ 34724 h 1678329"/>
              <a:gd name="connsiteX21" fmla="*/ 1755744 w 3283602"/>
              <a:gd name="connsiteY21" fmla="*/ 104172 h 1678329"/>
              <a:gd name="connsiteX22" fmla="*/ 1709445 w 3283602"/>
              <a:gd name="connsiteY22" fmla="*/ 150471 h 1678329"/>
              <a:gd name="connsiteX23" fmla="*/ 1686296 w 3283602"/>
              <a:gd name="connsiteY23" fmla="*/ 219919 h 1678329"/>
              <a:gd name="connsiteX24" fmla="*/ 1674721 w 3283602"/>
              <a:gd name="connsiteY24" fmla="*/ 254643 h 1678329"/>
              <a:gd name="connsiteX25" fmla="*/ 1651572 w 3283602"/>
              <a:gd name="connsiteY25" fmla="*/ 289367 h 1678329"/>
              <a:gd name="connsiteX26" fmla="*/ 1616848 w 3283602"/>
              <a:gd name="connsiteY26" fmla="*/ 347241 h 1678329"/>
              <a:gd name="connsiteX27" fmla="*/ 1558974 w 3283602"/>
              <a:gd name="connsiteY27" fmla="*/ 439838 h 1678329"/>
              <a:gd name="connsiteX28" fmla="*/ 1547400 w 3283602"/>
              <a:gd name="connsiteY28" fmla="*/ 474562 h 1678329"/>
              <a:gd name="connsiteX29" fmla="*/ 1501101 w 3283602"/>
              <a:gd name="connsiteY29" fmla="*/ 520861 h 1678329"/>
              <a:gd name="connsiteX30" fmla="*/ 1477951 w 3283602"/>
              <a:gd name="connsiteY30" fmla="*/ 544010 h 1678329"/>
              <a:gd name="connsiteX31" fmla="*/ 1454802 w 3283602"/>
              <a:gd name="connsiteY31" fmla="*/ 567160 h 1678329"/>
              <a:gd name="connsiteX32" fmla="*/ 1420078 w 3283602"/>
              <a:gd name="connsiteY32" fmla="*/ 590309 h 1678329"/>
              <a:gd name="connsiteX33" fmla="*/ 1373779 w 3283602"/>
              <a:gd name="connsiteY33" fmla="*/ 636608 h 1678329"/>
              <a:gd name="connsiteX34" fmla="*/ 1315906 w 3283602"/>
              <a:gd name="connsiteY34" fmla="*/ 682906 h 1678329"/>
              <a:gd name="connsiteX35" fmla="*/ 1292757 w 3283602"/>
              <a:gd name="connsiteY35" fmla="*/ 706056 h 1678329"/>
              <a:gd name="connsiteX36" fmla="*/ 1211734 w 3283602"/>
              <a:gd name="connsiteY36" fmla="*/ 729205 h 1678329"/>
              <a:gd name="connsiteX37" fmla="*/ 1142286 w 3283602"/>
              <a:gd name="connsiteY37" fmla="*/ 752354 h 1678329"/>
              <a:gd name="connsiteX38" fmla="*/ 968665 w 3283602"/>
              <a:gd name="connsiteY38" fmla="*/ 740780 h 1678329"/>
              <a:gd name="connsiteX39" fmla="*/ 795045 w 3283602"/>
              <a:gd name="connsiteY39" fmla="*/ 717630 h 1678329"/>
              <a:gd name="connsiteX40" fmla="*/ 737172 w 3283602"/>
              <a:gd name="connsiteY40" fmla="*/ 706056 h 1678329"/>
              <a:gd name="connsiteX41" fmla="*/ 702448 w 3283602"/>
              <a:gd name="connsiteY41" fmla="*/ 694481 h 1678329"/>
              <a:gd name="connsiteX42" fmla="*/ 609850 w 3283602"/>
              <a:gd name="connsiteY42" fmla="*/ 671332 h 1678329"/>
              <a:gd name="connsiteX43" fmla="*/ 575126 w 3283602"/>
              <a:gd name="connsiteY43" fmla="*/ 659757 h 1678329"/>
              <a:gd name="connsiteX44" fmla="*/ 505678 w 3283602"/>
              <a:gd name="connsiteY44" fmla="*/ 625033 h 1678329"/>
              <a:gd name="connsiteX45" fmla="*/ 470954 w 3283602"/>
              <a:gd name="connsiteY45" fmla="*/ 590309 h 1678329"/>
              <a:gd name="connsiteX46" fmla="*/ 436230 w 3283602"/>
              <a:gd name="connsiteY46" fmla="*/ 578734 h 1678329"/>
              <a:gd name="connsiteX47" fmla="*/ 413081 w 3283602"/>
              <a:gd name="connsiteY47" fmla="*/ 509286 h 1678329"/>
              <a:gd name="connsiteX48" fmla="*/ 401506 w 3283602"/>
              <a:gd name="connsiteY48" fmla="*/ 428263 h 1678329"/>
              <a:gd name="connsiteX49" fmla="*/ 389931 w 3283602"/>
              <a:gd name="connsiteY49" fmla="*/ 393539 h 1678329"/>
              <a:gd name="connsiteX50" fmla="*/ 366782 w 3283602"/>
              <a:gd name="connsiteY50" fmla="*/ 300942 h 1678329"/>
              <a:gd name="connsiteX51" fmla="*/ 355207 w 3283602"/>
              <a:gd name="connsiteY51" fmla="*/ 266218 h 1678329"/>
              <a:gd name="connsiteX52" fmla="*/ 332058 w 3283602"/>
              <a:gd name="connsiteY52" fmla="*/ 173620 h 1678329"/>
              <a:gd name="connsiteX53" fmla="*/ 239460 w 3283602"/>
              <a:gd name="connsiteY53" fmla="*/ 104172 h 1678329"/>
              <a:gd name="connsiteX54" fmla="*/ 204736 w 3283602"/>
              <a:gd name="connsiteY54" fmla="*/ 81023 h 1678329"/>
              <a:gd name="connsiteX55" fmla="*/ 100564 w 3283602"/>
              <a:gd name="connsiteY55" fmla="*/ 104172 h 1678329"/>
              <a:gd name="connsiteX56" fmla="*/ 19541 w 3283602"/>
              <a:gd name="connsiteY56" fmla="*/ 162046 h 1678329"/>
              <a:gd name="connsiteX57" fmla="*/ 19541 w 3283602"/>
              <a:gd name="connsiteY57" fmla="*/ 370390 h 1678329"/>
              <a:gd name="connsiteX58" fmla="*/ 42691 w 3283602"/>
              <a:gd name="connsiteY58" fmla="*/ 405114 h 1678329"/>
              <a:gd name="connsiteX59" fmla="*/ 77415 w 3283602"/>
              <a:gd name="connsiteY59" fmla="*/ 462987 h 1678329"/>
              <a:gd name="connsiteX60" fmla="*/ 88989 w 3283602"/>
              <a:gd name="connsiteY60" fmla="*/ 497711 h 1678329"/>
              <a:gd name="connsiteX61" fmla="*/ 181587 w 3283602"/>
              <a:gd name="connsiteY61" fmla="*/ 578734 h 1678329"/>
              <a:gd name="connsiteX62" fmla="*/ 227886 w 3283602"/>
              <a:gd name="connsiteY62" fmla="*/ 625033 h 1678329"/>
              <a:gd name="connsiteX63" fmla="*/ 297334 w 3283602"/>
              <a:gd name="connsiteY63" fmla="*/ 671332 h 1678329"/>
              <a:gd name="connsiteX64" fmla="*/ 482529 w 3283602"/>
              <a:gd name="connsiteY64" fmla="*/ 694481 h 1678329"/>
              <a:gd name="connsiteX65" fmla="*/ 725597 w 3283602"/>
              <a:gd name="connsiteY65" fmla="*/ 717630 h 1678329"/>
              <a:gd name="connsiteX66" fmla="*/ 887643 w 3283602"/>
              <a:gd name="connsiteY66" fmla="*/ 729205 h 1678329"/>
              <a:gd name="connsiteX67" fmla="*/ 957091 w 3283602"/>
              <a:gd name="connsiteY67" fmla="*/ 752354 h 1678329"/>
              <a:gd name="connsiteX68" fmla="*/ 1095987 w 3283602"/>
              <a:gd name="connsiteY68" fmla="*/ 775504 h 1678329"/>
              <a:gd name="connsiteX69" fmla="*/ 1246458 w 3283602"/>
              <a:gd name="connsiteY69" fmla="*/ 810228 h 1678329"/>
              <a:gd name="connsiteX70" fmla="*/ 1373779 w 3283602"/>
              <a:gd name="connsiteY70" fmla="*/ 833377 h 1678329"/>
              <a:gd name="connsiteX71" fmla="*/ 1443227 w 3283602"/>
              <a:gd name="connsiteY71" fmla="*/ 856527 h 1678329"/>
              <a:gd name="connsiteX72" fmla="*/ 1535825 w 3283602"/>
              <a:gd name="connsiteY72" fmla="*/ 879676 h 1678329"/>
              <a:gd name="connsiteX73" fmla="*/ 1605273 w 3283602"/>
              <a:gd name="connsiteY73" fmla="*/ 891251 h 1678329"/>
              <a:gd name="connsiteX74" fmla="*/ 1639997 w 3283602"/>
              <a:gd name="connsiteY74" fmla="*/ 902825 h 1678329"/>
              <a:gd name="connsiteX75" fmla="*/ 1721020 w 3283602"/>
              <a:gd name="connsiteY75" fmla="*/ 914400 h 1678329"/>
              <a:gd name="connsiteX76" fmla="*/ 1755744 w 3283602"/>
              <a:gd name="connsiteY76" fmla="*/ 925975 h 1678329"/>
              <a:gd name="connsiteX77" fmla="*/ 1790468 w 3283602"/>
              <a:gd name="connsiteY77" fmla="*/ 949124 h 1678329"/>
              <a:gd name="connsiteX78" fmla="*/ 1859916 w 3283602"/>
              <a:gd name="connsiteY78" fmla="*/ 972273 h 1678329"/>
              <a:gd name="connsiteX79" fmla="*/ 1940939 w 3283602"/>
              <a:gd name="connsiteY79" fmla="*/ 1030147 h 1678329"/>
              <a:gd name="connsiteX80" fmla="*/ 2010387 w 3283602"/>
              <a:gd name="connsiteY80" fmla="*/ 1076446 h 1678329"/>
              <a:gd name="connsiteX81" fmla="*/ 2079835 w 3283602"/>
              <a:gd name="connsiteY81" fmla="*/ 1099595 h 1678329"/>
              <a:gd name="connsiteX82" fmla="*/ 2102984 w 3283602"/>
              <a:gd name="connsiteY82" fmla="*/ 1134319 h 1678329"/>
              <a:gd name="connsiteX83" fmla="*/ 2172433 w 3283602"/>
              <a:gd name="connsiteY83" fmla="*/ 1157468 h 1678329"/>
              <a:gd name="connsiteX84" fmla="*/ 2207157 w 3283602"/>
              <a:gd name="connsiteY84" fmla="*/ 1169043 h 1678329"/>
              <a:gd name="connsiteX85" fmla="*/ 2276605 w 3283602"/>
              <a:gd name="connsiteY85" fmla="*/ 1203767 h 1678329"/>
              <a:gd name="connsiteX86" fmla="*/ 2334478 w 3283602"/>
              <a:gd name="connsiteY86" fmla="*/ 1250066 h 1678329"/>
              <a:gd name="connsiteX87" fmla="*/ 2403926 w 3283602"/>
              <a:gd name="connsiteY87" fmla="*/ 1284790 h 1678329"/>
              <a:gd name="connsiteX88" fmla="*/ 2484949 w 3283602"/>
              <a:gd name="connsiteY88" fmla="*/ 1342663 h 1678329"/>
              <a:gd name="connsiteX89" fmla="*/ 2542822 w 3283602"/>
              <a:gd name="connsiteY89" fmla="*/ 1377387 h 1678329"/>
              <a:gd name="connsiteX90" fmla="*/ 2565972 w 3283602"/>
              <a:gd name="connsiteY90" fmla="*/ 1400537 h 1678329"/>
              <a:gd name="connsiteX91" fmla="*/ 2635420 w 3283602"/>
              <a:gd name="connsiteY91" fmla="*/ 1435261 h 1678329"/>
              <a:gd name="connsiteX92" fmla="*/ 2670144 w 3283602"/>
              <a:gd name="connsiteY92" fmla="*/ 1458410 h 1678329"/>
              <a:gd name="connsiteX93" fmla="*/ 2739592 w 3283602"/>
              <a:gd name="connsiteY93" fmla="*/ 1481560 h 1678329"/>
              <a:gd name="connsiteX94" fmla="*/ 2809040 w 3283602"/>
              <a:gd name="connsiteY94" fmla="*/ 1516284 h 1678329"/>
              <a:gd name="connsiteX95" fmla="*/ 2843764 w 3283602"/>
              <a:gd name="connsiteY95" fmla="*/ 1539433 h 1678329"/>
              <a:gd name="connsiteX96" fmla="*/ 2913212 w 3283602"/>
              <a:gd name="connsiteY96" fmla="*/ 1562582 h 1678329"/>
              <a:gd name="connsiteX97" fmla="*/ 2994235 w 3283602"/>
              <a:gd name="connsiteY97" fmla="*/ 1585732 h 1678329"/>
              <a:gd name="connsiteX98" fmla="*/ 3028959 w 3283602"/>
              <a:gd name="connsiteY98" fmla="*/ 1597306 h 1678329"/>
              <a:gd name="connsiteX99" fmla="*/ 3075258 w 3283602"/>
              <a:gd name="connsiteY99" fmla="*/ 1608881 h 1678329"/>
              <a:gd name="connsiteX100" fmla="*/ 3144706 w 3283602"/>
              <a:gd name="connsiteY100" fmla="*/ 1632030 h 1678329"/>
              <a:gd name="connsiteX101" fmla="*/ 3214154 w 3283602"/>
              <a:gd name="connsiteY101" fmla="*/ 1655180 h 1678329"/>
              <a:gd name="connsiteX102" fmla="*/ 3248878 w 3283602"/>
              <a:gd name="connsiteY102" fmla="*/ 1666754 h 1678329"/>
              <a:gd name="connsiteX103" fmla="*/ 3283602 w 3283602"/>
              <a:gd name="connsiteY103"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83602" h="1678329">
                <a:moveTo>
                  <a:pt x="1732595" y="914400"/>
                </a:moveTo>
                <a:cubicBezTo>
                  <a:pt x="1778894" y="898967"/>
                  <a:pt x="1836982" y="902610"/>
                  <a:pt x="1871491" y="868101"/>
                </a:cubicBezTo>
                <a:cubicBezTo>
                  <a:pt x="1916052" y="823540"/>
                  <a:pt x="1892595" y="842457"/>
                  <a:pt x="1940939" y="810228"/>
                </a:cubicBezTo>
                <a:cubicBezTo>
                  <a:pt x="1948655" y="798653"/>
                  <a:pt x="1953225" y="784194"/>
                  <a:pt x="1964088" y="775504"/>
                </a:cubicBezTo>
                <a:cubicBezTo>
                  <a:pt x="1973615" y="767882"/>
                  <a:pt x="1990185" y="772556"/>
                  <a:pt x="1998812" y="763929"/>
                </a:cubicBezTo>
                <a:cubicBezTo>
                  <a:pt x="2007439" y="755302"/>
                  <a:pt x="2004931" y="740118"/>
                  <a:pt x="2010387" y="729205"/>
                </a:cubicBezTo>
                <a:cubicBezTo>
                  <a:pt x="2016608" y="716763"/>
                  <a:pt x="2024483" y="705043"/>
                  <a:pt x="2033536" y="694481"/>
                </a:cubicBezTo>
                <a:cubicBezTo>
                  <a:pt x="2070960" y="650820"/>
                  <a:pt x="2073601" y="652338"/>
                  <a:pt x="2114559" y="625033"/>
                </a:cubicBezTo>
                <a:cubicBezTo>
                  <a:pt x="2122275" y="613458"/>
                  <a:pt x="2129018" y="601172"/>
                  <a:pt x="2137708" y="590309"/>
                </a:cubicBezTo>
                <a:cubicBezTo>
                  <a:pt x="2144525" y="581788"/>
                  <a:pt x="2155243" y="576518"/>
                  <a:pt x="2160858" y="567160"/>
                </a:cubicBezTo>
                <a:cubicBezTo>
                  <a:pt x="2205940" y="492026"/>
                  <a:pt x="2136923" y="567948"/>
                  <a:pt x="2195582" y="509286"/>
                </a:cubicBezTo>
                <a:cubicBezTo>
                  <a:pt x="2199440" y="497711"/>
                  <a:pt x="2201701" y="485475"/>
                  <a:pt x="2207157" y="474562"/>
                </a:cubicBezTo>
                <a:cubicBezTo>
                  <a:pt x="2213378" y="462120"/>
                  <a:pt x="2229771" y="453739"/>
                  <a:pt x="2230306" y="439838"/>
                </a:cubicBezTo>
                <a:cubicBezTo>
                  <a:pt x="2233720" y="351080"/>
                  <a:pt x="2225292" y="262200"/>
                  <a:pt x="2218731" y="173620"/>
                </a:cubicBezTo>
                <a:cubicBezTo>
                  <a:pt x="2218561" y="171326"/>
                  <a:pt x="2201171" y="99585"/>
                  <a:pt x="2195582" y="92598"/>
                </a:cubicBezTo>
                <a:cubicBezTo>
                  <a:pt x="2186892" y="81735"/>
                  <a:pt x="2171721" y="78138"/>
                  <a:pt x="2160858" y="69448"/>
                </a:cubicBezTo>
                <a:cubicBezTo>
                  <a:pt x="2103141" y="23274"/>
                  <a:pt x="2186772" y="62653"/>
                  <a:pt x="2068260" y="23149"/>
                </a:cubicBezTo>
                <a:lnTo>
                  <a:pt x="2033536" y="11575"/>
                </a:lnTo>
                <a:lnTo>
                  <a:pt x="1998812" y="0"/>
                </a:lnTo>
                <a:cubicBezTo>
                  <a:pt x="1937080" y="3858"/>
                  <a:pt x="1874712" y="1928"/>
                  <a:pt x="1813617" y="11575"/>
                </a:cubicBezTo>
                <a:cubicBezTo>
                  <a:pt x="1799876" y="13745"/>
                  <a:pt x="1786266" y="22928"/>
                  <a:pt x="1778893" y="34724"/>
                </a:cubicBezTo>
                <a:cubicBezTo>
                  <a:pt x="1765960" y="55416"/>
                  <a:pt x="1772998" y="86918"/>
                  <a:pt x="1755744" y="104172"/>
                </a:cubicBezTo>
                <a:lnTo>
                  <a:pt x="1709445" y="150471"/>
                </a:lnTo>
                <a:lnTo>
                  <a:pt x="1686296" y="219919"/>
                </a:lnTo>
                <a:cubicBezTo>
                  <a:pt x="1682438" y="231494"/>
                  <a:pt x="1681489" y="244491"/>
                  <a:pt x="1674721" y="254643"/>
                </a:cubicBezTo>
                <a:cubicBezTo>
                  <a:pt x="1667005" y="266218"/>
                  <a:pt x="1657793" y="276925"/>
                  <a:pt x="1651572" y="289367"/>
                </a:cubicBezTo>
                <a:cubicBezTo>
                  <a:pt x="1621521" y="349470"/>
                  <a:pt x="1662063" y="302024"/>
                  <a:pt x="1616848" y="347241"/>
                </a:cubicBezTo>
                <a:cubicBezTo>
                  <a:pt x="1589299" y="429886"/>
                  <a:pt x="1614001" y="403154"/>
                  <a:pt x="1558974" y="439838"/>
                </a:cubicBezTo>
                <a:cubicBezTo>
                  <a:pt x="1555116" y="451413"/>
                  <a:pt x="1554491" y="464634"/>
                  <a:pt x="1547400" y="474562"/>
                </a:cubicBezTo>
                <a:cubicBezTo>
                  <a:pt x="1534714" y="492322"/>
                  <a:pt x="1516534" y="505428"/>
                  <a:pt x="1501101" y="520861"/>
                </a:cubicBezTo>
                <a:lnTo>
                  <a:pt x="1477951" y="544010"/>
                </a:lnTo>
                <a:cubicBezTo>
                  <a:pt x="1470234" y="551727"/>
                  <a:pt x="1463882" y="561107"/>
                  <a:pt x="1454802" y="567160"/>
                </a:cubicBezTo>
                <a:lnTo>
                  <a:pt x="1420078" y="590309"/>
                </a:lnTo>
                <a:cubicBezTo>
                  <a:pt x="1394823" y="666071"/>
                  <a:pt x="1429899" y="591711"/>
                  <a:pt x="1373779" y="636608"/>
                </a:cubicBezTo>
                <a:cubicBezTo>
                  <a:pt x="1298989" y="696440"/>
                  <a:pt x="1403183" y="653815"/>
                  <a:pt x="1315906" y="682906"/>
                </a:cubicBezTo>
                <a:cubicBezTo>
                  <a:pt x="1308190" y="690623"/>
                  <a:pt x="1302115" y="700441"/>
                  <a:pt x="1292757" y="706056"/>
                </a:cubicBezTo>
                <a:cubicBezTo>
                  <a:pt x="1279795" y="713833"/>
                  <a:pt x="1221817" y="726180"/>
                  <a:pt x="1211734" y="729205"/>
                </a:cubicBezTo>
                <a:cubicBezTo>
                  <a:pt x="1188362" y="736217"/>
                  <a:pt x="1142286" y="752354"/>
                  <a:pt x="1142286" y="752354"/>
                </a:cubicBezTo>
                <a:lnTo>
                  <a:pt x="968665" y="740780"/>
                </a:lnTo>
                <a:cubicBezTo>
                  <a:pt x="900923" y="735135"/>
                  <a:pt x="858816" y="729225"/>
                  <a:pt x="795045" y="717630"/>
                </a:cubicBezTo>
                <a:cubicBezTo>
                  <a:pt x="775689" y="714111"/>
                  <a:pt x="756258" y="710827"/>
                  <a:pt x="737172" y="706056"/>
                </a:cubicBezTo>
                <a:cubicBezTo>
                  <a:pt x="725335" y="703097"/>
                  <a:pt x="714219" y="697691"/>
                  <a:pt x="702448" y="694481"/>
                </a:cubicBezTo>
                <a:cubicBezTo>
                  <a:pt x="671753" y="686110"/>
                  <a:pt x="640033" y="681393"/>
                  <a:pt x="609850" y="671332"/>
                </a:cubicBezTo>
                <a:cubicBezTo>
                  <a:pt x="598275" y="667474"/>
                  <a:pt x="586039" y="665213"/>
                  <a:pt x="575126" y="659757"/>
                </a:cubicBezTo>
                <a:cubicBezTo>
                  <a:pt x="485375" y="614881"/>
                  <a:pt x="592958" y="654127"/>
                  <a:pt x="505678" y="625033"/>
                </a:cubicBezTo>
                <a:cubicBezTo>
                  <a:pt x="494103" y="613458"/>
                  <a:pt x="484574" y="599389"/>
                  <a:pt x="470954" y="590309"/>
                </a:cubicBezTo>
                <a:cubicBezTo>
                  <a:pt x="460802" y="583541"/>
                  <a:pt x="443322" y="588662"/>
                  <a:pt x="436230" y="578734"/>
                </a:cubicBezTo>
                <a:cubicBezTo>
                  <a:pt x="422047" y="558878"/>
                  <a:pt x="413081" y="509286"/>
                  <a:pt x="413081" y="509286"/>
                </a:cubicBezTo>
                <a:cubicBezTo>
                  <a:pt x="409223" y="482278"/>
                  <a:pt x="406857" y="455015"/>
                  <a:pt x="401506" y="428263"/>
                </a:cubicBezTo>
                <a:cubicBezTo>
                  <a:pt x="399113" y="416299"/>
                  <a:pt x="393141" y="405310"/>
                  <a:pt x="389931" y="393539"/>
                </a:cubicBezTo>
                <a:cubicBezTo>
                  <a:pt x="381560" y="362844"/>
                  <a:pt x="376843" y="331125"/>
                  <a:pt x="366782" y="300942"/>
                </a:cubicBezTo>
                <a:cubicBezTo>
                  <a:pt x="362924" y="289367"/>
                  <a:pt x="358166" y="278055"/>
                  <a:pt x="355207" y="266218"/>
                </a:cubicBezTo>
                <a:cubicBezTo>
                  <a:pt x="353935" y="261131"/>
                  <a:pt x="341981" y="186851"/>
                  <a:pt x="332058" y="173620"/>
                </a:cubicBezTo>
                <a:cubicBezTo>
                  <a:pt x="265054" y="84284"/>
                  <a:pt x="300290" y="134587"/>
                  <a:pt x="239460" y="104172"/>
                </a:cubicBezTo>
                <a:cubicBezTo>
                  <a:pt x="227018" y="97951"/>
                  <a:pt x="216311" y="88739"/>
                  <a:pt x="204736" y="81023"/>
                </a:cubicBezTo>
                <a:cubicBezTo>
                  <a:pt x="199515" y="81893"/>
                  <a:pt x="117906" y="91785"/>
                  <a:pt x="100564" y="104172"/>
                </a:cubicBezTo>
                <a:cubicBezTo>
                  <a:pt x="4440" y="172831"/>
                  <a:pt x="98000" y="135892"/>
                  <a:pt x="19541" y="162046"/>
                </a:cubicBezTo>
                <a:cubicBezTo>
                  <a:pt x="-7768" y="243979"/>
                  <a:pt x="-5231" y="221758"/>
                  <a:pt x="19541" y="370390"/>
                </a:cubicBezTo>
                <a:cubicBezTo>
                  <a:pt x="21828" y="384112"/>
                  <a:pt x="34974" y="393539"/>
                  <a:pt x="42691" y="405114"/>
                </a:cubicBezTo>
                <a:cubicBezTo>
                  <a:pt x="75478" y="503481"/>
                  <a:pt x="29750" y="383546"/>
                  <a:pt x="77415" y="462987"/>
                </a:cubicBezTo>
                <a:cubicBezTo>
                  <a:pt x="83692" y="473449"/>
                  <a:pt x="81669" y="487950"/>
                  <a:pt x="88989" y="497711"/>
                </a:cubicBezTo>
                <a:cubicBezTo>
                  <a:pt x="154350" y="584860"/>
                  <a:pt x="125361" y="530540"/>
                  <a:pt x="181587" y="578734"/>
                </a:cubicBezTo>
                <a:cubicBezTo>
                  <a:pt x="198158" y="592938"/>
                  <a:pt x="212453" y="609600"/>
                  <a:pt x="227886" y="625033"/>
                </a:cubicBezTo>
                <a:cubicBezTo>
                  <a:pt x="257190" y="654337"/>
                  <a:pt x="257551" y="665050"/>
                  <a:pt x="297334" y="671332"/>
                </a:cubicBezTo>
                <a:cubicBezTo>
                  <a:pt x="358785" y="681035"/>
                  <a:pt x="482529" y="694481"/>
                  <a:pt x="482529" y="694481"/>
                </a:cubicBezTo>
                <a:cubicBezTo>
                  <a:pt x="584231" y="728383"/>
                  <a:pt x="499415" y="703494"/>
                  <a:pt x="725597" y="717630"/>
                </a:cubicBezTo>
                <a:lnTo>
                  <a:pt x="887643" y="729205"/>
                </a:lnTo>
                <a:cubicBezTo>
                  <a:pt x="910792" y="736921"/>
                  <a:pt x="933022" y="748342"/>
                  <a:pt x="957091" y="752354"/>
                </a:cubicBezTo>
                <a:cubicBezTo>
                  <a:pt x="1003390" y="760071"/>
                  <a:pt x="1051458" y="760661"/>
                  <a:pt x="1095987" y="775504"/>
                </a:cubicBezTo>
                <a:cubicBezTo>
                  <a:pt x="1191317" y="807280"/>
                  <a:pt x="1141279" y="795202"/>
                  <a:pt x="1246458" y="810228"/>
                </a:cubicBezTo>
                <a:cubicBezTo>
                  <a:pt x="1341493" y="841907"/>
                  <a:pt x="1190547" y="794113"/>
                  <a:pt x="1373779" y="833377"/>
                </a:cubicBezTo>
                <a:cubicBezTo>
                  <a:pt x="1397639" y="838490"/>
                  <a:pt x="1419554" y="850609"/>
                  <a:pt x="1443227" y="856527"/>
                </a:cubicBezTo>
                <a:cubicBezTo>
                  <a:pt x="1474093" y="864243"/>
                  <a:pt x="1504442" y="874445"/>
                  <a:pt x="1535825" y="879676"/>
                </a:cubicBezTo>
                <a:cubicBezTo>
                  <a:pt x="1558974" y="883534"/>
                  <a:pt x="1582363" y="886160"/>
                  <a:pt x="1605273" y="891251"/>
                </a:cubicBezTo>
                <a:cubicBezTo>
                  <a:pt x="1617183" y="893898"/>
                  <a:pt x="1628033" y="900432"/>
                  <a:pt x="1639997" y="902825"/>
                </a:cubicBezTo>
                <a:cubicBezTo>
                  <a:pt x="1666749" y="908175"/>
                  <a:pt x="1694012" y="910542"/>
                  <a:pt x="1721020" y="914400"/>
                </a:cubicBezTo>
                <a:cubicBezTo>
                  <a:pt x="1732595" y="918258"/>
                  <a:pt x="1744831" y="920519"/>
                  <a:pt x="1755744" y="925975"/>
                </a:cubicBezTo>
                <a:cubicBezTo>
                  <a:pt x="1768186" y="932196"/>
                  <a:pt x="1777756" y="943474"/>
                  <a:pt x="1790468" y="949124"/>
                </a:cubicBezTo>
                <a:cubicBezTo>
                  <a:pt x="1812766" y="959034"/>
                  <a:pt x="1859916" y="972273"/>
                  <a:pt x="1859916" y="972273"/>
                </a:cubicBezTo>
                <a:cubicBezTo>
                  <a:pt x="1964420" y="1076777"/>
                  <a:pt x="1857795" y="983955"/>
                  <a:pt x="1940939" y="1030147"/>
                </a:cubicBezTo>
                <a:cubicBezTo>
                  <a:pt x="1965260" y="1043659"/>
                  <a:pt x="1983993" y="1067648"/>
                  <a:pt x="2010387" y="1076446"/>
                </a:cubicBezTo>
                <a:lnTo>
                  <a:pt x="2079835" y="1099595"/>
                </a:lnTo>
                <a:cubicBezTo>
                  <a:pt x="2087551" y="1111170"/>
                  <a:pt x="2091187" y="1126946"/>
                  <a:pt x="2102984" y="1134319"/>
                </a:cubicBezTo>
                <a:cubicBezTo>
                  <a:pt x="2123677" y="1147252"/>
                  <a:pt x="2149283" y="1149752"/>
                  <a:pt x="2172433" y="1157468"/>
                </a:cubicBezTo>
                <a:cubicBezTo>
                  <a:pt x="2184008" y="1161326"/>
                  <a:pt x="2197005" y="1162275"/>
                  <a:pt x="2207157" y="1169043"/>
                </a:cubicBezTo>
                <a:cubicBezTo>
                  <a:pt x="2252033" y="1198960"/>
                  <a:pt x="2228684" y="1187793"/>
                  <a:pt x="2276605" y="1203767"/>
                </a:cubicBezTo>
                <a:cubicBezTo>
                  <a:pt x="2298138" y="1225301"/>
                  <a:pt x="2305273" y="1235464"/>
                  <a:pt x="2334478" y="1250066"/>
                </a:cubicBezTo>
                <a:cubicBezTo>
                  <a:pt x="2383769" y="1274711"/>
                  <a:pt x="2357488" y="1244987"/>
                  <a:pt x="2403926" y="1284790"/>
                </a:cubicBezTo>
                <a:cubicBezTo>
                  <a:pt x="2473832" y="1344709"/>
                  <a:pt x="2421145" y="1321396"/>
                  <a:pt x="2484949" y="1342663"/>
                </a:cubicBezTo>
                <a:cubicBezTo>
                  <a:pt x="2543602" y="1401318"/>
                  <a:pt x="2467696" y="1332312"/>
                  <a:pt x="2542822" y="1377387"/>
                </a:cubicBezTo>
                <a:cubicBezTo>
                  <a:pt x="2552180" y="1383002"/>
                  <a:pt x="2557450" y="1393720"/>
                  <a:pt x="2565972" y="1400537"/>
                </a:cubicBezTo>
                <a:cubicBezTo>
                  <a:pt x="2621255" y="1444763"/>
                  <a:pt x="2578371" y="1406737"/>
                  <a:pt x="2635420" y="1435261"/>
                </a:cubicBezTo>
                <a:cubicBezTo>
                  <a:pt x="2647862" y="1441482"/>
                  <a:pt x="2657432" y="1452760"/>
                  <a:pt x="2670144" y="1458410"/>
                </a:cubicBezTo>
                <a:cubicBezTo>
                  <a:pt x="2692442" y="1468320"/>
                  <a:pt x="2719289" y="1468025"/>
                  <a:pt x="2739592" y="1481560"/>
                </a:cubicBezTo>
                <a:cubicBezTo>
                  <a:pt x="2839106" y="1547902"/>
                  <a:pt x="2713198" y="1468363"/>
                  <a:pt x="2809040" y="1516284"/>
                </a:cubicBezTo>
                <a:cubicBezTo>
                  <a:pt x="2821482" y="1522505"/>
                  <a:pt x="2831052" y="1533783"/>
                  <a:pt x="2843764" y="1539433"/>
                </a:cubicBezTo>
                <a:cubicBezTo>
                  <a:pt x="2866062" y="1549343"/>
                  <a:pt x="2890063" y="1554866"/>
                  <a:pt x="2913212" y="1562582"/>
                </a:cubicBezTo>
                <a:cubicBezTo>
                  <a:pt x="2996465" y="1590333"/>
                  <a:pt x="2892503" y="1556666"/>
                  <a:pt x="2994235" y="1585732"/>
                </a:cubicBezTo>
                <a:cubicBezTo>
                  <a:pt x="3005966" y="1589084"/>
                  <a:pt x="3017228" y="1593954"/>
                  <a:pt x="3028959" y="1597306"/>
                </a:cubicBezTo>
                <a:cubicBezTo>
                  <a:pt x="3044255" y="1601676"/>
                  <a:pt x="3060021" y="1604310"/>
                  <a:pt x="3075258" y="1608881"/>
                </a:cubicBezTo>
                <a:cubicBezTo>
                  <a:pt x="3098630" y="1615893"/>
                  <a:pt x="3121557" y="1624314"/>
                  <a:pt x="3144706" y="1632030"/>
                </a:cubicBezTo>
                <a:lnTo>
                  <a:pt x="3214154" y="1655180"/>
                </a:lnTo>
                <a:lnTo>
                  <a:pt x="3248878" y="1666754"/>
                </a:lnTo>
                <a:lnTo>
                  <a:pt x="3283602" y="1678329"/>
                </a:ln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889325" y="5085184"/>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L-Malate</a:t>
            </a:r>
            <a:endParaRPr lang="ru-RU" b="1" dirty="0"/>
          </a:p>
        </p:txBody>
      </p:sp>
      <p:sp>
        <p:nvSpPr>
          <p:cNvPr id="10" name="TextBox 9"/>
          <p:cNvSpPr txBox="1"/>
          <p:nvPr/>
        </p:nvSpPr>
        <p:spPr>
          <a:xfrm>
            <a:off x="6660232" y="5013176"/>
            <a:ext cx="2016224" cy="40011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b="1" dirty="0" smtClean="0"/>
              <a:t>Oxaloacetate</a:t>
            </a:r>
            <a:endParaRPr lang="ru-RU" sz="2000" b="1" dirty="0"/>
          </a:p>
        </p:txBody>
      </p:sp>
      <p:sp>
        <p:nvSpPr>
          <p:cNvPr id="11" name="TextBox 10"/>
          <p:cNvSpPr txBox="1"/>
          <p:nvPr/>
        </p:nvSpPr>
        <p:spPr>
          <a:xfrm>
            <a:off x="2987824" y="1443550"/>
            <a:ext cx="3312368" cy="40011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b="1" dirty="0" smtClean="0"/>
              <a:t>Malate dehydrogenase </a:t>
            </a:r>
            <a:endParaRPr lang="ru-RU" sz="2000" b="1" dirty="0"/>
          </a:p>
        </p:txBody>
      </p:sp>
      <p:sp>
        <p:nvSpPr>
          <p:cNvPr id="12" name="TextBox 11"/>
          <p:cNvSpPr txBox="1"/>
          <p:nvPr/>
        </p:nvSpPr>
        <p:spPr>
          <a:xfrm>
            <a:off x="2954313" y="3383752"/>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NAD+</a:t>
            </a:r>
            <a:endParaRPr lang="ru-RU" b="1" dirty="0"/>
          </a:p>
        </p:txBody>
      </p:sp>
      <p:sp>
        <p:nvSpPr>
          <p:cNvPr id="13" name="TextBox 12"/>
          <p:cNvSpPr txBox="1"/>
          <p:nvPr/>
        </p:nvSpPr>
        <p:spPr>
          <a:xfrm>
            <a:off x="4932040" y="3383752"/>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NADH + H+</a:t>
            </a:r>
            <a:endParaRPr lang="ru-RU" b="1" dirty="0"/>
          </a:p>
        </p:txBody>
      </p:sp>
    </p:spTree>
    <p:extLst>
      <p:ext uri="{BB962C8B-B14F-4D97-AF65-F5344CB8AC3E}">
        <p14:creationId xmlns:p14="http://schemas.microsoft.com/office/powerpoint/2010/main" val="23929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7950" y="476250"/>
            <a:ext cx="8928100" cy="941388"/>
          </a:xfrm>
        </p:spPr>
        <p:txBody>
          <a:bodyPr>
            <a:normAutofit/>
          </a:bodyPr>
          <a:lstStyle/>
          <a:p>
            <a:r>
              <a:rPr lang="en-US" altLang="ru-RU" sz="3600" dirty="0">
                <a:solidFill>
                  <a:srgbClr val="FF0000"/>
                </a:solidFill>
              </a:rPr>
              <a:t>SUMMARY EQUATION OF THE CREBS CYCLE</a:t>
            </a:r>
            <a:endParaRPr lang="ru-RU" altLang="ru-RU" sz="3600" dirty="0" smtClean="0">
              <a:solidFill>
                <a:srgbClr val="FF0000"/>
              </a:solidFill>
            </a:endParaRPr>
          </a:p>
        </p:txBody>
      </p:sp>
      <p:sp>
        <p:nvSpPr>
          <p:cNvPr id="24579" name="Rectangle 3"/>
          <p:cNvSpPr>
            <a:spLocks noGrp="1" noChangeArrowheads="1"/>
          </p:cNvSpPr>
          <p:nvPr>
            <p:ph type="body" idx="1"/>
          </p:nvPr>
        </p:nvSpPr>
        <p:spPr>
          <a:xfrm>
            <a:off x="107504" y="1916113"/>
            <a:ext cx="9036496" cy="3922712"/>
          </a:xfrm>
        </p:spPr>
        <p:txBody>
          <a:bodyPr/>
          <a:lstStyle/>
          <a:p>
            <a:pPr algn="ctr" eaLnBrk="1" hangingPunct="1">
              <a:buFontTx/>
              <a:buNone/>
            </a:pPr>
            <a:r>
              <a:rPr lang="ru-RU" altLang="ru-RU" dirty="0" smtClean="0"/>
              <a:t> </a:t>
            </a:r>
            <a:r>
              <a:rPr lang="en-GB" altLang="ru-RU" b="1" dirty="0" smtClean="0">
                <a:solidFill>
                  <a:srgbClr val="002060"/>
                </a:solidFill>
              </a:rPr>
              <a:t>Acetyl-CoA</a:t>
            </a:r>
            <a:r>
              <a:rPr lang="ru-RU" altLang="ru-RU" b="1" dirty="0" smtClean="0">
                <a:solidFill>
                  <a:srgbClr val="002060"/>
                </a:solidFill>
              </a:rPr>
              <a:t> + 3</a:t>
            </a:r>
            <a:r>
              <a:rPr lang="en-GB" altLang="ru-RU" b="1" dirty="0" smtClean="0">
                <a:solidFill>
                  <a:srgbClr val="002060"/>
                </a:solidFill>
              </a:rPr>
              <a:t>NAD</a:t>
            </a:r>
            <a:r>
              <a:rPr lang="ru-RU" altLang="ru-RU" b="1" baseline="30000" dirty="0" smtClean="0">
                <a:solidFill>
                  <a:srgbClr val="002060"/>
                </a:solidFill>
              </a:rPr>
              <a:t>+</a:t>
            </a:r>
            <a:r>
              <a:rPr lang="ru-RU" altLang="ru-RU" b="1" dirty="0" smtClean="0">
                <a:solidFill>
                  <a:srgbClr val="002060"/>
                </a:solidFill>
              </a:rPr>
              <a:t> + </a:t>
            </a:r>
            <a:r>
              <a:rPr lang="en-GB" altLang="ru-RU" b="1" dirty="0" smtClean="0">
                <a:solidFill>
                  <a:srgbClr val="002060"/>
                </a:solidFill>
              </a:rPr>
              <a:t>FAD</a:t>
            </a:r>
            <a:r>
              <a:rPr lang="ru-RU" altLang="ru-RU" b="1" dirty="0" smtClean="0">
                <a:solidFill>
                  <a:srgbClr val="002060"/>
                </a:solidFill>
              </a:rPr>
              <a:t> + 2Н</a:t>
            </a:r>
            <a:r>
              <a:rPr lang="ru-RU" altLang="ru-RU" b="1" baseline="-25000" dirty="0" smtClean="0">
                <a:solidFill>
                  <a:srgbClr val="002060"/>
                </a:solidFill>
              </a:rPr>
              <a:t>2</a:t>
            </a:r>
            <a:r>
              <a:rPr lang="ru-RU" altLang="ru-RU" b="1" dirty="0" smtClean="0">
                <a:solidFill>
                  <a:srgbClr val="002060"/>
                </a:solidFill>
              </a:rPr>
              <a:t>О + </a:t>
            </a:r>
            <a:r>
              <a:rPr lang="en-GB" altLang="ru-RU" b="1" dirty="0" smtClean="0">
                <a:solidFill>
                  <a:srgbClr val="002060"/>
                </a:solidFill>
              </a:rPr>
              <a:t>ADP</a:t>
            </a:r>
            <a:r>
              <a:rPr lang="ru-RU" altLang="ru-RU" b="1" dirty="0" smtClean="0">
                <a:solidFill>
                  <a:srgbClr val="002060"/>
                </a:solidFill>
              </a:rPr>
              <a:t>  + Н</a:t>
            </a:r>
            <a:r>
              <a:rPr lang="ru-RU" altLang="ru-RU" b="1" baseline="-25000" dirty="0" smtClean="0">
                <a:solidFill>
                  <a:srgbClr val="002060"/>
                </a:solidFill>
              </a:rPr>
              <a:t>3</a:t>
            </a:r>
            <a:r>
              <a:rPr lang="ru-RU" altLang="ru-RU" b="1" dirty="0" smtClean="0">
                <a:solidFill>
                  <a:srgbClr val="002060"/>
                </a:solidFill>
              </a:rPr>
              <a:t>РО</a:t>
            </a:r>
            <a:r>
              <a:rPr lang="ru-RU" altLang="ru-RU" b="1" baseline="-25000" dirty="0" smtClean="0">
                <a:solidFill>
                  <a:srgbClr val="002060"/>
                </a:solidFill>
              </a:rPr>
              <a:t>4</a:t>
            </a:r>
            <a:r>
              <a:rPr lang="ru-RU" altLang="ru-RU" b="1" dirty="0" smtClean="0">
                <a:solidFill>
                  <a:srgbClr val="002060"/>
                </a:solidFill>
              </a:rPr>
              <a:t> </a:t>
            </a:r>
          </a:p>
          <a:p>
            <a:pPr algn="ctr" eaLnBrk="1" hangingPunct="1">
              <a:buFontTx/>
              <a:buNone/>
            </a:pPr>
            <a:r>
              <a:rPr lang="ru-RU" altLang="ru-RU" b="1" dirty="0" smtClean="0">
                <a:solidFill>
                  <a:srgbClr val="002060"/>
                </a:solidFill>
                <a:sym typeface="Wingdings 3"/>
              </a:rPr>
              <a:t></a:t>
            </a:r>
            <a:endParaRPr lang="ru-RU" altLang="ru-RU" b="1" dirty="0">
              <a:solidFill>
                <a:srgbClr val="002060"/>
              </a:solidFill>
            </a:endParaRPr>
          </a:p>
          <a:p>
            <a:pPr algn="ctr" eaLnBrk="1" hangingPunct="1">
              <a:buFontTx/>
              <a:buNone/>
            </a:pPr>
            <a:r>
              <a:rPr lang="ru-RU" altLang="ru-RU" b="1" dirty="0" smtClean="0">
                <a:solidFill>
                  <a:srgbClr val="002060"/>
                </a:solidFill>
              </a:rPr>
              <a:t>2 СО</a:t>
            </a:r>
            <a:r>
              <a:rPr lang="ru-RU" altLang="ru-RU" b="1" baseline="-25000" dirty="0" smtClean="0">
                <a:solidFill>
                  <a:srgbClr val="002060"/>
                </a:solidFill>
              </a:rPr>
              <a:t>2</a:t>
            </a:r>
            <a:r>
              <a:rPr lang="ru-RU" altLang="ru-RU" b="1" dirty="0" smtClean="0">
                <a:solidFill>
                  <a:srgbClr val="002060"/>
                </a:solidFill>
              </a:rPr>
              <a:t> + 3(</a:t>
            </a:r>
            <a:r>
              <a:rPr lang="en-GB" altLang="ru-RU" b="1" dirty="0" smtClean="0">
                <a:solidFill>
                  <a:srgbClr val="002060"/>
                </a:solidFill>
              </a:rPr>
              <a:t>NAD</a:t>
            </a:r>
            <a:r>
              <a:rPr lang="ru-RU" altLang="ru-RU" b="1" dirty="0" smtClean="0">
                <a:solidFill>
                  <a:srgbClr val="002060"/>
                </a:solidFill>
              </a:rPr>
              <a:t>Н + Н</a:t>
            </a:r>
            <a:r>
              <a:rPr lang="ru-RU" altLang="ru-RU" b="1" baseline="30000" dirty="0" smtClean="0">
                <a:solidFill>
                  <a:srgbClr val="002060"/>
                </a:solidFill>
              </a:rPr>
              <a:t>+</a:t>
            </a:r>
            <a:r>
              <a:rPr lang="ru-RU" altLang="ru-RU" b="1" dirty="0" smtClean="0">
                <a:solidFill>
                  <a:srgbClr val="002060"/>
                </a:solidFill>
              </a:rPr>
              <a:t>) + </a:t>
            </a:r>
            <a:r>
              <a:rPr lang="en-GB" altLang="ru-RU" b="1" dirty="0" smtClean="0">
                <a:solidFill>
                  <a:srgbClr val="002060"/>
                </a:solidFill>
              </a:rPr>
              <a:t>FAD</a:t>
            </a:r>
            <a:r>
              <a:rPr lang="ru-RU" altLang="ru-RU" b="1" dirty="0" smtClean="0">
                <a:solidFill>
                  <a:srgbClr val="002060"/>
                </a:solidFill>
              </a:rPr>
              <a:t>Н</a:t>
            </a:r>
            <a:r>
              <a:rPr lang="ru-RU" altLang="ru-RU" b="1" baseline="-25000" dirty="0" smtClean="0">
                <a:solidFill>
                  <a:srgbClr val="002060"/>
                </a:solidFill>
              </a:rPr>
              <a:t>2</a:t>
            </a:r>
            <a:r>
              <a:rPr lang="ru-RU" altLang="ru-RU" b="1" dirty="0" smtClean="0">
                <a:solidFill>
                  <a:srgbClr val="002060"/>
                </a:solidFill>
              </a:rPr>
              <a:t>  +  АТ</a:t>
            </a:r>
            <a:r>
              <a:rPr lang="en-GB" altLang="ru-RU" b="1" dirty="0" smtClean="0">
                <a:solidFill>
                  <a:srgbClr val="002060"/>
                </a:solidFill>
              </a:rPr>
              <a:t>P</a:t>
            </a:r>
            <a:endParaRPr lang="ru-RU" altLang="ru-RU" b="1" dirty="0" smtClean="0">
              <a:solidFill>
                <a:srgbClr val="00206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933056"/>
            <a:ext cx="205242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740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07504" y="1116"/>
            <a:ext cx="9036496" cy="6784454"/>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12586264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7504" y="134634"/>
            <a:ext cx="8856984" cy="6642738"/>
          </a:xfrm>
          <a:prstGeom prst="rect">
            <a:avLst/>
          </a:prstGeom>
        </p:spPr>
      </p:pic>
    </p:spTree>
    <p:extLst>
      <p:ext uri="{BB962C8B-B14F-4D97-AF65-F5344CB8AC3E}">
        <p14:creationId xmlns:p14="http://schemas.microsoft.com/office/powerpoint/2010/main" val="42832031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486"/>
            <a:ext cx="6362329" cy="65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2498" y="6534834"/>
            <a:ext cx="9166498" cy="369332"/>
          </a:xfrm>
          <a:prstGeom prst="rect">
            <a:avLst/>
          </a:prstGeom>
        </p:spPr>
        <p:txBody>
          <a:bodyPr wrap="square">
            <a:spAutoFit/>
          </a:bodyPr>
          <a:lstStyle/>
          <a:p>
            <a:pPr algn="ctr"/>
            <a:r>
              <a:rPr lang="en-US" dirty="0"/>
              <a:t>https://studfiles.net/preview/6659678/page:40/</a:t>
            </a:r>
            <a:endParaRPr lang="ru-RU" dirty="0"/>
          </a:p>
        </p:txBody>
      </p:sp>
    </p:spTree>
    <p:extLst>
      <p:ext uri="{BB962C8B-B14F-4D97-AF65-F5344CB8AC3E}">
        <p14:creationId xmlns:p14="http://schemas.microsoft.com/office/powerpoint/2010/main" val="14405275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424623795"/>
              </p:ext>
            </p:extLst>
          </p:nvPr>
        </p:nvGraphicFramePr>
        <p:xfrm>
          <a:off x="107503" y="529168"/>
          <a:ext cx="8928993" cy="5090160"/>
        </p:xfrm>
        <a:graphic>
          <a:graphicData uri="http://schemas.openxmlformats.org/drawingml/2006/table">
            <a:tbl>
              <a:tblPr firstRow="1" firstCol="1" bandRow="1">
                <a:tableStyleId>{5202B0CA-FC54-4496-8BCA-5EF66A818D29}</a:tableStyleId>
              </a:tblPr>
              <a:tblGrid>
                <a:gridCol w="2448273">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808312">
                  <a:extLst>
                    <a:ext uri="{9D8B030D-6E8A-4147-A177-3AD203B41FA5}">
                      <a16:colId xmlns:a16="http://schemas.microsoft.com/office/drawing/2014/main" val="20003"/>
                    </a:ext>
                  </a:extLst>
                </a:gridCol>
              </a:tblGrid>
              <a:tr h="0">
                <a:tc>
                  <a:txBody>
                    <a:bodyPr/>
                    <a:lstStyle/>
                    <a:p>
                      <a:pPr algn="ctr">
                        <a:spcAft>
                          <a:spcPts val="0"/>
                        </a:spcAft>
                      </a:pPr>
                      <a:r>
                        <a:rPr lang="en-GB" sz="1800" dirty="0" smtClean="0">
                          <a:effectLst/>
                          <a:latin typeface="+mn-lt"/>
                          <a:ea typeface="+mn-ea"/>
                        </a:rPr>
                        <a:t>Enzymes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smtClean="0">
                          <a:effectLst/>
                          <a:latin typeface="+mn-lt"/>
                          <a:ea typeface="+mn-ea"/>
                        </a:rPr>
                        <a:t>Cofactor</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smtClean="0">
                          <a:effectLst/>
                          <a:latin typeface="+mn-lt"/>
                          <a:ea typeface="+mn-ea"/>
                        </a:rPr>
                        <a:t>Activators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spcAft>
                          <a:spcPts val="0"/>
                        </a:spcAft>
                      </a:pPr>
                      <a:r>
                        <a:rPr lang="en-GB" sz="1800" dirty="0" smtClean="0">
                          <a:effectLst/>
                          <a:latin typeface="Times New Roman"/>
                          <a:ea typeface="Times New Roman"/>
                        </a:rPr>
                        <a:t>Inhibitors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0000"/>
                  </a:ext>
                </a:extLst>
              </a:tr>
              <a:tr h="0">
                <a:tc>
                  <a:txBody>
                    <a:bodyPr/>
                    <a:lstStyle/>
                    <a:p>
                      <a:pPr algn="ctr">
                        <a:spcAft>
                          <a:spcPts val="0"/>
                        </a:spcAft>
                      </a:pPr>
                      <a:r>
                        <a:rPr lang="en-GB" sz="2000" dirty="0" smtClean="0">
                          <a:effectLst/>
                        </a:rPr>
                        <a:t>Citrate</a:t>
                      </a:r>
                      <a:r>
                        <a:rPr lang="en-GB" sz="2000" baseline="0" dirty="0" smtClean="0">
                          <a:effectLst/>
                        </a:rPr>
                        <a:t> synthase</a:t>
                      </a:r>
                      <a:r>
                        <a:rPr lang="ru-RU" sz="2000" dirty="0" smtClean="0">
                          <a:effectLst/>
                        </a:rPr>
                        <a:t> </a:t>
                      </a:r>
                      <a:r>
                        <a:rPr lang="ru-RU" sz="1800" b="0" dirty="0" smtClean="0">
                          <a:effectLst/>
                        </a:rPr>
                        <a:t>(</a:t>
                      </a:r>
                      <a:r>
                        <a:rPr lang="en-GB" sz="1800" b="0" dirty="0" smtClean="0">
                          <a:effectLst/>
                        </a:rPr>
                        <a:t>initial</a:t>
                      </a:r>
                      <a:r>
                        <a:rPr lang="ru-RU" sz="1800" b="0" dirty="0" smtClean="0">
                          <a:effectLst/>
                        </a:rPr>
                        <a:t>)</a:t>
                      </a:r>
                      <a:endParaRPr lang="ru-RU" sz="1800" b="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ru-RU" sz="1800" dirty="0">
                          <a:effectLst/>
                        </a:rPr>
                        <a:t>-</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GB" sz="2400" dirty="0" smtClean="0">
                          <a:solidFill>
                            <a:srgbClr val="FF0000"/>
                          </a:solidFill>
                          <a:effectLst/>
                        </a:rPr>
                        <a:t>Oxaloacetate</a:t>
                      </a:r>
                      <a:r>
                        <a:rPr lang="ru-RU" sz="2400" dirty="0" smtClean="0">
                          <a:solidFill>
                            <a:srgbClr val="FF0000"/>
                          </a:solidFill>
                          <a:effectLst/>
                        </a:rPr>
                        <a:t>, </a:t>
                      </a:r>
                      <a:r>
                        <a:rPr lang="en-GB" sz="2400" dirty="0" smtClean="0">
                          <a:solidFill>
                            <a:srgbClr val="FF0000"/>
                          </a:solidFill>
                          <a:effectLst/>
                        </a:rPr>
                        <a:t>Acetyl-CoA</a:t>
                      </a:r>
                      <a:endParaRPr lang="ru-RU" sz="2400"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ru-RU" sz="2400" dirty="0" smtClean="0">
                          <a:solidFill>
                            <a:srgbClr val="0000FF"/>
                          </a:solidFill>
                          <a:effectLst/>
                        </a:rPr>
                        <a:t>АТ</a:t>
                      </a:r>
                      <a:r>
                        <a:rPr lang="en-GB" sz="2400" dirty="0" smtClean="0">
                          <a:solidFill>
                            <a:srgbClr val="0000FF"/>
                          </a:solidFill>
                          <a:effectLst/>
                        </a:rPr>
                        <a:t>P</a:t>
                      </a:r>
                      <a:r>
                        <a:rPr lang="ru-RU" sz="2400" dirty="0" smtClean="0">
                          <a:solidFill>
                            <a:srgbClr val="0000FF"/>
                          </a:solidFill>
                          <a:effectLst/>
                        </a:rPr>
                        <a:t>, </a:t>
                      </a:r>
                      <a:r>
                        <a:rPr lang="en-GB" sz="2400" dirty="0" smtClean="0">
                          <a:solidFill>
                            <a:srgbClr val="0000FF"/>
                          </a:solidFill>
                          <a:effectLst/>
                        </a:rPr>
                        <a:t>NAD</a:t>
                      </a:r>
                      <a:r>
                        <a:rPr lang="ru-RU" sz="2400" dirty="0" smtClean="0">
                          <a:solidFill>
                            <a:srgbClr val="0000FF"/>
                          </a:solidFill>
                          <a:effectLst/>
                        </a:rPr>
                        <a:t>Н</a:t>
                      </a:r>
                      <a:r>
                        <a:rPr lang="ru-RU" sz="2400" dirty="0">
                          <a:solidFill>
                            <a:srgbClr val="0000FF"/>
                          </a:solidFill>
                          <a:effectLst/>
                        </a:rPr>
                        <a:t>, </a:t>
                      </a:r>
                      <a:endParaRPr lang="ru-RU" sz="2400" dirty="0" smtClean="0">
                        <a:solidFill>
                          <a:srgbClr val="0000FF"/>
                        </a:solidFill>
                        <a:effectLst/>
                      </a:endParaRPr>
                    </a:p>
                    <a:p>
                      <a:pPr algn="ctr">
                        <a:spcAft>
                          <a:spcPts val="0"/>
                        </a:spcAft>
                      </a:pPr>
                      <a:r>
                        <a:rPr lang="en-GB" sz="2400" dirty="0" err="1" smtClean="0">
                          <a:solidFill>
                            <a:srgbClr val="0000FF"/>
                          </a:solidFill>
                          <a:effectLst/>
                        </a:rPr>
                        <a:t>succinyl</a:t>
                      </a:r>
                      <a:r>
                        <a:rPr lang="ru-RU" sz="2400" dirty="0" smtClean="0">
                          <a:solidFill>
                            <a:srgbClr val="0000FF"/>
                          </a:solidFill>
                          <a:effectLst/>
                        </a:rPr>
                        <a:t>-</a:t>
                      </a:r>
                      <a:r>
                        <a:rPr lang="en-GB" sz="2400" dirty="0" smtClean="0">
                          <a:solidFill>
                            <a:srgbClr val="0000FF"/>
                          </a:solidFill>
                          <a:effectLst/>
                        </a:rPr>
                        <a:t>C</a:t>
                      </a:r>
                      <a:r>
                        <a:rPr lang="ru-RU" sz="2400" dirty="0" err="1" smtClean="0">
                          <a:solidFill>
                            <a:srgbClr val="0000FF"/>
                          </a:solidFill>
                          <a:effectLst/>
                        </a:rPr>
                        <a:t>оА</a:t>
                      </a:r>
                      <a:r>
                        <a:rPr lang="ru-RU" sz="2400" dirty="0">
                          <a:solidFill>
                            <a:srgbClr val="0000FF"/>
                          </a:solidFill>
                          <a:effectLst/>
                        </a:rPr>
                        <a:t>, </a:t>
                      </a:r>
                      <a:r>
                        <a:rPr lang="en-GB" sz="2400" dirty="0" smtClean="0">
                          <a:solidFill>
                            <a:srgbClr val="0000FF"/>
                          </a:solidFill>
                          <a:effectLst/>
                        </a:rPr>
                        <a:t>long chain acyl-CoA</a:t>
                      </a:r>
                      <a:endParaRPr lang="ru-RU" sz="2400" dirty="0">
                        <a:solidFill>
                          <a:srgbClr val="0000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0">
                <a:tc>
                  <a:txBody>
                    <a:bodyPr/>
                    <a:lstStyle/>
                    <a:p>
                      <a:pPr algn="ctr">
                        <a:spcAft>
                          <a:spcPts val="0"/>
                        </a:spcAft>
                      </a:pPr>
                      <a:r>
                        <a:rPr lang="en-GB" sz="1800" dirty="0" err="1" smtClean="0">
                          <a:effectLst/>
                          <a:latin typeface="+mn-lt"/>
                          <a:ea typeface="+mn-ea"/>
                        </a:rPr>
                        <a:t>Aconitase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dirty="0">
                          <a:effectLst/>
                        </a:rPr>
                        <a:t>Fe</a:t>
                      </a:r>
                      <a:r>
                        <a:rPr lang="ru-RU" sz="1800" baseline="30000" dirty="0">
                          <a:effectLst/>
                        </a:rPr>
                        <a:t>2+</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dirty="0">
                          <a:effectLst/>
                        </a:rPr>
                        <a:t>Fe</a:t>
                      </a:r>
                      <a:r>
                        <a:rPr lang="ru-RU" sz="1800" baseline="30000" dirty="0">
                          <a:effectLst/>
                        </a:rPr>
                        <a:t>2+</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800" dirty="0" err="1" smtClean="0">
                          <a:effectLst/>
                        </a:rPr>
                        <a:t>Fluoracetyl</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0">
                <a:tc>
                  <a:txBody>
                    <a:bodyPr/>
                    <a:lstStyle/>
                    <a:p>
                      <a:pPr algn="ctr">
                        <a:spcAft>
                          <a:spcPts val="0"/>
                        </a:spcAft>
                      </a:pPr>
                      <a:r>
                        <a:rPr lang="en-GB" sz="2000" dirty="0" err="1" smtClean="0">
                          <a:effectLst/>
                        </a:rPr>
                        <a:t>Isocitrate</a:t>
                      </a:r>
                      <a:r>
                        <a:rPr lang="en-GB" sz="2000" baseline="0" dirty="0" smtClean="0">
                          <a:effectLst/>
                        </a:rPr>
                        <a:t> </a:t>
                      </a:r>
                      <a:r>
                        <a:rPr lang="en-GB" sz="2000" baseline="0" dirty="0" err="1" smtClean="0">
                          <a:effectLst/>
                        </a:rPr>
                        <a:t>degydrogenase</a:t>
                      </a:r>
                      <a:r>
                        <a:rPr lang="ru-RU" sz="2000" dirty="0" smtClean="0">
                          <a:effectLst/>
                        </a:rPr>
                        <a:t> </a:t>
                      </a:r>
                      <a:r>
                        <a:rPr lang="ru-RU" sz="1800" b="0" dirty="0" smtClean="0">
                          <a:effectLst/>
                        </a:rPr>
                        <a:t>(</a:t>
                      </a:r>
                      <a:r>
                        <a:rPr lang="en-GB" sz="1800" b="0" dirty="0" smtClean="0">
                          <a:effectLst/>
                        </a:rPr>
                        <a:t>limiting</a:t>
                      </a:r>
                      <a:r>
                        <a:rPr lang="ru-RU" sz="1800" b="0" dirty="0" smtClean="0">
                          <a:effectLst/>
                        </a:rPr>
                        <a:t>)</a:t>
                      </a:r>
                      <a:endParaRPr lang="ru-RU" sz="1800" b="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GB" sz="1800" baseline="0" dirty="0" smtClean="0">
                          <a:effectLst/>
                        </a:rPr>
                        <a:t>NAD</a:t>
                      </a:r>
                      <a:r>
                        <a:rPr lang="ru-RU" sz="1800" baseline="30000" dirty="0" smtClean="0">
                          <a:effectLst/>
                        </a:rPr>
                        <a:t>+</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ru-RU" sz="2400" dirty="0" smtClean="0">
                          <a:solidFill>
                            <a:srgbClr val="FF0000"/>
                          </a:solidFill>
                          <a:effectLst/>
                        </a:rPr>
                        <a:t>А</a:t>
                      </a:r>
                      <a:r>
                        <a:rPr lang="en-GB" sz="2400" dirty="0" smtClean="0">
                          <a:solidFill>
                            <a:srgbClr val="FF0000"/>
                          </a:solidFill>
                          <a:effectLst/>
                        </a:rPr>
                        <a:t>DP</a:t>
                      </a:r>
                      <a:r>
                        <a:rPr lang="ru-RU" sz="2400" dirty="0" smtClean="0">
                          <a:solidFill>
                            <a:srgbClr val="FF0000"/>
                          </a:solidFill>
                          <a:effectLst/>
                        </a:rPr>
                        <a:t>, А</a:t>
                      </a:r>
                      <a:r>
                        <a:rPr lang="en-GB" sz="2400" dirty="0" smtClean="0">
                          <a:solidFill>
                            <a:srgbClr val="FF0000"/>
                          </a:solidFill>
                          <a:effectLst/>
                        </a:rPr>
                        <a:t>MP</a:t>
                      </a:r>
                      <a:r>
                        <a:rPr lang="ru-RU" sz="2400" dirty="0" smtClean="0">
                          <a:solidFill>
                            <a:srgbClr val="FF0000"/>
                          </a:solidFill>
                          <a:effectLst/>
                        </a:rPr>
                        <a:t>, </a:t>
                      </a:r>
                      <a:r>
                        <a:rPr lang="en-GB" sz="2400" dirty="0" err="1" smtClean="0">
                          <a:solidFill>
                            <a:srgbClr val="FF0000"/>
                          </a:solidFill>
                          <a:effectLst/>
                        </a:rPr>
                        <a:t>cAMP</a:t>
                      </a:r>
                      <a:r>
                        <a:rPr lang="ru-RU" sz="2400" dirty="0" smtClean="0">
                          <a:solidFill>
                            <a:srgbClr val="FF0000"/>
                          </a:solidFill>
                          <a:effectLst/>
                        </a:rPr>
                        <a:t>, </a:t>
                      </a:r>
                      <a:r>
                        <a:rPr lang="ru-RU" sz="2400" dirty="0">
                          <a:solidFill>
                            <a:srgbClr val="FF0000"/>
                          </a:solidFill>
                          <a:effectLst/>
                        </a:rPr>
                        <a:t>Са</a:t>
                      </a:r>
                      <a:r>
                        <a:rPr lang="ru-RU" sz="2400" baseline="30000" dirty="0">
                          <a:solidFill>
                            <a:srgbClr val="FF0000"/>
                          </a:solidFill>
                          <a:effectLst/>
                        </a:rPr>
                        <a:t>2+</a:t>
                      </a:r>
                      <a:r>
                        <a:rPr lang="ru-RU" sz="2400" dirty="0">
                          <a:solidFill>
                            <a:srgbClr val="FF0000"/>
                          </a:solidFill>
                          <a:effectLst/>
                        </a:rPr>
                        <a:t>, </a:t>
                      </a:r>
                      <a:r>
                        <a:rPr lang="en-GB" sz="2400" dirty="0" smtClean="0">
                          <a:solidFill>
                            <a:srgbClr val="FF0000"/>
                          </a:solidFill>
                          <a:effectLst/>
                        </a:rPr>
                        <a:t>citrate</a:t>
                      </a:r>
                      <a:endParaRPr lang="ru-RU" sz="2400"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ru-RU" sz="2400" dirty="0" smtClean="0">
                          <a:solidFill>
                            <a:srgbClr val="0000FF"/>
                          </a:solidFill>
                          <a:effectLst/>
                        </a:rPr>
                        <a:t>АТ</a:t>
                      </a:r>
                      <a:r>
                        <a:rPr lang="en-GB" sz="2400" dirty="0" smtClean="0">
                          <a:solidFill>
                            <a:srgbClr val="0000FF"/>
                          </a:solidFill>
                          <a:effectLst/>
                        </a:rPr>
                        <a:t>P</a:t>
                      </a:r>
                      <a:r>
                        <a:rPr lang="ru-RU" sz="2400" dirty="0" smtClean="0">
                          <a:solidFill>
                            <a:srgbClr val="0000FF"/>
                          </a:solidFill>
                          <a:effectLst/>
                        </a:rPr>
                        <a:t>, </a:t>
                      </a:r>
                      <a:r>
                        <a:rPr lang="en-GB" sz="2400" dirty="0" smtClean="0">
                          <a:solidFill>
                            <a:srgbClr val="0000FF"/>
                          </a:solidFill>
                          <a:effectLst/>
                        </a:rPr>
                        <a:t>NAD</a:t>
                      </a:r>
                      <a:r>
                        <a:rPr lang="ru-RU" sz="2400" dirty="0" smtClean="0">
                          <a:solidFill>
                            <a:srgbClr val="0000FF"/>
                          </a:solidFill>
                          <a:effectLst/>
                        </a:rPr>
                        <a:t>(</a:t>
                      </a:r>
                      <a:r>
                        <a:rPr lang="en-GB" sz="2400" dirty="0" smtClean="0">
                          <a:solidFill>
                            <a:srgbClr val="0000FF"/>
                          </a:solidFill>
                          <a:effectLst/>
                        </a:rPr>
                        <a:t>P</a:t>
                      </a:r>
                      <a:r>
                        <a:rPr lang="ru-RU" sz="2400" dirty="0" smtClean="0">
                          <a:solidFill>
                            <a:srgbClr val="0000FF"/>
                          </a:solidFill>
                          <a:effectLst/>
                        </a:rPr>
                        <a:t>)Н</a:t>
                      </a:r>
                      <a:endParaRPr lang="ru-RU" sz="2400" dirty="0">
                        <a:solidFill>
                          <a:srgbClr val="0000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3"/>
                  </a:ext>
                </a:extLst>
              </a:tr>
              <a:tr h="0">
                <a:tc>
                  <a:txBody>
                    <a:bodyPr/>
                    <a:lstStyle/>
                    <a:p>
                      <a:pPr algn="ctr">
                        <a:spcAft>
                          <a:spcPts val="0"/>
                        </a:spcAft>
                      </a:pPr>
                      <a:r>
                        <a:rPr lang="ru-RU" sz="2000" dirty="0" smtClean="0">
                          <a:effectLst/>
                        </a:rPr>
                        <a:t>α-</a:t>
                      </a:r>
                      <a:r>
                        <a:rPr lang="en-GB" sz="2000" dirty="0" err="1" smtClean="0">
                          <a:effectLst/>
                        </a:rPr>
                        <a:t>keto</a:t>
                      </a:r>
                      <a:r>
                        <a:rPr lang="ru-RU" sz="2000" dirty="0" smtClean="0">
                          <a:effectLst/>
                        </a:rPr>
                        <a:t>(2-</a:t>
                      </a:r>
                      <a:r>
                        <a:rPr lang="en-GB" sz="2000" dirty="0" err="1" smtClean="0">
                          <a:effectLst/>
                        </a:rPr>
                        <a:t>oxo</a:t>
                      </a:r>
                      <a:r>
                        <a:rPr lang="ru-RU" sz="2000" dirty="0" smtClean="0">
                          <a:effectLst/>
                        </a:rPr>
                        <a:t>)</a:t>
                      </a:r>
                      <a:r>
                        <a:rPr lang="en-GB" sz="2000" dirty="0" err="1" smtClean="0">
                          <a:effectLst/>
                        </a:rPr>
                        <a:t>glutarate</a:t>
                      </a:r>
                      <a:r>
                        <a:rPr lang="en-GB" sz="2000" dirty="0" smtClean="0">
                          <a:effectLst/>
                        </a:rPr>
                        <a:t> dehydrogenase</a:t>
                      </a:r>
                      <a:r>
                        <a:rPr lang="ru-RU" sz="2000" dirty="0" smtClean="0">
                          <a:effectLst/>
                        </a:rPr>
                        <a:t> </a:t>
                      </a:r>
                      <a:endParaRPr lang="ru-RU" sz="2000" dirty="0">
                        <a:effectLst/>
                      </a:endParaRPr>
                    </a:p>
                    <a:p>
                      <a:pPr algn="ctr">
                        <a:spcAft>
                          <a:spcPts val="0"/>
                        </a:spcAft>
                      </a:pPr>
                      <a:r>
                        <a:rPr lang="ru-RU" sz="1800" b="0" dirty="0" smtClean="0">
                          <a:effectLst/>
                        </a:rPr>
                        <a:t>(</a:t>
                      </a:r>
                      <a:r>
                        <a:rPr lang="en-GB" sz="1800" b="0" dirty="0" smtClean="0">
                          <a:effectLst/>
                        </a:rPr>
                        <a:t>On</a:t>
                      </a:r>
                      <a:r>
                        <a:rPr lang="en-GB" sz="1800" b="0" baseline="0" dirty="0" smtClean="0">
                          <a:effectLst/>
                        </a:rPr>
                        <a:t> </a:t>
                      </a:r>
                      <a:r>
                        <a:rPr lang="en-GB" sz="1800" b="0" baseline="0" dirty="0" smtClean="0">
                          <a:effectLst/>
                        </a:rPr>
                        <a:t>the </a:t>
                      </a:r>
                      <a:r>
                        <a:rPr lang="en-GB" sz="1800" b="0" baseline="0" dirty="0" smtClean="0">
                          <a:effectLst/>
                        </a:rPr>
                        <a:t>fork</a:t>
                      </a:r>
                      <a:r>
                        <a:rPr lang="ru-RU" sz="1800" b="0" dirty="0" smtClean="0">
                          <a:effectLst/>
                        </a:rPr>
                        <a:t>)</a:t>
                      </a:r>
                      <a:endParaRPr lang="ru-RU" sz="1800" b="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ru-RU" sz="1800" dirty="0" smtClean="0">
                          <a:effectLst/>
                        </a:rPr>
                        <a:t>Т</a:t>
                      </a:r>
                      <a:r>
                        <a:rPr lang="en-GB" sz="1800" dirty="0" smtClean="0">
                          <a:effectLst/>
                        </a:rPr>
                        <a:t>DP</a:t>
                      </a:r>
                      <a:r>
                        <a:rPr lang="ru-RU" sz="1800" dirty="0" smtClean="0">
                          <a:effectLst/>
                        </a:rPr>
                        <a:t>, </a:t>
                      </a:r>
                      <a:r>
                        <a:rPr lang="en-GB" sz="1800" dirty="0" smtClean="0">
                          <a:effectLst/>
                        </a:rPr>
                        <a:t>LA</a:t>
                      </a:r>
                      <a:r>
                        <a:rPr lang="ru-RU" sz="1800" dirty="0" smtClean="0">
                          <a:effectLst/>
                        </a:rPr>
                        <a:t>-</a:t>
                      </a:r>
                      <a:r>
                        <a:rPr lang="en-US" sz="1800" dirty="0">
                          <a:effectLst/>
                        </a:rPr>
                        <a:t>S</a:t>
                      </a:r>
                      <a:r>
                        <a:rPr lang="ru-RU" sz="1800" baseline="-25000" dirty="0">
                          <a:effectLst/>
                        </a:rPr>
                        <a:t>2</a:t>
                      </a:r>
                      <a:r>
                        <a:rPr lang="ru-RU" sz="1800" dirty="0">
                          <a:effectLst/>
                        </a:rPr>
                        <a:t>, </a:t>
                      </a:r>
                      <a:r>
                        <a:rPr lang="en-GB" sz="1800" dirty="0" smtClean="0">
                          <a:effectLst/>
                        </a:rPr>
                        <a:t>FAD</a:t>
                      </a:r>
                      <a:r>
                        <a:rPr lang="ru-RU" sz="1800" dirty="0" smtClean="0">
                          <a:effectLst/>
                        </a:rPr>
                        <a:t>, </a:t>
                      </a:r>
                      <a:r>
                        <a:rPr lang="en-GB" sz="1800" dirty="0" smtClean="0">
                          <a:effectLst/>
                        </a:rPr>
                        <a:t>NAD</a:t>
                      </a:r>
                      <a:r>
                        <a:rPr lang="ru-RU" sz="1800" baseline="30000" dirty="0" smtClean="0">
                          <a:effectLst/>
                        </a:rPr>
                        <a:t>+</a:t>
                      </a:r>
                      <a:r>
                        <a:rPr lang="ru-RU" sz="1800" dirty="0" smtClean="0">
                          <a:effectLst/>
                        </a:rPr>
                        <a:t>, </a:t>
                      </a:r>
                      <a:endParaRPr lang="ru-RU" sz="1800" dirty="0">
                        <a:effectLst/>
                      </a:endParaRPr>
                    </a:p>
                    <a:p>
                      <a:pPr algn="ctr">
                        <a:spcAft>
                          <a:spcPts val="0"/>
                        </a:spcAft>
                      </a:pPr>
                      <a:r>
                        <a:rPr lang="en-US" sz="1800" dirty="0">
                          <a:effectLst/>
                        </a:rPr>
                        <a:t>HS</a:t>
                      </a:r>
                      <a:r>
                        <a:rPr lang="ru-RU" sz="1800" dirty="0">
                          <a:effectLst/>
                        </a:rPr>
                        <a:t>-</a:t>
                      </a:r>
                      <a:r>
                        <a:rPr lang="ru-RU" sz="1800" dirty="0" err="1">
                          <a:effectLst/>
                        </a:rPr>
                        <a:t>КоА</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GB" sz="2400" dirty="0" err="1" smtClean="0">
                          <a:solidFill>
                            <a:srgbClr val="FF0000"/>
                          </a:solidFill>
                          <a:effectLst/>
                        </a:rPr>
                        <a:t>cAMP</a:t>
                      </a:r>
                      <a:r>
                        <a:rPr lang="ru-RU" sz="2400" dirty="0" smtClean="0">
                          <a:solidFill>
                            <a:srgbClr val="FF0000"/>
                          </a:solidFill>
                          <a:effectLst/>
                        </a:rPr>
                        <a:t>, </a:t>
                      </a:r>
                      <a:r>
                        <a:rPr lang="ru-RU" sz="2400" dirty="0">
                          <a:solidFill>
                            <a:srgbClr val="FF0000"/>
                          </a:solidFill>
                          <a:effectLst/>
                        </a:rPr>
                        <a:t>Са</a:t>
                      </a:r>
                      <a:r>
                        <a:rPr lang="ru-RU" sz="2400" baseline="30000" dirty="0">
                          <a:solidFill>
                            <a:srgbClr val="FF0000"/>
                          </a:solidFill>
                          <a:effectLst/>
                        </a:rPr>
                        <a:t>2+</a:t>
                      </a:r>
                      <a:endParaRPr lang="ru-RU" sz="2400"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GB" sz="2400" dirty="0" err="1" smtClean="0">
                          <a:solidFill>
                            <a:srgbClr val="0000FF"/>
                          </a:solidFill>
                          <a:effectLst/>
                        </a:rPr>
                        <a:t>Succinyl</a:t>
                      </a:r>
                      <a:r>
                        <a:rPr lang="en-GB" sz="2400" dirty="0" smtClean="0">
                          <a:solidFill>
                            <a:srgbClr val="0000FF"/>
                          </a:solidFill>
                          <a:effectLst/>
                        </a:rPr>
                        <a:t>-CoA</a:t>
                      </a:r>
                      <a:r>
                        <a:rPr lang="ru-RU" sz="2400" dirty="0" smtClean="0">
                          <a:solidFill>
                            <a:srgbClr val="0000FF"/>
                          </a:solidFill>
                          <a:effectLst/>
                        </a:rPr>
                        <a:t>,</a:t>
                      </a:r>
                      <a:r>
                        <a:rPr lang="en-GB" sz="2400" dirty="0" smtClean="0">
                          <a:solidFill>
                            <a:srgbClr val="0000FF"/>
                          </a:solidFill>
                          <a:effectLst/>
                        </a:rPr>
                        <a:t> arsenate</a:t>
                      </a:r>
                      <a:endParaRPr lang="ru-RU" sz="2400" dirty="0">
                        <a:solidFill>
                          <a:srgbClr val="0000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r h="0">
                <a:tc>
                  <a:txBody>
                    <a:bodyPr/>
                    <a:lstStyle/>
                    <a:p>
                      <a:pPr algn="ctr">
                        <a:spcAft>
                          <a:spcPts val="0"/>
                        </a:spcAft>
                      </a:pPr>
                      <a:r>
                        <a:rPr lang="en-GB" sz="1800" dirty="0" err="1" smtClean="0">
                          <a:effectLst/>
                        </a:rPr>
                        <a:t>Succinyl</a:t>
                      </a:r>
                      <a:r>
                        <a:rPr lang="en-GB" sz="1800" dirty="0" smtClean="0">
                          <a:effectLst/>
                        </a:rPr>
                        <a:t>-CoA </a:t>
                      </a:r>
                      <a:r>
                        <a:rPr lang="en-GB" sz="1800" dirty="0" err="1" smtClean="0">
                          <a:effectLst/>
                        </a:rPr>
                        <a:t>synthetase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a:effectLst/>
                        </a:rPr>
                        <a:t>-</a:t>
                      </a:r>
                      <a:endParaRPr lang="ru-RU" sz="18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dirty="0">
                          <a:effectLst/>
                        </a:rPr>
                        <a:t>Mg</a:t>
                      </a:r>
                      <a:r>
                        <a:rPr lang="ru-RU" sz="1800" baseline="30000" dirty="0">
                          <a:effectLst/>
                        </a:rPr>
                        <a:t>2+</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0">
                <a:tc>
                  <a:txBody>
                    <a:bodyPr/>
                    <a:lstStyle/>
                    <a:p>
                      <a:pPr algn="ctr">
                        <a:spcAft>
                          <a:spcPts val="0"/>
                        </a:spcAft>
                      </a:pPr>
                      <a:r>
                        <a:rPr lang="en-GB" sz="1800" dirty="0" smtClean="0">
                          <a:effectLst/>
                        </a:rPr>
                        <a:t>Succinate dehydrogenase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800" dirty="0" smtClean="0">
                          <a:effectLst/>
                        </a:rPr>
                        <a:t>FAD</a:t>
                      </a:r>
                      <a:r>
                        <a:rPr lang="ru-RU" sz="1800" dirty="0" smtClean="0">
                          <a:effectLst/>
                        </a:rPr>
                        <a:t>, </a:t>
                      </a:r>
                      <a:r>
                        <a:rPr lang="en-GB" sz="1800" dirty="0" smtClean="0">
                          <a:effectLst/>
                        </a:rPr>
                        <a:t>non-</a:t>
                      </a:r>
                      <a:r>
                        <a:rPr lang="en-GB" sz="1800" dirty="0" err="1" smtClean="0">
                          <a:effectLst/>
                        </a:rPr>
                        <a:t>heme</a:t>
                      </a:r>
                      <a:r>
                        <a:rPr lang="en-GB" sz="1800" baseline="0" dirty="0" smtClean="0">
                          <a:effectLst/>
                        </a:rPr>
                        <a:t> </a:t>
                      </a:r>
                      <a:r>
                        <a:rPr lang="en-US" sz="1800" dirty="0" smtClean="0">
                          <a:effectLst/>
                        </a:rPr>
                        <a:t>Fe</a:t>
                      </a:r>
                      <a:r>
                        <a:rPr lang="ru-RU" sz="1800" baseline="30000" dirty="0">
                          <a:effectLst/>
                        </a:rPr>
                        <a:t>+</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800" dirty="0" smtClean="0">
                          <a:effectLst/>
                        </a:rPr>
                        <a:t>oxaloacetate</a:t>
                      </a:r>
                      <a:r>
                        <a:rPr lang="ru-RU" sz="1800" dirty="0" smtClean="0">
                          <a:effectLst/>
                        </a:rPr>
                        <a:t>, </a:t>
                      </a:r>
                      <a:r>
                        <a:rPr lang="en-GB" sz="1800" dirty="0" smtClean="0">
                          <a:effectLst/>
                        </a:rPr>
                        <a:t>malonate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0">
                <a:tc>
                  <a:txBody>
                    <a:bodyPr/>
                    <a:lstStyle/>
                    <a:p>
                      <a:pPr algn="ctr">
                        <a:spcAft>
                          <a:spcPts val="0"/>
                        </a:spcAft>
                      </a:pPr>
                      <a:r>
                        <a:rPr lang="en-GB" sz="1800" dirty="0" err="1" smtClean="0">
                          <a:effectLst/>
                          <a:latin typeface="+mn-lt"/>
                          <a:ea typeface="+mn-ea"/>
                        </a:rPr>
                        <a:t>Fumarase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a:effectLst/>
                        </a:rPr>
                        <a:t>-</a:t>
                      </a:r>
                      <a:endParaRPr lang="ru-RU" sz="18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0">
                <a:tc>
                  <a:txBody>
                    <a:bodyPr/>
                    <a:lstStyle/>
                    <a:p>
                      <a:pPr algn="ctr">
                        <a:spcAft>
                          <a:spcPts val="0"/>
                        </a:spcAft>
                      </a:pPr>
                      <a:r>
                        <a:rPr lang="en-GB" sz="1800" dirty="0" smtClean="0">
                          <a:effectLst/>
                          <a:latin typeface="+mn-lt"/>
                          <a:ea typeface="+mn-ea"/>
                        </a:rPr>
                        <a:t>Malate</a:t>
                      </a:r>
                      <a:r>
                        <a:rPr lang="en-GB" sz="1800" baseline="0" dirty="0" smtClean="0">
                          <a:effectLst/>
                          <a:latin typeface="+mn-lt"/>
                          <a:ea typeface="+mn-ea"/>
                        </a:rPr>
                        <a:t> dehydrogenase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800" baseline="0" dirty="0" smtClean="0">
                          <a:effectLst/>
                        </a:rPr>
                        <a:t>NAD</a:t>
                      </a:r>
                      <a:r>
                        <a:rPr lang="ru-RU" sz="1800" baseline="30000" dirty="0" smtClean="0">
                          <a:effectLst/>
                        </a:rPr>
                        <a:t>+</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bl>
          </a:graphicData>
        </a:graphic>
      </p:graphicFrame>
      <p:sp>
        <p:nvSpPr>
          <p:cNvPr id="6" name="Rectangle 1"/>
          <p:cNvSpPr>
            <a:spLocks noChangeArrowheads="1"/>
          </p:cNvSpPr>
          <p:nvPr/>
        </p:nvSpPr>
        <p:spPr bwMode="auto">
          <a:xfrm>
            <a:off x="3531182" y="-7331"/>
            <a:ext cx="20425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ru-RU" sz="28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Regulation</a:t>
            </a:r>
            <a:endParaRPr kumimoji="0" lang="ru-RU" altLang="ru-RU" sz="3600" b="0" i="0" u="none" strike="noStrike" cap="none" normalizeH="0" baseline="0" dirty="0" smtClean="0">
              <a:ln>
                <a:noFill/>
              </a:ln>
              <a:solidFill>
                <a:srgbClr val="FF0000"/>
              </a:solidFill>
              <a:effectLst/>
              <a:latin typeface="Arial" pitchFamily="34" charset="0"/>
              <a:cs typeface="Arial"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958" y="5394325"/>
            <a:ext cx="1189037"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7656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484784"/>
            <a:ext cx="9036050" cy="1143000"/>
          </a:xfrm>
        </p:spPr>
        <p:txBody>
          <a:bodyPr/>
          <a:lstStyle/>
          <a:p>
            <a:r>
              <a:rPr lang="en-US" altLang="ru-RU" sz="2800" b="1" dirty="0">
                <a:solidFill>
                  <a:srgbClr val="FF0000"/>
                </a:solidFill>
              </a:rPr>
              <a:t>HORMONAL REGULATION OF THE </a:t>
            </a:r>
            <a:r>
              <a:rPr lang="en-US" altLang="ru-RU" sz="2800" b="1" dirty="0" smtClean="0">
                <a:solidFill>
                  <a:srgbClr val="FF0000"/>
                </a:solidFill>
              </a:rPr>
              <a:t>KREBS </a:t>
            </a:r>
            <a:r>
              <a:rPr lang="en-US" altLang="ru-RU" sz="2800" b="1" dirty="0">
                <a:solidFill>
                  <a:srgbClr val="FF0000"/>
                </a:solidFill>
              </a:rPr>
              <a:t>CYCLE</a:t>
            </a:r>
            <a:endParaRPr lang="ru-RU" altLang="ru-RU" sz="2800" b="1" dirty="0" smtClean="0">
              <a:solidFill>
                <a:srgbClr val="FF0000"/>
              </a:solidFill>
            </a:endParaRPr>
          </a:p>
        </p:txBody>
      </p:sp>
      <p:sp>
        <p:nvSpPr>
          <p:cNvPr id="27651" name="Rectangle 3"/>
          <p:cNvSpPr>
            <a:spLocks noGrp="1" noChangeArrowheads="1"/>
          </p:cNvSpPr>
          <p:nvPr>
            <p:ph type="body" idx="1"/>
          </p:nvPr>
        </p:nvSpPr>
        <p:spPr>
          <a:xfrm>
            <a:off x="395536" y="2132856"/>
            <a:ext cx="8229600" cy="4525963"/>
          </a:xfrm>
        </p:spPr>
        <p:txBody>
          <a:bodyPr/>
          <a:lstStyle/>
          <a:p>
            <a:pPr>
              <a:buNone/>
            </a:pPr>
            <a:endParaRPr lang="en-US" altLang="ru-RU" b="1" i="1" dirty="0" smtClean="0"/>
          </a:p>
          <a:p>
            <a:pPr>
              <a:buNone/>
            </a:pPr>
            <a:r>
              <a:rPr lang="en-US" altLang="ru-RU" b="1" i="1" dirty="0" smtClean="0"/>
              <a:t>Activate </a:t>
            </a:r>
            <a:r>
              <a:rPr lang="en-US" altLang="ru-RU" b="1" i="1" dirty="0"/>
              <a:t>the Krebs cycle:</a:t>
            </a:r>
          </a:p>
          <a:p>
            <a:pPr>
              <a:buNone/>
            </a:pPr>
            <a:r>
              <a:rPr lang="en-US" altLang="ru-RU" b="1" i="1" dirty="0"/>
              <a:t>       insulin</a:t>
            </a:r>
          </a:p>
          <a:p>
            <a:pPr>
              <a:buNone/>
            </a:pPr>
            <a:r>
              <a:rPr lang="en-US" altLang="ru-RU" b="1" i="1" dirty="0"/>
              <a:t>       </a:t>
            </a:r>
            <a:r>
              <a:rPr lang="en-US" altLang="ru-RU" b="1" i="1" dirty="0" err="1"/>
              <a:t>catecholamines</a:t>
            </a:r>
            <a:endParaRPr lang="en-US" altLang="ru-RU" b="1" i="1" dirty="0"/>
          </a:p>
          <a:p>
            <a:pPr>
              <a:buNone/>
            </a:pPr>
            <a:r>
              <a:rPr lang="en-US" altLang="ru-RU" b="1" i="1" dirty="0"/>
              <a:t>       glucagon</a:t>
            </a:r>
          </a:p>
          <a:p>
            <a:pPr>
              <a:buNone/>
            </a:pPr>
            <a:r>
              <a:rPr lang="en-US" altLang="ru-RU" b="1" i="1" dirty="0"/>
              <a:t>       iodothyronines</a:t>
            </a:r>
            <a:endParaRPr lang="ru-RU" altLang="ru-RU" dirty="0" smtClean="0"/>
          </a:p>
        </p:txBody>
      </p:sp>
      <p:sp>
        <p:nvSpPr>
          <p:cNvPr id="2" name="Прямоугольник 1"/>
          <p:cNvSpPr/>
          <p:nvPr/>
        </p:nvSpPr>
        <p:spPr>
          <a:xfrm>
            <a:off x="-24081" y="490197"/>
            <a:ext cx="9684568" cy="523220"/>
          </a:xfrm>
          <a:prstGeom prst="rect">
            <a:avLst/>
          </a:prstGeom>
        </p:spPr>
        <p:txBody>
          <a:bodyPr wrap="square">
            <a:spAutoFit/>
          </a:bodyPr>
          <a:lstStyle/>
          <a:p>
            <a:pPr lvl="0" algn="ctr"/>
            <a:r>
              <a:rPr lang="en-US" sz="2800" b="1" dirty="0">
                <a:solidFill>
                  <a:prstClr val="black"/>
                </a:solidFill>
                <a:latin typeface="Times New Roman" panose="02020603050405020304" pitchFamily="18" charset="0"/>
                <a:cs typeface="Times New Roman" panose="02020603050405020304" pitchFamily="18" charset="0"/>
              </a:rPr>
              <a:t>Regulatory Mechanism of Key Enzymes: Allosteric</a:t>
            </a:r>
            <a:endParaRPr lang="ru-RU" sz="2800" dirty="0">
              <a:solidFill>
                <a:prstClr val="black"/>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6712" y="2627784"/>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8698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331640" y="286841"/>
            <a:ext cx="6480720" cy="6402951"/>
          </a:xfrm>
          <a:prstGeom prst="rect">
            <a:avLst/>
          </a:prstGeom>
        </p:spPr>
      </p:pic>
    </p:spTree>
    <p:extLst>
      <p:ext uri="{BB962C8B-B14F-4D97-AF65-F5344CB8AC3E}">
        <p14:creationId xmlns:p14="http://schemas.microsoft.com/office/powerpoint/2010/main" val="23541065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9512" y="404664"/>
            <a:ext cx="8832981" cy="5299789"/>
          </a:xfrm>
          <a:prstGeom prst="rect">
            <a:avLst/>
          </a:prstGeom>
        </p:spPr>
      </p:pic>
    </p:spTree>
    <p:extLst>
      <p:ext uri="{BB962C8B-B14F-4D97-AF65-F5344CB8AC3E}">
        <p14:creationId xmlns:p14="http://schemas.microsoft.com/office/powerpoint/2010/main" val="1065397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6432" t="2607" r="2914" b="68468"/>
          <a:stretch/>
        </p:blipFill>
        <p:spPr bwMode="auto">
          <a:xfrm>
            <a:off x="5049126" y="1573959"/>
            <a:ext cx="4099011" cy="497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93049" y="157961"/>
            <a:ext cx="8990365" cy="1143000"/>
          </a:xfrm>
        </p:spPr>
        <p:txBody>
          <a:bodyPr>
            <a:normAutofit fontScale="90000"/>
          </a:bodyPr>
          <a:lstStyle/>
          <a:p>
            <a:pPr eaLnBrk="1" hangingPunct="1">
              <a:defRPr/>
            </a:pPr>
            <a:r>
              <a:rPr lang="en-US" altLang="ru-RU" sz="5400" b="1" dirty="0">
                <a:latin typeface="+mn-lt"/>
              </a:rPr>
              <a:t>ATP is the universal </a:t>
            </a:r>
            <a:r>
              <a:rPr lang="en-US" altLang="ru-RU" sz="5400" b="1" dirty="0" smtClean="0">
                <a:latin typeface="+mn-lt"/>
              </a:rPr>
              <a:t>“money" </a:t>
            </a:r>
            <a:r>
              <a:rPr lang="en-US" altLang="ru-RU" sz="5400" b="1" dirty="0">
                <a:latin typeface="+mn-lt"/>
              </a:rPr>
              <a:t>of cells</a:t>
            </a:r>
            <a:endParaRPr lang="ru-RU" altLang="ru-RU" sz="5400" b="1" dirty="0" smtClean="0">
              <a:latin typeface="+mn-lt"/>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3191"/>
            <a:ext cx="5220072" cy="508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8516" y="6365557"/>
            <a:ext cx="4504492" cy="584775"/>
          </a:xfrm>
          <a:prstGeom prst="rect">
            <a:avLst/>
          </a:prstGeom>
        </p:spPr>
        <p:txBody>
          <a:bodyPr wrap="square">
            <a:spAutoFit/>
          </a:bodyPr>
          <a:lstStyle/>
          <a:p>
            <a:pPr algn="ctr" fontAlgn="base">
              <a:spcBef>
                <a:spcPct val="0"/>
              </a:spcBef>
              <a:spcAft>
                <a:spcPct val="0"/>
              </a:spcAft>
            </a:pPr>
            <a:r>
              <a:rPr lang="en-US" sz="1600" dirty="0">
                <a:solidFill>
                  <a:srgbClr val="000000"/>
                </a:solidFill>
              </a:rPr>
              <a:t>http://present5.com/download/presentacia.php?id=1113096</a:t>
            </a:r>
            <a:endParaRPr lang="ru-RU" sz="1600" dirty="0">
              <a:solidFill>
                <a:srgbClr val="000000"/>
              </a:solidFill>
            </a:endParaRPr>
          </a:p>
        </p:txBody>
      </p:sp>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700" y="1481816"/>
            <a:ext cx="4338727" cy="486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5073389" y="6228885"/>
            <a:ext cx="4070611" cy="584775"/>
          </a:xfrm>
          <a:prstGeom prst="rect">
            <a:avLst/>
          </a:prstGeom>
        </p:spPr>
        <p:txBody>
          <a:bodyPr wrap="square">
            <a:spAutoFit/>
          </a:bodyPr>
          <a:lstStyle/>
          <a:p>
            <a:pPr algn="ctr" fontAlgn="base">
              <a:spcBef>
                <a:spcPct val="0"/>
              </a:spcBef>
              <a:spcAft>
                <a:spcPct val="0"/>
              </a:spcAft>
            </a:pPr>
            <a:r>
              <a:rPr lang="en-US" sz="1600" dirty="0">
                <a:solidFill>
                  <a:srgbClr val="000000"/>
                </a:solidFill>
              </a:rPr>
              <a:t>http://image.wikifoundry.com/image/1/2ovKPYeebneL9xCw47eDUw26644/GW291H291</a:t>
            </a:r>
            <a:endParaRPr lang="ru-RU" sz="1600" dirty="0">
              <a:solidFill>
                <a:srgbClr val="000000"/>
              </a:solidFill>
            </a:endParaRPr>
          </a:p>
        </p:txBody>
      </p:sp>
    </p:spTree>
    <p:extLst>
      <p:ext uri="{BB962C8B-B14F-4D97-AF65-F5344CB8AC3E}">
        <p14:creationId xmlns:p14="http://schemas.microsoft.com/office/powerpoint/2010/main" val="393577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116632"/>
            <a:ext cx="8229600" cy="1143000"/>
          </a:xfrm>
        </p:spPr>
        <p:txBody>
          <a:bodyPr/>
          <a:lstStyle/>
          <a:p>
            <a:r>
              <a:rPr lang="en-US" altLang="ru-RU" sz="3600" b="1" dirty="0"/>
              <a:t>The </a:t>
            </a:r>
            <a:r>
              <a:rPr lang="en-US" altLang="ru-RU" sz="3600" b="1" dirty="0" smtClean="0"/>
              <a:t>significance </a:t>
            </a:r>
            <a:r>
              <a:rPr lang="en-US" altLang="ru-RU" sz="3600" b="1" dirty="0"/>
              <a:t>of the Krebs cycle</a:t>
            </a:r>
            <a:endParaRPr lang="ru-RU" altLang="ru-RU" sz="3600" dirty="0" smtClean="0"/>
          </a:p>
        </p:txBody>
      </p:sp>
      <p:sp>
        <p:nvSpPr>
          <p:cNvPr id="19459" name="Rectangle 3"/>
          <p:cNvSpPr>
            <a:spLocks noGrp="1" noChangeArrowheads="1"/>
          </p:cNvSpPr>
          <p:nvPr>
            <p:ph idx="1"/>
          </p:nvPr>
        </p:nvSpPr>
        <p:spPr>
          <a:xfrm>
            <a:off x="611560" y="1378268"/>
            <a:ext cx="8531640" cy="5661025"/>
          </a:xfrm>
        </p:spPr>
        <p:txBody>
          <a:bodyPr/>
          <a:lstStyle/>
          <a:p>
            <a:pPr marL="0" indent="0">
              <a:lnSpc>
                <a:spcPct val="90000"/>
              </a:lnSpc>
              <a:spcBef>
                <a:spcPts val="0"/>
              </a:spcBef>
            </a:pPr>
            <a:r>
              <a:rPr lang="en-US" altLang="ru-RU" sz="2400" b="1" i="1" dirty="0">
                <a:solidFill>
                  <a:srgbClr val="FF0000"/>
                </a:solidFill>
              </a:rPr>
              <a:t>catabolic or energetic </a:t>
            </a:r>
            <a:r>
              <a:rPr lang="en-US" altLang="ru-RU" sz="2400" b="1" i="1" dirty="0"/>
              <a:t>(the Krebs cycle is a common final pathway for metabolites of all classes of compounds):</a:t>
            </a:r>
          </a:p>
          <a:p>
            <a:pPr>
              <a:lnSpc>
                <a:spcPct val="90000"/>
              </a:lnSpc>
              <a:spcBef>
                <a:spcPts val="0"/>
              </a:spcBef>
            </a:pPr>
            <a:r>
              <a:rPr lang="en-US" altLang="ru-RU" sz="2400" b="1" i="1" dirty="0" smtClean="0"/>
              <a:t> it </a:t>
            </a:r>
            <a:r>
              <a:rPr lang="en-US" altLang="ru-RU" sz="2400" b="1" i="1" dirty="0"/>
              <a:t>forms ATP as a result of substrate phosphorylation;</a:t>
            </a:r>
          </a:p>
          <a:p>
            <a:pPr>
              <a:lnSpc>
                <a:spcPct val="90000"/>
              </a:lnSpc>
              <a:spcBef>
                <a:spcPts val="0"/>
              </a:spcBef>
            </a:pPr>
            <a:r>
              <a:rPr lang="en-US" altLang="ru-RU" sz="2400" b="1" i="1" dirty="0" smtClean="0"/>
              <a:t>it </a:t>
            </a:r>
            <a:r>
              <a:rPr lang="en-US" altLang="ru-RU" sz="2400" b="1" i="1" dirty="0"/>
              <a:t>is the main supplier of hydrogen for the </a:t>
            </a:r>
            <a:r>
              <a:rPr lang="en-US" altLang="ru-RU" sz="2400" b="1" i="1" dirty="0" smtClean="0"/>
              <a:t>electron transport  </a:t>
            </a:r>
            <a:r>
              <a:rPr lang="en-US" altLang="ru-RU" sz="2400" b="1" i="1" dirty="0"/>
              <a:t>chain);</a:t>
            </a:r>
          </a:p>
          <a:p>
            <a:pPr marL="0" indent="0">
              <a:lnSpc>
                <a:spcPct val="90000"/>
              </a:lnSpc>
              <a:spcBef>
                <a:spcPts val="0"/>
              </a:spcBef>
            </a:pPr>
            <a:r>
              <a:rPr lang="en-US" altLang="ru-RU" sz="2400" b="1" i="1" dirty="0">
                <a:solidFill>
                  <a:srgbClr val="FF0000"/>
                </a:solidFill>
              </a:rPr>
              <a:t>anabolic or biosynthetic </a:t>
            </a:r>
            <a:r>
              <a:rPr lang="en-US" altLang="ru-RU" sz="2400" b="1" i="1" dirty="0"/>
              <a:t>(intermediate metabolites of the Krebs cycle are used for the synthesis of other compounds):</a:t>
            </a:r>
          </a:p>
          <a:p>
            <a:pPr>
              <a:lnSpc>
                <a:spcPct val="90000"/>
              </a:lnSpc>
              <a:spcBef>
                <a:spcPts val="0"/>
              </a:spcBef>
            </a:pPr>
            <a:r>
              <a:rPr lang="en-US" altLang="ru-RU" sz="2400" b="1" i="1" dirty="0" smtClean="0"/>
              <a:t>amino </a:t>
            </a:r>
            <a:r>
              <a:rPr lang="en-US" altLang="ru-RU" sz="2400" b="1" i="1" dirty="0"/>
              <a:t>acids are formed from oxaloacetate, 2-oxoglutarate and succinate;</a:t>
            </a:r>
          </a:p>
          <a:p>
            <a:pPr>
              <a:lnSpc>
                <a:spcPct val="90000"/>
              </a:lnSpc>
              <a:spcBef>
                <a:spcPts val="0"/>
              </a:spcBef>
            </a:pPr>
            <a:r>
              <a:rPr lang="en-US" altLang="ru-RU" sz="2400" b="1" i="1" dirty="0" smtClean="0"/>
              <a:t>from </a:t>
            </a:r>
            <a:r>
              <a:rPr lang="en-US" altLang="ru-RU" sz="2400" b="1" i="1" dirty="0"/>
              <a:t>oxaloacetate - glucose and other carbohydrates;</a:t>
            </a:r>
          </a:p>
          <a:p>
            <a:pPr>
              <a:lnSpc>
                <a:spcPct val="90000"/>
              </a:lnSpc>
              <a:spcBef>
                <a:spcPts val="0"/>
              </a:spcBef>
            </a:pPr>
            <a:r>
              <a:rPr lang="en-US" altLang="ru-RU" sz="2400" b="1" i="1" dirty="0" err="1" smtClean="0"/>
              <a:t>succinyl</a:t>
            </a:r>
            <a:r>
              <a:rPr lang="en-US" altLang="ru-RU" sz="2400" b="1" i="1" dirty="0" smtClean="0"/>
              <a:t>-CoA </a:t>
            </a:r>
            <a:r>
              <a:rPr lang="en-US" altLang="ru-RU" sz="2400" b="1" i="1" dirty="0"/>
              <a:t>is used for the synthesis of </a:t>
            </a:r>
            <a:r>
              <a:rPr lang="en-US" altLang="ru-RU" sz="2400" b="1" i="1" dirty="0" err="1"/>
              <a:t>heme</a:t>
            </a:r>
            <a:r>
              <a:rPr lang="en-US" altLang="ru-RU" sz="2400" b="1" i="1" dirty="0"/>
              <a:t>);</a:t>
            </a:r>
          </a:p>
          <a:p>
            <a:pPr>
              <a:lnSpc>
                <a:spcPct val="90000"/>
              </a:lnSpc>
              <a:spcBef>
                <a:spcPts val="0"/>
              </a:spcBef>
            </a:pPr>
            <a:r>
              <a:rPr lang="en-US" altLang="ru-RU" sz="2400" b="1" i="1" dirty="0" smtClean="0"/>
              <a:t>carbon </a:t>
            </a:r>
            <a:r>
              <a:rPr lang="en-US" altLang="ru-RU" sz="2400" b="1" i="1" dirty="0"/>
              <a:t>dioxide is used in the carboxylation reaction;</a:t>
            </a:r>
          </a:p>
          <a:p>
            <a:pPr marL="0" indent="0">
              <a:lnSpc>
                <a:spcPct val="90000"/>
              </a:lnSpc>
              <a:spcBef>
                <a:spcPts val="0"/>
              </a:spcBef>
            </a:pPr>
            <a:r>
              <a:rPr lang="en-US" altLang="ru-RU" sz="2400" b="1" i="1" dirty="0">
                <a:solidFill>
                  <a:srgbClr val="FF0000"/>
                </a:solidFill>
              </a:rPr>
              <a:t>regulatory</a:t>
            </a:r>
            <a:r>
              <a:rPr lang="en-US" altLang="ru-RU" sz="2400" b="1" i="1" dirty="0"/>
              <a:t> (metabolites - citrate and ATP are regulators of other processes):</a:t>
            </a:r>
          </a:p>
          <a:p>
            <a:pPr>
              <a:lnSpc>
                <a:spcPct val="90000"/>
              </a:lnSpc>
              <a:spcBef>
                <a:spcPts val="0"/>
              </a:spcBef>
            </a:pPr>
            <a:r>
              <a:rPr lang="en-US" altLang="ru-RU" sz="2400" b="1" i="1" dirty="0" smtClean="0"/>
              <a:t>	They </a:t>
            </a:r>
            <a:r>
              <a:rPr lang="en-US" altLang="ru-RU" sz="2400" b="1" i="1" dirty="0"/>
              <a:t>activate the synthesis of fatty acids and inhibit glycolysis.</a:t>
            </a:r>
            <a:endParaRPr lang="ru-RU" altLang="ru-RU" sz="2000"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533"/>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8599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187624" y="404664"/>
            <a:ext cx="6408737" cy="548680"/>
          </a:xfrm>
        </p:spPr>
        <p:txBody>
          <a:bodyPr>
            <a:normAutofit fontScale="90000"/>
          </a:bodyPr>
          <a:lstStyle/>
          <a:p>
            <a:r>
              <a:rPr lang="en-US" altLang="ru-RU" sz="4000" b="1" dirty="0"/>
              <a:t>CYCLE OF KREBS</a:t>
            </a:r>
            <a:endParaRPr lang="ru-RU" altLang="ru-RU" sz="4000" dirty="0" smtClean="0">
              <a:solidFill>
                <a:srgbClr val="FF0000"/>
              </a:solidFill>
            </a:endParaRPr>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417" t="58768"/>
          <a:stretch/>
        </p:blipFill>
        <p:spPr bwMode="auto">
          <a:xfrm>
            <a:off x="3447" y="836712"/>
            <a:ext cx="9017535"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792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5199"/>
            <a:ext cx="9144000" cy="650500"/>
          </a:xfrm>
        </p:spPr>
        <p:txBody>
          <a:bodyPr>
            <a:normAutofit/>
          </a:bodyPr>
          <a:lstStyle/>
          <a:p>
            <a:r>
              <a:rPr lang="en-US" sz="3600" dirty="0"/>
              <a:t>Hydrogen-donor function of the Krebs cycle</a:t>
            </a:r>
            <a:endParaRPr lang="ru-RU" sz="3600" dirty="0"/>
          </a:p>
        </p:txBody>
      </p:sp>
      <p:pic>
        <p:nvPicPr>
          <p:cNvPr id="5122" name="Picture 2" descr="E:\01\Цикл Кребса\05-13_KrebsCycl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92696"/>
            <a:ext cx="8064896"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072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9388" y="-33033"/>
            <a:ext cx="8964612" cy="509705"/>
          </a:xfrm>
        </p:spPr>
        <p:txBody>
          <a:bodyPr/>
          <a:lstStyle/>
          <a:p>
            <a:pPr eaLnBrk="1" hangingPunct="1"/>
            <a:r>
              <a:rPr lang="en-US" altLang="ru-RU" sz="3200" b="1" dirty="0" smtClean="0">
                <a:solidFill>
                  <a:srgbClr val="FF3300"/>
                </a:solidFill>
              </a:rPr>
              <a:t>The </a:t>
            </a:r>
            <a:r>
              <a:rPr lang="en-US" altLang="ru-RU" sz="3200" b="1" dirty="0">
                <a:solidFill>
                  <a:srgbClr val="FF3300"/>
                </a:solidFill>
              </a:rPr>
              <a:t>Krebs </a:t>
            </a:r>
            <a:r>
              <a:rPr lang="en-US" altLang="ru-RU" sz="3200" b="1" dirty="0" err="1" smtClean="0">
                <a:solidFill>
                  <a:srgbClr val="FF3300"/>
                </a:solidFill>
              </a:rPr>
              <a:t>BiCycle</a:t>
            </a:r>
            <a:endParaRPr lang="ru-RU" altLang="ru-RU" sz="3200" b="1" dirty="0" smtClean="0">
              <a:solidFill>
                <a:srgbClr val="FF3300"/>
              </a:solidFill>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63" t="40066" r="16171" b="6346"/>
          <a:stretch/>
        </p:blipFill>
        <p:spPr bwMode="auto">
          <a:xfrm>
            <a:off x="4139952" y="404664"/>
            <a:ext cx="4163457" cy="249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498190" y="2764239"/>
            <a:ext cx="5570961" cy="276999"/>
          </a:xfrm>
          <a:prstGeom prst="rect">
            <a:avLst/>
          </a:prstGeom>
        </p:spPr>
        <p:txBody>
          <a:bodyPr wrap="square">
            <a:spAutoFit/>
          </a:bodyPr>
          <a:lstStyle/>
          <a:p>
            <a:pPr algn="ctr" fontAlgn="base">
              <a:spcBef>
                <a:spcPct val="0"/>
              </a:spcBef>
              <a:spcAft>
                <a:spcPct val="0"/>
              </a:spcAft>
            </a:pPr>
            <a:r>
              <a:rPr lang="en-US" sz="1200" dirty="0">
                <a:solidFill>
                  <a:prstClr val="black"/>
                </a:solidFill>
                <a:latin typeface="Times New Roman" pitchFamily="18" charset="0"/>
              </a:rPr>
              <a:t>https://i.pinimg.com/originals/5c/dd/bd/5cddbd2c481dd8b7004c38f1ccf856ef.jpg</a:t>
            </a:r>
            <a:endParaRPr lang="ru-RU" sz="1200" dirty="0">
              <a:solidFill>
                <a:prstClr val="black"/>
              </a:solidFill>
              <a:latin typeface="Times New Roman" pitchFamily="18" charset="0"/>
            </a:endParaRPr>
          </a:p>
        </p:txBody>
      </p:sp>
      <p:sp>
        <p:nvSpPr>
          <p:cNvPr id="7" name="Прямоугольник 6"/>
          <p:cNvSpPr/>
          <p:nvPr/>
        </p:nvSpPr>
        <p:spPr>
          <a:xfrm>
            <a:off x="1907704" y="6573912"/>
            <a:ext cx="7244478" cy="276999"/>
          </a:xfrm>
          <a:prstGeom prst="rect">
            <a:avLst/>
          </a:prstGeom>
        </p:spPr>
        <p:txBody>
          <a:bodyPr wrap="square">
            <a:spAutoFit/>
          </a:bodyPr>
          <a:lstStyle/>
          <a:p>
            <a:pPr algn="ctr" fontAlgn="base">
              <a:spcBef>
                <a:spcPct val="0"/>
              </a:spcBef>
              <a:spcAft>
                <a:spcPct val="0"/>
              </a:spcAft>
            </a:pPr>
            <a:r>
              <a:rPr lang="en-US" sz="1200" dirty="0">
                <a:solidFill>
                  <a:prstClr val="black"/>
                </a:solidFill>
                <a:latin typeface="Times New Roman" pitchFamily="18" charset="0"/>
              </a:rPr>
              <a:t>http://www.deconstructingthetour.group.shef.ac.uk/wordpress/wp-content/uploads/krebscycle1-1024x783.png</a:t>
            </a:r>
            <a:endParaRPr lang="ru-RU" sz="1200" dirty="0">
              <a:solidFill>
                <a:prstClr val="black"/>
              </a:solidFill>
              <a:latin typeface="Times New Roman" pitchFamily="18" charset="0"/>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3409002" cy="4272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4823866"/>
            <a:ext cx="3203848" cy="415498"/>
          </a:xfrm>
          <a:prstGeom prst="rect">
            <a:avLst/>
          </a:prstGeom>
        </p:spPr>
        <p:txBody>
          <a:bodyPr wrap="square">
            <a:spAutoFit/>
          </a:bodyPr>
          <a:lstStyle/>
          <a:p>
            <a:pPr algn="ctr" fontAlgn="base">
              <a:spcBef>
                <a:spcPct val="0"/>
              </a:spcBef>
              <a:spcAft>
                <a:spcPct val="0"/>
              </a:spcAft>
            </a:pPr>
            <a:r>
              <a:rPr lang="en-US" sz="1000" dirty="0">
                <a:solidFill>
                  <a:prstClr val="black"/>
                </a:solidFill>
                <a:latin typeface="Times New Roman" pitchFamily="18" charset="0"/>
              </a:rPr>
              <a:t>https://media.nature.com/m685/nature-assets/nrm/journal/v1/n3/images/nrm1200_225a_f1.gif</a:t>
            </a:r>
            <a:endParaRPr lang="ru-RU" sz="1000" dirty="0">
              <a:solidFill>
                <a:prstClr val="black"/>
              </a:solidFill>
              <a:latin typeface="Times New Roman" pitchFamily="18" charset="0"/>
            </a:endParaRPr>
          </a:p>
        </p:txBody>
      </p:sp>
      <p:pic>
        <p:nvPicPr>
          <p:cNvPr id="15366" name="Picture 6" descr="Картинки по запросу krebs Bicycle"/>
          <p:cNvPicPr>
            <a:picLocks noChangeAspect="1" noChangeArrowheads="1"/>
          </p:cNvPicPr>
          <p:nvPr/>
        </p:nvPicPr>
        <p:blipFill rotWithShape="1">
          <a:blip r:embed="rId4">
            <a:extLst>
              <a:ext uri="{28A0092B-C50C-407E-A947-70E740481C1C}">
                <a14:useLocalDpi xmlns:a14="http://schemas.microsoft.com/office/drawing/2010/main" val="0"/>
              </a:ext>
            </a:extLst>
          </a:blip>
          <a:srcRect b="15634"/>
          <a:stretch/>
        </p:blipFill>
        <p:spPr bwMode="auto">
          <a:xfrm>
            <a:off x="3409002" y="3025415"/>
            <a:ext cx="5570164" cy="359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6549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23913" y="44450"/>
            <a:ext cx="7924800" cy="576263"/>
          </a:xfrm>
        </p:spPr>
        <p:txBody>
          <a:bodyPr>
            <a:normAutofit fontScale="90000"/>
          </a:bodyPr>
          <a:lstStyle/>
          <a:p>
            <a:r>
              <a:rPr lang="en-US" altLang="ru-RU" sz="3200" b="1" dirty="0">
                <a:solidFill>
                  <a:srgbClr val="FF0000"/>
                </a:solidFill>
              </a:rPr>
              <a:t>WAYS OF USING ATP</a:t>
            </a:r>
            <a:endParaRPr lang="ru-RU" altLang="ru-RU" sz="3200" dirty="0" smtClean="0">
              <a:solidFill>
                <a:srgbClr val="FF0000"/>
              </a:solidFill>
            </a:endParaRPr>
          </a:p>
        </p:txBody>
      </p:sp>
      <p:sp>
        <p:nvSpPr>
          <p:cNvPr id="25603" name="Rectangle 3"/>
          <p:cNvSpPr>
            <a:spLocks noGrp="1" noChangeArrowheads="1"/>
          </p:cNvSpPr>
          <p:nvPr>
            <p:ph type="body" idx="1"/>
          </p:nvPr>
        </p:nvSpPr>
        <p:spPr>
          <a:xfrm>
            <a:off x="323528" y="575225"/>
            <a:ext cx="8712968" cy="5760640"/>
          </a:xfrm>
        </p:spPr>
        <p:txBody>
          <a:bodyPr>
            <a:noAutofit/>
          </a:bodyPr>
          <a:lstStyle/>
          <a:p>
            <a:pPr marL="822325" indent="-457200" algn="just">
              <a:spcBef>
                <a:spcPts val="0"/>
              </a:spcBef>
              <a:defRPr/>
            </a:pPr>
            <a:r>
              <a:rPr lang="en-US" altLang="ru-RU" sz="2800" b="1" i="1" dirty="0">
                <a:solidFill>
                  <a:srgbClr val="FF0000"/>
                </a:solidFill>
              </a:rPr>
              <a:t>mechanical work </a:t>
            </a:r>
            <a:r>
              <a:rPr lang="en-US" altLang="ru-RU" sz="2800" b="1" i="1" dirty="0">
                <a:solidFill>
                  <a:srgbClr val="7030A0"/>
                </a:solidFill>
              </a:rPr>
              <a:t>(muscle contraction, movement of sperm, leukocytes);</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osmotic work </a:t>
            </a:r>
            <a:r>
              <a:rPr lang="en-US" altLang="ru-RU" sz="2800" b="1" i="1" dirty="0">
                <a:solidFill>
                  <a:srgbClr val="7030A0"/>
                </a:solidFill>
              </a:rPr>
              <a:t>(active </a:t>
            </a:r>
            <a:r>
              <a:rPr lang="en-US" altLang="ru-RU" sz="2800" b="1" i="1" dirty="0" smtClean="0">
                <a:solidFill>
                  <a:srgbClr val="7030A0"/>
                </a:solidFill>
              </a:rPr>
              <a:t>transport, i.e</a:t>
            </a:r>
            <a:r>
              <a:rPr lang="en-US" altLang="ru-RU" sz="2800" b="1" i="1" dirty="0">
                <a:solidFill>
                  <a:srgbClr val="7030A0"/>
                </a:solidFill>
              </a:rPr>
              <a:t>. movement against the concentration gradient);</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chemical work </a:t>
            </a:r>
            <a:r>
              <a:rPr lang="en-US" altLang="ru-RU" sz="2800" b="1" i="1" dirty="0">
                <a:solidFill>
                  <a:srgbClr val="7030A0"/>
                </a:solidFill>
              </a:rPr>
              <a:t>(the use of ATP energy in biosynthetic processes and for the activation of substrates);</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electrical work </a:t>
            </a:r>
            <a:r>
              <a:rPr lang="en-US" altLang="ru-RU" sz="2800" b="1" i="1" dirty="0">
                <a:solidFill>
                  <a:srgbClr val="7030A0"/>
                </a:solidFill>
              </a:rPr>
              <a:t>(generation of </a:t>
            </a:r>
            <a:r>
              <a:rPr lang="en-US" altLang="ru-RU" sz="2800" b="1" i="1" dirty="0" err="1">
                <a:solidFill>
                  <a:srgbClr val="7030A0"/>
                </a:solidFill>
              </a:rPr>
              <a:t>biocurrents</a:t>
            </a:r>
            <a:r>
              <a:rPr lang="en-US" altLang="ru-RU" sz="2800" b="1" i="1" dirty="0">
                <a:solidFill>
                  <a:srgbClr val="7030A0"/>
                </a:solidFill>
              </a:rPr>
              <a:t>);</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hormonal signal transmission </a:t>
            </a:r>
            <a:r>
              <a:rPr lang="en-US" altLang="ru-RU" sz="2800" b="1" i="1" dirty="0">
                <a:solidFill>
                  <a:srgbClr val="7030A0"/>
                </a:solidFill>
              </a:rPr>
              <a:t>(ensuring the work of adenylate cyclase and protein kinase)</a:t>
            </a:r>
            <a:endParaRPr lang="ru-RU" altLang="ru-RU"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7"/>
            <a:ext cx="914936" cy="112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6499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23913" y="44450"/>
            <a:ext cx="7924800" cy="576263"/>
          </a:xfrm>
        </p:spPr>
        <p:txBody>
          <a:bodyPr>
            <a:normAutofit fontScale="90000"/>
          </a:bodyPr>
          <a:lstStyle/>
          <a:p>
            <a:r>
              <a:rPr lang="en-US" altLang="ru-RU" sz="3200" b="1" dirty="0">
                <a:solidFill>
                  <a:srgbClr val="FF0000"/>
                </a:solidFill>
              </a:rPr>
              <a:t>WAYS OF USING ATP</a:t>
            </a:r>
            <a:endParaRPr lang="ru-RU" altLang="ru-RU" sz="3200" dirty="0" smtClean="0">
              <a:solidFill>
                <a:srgbClr val="FF0000"/>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57224"/>
            <a:ext cx="7613305" cy="6012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5487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9392"/>
            <a:ext cx="8496944" cy="609600"/>
          </a:xfrm>
        </p:spPr>
        <p:txBody>
          <a:bodyPr>
            <a:normAutofit fontScale="90000"/>
          </a:bodyPr>
          <a:lstStyle/>
          <a:p>
            <a:r>
              <a:rPr lang="en-US" dirty="0">
                <a:solidFill>
                  <a:srgbClr val="FF0000"/>
                </a:solidFill>
                <a:latin typeface="Arial" pitchFamily="34" charset="0"/>
                <a:cs typeface="Arial" pitchFamily="34" charset="0"/>
              </a:rPr>
              <a:t>Conclusion</a:t>
            </a:r>
            <a:endParaRPr lang="ru-RU" dirty="0">
              <a:solidFill>
                <a:srgbClr val="FF0000"/>
              </a:solidFill>
              <a:latin typeface="Arial" pitchFamily="34" charset="0"/>
              <a:cs typeface="Arial" pitchFamily="34" charset="0"/>
            </a:endParaRPr>
          </a:p>
        </p:txBody>
      </p:sp>
      <p:sp>
        <p:nvSpPr>
          <p:cNvPr id="5" name="Объект 2"/>
          <p:cNvSpPr>
            <a:spLocks noGrp="1"/>
          </p:cNvSpPr>
          <p:nvPr>
            <p:ph idx="1"/>
          </p:nvPr>
        </p:nvSpPr>
        <p:spPr>
          <a:xfrm>
            <a:off x="-73530" y="629494"/>
            <a:ext cx="9147043" cy="6237312"/>
          </a:xfrm>
        </p:spPr>
        <p:txBody>
          <a:bodyPr>
            <a:noAutofit/>
          </a:bodyPr>
          <a:lstStyle/>
          <a:p>
            <a:pPr marL="457200" indent="-457200" algn="just">
              <a:spcBef>
                <a:spcPts val="0"/>
              </a:spcBef>
              <a:buAutoNum type="arabicPeriod"/>
            </a:pPr>
            <a:r>
              <a:rPr lang="en-US" sz="2500" dirty="0">
                <a:latin typeface="Arial" pitchFamily="34" charset="0"/>
                <a:cs typeface="Arial" pitchFamily="34" charset="0"/>
              </a:rPr>
              <a:t>Biological oxidation differs from oxidation in inanimate nature by the stepwise nature of oxidation, the accumulation of most of the energy in the form of ATP, enzymatic catalysis under mild conditions, and controllability.</a:t>
            </a:r>
          </a:p>
          <a:p>
            <a:pPr marL="457200" indent="-457200" algn="just">
              <a:spcBef>
                <a:spcPts val="0"/>
              </a:spcBef>
              <a:buAutoNum type="arabicPeriod"/>
            </a:pPr>
            <a:r>
              <a:rPr lang="en-US" sz="2500" dirty="0">
                <a:latin typeface="Arial" pitchFamily="34" charset="0"/>
                <a:cs typeface="Arial" pitchFamily="34" charset="0"/>
              </a:rPr>
              <a:t>Catabolism consists of three stages, the first two of which are specific, and the third is nonspecific (the Krebs cycle in conjunction with the respiratory chain).</a:t>
            </a:r>
          </a:p>
          <a:p>
            <a:pPr marL="457200" indent="-457200" algn="just">
              <a:spcBef>
                <a:spcPts val="0"/>
              </a:spcBef>
              <a:buAutoNum type="arabicPeriod"/>
            </a:pPr>
            <a:r>
              <a:rPr lang="en-US" sz="2500" dirty="0">
                <a:latin typeface="Arial" pitchFamily="34" charset="0"/>
                <a:cs typeface="Arial" pitchFamily="34" charset="0"/>
              </a:rPr>
              <a:t>The Krebs cycle has </a:t>
            </a:r>
            <a:r>
              <a:rPr lang="en-US" sz="2500" dirty="0" err="1">
                <a:latin typeface="Arial" pitchFamily="34" charset="0"/>
                <a:cs typeface="Arial" pitchFamily="34" charset="0"/>
              </a:rPr>
              <a:t>amphibolic</a:t>
            </a:r>
            <a:r>
              <a:rPr lang="en-US" sz="2500" dirty="0">
                <a:latin typeface="Arial" pitchFamily="34" charset="0"/>
                <a:cs typeface="Arial" pitchFamily="34" charset="0"/>
              </a:rPr>
              <a:t> significance, playing a role in the reactions of both catabolism and anabolism.</a:t>
            </a:r>
          </a:p>
          <a:p>
            <a:pPr marL="457200" indent="-457200" algn="just">
              <a:spcBef>
                <a:spcPts val="0"/>
              </a:spcBef>
              <a:buAutoNum type="arabicPeriod"/>
            </a:pPr>
            <a:r>
              <a:rPr lang="en-US" sz="2500" dirty="0">
                <a:latin typeface="Arial" pitchFamily="34" charset="0"/>
                <a:cs typeface="Arial" pitchFamily="34" charset="0"/>
              </a:rPr>
              <a:t>During the Krebs cycle, 1 ATP molecule is formed by substrate phosphorylation, and when coupled with the respiratory chain (by oxidative phosphorylation), 11 more ATP molecules are formed, or another 14 if we count the NADH yield during o-decarboxylation of pyruvate)</a:t>
            </a:r>
            <a:endParaRPr lang="ru-RU" sz="2500" dirty="0">
              <a:latin typeface="Arial" pitchFamily="34" charset="0"/>
              <a:cs typeface="Arial" pitchFamily="34" charset="0"/>
            </a:endParaRPr>
          </a:p>
        </p:txBody>
      </p:sp>
    </p:spTree>
    <p:extLst>
      <p:ext uri="{BB962C8B-B14F-4D97-AF65-F5344CB8AC3E}">
        <p14:creationId xmlns:p14="http://schemas.microsoft.com/office/powerpoint/2010/main" val="15753610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7457"/>
            <a:ext cx="8229600" cy="5577483"/>
          </a:xfrm>
        </p:spPr>
        <p:txBody>
          <a:bodyPr>
            <a:normAutofit/>
          </a:bodyPr>
          <a:lstStyle/>
          <a:p>
            <a:pPr marL="0" indent="0" algn="ctr">
              <a:buNone/>
            </a:pPr>
            <a:r>
              <a:rPr lang="en-US" sz="3600" dirty="0">
                <a:solidFill>
                  <a:srgbClr val="FF0000"/>
                </a:solidFill>
                <a:latin typeface="Arial" pitchFamily="34" charset="0"/>
                <a:cs typeface="Arial" pitchFamily="34" charset="0"/>
              </a:rPr>
              <a:t>THANK YOU FOR THE ATTENTION!</a:t>
            </a:r>
            <a:endParaRPr lang="ru-RU" sz="3600" dirty="0">
              <a:solidFill>
                <a:srgbClr val="FF0000"/>
              </a:solidFill>
              <a:latin typeface="Arial" pitchFamily="34" charset="0"/>
              <a:cs typeface="Arial" pitchFamily="34" charset="0"/>
            </a:endParaRPr>
          </a:p>
        </p:txBody>
      </p:sp>
      <p:pic>
        <p:nvPicPr>
          <p:cNvPr id="2" name="Рисунок 1"/>
          <p:cNvPicPr>
            <a:picLocks noChangeAspect="1"/>
          </p:cNvPicPr>
          <p:nvPr/>
        </p:nvPicPr>
        <p:blipFill>
          <a:blip r:embed="rId2"/>
          <a:stretch>
            <a:fillRect/>
          </a:stretch>
        </p:blipFill>
        <p:spPr>
          <a:xfrm>
            <a:off x="1537105" y="692696"/>
            <a:ext cx="6069790" cy="6032023"/>
          </a:xfrm>
          <a:prstGeom prst="rect">
            <a:avLst/>
          </a:prstGeom>
        </p:spPr>
      </p:pic>
    </p:spTree>
    <p:extLst>
      <p:ext uri="{BB962C8B-B14F-4D97-AF65-F5344CB8AC3E}">
        <p14:creationId xmlns:p14="http://schemas.microsoft.com/office/powerpoint/2010/main" val="33454799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916832"/>
            <a:ext cx="8424936" cy="1569660"/>
          </a:xfrm>
          <a:prstGeom prst="rect">
            <a:avLst/>
          </a:prstGeom>
          <a:noFill/>
        </p:spPr>
        <p:txBody>
          <a:bodyPr wrap="square" rtlCol="0">
            <a:spAutoFit/>
          </a:bodyPr>
          <a:lstStyle/>
          <a:p>
            <a:pPr lvl="0" algn="ctr"/>
            <a:r>
              <a:rPr lang="en-US" sz="4800" b="1" dirty="0" smtClean="0">
                <a:solidFill>
                  <a:srgbClr val="FF0000"/>
                </a:solidFill>
              </a:rPr>
              <a:t>How many ATPs are produced in the Krebs cycle?</a:t>
            </a:r>
            <a:endParaRPr lang="ru-RU" sz="6000" dirty="0">
              <a:solidFill>
                <a:prstClr val="black"/>
              </a:solidFill>
            </a:endParaRPr>
          </a:p>
        </p:txBody>
      </p:sp>
    </p:spTree>
    <p:extLst>
      <p:ext uri="{BB962C8B-B14F-4D97-AF65-F5344CB8AC3E}">
        <p14:creationId xmlns:p14="http://schemas.microsoft.com/office/powerpoint/2010/main" val="1560006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54"/>
            <a:ext cx="9157139" cy="686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0" y="6442501"/>
            <a:ext cx="9144000" cy="461665"/>
          </a:xfrm>
          <a:prstGeom prst="rect">
            <a:avLst/>
          </a:prstGeom>
        </p:spPr>
        <p:txBody>
          <a:bodyPr wrap="square">
            <a:spAutoFit/>
          </a:bodyPr>
          <a:lstStyle/>
          <a:p>
            <a:pPr algn="ctr" fontAlgn="base">
              <a:spcBef>
                <a:spcPct val="0"/>
              </a:spcBef>
              <a:spcAft>
                <a:spcPct val="0"/>
              </a:spcAft>
            </a:pPr>
            <a:r>
              <a:rPr lang="en-US" sz="2400" dirty="0">
                <a:solidFill>
                  <a:srgbClr val="000000"/>
                </a:solidFill>
              </a:rPr>
              <a:t>http://present5.com/presentation/271823201_443792434/image-3.jpg</a:t>
            </a:r>
            <a:endParaRPr lang="ru-RU" sz="2400" dirty="0">
              <a:solidFill>
                <a:srgbClr val="000000"/>
              </a:solidFill>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854"/>
            <a:ext cx="9115816" cy="610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99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12686</TotalTime>
  <Words>2552</Words>
  <Application>Microsoft Office PowerPoint</Application>
  <PresentationFormat>Экран (4:3)</PresentationFormat>
  <Paragraphs>400</Paragraphs>
  <Slides>88</Slides>
  <Notes>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8</vt:i4>
      </vt:variant>
      <vt:variant>
        <vt:lpstr>Заголовки слайдов</vt:lpstr>
      </vt:variant>
      <vt:variant>
        <vt:i4>88</vt:i4>
      </vt:variant>
    </vt:vector>
  </HeadingPairs>
  <TitlesOfParts>
    <vt:vector size="101" baseType="lpstr">
      <vt:lpstr>Arial</vt:lpstr>
      <vt:lpstr>Calibri</vt:lpstr>
      <vt:lpstr>Times New Roman</vt:lpstr>
      <vt:lpstr>Wingdings</vt:lpstr>
      <vt:lpstr>Wingdings 3</vt:lpstr>
      <vt:lpstr>Тема Office</vt:lpstr>
      <vt:lpstr>1_Тема Office</vt:lpstr>
      <vt:lpstr>Оформление по умолчанию</vt:lpstr>
      <vt:lpstr>2_Тема Office</vt:lpstr>
      <vt:lpstr>5_Оформление по умолчанию</vt:lpstr>
      <vt:lpstr>4_Тема Office</vt:lpstr>
      <vt:lpstr>6_Тема Office</vt:lpstr>
      <vt:lpstr>5_Тема Office</vt:lpstr>
      <vt:lpstr>Презентация PowerPoint</vt:lpstr>
      <vt:lpstr>Презентация PowerPoint</vt:lpstr>
      <vt:lpstr>Презентация PowerPoint</vt:lpstr>
      <vt:lpstr>RELEVANCE OF THE TOPIC</vt:lpstr>
      <vt:lpstr>Презентация PowerPoint</vt:lpstr>
      <vt:lpstr>RELEVANCE OF THE TOPIC</vt:lpstr>
      <vt:lpstr>RELEVANCE OF THE TOPIC</vt:lpstr>
      <vt:lpstr>ATP is the universal “money" of cells</vt:lpstr>
      <vt:lpstr>Презентация PowerPoint</vt:lpstr>
      <vt:lpstr>Презентация PowerPoint</vt:lpstr>
      <vt:lpstr>Презентация PowerPoint</vt:lpstr>
      <vt:lpstr>Catabolism and Anabolism</vt:lpstr>
      <vt:lpstr>Презентация PowerPoint</vt:lpstr>
      <vt:lpstr>Презентация PowerPoint</vt:lpstr>
      <vt:lpstr>General information</vt:lpstr>
      <vt:lpstr>Презентация PowerPoint</vt:lpstr>
      <vt:lpstr>General information</vt:lpstr>
      <vt:lpstr>Презентация PowerPoint</vt:lpstr>
      <vt:lpstr>oxidation vs reduction</vt:lpstr>
      <vt:lpstr>Презентация PowerPoint</vt:lpstr>
      <vt:lpstr>Презентация PowerPoint</vt:lpstr>
      <vt:lpstr>oxidation vs reduction</vt:lpstr>
      <vt:lpstr>Презентация PowerPoint</vt:lpstr>
      <vt:lpstr>Direct transfer between members of the redox pair</vt:lpstr>
      <vt:lpstr>Презентация PowerPoint</vt:lpstr>
      <vt:lpstr>Презентация PowerPoint</vt:lpstr>
      <vt:lpstr>Transfer in the composition of the H atom</vt:lpstr>
      <vt:lpstr>Direct interaction of matter with oxygen</vt:lpstr>
      <vt:lpstr>Indirect transfer to oxygen</vt:lpstr>
      <vt:lpstr>Indirect transfer to oxygen</vt:lpstr>
      <vt:lpstr>General information</vt:lpstr>
      <vt:lpstr>General information</vt:lpstr>
      <vt:lpstr>Biological oxidation functions</vt:lpstr>
      <vt:lpstr>DIFFERENCES OF BIOLOGICAL OXIDATION AND OXIDATION IN NONLIVING NATURE</vt:lpstr>
      <vt:lpstr>Презентация PowerPoint</vt:lpstr>
      <vt:lpstr>Презентация PowerPoint</vt:lpstr>
      <vt:lpstr>Macroergi</vt:lpstr>
      <vt:lpstr>Cofactors</vt:lpstr>
      <vt:lpstr>Презентация PowerPoint</vt:lpstr>
      <vt:lpstr>Energy metabolism</vt:lpstr>
      <vt:lpstr>Catabolism</vt:lpstr>
      <vt:lpstr>Catabolism</vt:lpstr>
      <vt:lpstr>Презентация PowerPoint</vt:lpstr>
      <vt:lpstr>Презентация PowerPoint</vt:lpstr>
      <vt:lpstr>Презентация PowerPoint</vt:lpstr>
      <vt:lpstr>Презентация PowerPoint</vt:lpstr>
      <vt:lpstr>OXIDATIVE DECARBOXYLATION OF PIRUVATE</vt:lpstr>
      <vt:lpstr>Презентация PowerPoint</vt:lpstr>
      <vt:lpstr>Презентация PowerPoint</vt:lpstr>
      <vt:lpstr>Презентация PowerPoint</vt:lpstr>
      <vt:lpstr>Презентация PowerPoint</vt:lpstr>
      <vt:lpstr>Презентация PowerPoint</vt:lpstr>
      <vt:lpstr>Oxidative decarboxylation of pyruvate: preparatory reaction before the Krebs cycle</vt:lpstr>
      <vt:lpstr>Презентация PowerPoint</vt:lpstr>
      <vt:lpstr>THREE-DIMENSIONAL MODEL OF THE PIRUVATE DEHYDROGENASE COMPLEX</vt:lpstr>
      <vt:lpstr>PIRUVATE DEHYDROGENASE COMPLEX INCLUDES:</vt:lpstr>
      <vt:lpstr>Презентация PowerPoint</vt:lpstr>
      <vt:lpstr>Презентация PowerPoint</vt:lpstr>
      <vt:lpstr>PRODUCTS OF THE PIRUVATE DEHYDROGENASE REACTION AND THEIR FURTHER TRANSFORMATIONS</vt:lpstr>
      <vt:lpstr>Krebs cycle</vt:lpstr>
      <vt:lpstr>Why is it also called the citrate cycle and the tricarboxylic acid cycle?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SUMMARY EQUATION OF THE CREBS CYCLE</vt:lpstr>
      <vt:lpstr>Презентация PowerPoint</vt:lpstr>
      <vt:lpstr>Презентация PowerPoint</vt:lpstr>
      <vt:lpstr>Презентация PowerPoint</vt:lpstr>
      <vt:lpstr>Презентация PowerPoint</vt:lpstr>
      <vt:lpstr>HORMONAL REGULATION OF THE KREBS CYCLE</vt:lpstr>
      <vt:lpstr>Презентация PowerPoint</vt:lpstr>
      <vt:lpstr>Презентация PowerPoint</vt:lpstr>
      <vt:lpstr>The significance of the Krebs cycle</vt:lpstr>
      <vt:lpstr>CYCLE OF KREBS</vt:lpstr>
      <vt:lpstr>Hydrogen-donor function of the Krebs cycle</vt:lpstr>
      <vt:lpstr>The Krebs BiCycle</vt:lpstr>
      <vt:lpstr>WAYS OF USING ATP</vt:lpstr>
      <vt:lpstr>WAYS OF USING ATP</vt:lpstr>
      <vt:lpstr>Conclusion</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Малиновская НА</dc:creator>
  <cp:lastModifiedBy>yulia</cp:lastModifiedBy>
  <cp:revision>612</cp:revision>
  <cp:lastPrinted>2019-03-28T02:47:24Z</cp:lastPrinted>
  <dcterms:modified xsi:type="dcterms:W3CDTF">2023-09-29T14:33:27Z</dcterms:modified>
</cp:coreProperties>
</file>