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773" autoAdjust="0"/>
  </p:normalViewPr>
  <p:slideViewPr>
    <p:cSldViewPr snapToGrid="0">
      <p:cViewPr varScale="1">
        <p:scale>
          <a:sx n="63" d="100"/>
          <a:sy n="63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перемещения страницы щёлкните мышью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79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80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 </a:t>
            </a:r>
          </a:p>
        </p:txBody>
      </p:sp>
      <p:sp>
        <p:nvSpPr>
          <p:cNvPr id="81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A3524D2F-4D9A-425F-B89B-46ECCE896463}" type="slidenum">
              <a:rPr lang="ru-RU" sz="1400" b="0" strike="noStrike" spc="-1">
                <a:latin typeface="Times New Roman"/>
              </a:rPr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0920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 baseline="0" dirty="0" smtClean="0">
              <a:latin typeface="Arial"/>
            </a:endParaRPr>
          </a:p>
        </p:txBody>
      </p:sp>
      <p:sp>
        <p:nvSpPr>
          <p:cNvPr id="149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C4800E9-2327-47A7-A578-05EAC2C268B7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2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843082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aseline="0" dirty="0" smtClean="0"/>
              <a:t>метастазы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3524D2F-4D9A-425F-B89B-46ECCE896463}" type="slidenum">
              <a:rPr lang="ru-RU" sz="1400" b="0" strike="noStrike" spc="-1" smtClean="0">
                <a:latin typeface="Times New Roman"/>
              </a:rPr>
              <a:t>18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07816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15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52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BE9B1833-9E78-463B-ACA8-3BF901FBFF8B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3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7854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15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pPr marL="0" indent="0">
              <a:buNone/>
            </a:pPr>
            <a:endParaRPr lang="ru-RU" sz="2000" b="0" strike="noStrike" spc="-1" dirty="0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1266F715-B45D-41FB-A76C-FB79430197D4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5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73044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3524D2F-4D9A-425F-B89B-46ECCE896463}" type="slidenum">
              <a:rPr lang="ru-RU" sz="1400" b="0" strike="noStrike" spc="-1" smtClean="0">
                <a:latin typeface="Times New Roman"/>
              </a:rPr>
              <a:t>7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4584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3524D2F-4D9A-425F-B89B-46ECCE896463}" type="slidenum">
              <a:rPr lang="ru-RU" sz="1400" b="0" strike="noStrike" spc="-1" smtClean="0">
                <a:latin typeface="Times New Roman"/>
              </a:rPr>
              <a:t>9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39747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3524D2F-4D9A-425F-B89B-46ECCE896463}" type="slidenum">
              <a:rPr lang="ru-RU" sz="1400" b="0" strike="noStrike" spc="-1" smtClean="0">
                <a:latin typeface="Times New Roman"/>
              </a:rPr>
              <a:t>11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44224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4813" cy="3084513"/>
          </a:xfrm>
          <a:prstGeom prst="rect">
            <a:avLst/>
          </a:prstGeom>
        </p:spPr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5320" cy="3599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2000" b="0" strike="noStrike" spc="-1">
              <a:latin typeface="Arial"/>
            </a:endParaRPr>
          </a:p>
        </p:txBody>
      </p:sp>
      <p:sp>
        <p:nvSpPr>
          <p:cNvPr id="158" name="CustomShape 3"/>
          <p:cNvSpPr/>
          <p:nvPr/>
        </p:nvSpPr>
        <p:spPr>
          <a:xfrm>
            <a:off x="3884760" y="8685360"/>
            <a:ext cx="2970720" cy="457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fld id="{8BC3B989-1F28-4E16-BDA2-69A0C5206086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13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9453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ru-RU" baseline="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3524D2F-4D9A-425F-B89B-46ECCE896463}" type="slidenum">
              <a:rPr lang="ru-RU" sz="1400" b="0" strike="noStrike" spc="-1" smtClean="0">
                <a:latin typeface="Times New Roman"/>
              </a:rPr>
              <a:t>15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122383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A3524D2F-4D9A-425F-B89B-46ECCE896463}" type="slidenum">
              <a:rPr lang="ru-RU" sz="1400" b="0" strike="noStrike" spc="-1" smtClean="0">
                <a:latin typeface="Times New Roman"/>
              </a:rPr>
              <a:t>16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75511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080" cy="11444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ru-RU" sz="18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pubmed.ncbi.nlm.nih.gov/?term=Czarniecki%20M%5bAuthor%5d" TargetMode="External"/><Relationship Id="rId13" Type="http://schemas.openxmlformats.org/officeDocument/2006/relationships/hyperlink" Target="https://pubmed.ncbi.nlm.nih.gov/?term=Pinto%20PA%5bAuthor%5d" TargetMode="External"/><Relationship Id="rId3" Type="http://schemas.openxmlformats.org/officeDocument/2006/relationships/hyperlink" Target="https://pubmed.ncbi.nlm.nih.gov/?term=Hale%20GR%5bAuthor%5d" TargetMode="External"/><Relationship Id="rId7" Type="http://schemas.openxmlformats.org/officeDocument/2006/relationships/hyperlink" Target="https://pubmed.ncbi.nlm.nih.gov/?term=Mehralivand%20S%5bAuthor%5d" TargetMode="External"/><Relationship Id="rId12" Type="http://schemas.openxmlformats.org/officeDocument/2006/relationships/hyperlink" Target="https://pubmed.ncbi.nlm.nih.gov/?term=T%C3%BCrkbey%20B%5bAuthor%5d" TargetMode="External"/><Relationship Id="rId2" Type="http://schemas.openxmlformats.org/officeDocument/2006/relationships/hyperlink" Target="https://pubmed.ncbi.nlm.nih.gov/?term=Rayn%20KN%5bAuthor%5d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ubmed.ncbi.nlm.nih.gov/?term=Carvalho%20FL%5bAuthor%5d" TargetMode="External"/><Relationship Id="rId11" Type="http://schemas.openxmlformats.org/officeDocument/2006/relationships/hyperlink" Target="https://pubmed.ncbi.nlm.nih.gov/?term=Choyke%20P%5bAuthor%5d" TargetMode="External"/><Relationship Id="rId5" Type="http://schemas.openxmlformats.org/officeDocument/2006/relationships/hyperlink" Target="https://pubmed.ncbi.nlm.nih.gov/?term=Gold%20SA%5bAuthor%5d" TargetMode="External"/><Relationship Id="rId15" Type="http://schemas.openxmlformats.org/officeDocument/2006/relationships/image" Target="../media/image1.png"/><Relationship Id="rId10" Type="http://schemas.openxmlformats.org/officeDocument/2006/relationships/hyperlink" Target="https://pubmed.ncbi.nlm.nih.gov/?term=Merino%20MJ%5bAuthor%5d" TargetMode="External"/><Relationship Id="rId4" Type="http://schemas.openxmlformats.org/officeDocument/2006/relationships/hyperlink" Target="https://pubmed.ncbi.nlm.nih.gov/?term=Bloom%20JB%5bAuthor%5d" TargetMode="External"/><Relationship Id="rId9" Type="http://schemas.openxmlformats.org/officeDocument/2006/relationships/hyperlink" Target="https://pubmed.ncbi.nlm.nih.gov/?term=Wood%20BJ%5bAuthor%5d" TargetMode="External"/><Relationship Id="rId14" Type="http://schemas.openxmlformats.org/officeDocument/2006/relationships/hyperlink" Target="https://pubmed.ncbi.nlm.nih.gov/?term=Agarwal%20PK%5bAuthor%5d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ustomShape 1"/>
          <p:cNvSpPr/>
          <p:nvPr/>
        </p:nvSpPr>
        <p:spPr>
          <a:xfrm>
            <a:off x="288000" y="1644840"/>
            <a:ext cx="11444040" cy="238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/>
          <a:lstStyle/>
          <a:p>
            <a:pPr algn="ctr">
              <a:lnSpc>
                <a:spcPts val="4201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Впервые выявленный рак мочевого пузыря, обнаруженный на </a:t>
            </a:r>
            <a:r>
              <a:rPr lang="ru-RU" sz="4400" b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мультипараметрической</a:t>
            </a: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МРТ предстательной железы: опыт одного центра</a:t>
            </a:r>
            <a:endParaRPr lang="ru-RU" sz="4400" b="0" strike="noStrike" spc="-1" dirty="0">
              <a:latin typeface="Times New Roman"/>
            </a:endParaRPr>
          </a:p>
        </p:txBody>
      </p:sp>
      <p:sp>
        <p:nvSpPr>
          <p:cNvPr id="83" name="CustomShape 2"/>
          <p:cNvSpPr/>
          <p:nvPr/>
        </p:nvSpPr>
        <p:spPr>
          <a:xfrm>
            <a:off x="6599160" y="5446080"/>
            <a:ext cx="5378760" cy="14108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Выполнил: ординатор 2-го года обучения </a:t>
            </a:r>
            <a:endParaRPr lang="ru-RU" sz="2000" b="0" strike="noStrike" spc="-1">
              <a:latin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 специальности «Рентгенология» </a:t>
            </a:r>
            <a:endParaRPr lang="ru-RU" sz="2000" b="0" strike="noStrike" spc="-1">
              <a:latin typeface="Times New Roman"/>
            </a:endParaRPr>
          </a:p>
          <a:p>
            <a:pPr algn="r">
              <a:lnSpc>
                <a:spcPct val="100000"/>
              </a:lnSpc>
            </a:pPr>
            <a:r>
              <a:rPr lang="ru-RU" sz="20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Тутарков Сергей Геннадьевич</a:t>
            </a:r>
            <a:endParaRPr lang="ru-RU" sz="20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endParaRPr lang="ru-RU" sz="2000" b="0" strike="noStrike" spc="-1">
              <a:latin typeface="Times New Roman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ru-RU" sz="2000" b="0" strike="noStrike" spc="-1">
              <a:latin typeface="Times New Roman"/>
            </a:endParaRPr>
          </a:p>
        </p:txBody>
      </p:sp>
      <p:sp>
        <p:nvSpPr>
          <p:cNvPr id="84" name="CustomShape 3"/>
          <p:cNvSpPr/>
          <p:nvPr/>
        </p:nvSpPr>
        <p:spPr>
          <a:xfrm flipV="1">
            <a:off x="-7846200" y="6215760"/>
            <a:ext cx="200160" cy="44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85" name="CustomShape 4"/>
          <p:cNvSpPr/>
          <p:nvPr/>
        </p:nvSpPr>
        <p:spPr>
          <a:xfrm>
            <a:off x="216000" y="4824000"/>
            <a:ext cx="7069680" cy="178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253800" rIns="0" bIns="127080" anchor="ctr"/>
          <a:lstStyle/>
          <a:p>
            <a:pPr>
              <a:lnSpc>
                <a:spcPct val="100000"/>
              </a:lnSpc>
            </a:pP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Published online 2018 Sep 1. </a:t>
            </a:r>
            <a:endParaRPr lang="ru-RU" sz="1400" b="0" strike="noStrike" spc="-1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>
                <a:solidFill>
                  <a:srgbClr val="000000"/>
                </a:solidFill>
                <a:latin typeface="Cambria"/>
                <a:ea typeface="DejaVu Sans"/>
              </a:rPr>
              <a:t>Incidental bladder cancers found on multiparametric MRI of the prostate gland: a single center experience</a:t>
            </a:r>
            <a:endParaRPr lang="ru-RU" sz="1800" b="0" strike="noStrike" spc="-1">
              <a:latin typeface="Times New Roman"/>
            </a:endParaRPr>
          </a:p>
          <a:p>
            <a:pPr>
              <a:lnSpc>
                <a:spcPct val="100000"/>
              </a:lnSpc>
            </a:pP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2"/>
              </a:rPr>
              <a:t>Kareem N. Rayn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3"/>
              </a:rPr>
              <a:t>Graham R. Hale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4"/>
              </a:rPr>
              <a:t>Jonathan B. Bloom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5"/>
              </a:rPr>
              <a:t>Samuel A. Gold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6"/>
              </a:rPr>
              <a:t>Filipe L.F. Carvalho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7"/>
              </a:rPr>
              <a:t>Sherif Mehralivand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8"/>
              </a:rPr>
              <a:t>Marcin Czarniecki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9"/>
              </a:rPr>
              <a:t>Bradford J. Wood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10"/>
              </a:rPr>
              <a:t>Maria J. Merino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11"/>
              </a:rPr>
              <a:t>Peter Choyke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12"/>
              </a:rPr>
              <a:t>Barış Türkbey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13"/>
              </a:rPr>
              <a:t>Peter A. Pinto</a:t>
            </a:r>
            <a:r>
              <a:rPr lang="ru-RU" sz="1400" b="0" strike="noStrike" spc="-1">
                <a:solidFill>
                  <a:srgbClr val="000000"/>
                </a:solidFill>
                <a:latin typeface="Helvetica Neue"/>
                <a:ea typeface="DejaVu Sans"/>
              </a:rPr>
              <a:t>, and </a:t>
            </a:r>
            <a:r>
              <a:rPr lang="ru-RU" sz="1400" b="0" u="sng" strike="noStrike" spc="-1">
                <a:solidFill>
                  <a:srgbClr val="0563C1"/>
                </a:solidFill>
                <a:uFillTx/>
                <a:latin typeface="Helvetica Neue"/>
                <a:ea typeface="DejaVu Sans"/>
                <a:hlinkClick r:id="rId14"/>
              </a:rPr>
              <a:t>Piyush K. Agarwal</a:t>
            </a:r>
            <a:endParaRPr lang="ru-RU" sz="1400" b="0" strike="noStrike" spc="-1">
              <a:latin typeface="Times New Roman"/>
            </a:endParaRPr>
          </a:p>
        </p:txBody>
      </p:sp>
      <p:pic>
        <p:nvPicPr>
          <p:cNvPr id="86" name="Рисунок 5"/>
          <p:cNvPicPr/>
          <p:nvPr/>
        </p:nvPicPr>
        <p:blipFill>
          <a:blip r:embed="rId15"/>
          <a:stretch/>
        </p:blipFill>
        <p:spPr>
          <a:xfrm>
            <a:off x="277920" y="4032000"/>
            <a:ext cx="4761360" cy="713160"/>
          </a:xfrm>
          <a:prstGeom prst="rect">
            <a:avLst/>
          </a:prstGeom>
          <a:ln>
            <a:noFill/>
          </a:ln>
        </p:spPr>
      </p:pic>
      <p:sp>
        <p:nvSpPr>
          <p:cNvPr id="87" name="CustomShape 5"/>
          <p:cNvSpPr/>
          <p:nvPr/>
        </p:nvSpPr>
        <p:spPr>
          <a:xfrm>
            <a:off x="228600" y="292680"/>
            <a:ext cx="1170324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ФГБОУ ВО «Красноярский государственный медицинский университет имени профессора В.Ф. Войно - Ясенецкого» </a:t>
            </a:r>
            <a:endParaRPr lang="ru-RU" sz="2000" b="0" strike="noStrike" spc="-1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Кафедра лучевой диагностики ИПО</a:t>
            </a:r>
            <a:endParaRPr lang="ru-RU" sz="2000" b="0" strike="noStrike" spc="-1">
              <a:latin typeface="Times New Roman"/>
            </a:endParaRPr>
          </a:p>
        </p:txBody>
      </p:sp>
      <p:sp>
        <p:nvSpPr>
          <p:cNvPr id="88" name="CustomShape 6"/>
          <p:cNvSpPr/>
          <p:nvPr/>
        </p:nvSpPr>
        <p:spPr>
          <a:xfrm>
            <a:off x="144000" y="6544080"/>
            <a:ext cx="5183280" cy="583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Национальный институт онкологии, г. Бетесда, штат Мэрилэнд, США.</a:t>
            </a:r>
            <a:endParaRPr lang="ru-RU" sz="1200" b="0" strike="noStrike" spc="-1"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166254" y="0"/>
            <a:ext cx="12191040" cy="94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Результаты </a:t>
            </a:r>
            <a:r>
              <a:rPr lang="ru-RU" sz="4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исследования</a:t>
            </a:r>
            <a:endParaRPr lang="ru-RU" sz="4400" b="0" strike="noStrike" spc="-1" dirty="0">
              <a:latin typeface="Times New Roman"/>
            </a:endParaRPr>
          </a:p>
        </p:txBody>
      </p:sp>
      <p:pic>
        <p:nvPicPr>
          <p:cNvPr id="108" name="Picture 2"/>
          <p:cNvPicPr/>
          <p:nvPr/>
        </p:nvPicPr>
        <p:blipFill>
          <a:blip r:embed="rId2"/>
          <a:stretch/>
        </p:blipFill>
        <p:spPr>
          <a:xfrm>
            <a:off x="5146920" y="1079280"/>
            <a:ext cx="6229800" cy="5493240"/>
          </a:xfrm>
          <a:prstGeom prst="rect">
            <a:avLst/>
          </a:prstGeom>
          <a:ln>
            <a:noFill/>
          </a:ln>
        </p:spPr>
      </p:pic>
      <p:sp>
        <p:nvSpPr>
          <p:cNvPr id="109" name="CustomShape 2"/>
          <p:cNvSpPr/>
          <p:nvPr/>
        </p:nvSpPr>
        <p:spPr>
          <a:xfrm>
            <a:off x="544680" y="1094531"/>
            <a:ext cx="4396680" cy="4355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Clinical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characteristics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patients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with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cancerous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lesions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on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biopsy</a:t>
            </a:r>
            <a:endParaRPr lang="ru-RU" sz="24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 dirty="0">
              <a:latin typeface="Times New Roman"/>
            </a:endParaRPr>
          </a:p>
          <a:p>
            <a:pPr algn="ctr"/>
            <a:r>
              <a:rPr lang="ru-RU" sz="2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Клиническая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характеристика пациентов с </a:t>
            </a: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подтверждённым диагнозом ЗНО</a:t>
            </a:r>
            <a:r>
              <a:rPr lang="en-US" sz="2800" b="1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b="1" spc="-1" dirty="0" smtClean="0">
                <a:solidFill>
                  <a:srgbClr val="000000"/>
                </a:solidFill>
                <a:latin typeface="Times New Roman"/>
              </a:rPr>
              <a:t>мочевого пузыря</a:t>
            </a:r>
            <a:r>
              <a:rPr lang="en-US" sz="2800" b="1" spc="-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sz="2800" b="1" spc="-1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2800" b="1" spc="-1" dirty="0">
                <a:solidFill>
                  <a:srgbClr val="000000"/>
                </a:solidFill>
                <a:latin typeface="Times New Roman"/>
              </a:rPr>
              <a:t>n-13</a:t>
            </a:r>
            <a:r>
              <a:rPr lang="ru-RU" sz="2800" b="1" spc="-1" dirty="0">
                <a:solidFill>
                  <a:srgbClr val="000000"/>
                </a:solidFill>
                <a:latin typeface="Times New Roman"/>
              </a:rPr>
              <a:t>)</a:t>
            </a:r>
            <a:endParaRPr lang="ru-RU" sz="2800" b="1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CustomShape 1"/>
          <p:cNvSpPr/>
          <p:nvPr/>
        </p:nvSpPr>
        <p:spPr>
          <a:xfrm>
            <a:off x="359640" y="5654520"/>
            <a:ext cx="11601360" cy="939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 algn="ctr">
              <a:lnSpc>
                <a:spcPts val="2299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Мужчина 75 лет (ПСА 7,75 нг/мл), Глисон 3+3.</a:t>
            </a:r>
            <a:endParaRPr lang="ru-RU" sz="2400" b="0" strike="noStrike" spc="-1">
              <a:latin typeface="Times New Roman"/>
            </a:endParaRPr>
          </a:p>
          <a:p>
            <a:pPr marL="228600" indent="-227520" algn="ctr">
              <a:lnSpc>
                <a:spcPts val="2299"/>
              </a:lnSpc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 </a:t>
            </a: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(А-В) </a:t>
            </a: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- папиллярное образование левой заднелатеральной стенки мочевого пузыря </a:t>
            </a:r>
            <a:endParaRPr lang="ru-RU" sz="2400" b="0" strike="noStrike" spc="-1">
              <a:latin typeface="Times New Roman"/>
            </a:endParaRPr>
          </a:p>
        </p:txBody>
      </p:sp>
      <p:pic>
        <p:nvPicPr>
          <p:cNvPr id="112" name="Рисунок 1"/>
          <p:cNvPicPr/>
          <p:nvPr/>
        </p:nvPicPr>
        <p:blipFill>
          <a:blip r:embed="rId3"/>
          <a:stretch/>
        </p:blipFill>
        <p:spPr>
          <a:xfrm>
            <a:off x="1909440" y="1665720"/>
            <a:ext cx="8268120" cy="3836880"/>
          </a:xfrm>
          <a:prstGeom prst="rect">
            <a:avLst/>
          </a:prstGeom>
          <a:ln>
            <a:noFill/>
          </a:ln>
        </p:spPr>
      </p:pic>
      <p:sp>
        <p:nvSpPr>
          <p:cNvPr id="113" name="CustomShape 2"/>
          <p:cNvSpPr/>
          <p:nvPr/>
        </p:nvSpPr>
        <p:spPr>
          <a:xfrm>
            <a:off x="0" y="239760"/>
            <a:ext cx="12191040" cy="14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 предстательной железы.</a:t>
            </a:r>
            <a:endParaRPr lang="ru-RU" sz="4000" b="0" strike="noStrike" spc="-1" dirty="0">
              <a:latin typeface="Times New Roman"/>
            </a:endParaRPr>
          </a:p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МРТ мочевого пузыря, Т2-ВИ, аксиальная и фронтальная </a:t>
            </a:r>
            <a:r>
              <a:rPr lang="ru-RU" sz="4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плоскость</a:t>
            </a:r>
            <a:endParaRPr lang="ru-RU" sz="4000" b="0" strike="noStrike" spc="-1" dirty="0">
              <a:latin typeface="Times New Roman"/>
            </a:endParaRPr>
          </a:p>
        </p:txBody>
      </p:sp>
      <p:sp>
        <p:nvSpPr>
          <p:cNvPr id="114" name="CustomShape 3"/>
          <p:cNvSpPr/>
          <p:nvPr/>
        </p:nvSpPr>
        <p:spPr>
          <a:xfrm>
            <a:off x="1858680" y="160380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А</a:t>
            </a:r>
            <a:endParaRPr lang="ru-RU" sz="3200" b="0" strike="noStrike" spc="-1">
              <a:latin typeface="Times New Roman"/>
            </a:endParaRPr>
          </a:p>
        </p:txBody>
      </p:sp>
      <p:sp>
        <p:nvSpPr>
          <p:cNvPr id="115" name="CustomShape 4"/>
          <p:cNvSpPr/>
          <p:nvPr/>
        </p:nvSpPr>
        <p:spPr>
          <a:xfrm>
            <a:off x="6148440" y="160632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В</a:t>
            </a:r>
            <a:endParaRPr lang="ru-RU" sz="3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461520" y="5135040"/>
            <a:ext cx="10844640" cy="54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Мужчина 76 лет (ПСА 8,0 нг/мл), Глисон 3+3. </a:t>
            </a:r>
            <a:endParaRPr lang="ru-RU" sz="2400" b="0" strike="noStrike" spc="-1">
              <a:latin typeface="Times New Roman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ru-RU" sz="2400" b="0" strike="noStrike" spc="-1">
              <a:latin typeface="Times New Roman"/>
            </a:endParaRPr>
          </a:p>
        </p:txBody>
      </p:sp>
      <p:pic>
        <p:nvPicPr>
          <p:cNvPr id="117" name="Рисунок 1"/>
          <p:cNvPicPr/>
          <p:nvPr/>
        </p:nvPicPr>
        <p:blipFill>
          <a:blip r:embed="rId2"/>
          <a:stretch/>
        </p:blipFill>
        <p:spPr>
          <a:xfrm>
            <a:off x="702720" y="1724400"/>
            <a:ext cx="10902240" cy="3363120"/>
          </a:xfrm>
          <a:prstGeom prst="rect">
            <a:avLst/>
          </a:prstGeom>
          <a:ln>
            <a:noFill/>
          </a:ln>
        </p:spPr>
      </p:pic>
      <p:sp>
        <p:nvSpPr>
          <p:cNvPr id="118" name="CustomShape 2"/>
          <p:cNvSpPr/>
          <p:nvPr/>
        </p:nvSpPr>
        <p:spPr>
          <a:xfrm>
            <a:off x="0" y="239760"/>
            <a:ext cx="12191040" cy="14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 предстательной железы.</a:t>
            </a:r>
            <a:endParaRPr lang="ru-RU" sz="4000" b="0" strike="noStrike" spc="-1" dirty="0">
              <a:latin typeface="Times New Roman"/>
            </a:endParaRPr>
          </a:p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МРТ мочевого пузыря (Т2-ВИ, DWI, DCE), аксиальная </a:t>
            </a:r>
            <a:r>
              <a:rPr lang="ru-RU" sz="40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плоскость</a:t>
            </a:r>
            <a:endParaRPr lang="ru-RU" sz="4000" b="0" strike="noStrike" spc="-1" dirty="0">
              <a:latin typeface="Times New Roman"/>
            </a:endParaRPr>
          </a:p>
        </p:txBody>
      </p:sp>
      <p:sp>
        <p:nvSpPr>
          <p:cNvPr id="119" name="CustomShape 3"/>
          <p:cNvSpPr/>
          <p:nvPr/>
        </p:nvSpPr>
        <p:spPr>
          <a:xfrm>
            <a:off x="4349520" y="171144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D</a:t>
            </a:r>
            <a:endParaRPr lang="ru-RU" sz="3200" b="0" strike="noStrike" spc="-1">
              <a:latin typeface="Times New Roman"/>
            </a:endParaRPr>
          </a:p>
        </p:txBody>
      </p:sp>
      <p:sp>
        <p:nvSpPr>
          <p:cNvPr id="120" name="CustomShape 4"/>
          <p:cNvSpPr/>
          <p:nvPr/>
        </p:nvSpPr>
        <p:spPr>
          <a:xfrm>
            <a:off x="8097120" y="166644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E</a:t>
            </a:r>
            <a:endParaRPr lang="ru-RU" sz="3200" b="0" strike="noStrike" spc="-1">
              <a:latin typeface="Times New Roman"/>
            </a:endParaRPr>
          </a:p>
        </p:txBody>
      </p:sp>
      <p:sp>
        <p:nvSpPr>
          <p:cNvPr id="121" name="CustomShape 5"/>
          <p:cNvSpPr/>
          <p:nvPr/>
        </p:nvSpPr>
        <p:spPr>
          <a:xfrm>
            <a:off x="677160" y="175644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С</a:t>
            </a:r>
            <a:endParaRPr lang="ru-RU" sz="3200" b="0" strike="noStrike" spc="-1">
              <a:latin typeface="Times New Roman"/>
            </a:endParaRPr>
          </a:p>
        </p:txBody>
      </p:sp>
      <p:sp>
        <p:nvSpPr>
          <p:cNvPr id="122" name="CustomShape 6"/>
          <p:cNvSpPr/>
          <p:nvPr/>
        </p:nvSpPr>
        <p:spPr>
          <a:xfrm>
            <a:off x="404640" y="5649120"/>
            <a:ext cx="7539120" cy="699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401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(С-D)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папиллярное образование задней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стенки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мочевого пузыря с умеренным ограничением диффузии </a:t>
            </a:r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123" name="CustomShape 7"/>
          <p:cNvSpPr/>
          <p:nvPr/>
        </p:nvSpPr>
        <p:spPr>
          <a:xfrm>
            <a:off x="8124840" y="5552640"/>
            <a:ext cx="4066200" cy="10044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ts val="2401"/>
              </a:lnSpc>
            </a:pPr>
            <a:r>
              <a:rPr lang="ru-RU" sz="2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(E)</a:t>
            </a:r>
            <a:r>
              <a:rPr lang="ru-RU" sz="2400" b="0" strike="noStrike" spc="-1">
                <a:solidFill>
                  <a:srgbClr val="000000"/>
                </a:solidFill>
                <a:latin typeface="Times New Roman"/>
                <a:ea typeface="DejaVu Sans"/>
              </a:rPr>
              <a:t> - диффузное и раннее усиление сигнала от папиллярного образования</a:t>
            </a:r>
            <a:endParaRPr lang="ru-RU" sz="2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ustomShape 1"/>
          <p:cNvSpPr/>
          <p:nvPr/>
        </p:nvSpPr>
        <p:spPr>
          <a:xfrm>
            <a:off x="299880" y="5435640"/>
            <a:ext cx="11616120" cy="73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Мужчина 66 лет (ПСА 48,90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нг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/мл),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Глисон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4+5. Инвазия рака предстательной железы в мочевой пузырь.</a:t>
            </a:r>
            <a:endParaRPr lang="ru-RU" sz="24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(F-G)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диффузный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гипоинтенсивный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аномальный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сигнал</a:t>
            </a:r>
            <a:endParaRPr lang="ru-RU" sz="2400" b="0" strike="noStrike" spc="-1" dirty="0">
              <a:latin typeface="Times New Roman"/>
            </a:endParaRPr>
          </a:p>
        </p:txBody>
      </p:sp>
      <p:pic>
        <p:nvPicPr>
          <p:cNvPr id="125" name="Рисунок 3"/>
          <p:cNvPicPr/>
          <p:nvPr/>
        </p:nvPicPr>
        <p:blipFill>
          <a:blip r:embed="rId3"/>
          <a:stretch/>
        </p:blipFill>
        <p:spPr>
          <a:xfrm>
            <a:off x="2322360" y="1735560"/>
            <a:ext cx="7717320" cy="3713760"/>
          </a:xfrm>
          <a:prstGeom prst="rect">
            <a:avLst/>
          </a:prstGeom>
          <a:ln>
            <a:noFill/>
          </a:ln>
        </p:spPr>
      </p:pic>
      <p:sp>
        <p:nvSpPr>
          <p:cNvPr id="126" name="CustomShape 2"/>
          <p:cNvSpPr/>
          <p:nvPr/>
        </p:nvSpPr>
        <p:spPr>
          <a:xfrm>
            <a:off x="0" y="239760"/>
            <a:ext cx="12191040" cy="14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 предстательной железы.</a:t>
            </a:r>
            <a:endParaRPr lang="ru-RU" sz="4000" b="0" strike="noStrike" spc="-1" dirty="0">
              <a:latin typeface="Times New Roman"/>
            </a:endParaRPr>
          </a:p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МРТ мочевого пузыря (Т2-ВИ, ADC карта), аксиальная 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плоскость</a:t>
            </a:r>
            <a:endParaRPr lang="ru-RU" sz="4000" b="0" strike="noStrike" spc="-1" dirty="0">
              <a:latin typeface="Times New Roman"/>
            </a:endParaRPr>
          </a:p>
        </p:txBody>
      </p:sp>
      <p:sp>
        <p:nvSpPr>
          <p:cNvPr id="127" name="CustomShape 3"/>
          <p:cNvSpPr/>
          <p:nvPr/>
        </p:nvSpPr>
        <p:spPr>
          <a:xfrm>
            <a:off x="6178320" y="169632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G</a:t>
            </a:r>
            <a:endParaRPr lang="ru-RU" sz="3200" b="0" strike="noStrike" spc="-1">
              <a:latin typeface="Times New Roman"/>
            </a:endParaRPr>
          </a:p>
        </p:txBody>
      </p:sp>
      <p:sp>
        <p:nvSpPr>
          <p:cNvPr id="128" name="CustomShape 4"/>
          <p:cNvSpPr/>
          <p:nvPr/>
        </p:nvSpPr>
        <p:spPr>
          <a:xfrm>
            <a:off x="2313360" y="169884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F</a:t>
            </a:r>
            <a:endParaRPr lang="ru-RU" sz="3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Рисунок 8"/>
          <p:cNvPicPr/>
          <p:nvPr/>
        </p:nvPicPr>
        <p:blipFill>
          <a:blip r:embed="rId2"/>
          <a:stretch/>
        </p:blipFill>
        <p:spPr>
          <a:xfrm>
            <a:off x="2152440" y="1714320"/>
            <a:ext cx="7806600" cy="3647880"/>
          </a:xfrm>
          <a:prstGeom prst="rect">
            <a:avLst/>
          </a:prstGeom>
          <a:ln>
            <a:noFill/>
          </a:ln>
        </p:spPr>
      </p:pic>
      <p:sp>
        <p:nvSpPr>
          <p:cNvPr id="130" name="CustomShape 1"/>
          <p:cNvSpPr/>
          <p:nvPr/>
        </p:nvSpPr>
        <p:spPr>
          <a:xfrm>
            <a:off x="0" y="194760"/>
            <a:ext cx="12191040" cy="1423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 предстательной железы.</a:t>
            </a:r>
            <a:endParaRPr lang="ru-RU" sz="4000" b="0" strike="noStrike" spc="-1" dirty="0">
              <a:latin typeface="Times New Roman"/>
            </a:endParaRPr>
          </a:p>
          <a:p>
            <a:pPr algn="ctr">
              <a:lnSpc>
                <a:spcPts val="3501"/>
              </a:lnSpc>
            </a:pPr>
            <a:r>
              <a:rPr lang="ru-RU" sz="40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МРТ мочевого пузыря (Т2-ВИ, ADC карта), аксиальная </a:t>
            </a:r>
            <a:r>
              <a:rPr lang="ru-RU" sz="4000" b="1" spc="-1" dirty="0">
                <a:solidFill>
                  <a:srgbClr val="000000"/>
                </a:solidFill>
                <a:latin typeface="Times New Roman"/>
              </a:rPr>
              <a:t>плоскость</a:t>
            </a:r>
            <a:endParaRPr lang="ru-RU" sz="4000" b="0" strike="noStrike" spc="-1" dirty="0">
              <a:latin typeface="Times New Roman"/>
            </a:endParaRPr>
          </a:p>
        </p:txBody>
      </p:sp>
      <p:sp>
        <p:nvSpPr>
          <p:cNvPr id="131" name="CustomShape 2"/>
          <p:cNvSpPr/>
          <p:nvPr/>
        </p:nvSpPr>
        <p:spPr>
          <a:xfrm>
            <a:off x="419760" y="5369400"/>
            <a:ext cx="11571480" cy="120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ts val="22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Мужчина 66 лет (ПСА 48,90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нг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/мл), </a:t>
            </a:r>
            <a:r>
              <a:rPr lang="ru-RU" sz="2400" b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Глисон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4+5. Инвазия рака предстательной железы в мочевой пузырь.</a:t>
            </a:r>
            <a:endParaRPr lang="ru-RU" sz="2400" b="0" strike="noStrike" spc="-1" dirty="0">
              <a:latin typeface="Times New Roman"/>
            </a:endParaRPr>
          </a:p>
          <a:p>
            <a:pPr>
              <a:lnSpc>
                <a:spcPts val="22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(H-I)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–  преимущественное поражение всей предстательной железы с инвазией в стенку мочевого пузыря, семенные пузырьки. Метастатический лимфатический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узел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 </a:t>
            </a:r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132" name="CustomShape 3"/>
          <p:cNvSpPr/>
          <p:nvPr/>
        </p:nvSpPr>
        <p:spPr>
          <a:xfrm>
            <a:off x="2223720" y="166896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H</a:t>
            </a:r>
            <a:endParaRPr lang="ru-RU" sz="3200" b="0" strike="noStrike" spc="-1">
              <a:latin typeface="Times New Roman"/>
            </a:endParaRPr>
          </a:p>
        </p:txBody>
      </p:sp>
      <p:sp>
        <p:nvSpPr>
          <p:cNvPr id="133" name="CustomShape 4"/>
          <p:cNvSpPr/>
          <p:nvPr/>
        </p:nvSpPr>
        <p:spPr>
          <a:xfrm>
            <a:off x="6243480" y="1641600"/>
            <a:ext cx="673560" cy="5770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200" b="1" strike="noStrike" spc="-1">
                <a:solidFill>
                  <a:srgbClr val="FFFFFF"/>
                </a:solidFill>
                <a:latin typeface="Times New Roman"/>
                <a:ea typeface="DejaVu Sans"/>
              </a:rPr>
              <a:t>I</a:t>
            </a:r>
            <a:endParaRPr lang="ru-RU" sz="32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По статистике у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92% больных раком мочевого пузыря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ведущий симптом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- безболезненная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гематурия </a:t>
            </a:r>
          </a:p>
          <a:p>
            <a:r>
              <a:rPr lang="ru-RU" sz="2800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  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en-US" sz="2800" spc="-1" dirty="0" err="1" smtClean="0">
                <a:solidFill>
                  <a:srgbClr val="000000"/>
                </a:solidFill>
                <a:latin typeface="Times New Roman"/>
              </a:rPr>
              <a:t>Pashos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 C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L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800" spc="-1" dirty="0" smtClean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и др. «Рак 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мочевого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пузыря» 2002г.).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75% случаев рака мочевого пузыря -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поверхностный 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рак мочевого пузыря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(</a:t>
            </a:r>
            <a:r>
              <a:rPr lang="en-US" sz="2800" spc="-1" dirty="0">
                <a:solidFill>
                  <a:srgbClr val="000000"/>
                </a:solidFill>
                <a:latin typeface="Times New Roman"/>
              </a:rPr>
              <a:t>Chang S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.</a:t>
            </a:r>
            <a:r>
              <a:rPr lang="en-US" sz="2800" spc="-1" dirty="0">
                <a:solidFill>
                  <a:srgbClr val="000000"/>
                </a:solidFill>
                <a:latin typeface="Times New Roman"/>
              </a:rPr>
              <a:t>S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. и др. «Лечение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инфильтративного 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рака мочевого пузыря» 2017г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.).</a:t>
            </a:r>
            <a:endParaRPr lang="ru-RU" sz="2800" spc="-1" dirty="0">
              <a:latin typeface="Times New Roman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Клинические симптомы в исследуемой группе в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n-13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отсутствовали </a:t>
            </a:r>
            <a:endParaRPr lang="ru-RU" sz="2800" spc="-1" dirty="0">
              <a:latin typeface="Times New Roman"/>
            </a:endParaRPr>
          </a:p>
        </p:txBody>
      </p:sp>
      <p:sp>
        <p:nvSpPr>
          <p:cNvPr id="135" name="CustomShape 2"/>
          <p:cNvSpPr/>
          <p:nvPr/>
        </p:nvSpPr>
        <p:spPr>
          <a:xfrm>
            <a:off x="838080" y="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Обсуждение</a:t>
            </a:r>
            <a:endParaRPr lang="ru-RU" sz="44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CustomShape 1"/>
          <p:cNvSpPr/>
          <p:nvPr/>
        </p:nvSpPr>
        <p:spPr>
          <a:xfrm>
            <a:off x="823680" y="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pc="-1" dirty="0" smtClean="0">
                <a:solidFill>
                  <a:srgbClr val="000000"/>
                </a:solidFill>
                <a:latin typeface="Times New Roman"/>
              </a:rPr>
              <a:t>Риск степени злокачественности рака мочевого пузыря</a:t>
            </a:r>
            <a:endParaRPr lang="ru-RU" sz="4400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7" name="CustomShape 2"/>
          <p:cNvSpPr/>
          <p:nvPr/>
        </p:nvSpPr>
        <p:spPr>
          <a:xfrm>
            <a:off x="681644" y="1645200"/>
            <a:ext cx="10938076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500"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Проведен анализ результатов обследования 152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пациентов с начальными низкодифференцированными опухолями мочевого пузыря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стадии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Та: </a:t>
            </a:r>
            <a:endParaRPr lang="ru-RU" sz="2800" b="0" strike="noStrike" spc="-1" dirty="0"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- прогрессирование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степени у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5,3% пациентов;</a:t>
            </a:r>
            <a:endParaRPr lang="ru-RU" sz="2800" b="0" strike="noStrike" spc="-1" dirty="0"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    - прогрессирование степени у 15% пациентов.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 длительном наблюдении за пациентами с опухолями мочевого пузыря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стадии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Ta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высокой степени злокачественности, инвазия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lamina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propria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у 40% пациентов, а прогрессирование до инвазии мышечного слоя мочевого пузыря у 25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%</a:t>
            </a:r>
          </a:p>
          <a:p>
            <a:pPr marL="10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(</a:t>
            </a:r>
            <a:r>
              <a:rPr lang="ru-RU" sz="2800" spc="-1" dirty="0" err="1">
                <a:solidFill>
                  <a:srgbClr val="000000"/>
                </a:solidFill>
                <a:latin typeface="Times New Roman"/>
              </a:rPr>
              <a:t>Ламм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 Д.,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и др. 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Определение прогрессирования </a:t>
            </a:r>
            <a:r>
              <a:rPr lang="ru-RU" sz="2800" spc="-1" dirty="0" err="1">
                <a:solidFill>
                  <a:srgbClr val="000000"/>
                </a:solidFill>
                <a:latin typeface="Times New Roman"/>
              </a:rPr>
              <a:t>немышечно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-инвазивного рака </a:t>
            </a:r>
            <a:r>
              <a:rPr lang="ru-RU" sz="2800" spc="-1">
                <a:solidFill>
                  <a:srgbClr val="000000"/>
                </a:solidFill>
                <a:latin typeface="Times New Roman"/>
              </a:rPr>
              <a:t>мочевого </a:t>
            </a:r>
            <a:r>
              <a:rPr lang="ru-RU" sz="2800" spc="-1" smtClean="0">
                <a:solidFill>
                  <a:srgbClr val="000000"/>
                </a:solidFill>
                <a:latin typeface="Times New Roman"/>
              </a:rPr>
              <a:t>пузыря. </a:t>
            </a:r>
            <a:r>
              <a:rPr lang="ru-RU" sz="2800" spc="-1" dirty="0" smtClean="0">
                <a:solidFill>
                  <a:srgbClr val="000000"/>
                </a:solidFill>
                <a:latin typeface="Times New Roman"/>
              </a:rPr>
              <a:t>2014</a:t>
            </a:r>
            <a:r>
              <a:rPr lang="ru-RU" sz="2800" spc="-1" dirty="0">
                <a:solidFill>
                  <a:srgbClr val="000000"/>
                </a:solidFill>
                <a:latin typeface="Times New Roman"/>
              </a:rPr>
              <a:t>)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ru-RU" sz="2800" b="0" strike="noStrike" spc="-1" dirty="0"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/>
        </p:nvSpPr>
        <p:spPr>
          <a:xfrm>
            <a:off x="823680" y="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pc="-1" dirty="0" smtClean="0">
                <a:solidFill>
                  <a:srgbClr val="000000"/>
                </a:solidFill>
                <a:latin typeface="Times New Roman"/>
              </a:rPr>
              <a:t>Динамическое наблюдение</a:t>
            </a:r>
            <a:endParaRPr lang="ru-RU" sz="4400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CustomShape 2"/>
          <p:cNvSpPr/>
          <p:nvPr/>
        </p:nvSpPr>
        <p:spPr>
          <a:xfrm>
            <a:off x="432000" y="1481760"/>
            <a:ext cx="612000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Общая выживаемость значительно ниже при мышечно-инвазивном раке мочевого пузыря. </a:t>
            </a:r>
            <a:endParaRPr lang="ru-RU" sz="2800" b="0" strike="noStrike" spc="-1" dirty="0">
              <a:latin typeface="Times New Roman"/>
            </a:endParaRPr>
          </a:p>
          <a:p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 За 26 месяцев наблюдения не зарегистрировано случаев рецидива или прогрессирования заболевания после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ТУР с/без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внутрипузырной терапией </a:t>
            </a:r>
            <a:r>
              <a:rPr lang="en-US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BCG</a:t>
            </a:r>
            <a:endParaRPr lang="ru-RU" sz="2800" b="0" strike="noStrike" spc="-1" dirty="0"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Times New Roman"/>
            </a:endParaRPr>
          </a:p>
        </p:txBody>
      </p:sp>
      <p:graphicFrame>
        <p:nvGraphicFramePr>
          <p:cNvPr id="140" name="Table 3"/>
          <p:cNvGraphicFramePr/>
          <p:nvPr/>
        </p:nvGraphicFramePr>
        <p:xfrm>
          <a:off x="6750000" y="1546560"/>
          <a:ext cx="4781160" cy="4004280"/>
        </p:xfrm>
        <a:graphic>
          <a:graphicData uri="http://schemas.openxmlformats.org/drawingml/2006/table">
            <a:tbl>
              <a:tblPr/>
              <a:tblGrid>
                <a:gridCol w="1593720"/>
                <a:gridCol w="1593720"/>
                <a:gridCol w="1593720"/>
              </a:tblGrid>
              <a:tr h="102816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1" strike="noStrike" spc="-1">
                          <a:solidFill>
                            <a:srgbClr val="FFFFFF"/>
                          </a:solidFill>
                          <a:latin typeface="Times New Roman"/>
                        </a:rPr>
                        <a:t>Общая выживаемость при раке мочевого пузыря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102816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</a:rPr>
                        <a:t>МИРМП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НМИРМП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252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Рецидив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4,3 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7,0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8416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Прогрессирование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8,4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12,5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5810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Смерть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4,6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0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8,2</a:t>
                      </a:r>
                      <a:endParaRPr lang="ru-RU" sz="20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/>
        </p:nvSpPr>
        <p:spPr>
          <a:xfrm>
            <a:off x="823680" y="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Прогноз выживаемости</a:t>
            </a:r>
            <a:endParaRPr lang="ru-RU" sz="4400" b="0" strike="noStrike" spc="-1" dirty="0">
              <a:latin typeface="Times New Roman"/>
            </a:endParaRPr>
          </a:p>
        </p:txBody>
      </p:sp>
      <p:graphicFrame>
        <p:nvGraphicFramePr>
          <p:cNvPr id="143" name="Table 3"/>
          <p:cNvGraphicFramePr/>
          <p:nvPr>
            <p:extLst>
              <p:ext uri="{D42A27DB-BD31-4B8C-83A1-F6EECF244321}">
                <p14:modId xmlns:p14="http://schemas.microsoft.com/office/powerpoint/2010/main" val="3755289459"/>
              </p:ext>
            </p:extLst>
          </p:nvPr>
        </p:nvGraphicFramePr>
        <p:xfrm>
          <a:off x="2229330" y="1368720"/>
          <a:ext cx="7703220" cy="4973040"/>
        </p:xfrm>
        <a:graphic>
          <a:graphicData uri="http://schemas.openxmlformats.org/drawingml/2006/table">
            <a:tbl>
              <a:tblPr/>
              <a:tblGrid>
                <a:gridCol w="2736816"/>
                <a:gridCol w="2229588"/>
                <a:gridCol w="2736816"/>
              </a:tblGrid>
              <a:tr h="66325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Рак</a:t>
                      </a:r>
                      <a:r>
                        <a:rPr lang="ru-RU" sz="2100" b="1" strike="noStrike" spc="-1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м</a:t>
                      </a:r>
                      <a:r>
                        <a:rPr lang="ru-RU" sz="21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очевого пузыря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Рак</a:t>
                      </a:r>
                      <a:r>
                        <a:rPr lang="ru-RU" sz="2100" b="1" strike="noStrike" spc="-1" baseline="0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 п</a:t>
                      </a:r>
                      <a:r>
                        <a:rPr lang="ru-RU" sz="2100" b="1" strike="noStrike" spc="-1" dirty="0" smtClean="0">
                          <a:solidFill>
                            <a:srgbClr val="FFFFFF"/>
                          </a:solidFill>
                          <a:latin typeface="Times New Roman"/>
                        </a:rPr>
                        <a:t>редстательной железы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9262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5-летняя выживаемость</a:t>
                      </a:r>
                      <a:endParaRPr lang="ru-RU" sz="21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77.3%</a:t>
                      </a:r>
                      <a:endParaRPr lang="ru-RU" sz="21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98.6%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1211040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При раке предстательной железы 5-летняя выживаемость выше, чем при раке мочевого пузыря, при диагностике на начальной стадии: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rgbClr val="729FCF"/>
                    </a:solidFill>
                  </a:tcPr>
                </a:tc>
              </a:tr>
              <a:tr h="64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Локализованный</a:t>
                      </a:r>
                      <a:r>
                        <a:rPr lang="ru-RU" sz="2100" b="0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70.1%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21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  <a:tr h="641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Регионарные</a:t>
                      </a:r>
                      <a:r>
                        <a:rPr lang="ru-RU" sz="2100" b="0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лимфоузлы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35.3%</a:t>
                      </a:r>
                      <a:endParaRPr lang="ru-RU" sz="21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100%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6415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Отдалённые</a:t>
                      </a:r>
                      <a:r>
                        <a:rPr lang="ru-RU" sz="2100" b="0" strike="noStrike" spc="-1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метастазы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5%</a:t>
                      </a:r>
                      <a:endParaRPr lang="ru-RU" sz="2100" b="0" strike="noStrike" spc="-1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2100" b="0" strike="noStrike" spc="-1" dirty="0">
                          <a:solidFill>
                            <a:srgbClr val="000000"/>
                          </a:solidFill>
                          <a:latin typeface="Times New Roman"/>
                        </a:rPr>
                        <a:t>29.8%</a:t>
                      </a:r>
                      <a:endParaRPr lang="ru-RU" sz="2100" b="0" strike="noStrike" spc="-1" dirty="0"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/>
        </p:nvSpPr>
        <p:spPr>
          <a:xfrm>
            <a:off x="0" y="365040"/>
            <a:ext cx="121910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Вывод</a:t>
            </a:r>
            <a:endParaRPr lang="ru-RU" sz="4400" b="0" strike="noStrike" spc="-1">
              <a:latin typeface="Times New Roman"/>
            </a:endParaRPr>
          </a:p>
        </p:txBody>
      </p:sp>
      <p:sp>
        <p:nvSpPr>
          <p:cNvPr id="145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z="26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мочевого пузыря не рекомендуется в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качестве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скрининга ввиду высокой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стоимости. </a:t>
            </a:r>
            <a:endParaRPr lang="ru-RU" sz="2600" b="0" strike="noStrike" spc="-1" dirty="0" smtClean="0">
              <a:solidFill>
                <a:srgbClr val="000000"/>
              </a:solidFill>
              <a:latin typeface="Times New Roman"/>
              <a:ea typeface="DejaVu Sans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Тем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не менее,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необходимо учитывать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вероятность обнаружения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ЗНО мочевого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пузыря при проведении </a:t>
            </a:r>
            <a:r>
              <a:rPr lang="ru-RU" sz="26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предстательной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железы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6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0" y="0"/>
            <a:ext cx="121910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000" b="1" strike="noStrike" spc="-1" dirty="0" smtClean="0">
                <a:latin typeface="Times New Roman"/>
                <a:ea typeface="DejaVu Sans"/>
              </a:rPr>
              <a:t>Актуальность проблемы</a:t>
            </a:r>
            <a:endParaRPr lang="ru-RU" sz="4000" b="1" strike="noStrike" spc="-1" dirty="0">
              <a:latin typeface="Times New Roman"/>
            </a:endParaRPr>
          </a:p>
        </p:txBody>
      </p:sp>
      <p:sp>
        <p:nvSpPr>
          <p:cNvPr id="90" name="CustomShape 2"/>
          <p:cNvSpPr/>
          <p:nvPr/>
        </p:nvSpPr>
        <p:spPr>
          <a:xfrm>
            <a:off x="452340" y="2060672"/>
            <a:ext cx="1128636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6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В США за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2018 г. зарегистрировано 81 190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случаев ЗНО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мочевого пузыря с </a:t>
            </a:r>
            <a:r>
              <a:rPr lang="ru-RU" sz="2600" spc="-1" dirty="0" smtClean="0">
                <a:solidFill>
                  <a:srgbClr val="000000"/>
                </a:solidFill>
                <a:latin typeface="Times New Roman"/>
              </a:rPr>
              <a:t>летальным исходом у 16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870 </a:t>
            </a:r>
            <a:r>
              <a:rPr lang="ru-RU" sz="2600" spc="-1" dirty="0" smtClean="0">
                <a:solidFill>
                  <a:srgbClr val="000000"/>
                </a:solidFill>
                <a:latin typeface="Times New Roman"/>
              </a:rPr>
              <a:t>пациентов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600" spc="-1" dirty="0" smtClean="0">
                <a:solidFill>
                  <a:srgbClr val="000000"/>
                </a:solidFill>
                <a:latin typeface="Times New Roman"/>
              </a:rPr>
              <a:t>Так как общепринятого скрининга рака </a:t>
            </a:r>
            <a:r>
              <a:rPr lang="ru-RU" sz="2600" spc="-1" dirty="0">
                <a:solidFill>
                  <a:srgbClr val="000000"/>
                </a:solidFill>
                <a:latin typeface="Times New Roman"/>
              </a:rPr>
              <a:t>мочевого пузыря </a:t>
            </a:r>
            <a:r>
              <a:rPr lang="ru-RU" sz="2600" spc="-1" dirty="0" smtClean="0">
                <a:solidFill>
                  <a:srgbClr val="000000"/>
                </a:solidFill>
                <a:latin typeface="Times New Roman"/>
              </a:rPr>
              <a:t>нет, на основе клинических проявлений проводится обследование</a:t>
            </a:r>
            <a:r>
              <a:rPr lang="ru-RU" sz="2600" spc="-1" dirty="0">
                <a:solidFill>
                  <a:srgbClr val="000000"/>
                </a:solidFill>
                <a:latin typeface="Times New Roman"/>
              </a:rPr>
              <a:t>, </a:t>
            </a:r>
            <a:r>
              <a:rPr lang="ru-RU" sz="2600" spc="-1" dirty="0" smtClean="0">
                <a:solidFill>
                  <a:srgbClr val="000000"/>
                </a:solidFill>
                <a:latin typeface="Times New Roman"/>
              </a:rPr>
              <a:t>состоящее из </a:t>
            </a:r>
            <a:r>
              <a:rPr lang="ru-RU" sz="2600" spc="-1" dirty="0">
                <a:solidFill>
                  <a:srgbClr val="000000"/>
                </a:solidFill>
                <a:latin typeface="Times New Roman"/>
              </a:rPr>
              <a:t>КТ, МРТ, цистоскопии и гистологического </a:t>
            </a:r>
            <a:r>
              <a:rPr lang="ru-RU" sz="2600" spc="-1" dirty="0" smtClean="0">
                <a:solidFill>
                  <a:srgbClr val="000000"/>
                </a:solidFill>
                <a:latin typeface="Times New Roman"/>
              </a:rPr>
              <a:t>исследования.</a:t>
            </a:r>
            <a:endParaRPr lang="ru-RU" sz="2600" b="0" strike="noStrike" spc="-1" dirty="0">
              <a:latin typeface="Times New Roman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При использовании </a:t>
            </a:r>
            <a:r>
              <a:rPr lang="ru-RU" sz="26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600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для диагностики рака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предстательной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железы, ЗНО мочевого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пузыря могут быть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обнаружено случайно</a:t>
            </a:r>
            <a:endParaRPr lang="ru-RU" sz="26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CustomShape 1"/>
          <p:cNvSpPr/>
          <p:nvPr/>
        </p:nvSpPr>
        <p:spPr>
          <a:xfrm>
            <a:off x="794520" y="276012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Спасибо за внимание</a:t>
            </a:r>
            <a:endParaRPr lang="ru-RU" sz="4400" b="0" strike="noStrike" spc="-1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0" y="365040"/>
            <a:ext cx="121910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Цель</a:t>
            </a:r>
            <a:endParaRPr lang="ru-RU" sz="4400" b="0" strike="noStrike" spc="-1">
              <a:latin typeface="Times New Roman"/>
            </a:endParaRPr>
          </a:p>
        </p:txBody>
      </p:sp>
      <p:sp>
        <p:nvSpPr>
          <p:cNvPr id="92" name="CustomShape 2"/>
          <p:cNvSpPr/>
          <p:nvPr/>
        </p:nvSpPr>
        <p:spPr>
          <a:xfrm>
            <a:off x="838080" y="206532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Оценить значимость случайных находок при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мультипараметрической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магнитно-резонансной томографии (</a:t>
            </a:r>
            <a:r>
              <a:rPr lang="ru-RU" sz="2800" b="1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 предстательной железы.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Оценить  важность выявления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случайного рака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мочевого пузыря на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предстательной железы у бессимптомных пациентов</a:t>
            </a:r>
            <a:endParaRPr lang="ru-RU" sz="28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CustomShape 1"/>
          <p:cNvSpPr/>
          <p:nvPr/>
        </p:nvSpPr>
        <p:spPr>
          <a:xfrm>
            <a:off x="0" y="230040"/>
            <a:ext cx="121910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ts val="4099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Ценность мпМРТ предстательной железы при раке мочевого пузыря</a:t>
            </a:r>
            <a:endParaRPr lang="ru-RU" sz="4400" b="0" strike="noStrike" spc="-1">
              <a:latin typeface="Times New Roman"/>
            </a:endParaRPr>
          </a:p>
        </p:txBody>
      </p:sp>
      <p:sp>
        <p:nvSpPr>
          <p:cNvPr id="94" name="CustomShape 2"/>
          <p:cNvSpPr/>
          <p:nvPr/>
        </p:nvSpPr>
        <p:spPr>
          <a:xfrm>
            <a:off x="607680" y="1796760"/>
            <a:ext cx="10975320" cy="43502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16000" indent="-215640">
              <a:lnSpc>
                <a:spcPts val="2701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Широко используется для выявления, локализации и </a:t>
            </a:r>
            <a:r>
              <a:rPr lang="ru-RU" sz="26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стадирования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рака предстательной железы.</a:t>
            </a:r>
            <a:endParaRPr lang="ru-RU" sz="2600" b="0" strike="noStrike" spc="-1" dirty="0">
              <a:latin typeface="Times New Roman"/>
            </a:endParaRPr>
          </a:p>
          <a:p>
            <a:pPr marL="216000" indent="-215640">
              <a:lnSpc>
                <a:spcPts val="2701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Имеет максимально возможную чувствительность (92%) по сравнению с ТРУЗИ (60%). </a:t>
            </a:r>
            <a:endParaRPr lang="ru-RU" sz="2600" b="0" strike="noStrike" spc="-1" dirty="0">
              <a:latin typeface="Times New Roman"/>
            </a:endParaRPr>
          </a:p>
          <a:p>
            <a:pPr marL="216000" indent="-215640">
              <a:lnSpc>
                <a:spcPts val="2701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Имеет точность до 92% дифференциальной диагностики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поверхностного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рака мочевого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пузыря от инфильтративного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рака мочевого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пузыря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сравнению с компьютерной томографией (КТ) с заявленной точностью до 60%.</a:t>
            </a:r>
            <a:endParaRPr lang="ru-RU" sz="2600" b="0" strike="noStrike" spc="-1" dirty="0">
              <a:latin typeface="Times New Roman"/>
            </a:endParaRPr>
          </a:p>
          <a:p>
            <a:pPr marL="216000" indent="-215640">
              <a:lnSpc>
                <a:spcPts val="2701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Возможность раннего выявления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бессимптомного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рака мочевого пузыря</a:t>
            </a:r>
            <a:endParaRPr lang="ru-RU" sz="26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0" y="260280"/>
            <a:ext cx="12191040" cy="1324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Материалы и методы</a:t>
            </a:r>
            <a:r>
              <a:rPr dirty="0"/>
              <a:t/>
            </a:r>
            <a:br>
              <a:rPr dirty="0"/>
            </a:br>
            <a:endParaRPr lang="ru-RU" sz="4400" b="0" strike="noStrike" spc="-1" dirty="0">
              <a:latin typeface="Times New Roman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838080" y="1469160"/>
            <a:ext cx="10514520" cy="470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Ретроспективный анализ пациентов,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предстательной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железы с февраля 2012 г. по январь 2018 г. 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(3 Тесла -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Achieva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;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Philips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Health-care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 с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эндоректальной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катушкой (BPX-30;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Me-drad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 или 16-канальной катушкой для сердца SENSE; 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Philips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Healthcare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). 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Для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оценки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исследования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использовалась система PI-RADS v2. 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Несмотря на то, что поражения мочевого пузыря были обнаружены на всех трех последовательностях </a:t>
            </a:r>
            <a:r>
              <a:rPr lang="ru-RU" sz="28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предстательной железы, последовательность с Т2-ВИ была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единственная, что охватывала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весь мочевой пузырь во всех проекциях</a:t>
            </a:r>
            <a:endParaRPr lang="ru-RU" sz="28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CustomShape 1"/>
          <p:cNvSpPr/>
          <p:nvPr/>
        </p:nvSpPr>
        <p:spPr>
          <a:xfrm>
            <a:off x="0" y="545040"/>
            <a:ext cx="12191040" cy="892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Материалы и методы</a:t>
            </a:r>
            <a:r>
              <a:t/>
            </a:r>
            <a:br/>
            <a:endParaRPr lang="ru-RU" sz="4400" b="0" strike="noStrike" spc="-1">
              <a:latin typeface="Times New Roman"/>
            </a:endParaRPr>
          </a:p>
        </p:txBody>
      </p:sp>
      <p:sp>
        <p:nvSpPr>
          <p:cNvPr id="98" name="CustomShape 2"/>
          <p:cNvSpPr/>
          <p:nvPr/>
        </p:nvSpPr>
        <p:spPr>
          <a:xfrm>
            <a:off x="838080" y="1469160"/>
            <a:ext cx="10514520" cy="4707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У пациентов с первичными поражениями мочевого пузыря были выявлены демографические,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визуализационные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и гистопатологические данные, включая возраст, расу, размер опухоли, количество поражений на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а также стадию опухоли и полученное лечение.</a:t>
            </a:r>
            <a:endParaRPr lang="ru-RU" sz="2800" b="0" strike="noStrike" spc="-1" dirty="0">
              <a:latin typeface="Times New Roman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Пациентам с первично обнаруженным поражением мочевого пузыря при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предстательной железы, не связанным с раком предстательной железы, выполняли цистоскопию с биопсией и/или </a:t>
            </a:r>
            <a:r>
              <a:rPr lang="ru-RU" sz="28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трансуретральную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резекцию опухоли мочевого пузыря 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(</a:t>
            </a:r>
            <a:r>
              <a:rPr lang="ru-RU" sz="280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ТУР</a:t>
            </a:r>
            <a:r>
              <a:rPr lang="ru-RU" sz="28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), </a:t>
            </a:r>
            <a:r>
              <a:rPr lang="ru-RU" sz="28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при обоснованности цистоскопией</a:t>
            </a:r>
            <a:endParaRPr lang="ru-RU" sz="2800" b="0" strike="noStrike" spc="-1" dirty="0">
              <a:latin typeface="Times New Roman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ru-RU" sz="28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/>
        </p:nvSpPr>
        <p:spPr>
          <a:xfrm>
            <a:off x="0" y="209880"/>
            <a:ext cx="12191040" cy="94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Результаты исследования</a:t>
            </a:r>
            <a:endParaRPr lang="ru-RU" sz="4400" b="0" strike="noStrike" spc="-1">
              <a:latin typeface="Times New Roman"/>
            </a:endParaRPr>
          </a:p>
        </p:txBody>
      </p:sp>
      <p:sp>
        <p:nvSpPr>
          <p:cNvPr id="100" name="CustomShape 2"/>
          <p:cNvSpPr/>
          <p:nvPr/>
        </p:nvSpPr>
        <p:spPr>
          <a:xfrm>
            <a:off x="838080" y="1319040"/>
            <a:ext cx="10763280" cy="4856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ct val="100000"/>
              </a:lnSpc>
            </a:pPr>
            <a:r>
              <a:rPr lang="ru-RU" sz="2600" b="0" u="sng" strike="noStrike" spc="-1" dirty="0" smtClean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Выполнено </a:t>
            </a:r>
            <a:r>
              <a:rPr lang="ru-RU" sz="2600" b="0" u="sng" strike="noStrike" spc="-1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3147 </a:t>
            </a:r>
            <a:r>
              <a:rPr lang="ru-RU" sz="2600" b="0" u="sng" strike="noStrike" spc="-1" dirty="0" err="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мпМРТ</a:t>
            </a:r>
            <a:r>
              <a:rPr lang="ru-RU" sz="2600" b="0" u="sng" strike="noStrike" spc="-1" dirty="0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 предстательной железы, из них:</a:t>
            </a:r>
            <a:endParaRPr lang="ru-RU" sz="2600" b="0" strike="noStrike" spc="-1" dirty="0">
              <a:latin typeface="Times New Roman"/>
            </a:endParaRPr>
          </a:p>
          <a:p>
            <a:pPr marL="228600" indent="-227520">
              <a:lnSpc>
                <a:spcPct val="100000"/>
              </a:lnSpc>
            </a:pPr>
            <a:endParaRPr lang="ru-RU" sz="2600" b="0" strike="noStrike" spc="-1" dirty="0">
              <a:latin typeface="Times New Roman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25 случаев первичных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ЗНО мочевого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пузыря (0,8%), без </a:t>
            </a:r>
            <a:r>
              <a:rPr lang="ru-RU" sz="26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клиничеких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проявлений.</a:t>
            </a:r>
            <a:endParaRPr lang="ru-RU" sz="2600" b="0" strike="noStrike" spc="-1" dirty="0">
              <a:latin typeface="Times New Roman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17 пациентов (68%) -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Глисон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≤ 6</a:t>
            </a:r>
            <a:endParaRPr lang="ru-RU" sz="2400" b="0" strike="noStrike" spc="-1" dirty="0">
              <a:latin typeface="Times New Roman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3 пациента (12%) -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Глисон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7</a:t>
            </a:r>
            <a:endParaRPr lang="ru-RU" sz="2400" b="0" strike="noStrike" spc="-1" dirty="0">
              <a:latin typeface="Times New Roman"/>
            </a:endParaRPr>
          </a:p>
          <a:p>
            <a:pPr marL="685800" lvl="1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5 пациентов (20%) –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Глисон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= 8-10</a:t>
            </a:r>
            <a:endParaRPr lang="ru-RU" sz="2400" b="0" strike="noStrike" spc="-1" dirty="0">
              <a:latin typeface="Times New Roman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Средний возраст пациентов 69,2±8,0 лет. </a:t>
            </a:r>
            <a:endParaRPr lang="ru-RU" sz="2600" b="0" strike="noStrike" spc="-1" dirty="0">
              <a:latin typeface="Times New Roman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Преимущественно пациенты кавказской национальности (84%), некурящие (80%). </a:t>
            </a:r>
            <a:endParaRPr lang="ru-RU" sz="2600" b="0" strike="noStrike" spc="-1" dirty="0">
              <a:latin typeface="Times New Roman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-"/>
            </a:pP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Диаметр обнаруженных </a:t>
            </a:r>
            <a:r>
              <a:rPr lang="ru-RU" sz="26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образований мочевого </a:t>
            </a:r>
            <a:r>
              <a:rPr lang="ru-RU" sz="26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пузыря от 0,4 см до 1,7 см </a:t>
            </a:r>
            <a:endParaRPr lang="ru-RU" sz="26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0" y="0"/>
            <a:ext cx="12191040" cy="94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Результаты исследования</a:t>
            </a:r>
            <a:endParaRPr lang="ru-RU" sz="4400" b="0" strike="noStrike" spc="-1">
              <a:latin typeface="Times New Roman"/>
            </a:endParaRPr>
          </a:p>
        </p:txBody>
      </p:sp>
      <p:pic>
        <p:nvPicPr>
          <p:cNvPr id="102" name="Picture 3"/>
          <p:cNvPicPr/>
          <p:nvPr/>
        </p:nvPicPr>
        <p:blipFill>
          <a:blip r:embed="rId2"/>
          <a:stretch/>
        </p:blipFill>
        <p:spPr>
          <a:xfrm>
            <a:off x="4991760" y="1139400"/>
            <a:ext cx="6474600" cy="5470560"/>
          </a:xfrm>
          <a:prstGeom prst="rect">
            <a:avLst/>
          </a:prstGeom>
          <a:ln>
            <a:noFill/>
          </a:ln>
        </p:spPr>
      </p:pic>
      <p:sp>
        <p:nvSpPr>
          <p:cNvPr id="103" name="CustomShape 2"/>
          <p:cNvSpPr/>
          <p:nvPr/>
        </p:nvSpPr>
        <p:spPr>
          <a:xfrm>
            <a:off x="674640" y="1007280"/>
            <a:ext cx="4046400" cy="3929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Characteristics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of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patients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found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to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have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an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incidental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bladder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lesion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on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mpMRI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endParaRPr lang="ru-RU" sz="24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endParaRPr lang="ru-RU" sz="2800" b="0" strike="noStrike" spc="-1" dirty="0">
              <a:latin typeface="Times New Roman"/>
            </a:endParaRP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Характеристика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пациентов с </a:t>
            </a:r>
            <a:r>
              <a:rPr lang="ru-RU" sz="28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первичным </a:t>
            </a:r>
            <a:r>
              <a:rPr lang="ru-RU" sz="28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поражением мочевого пузыря при </a:t>
            </a:r>
            <a:r>
              <a:rPr lang="ru-RU" sz="2800" b="1" strike="noStrike" spc="-1" dirty="0" err="1" smtClean="0">
                <a:solidFill>
                  <a:srgbClr val="000000"/>
                </a:solidFill>
                <a:latin typeface="Times New Roman"/>
                <a:ea typeface="DejaVu Sans"/>
              </a:rPr>
              <a:t>мпМРТ</a:t>
            </a:r>
            <a:endParaRPr lang="ru-RU" sz="2800" b="1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CustomShape 1"/>
          <p:cNvSpPr/>
          <p:nvPr/>
        </p:nvSpPr>
        <p:spPr>
          <a:xfrm>
            <a:off x="838080" y="1334160"/>
            <a:ext cx="10514520" cy="4841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marL="228600" indent="-227520">
              <a:lnSpc>
                <a:spcPts val="22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5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пациентов</a:t>
            </a: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с подозрением на инвазию рака предстательной железы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 мочевой пузырь. Проведение биопсии двум из пяти пациентов - подтверждение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аденокарциномы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предстательной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железы: </a:t>
            </a:r>
            <a:r>
              <a:rPr lang="ru-RU" sz="2400" spc="-1" dirty="0">
                <a:solidFill>
                  <a:srgbClr val="000000"/>
                </a:solidFill>
                <a:latin typeface="Times New Roman"/>
                <a:ea typeface="DejaVu Sans"/>
              </a:rPr>
              <a:t>б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алл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по шкале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Глисона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≥8; средний PSA 61,5±97,7). </a:t>
            </a:r>
            <a:endParaRPr lang="ru-RU" sz="2400" b="0" strike="noStrike" spc="-1" dirty="0">
              <a:latin typeface="Times New Roman"/>
            </a:endParaRPr>
          </a:p>
          <a:p>
            <a:pPr marL="228600" indent="-227520">
              <a:lnSpc>
                <a:spcPts val="22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20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пациентов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без подозрения на инвазию рака предстательной железы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в мочевой пузырь: </a:t>
            </a:r>
            <a:endParaRPr lang="ru-RU" sz="2400" b="0" strike="noStrike" spc="-1" dirty="0">
              <a:latin typeface="Times New Roman"/>
            </a:endParaRPr>
          </a:p>
          <a:p>
            <a:pPr marL="685800" indent="-227520">
              <a:lnSpc>
                <a:spcPts val="2200"/>
              </a:lnSpc>
              <a:spcBef>
                <a:spcPts val="499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- у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4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пациентов при цистоскопии - не выявлено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образований,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требующих проведения биопсии. </a:t>
            </a:r>
            <a:endParaRPr lang="ru-RU" sz="2400" b="0" strike="noStrike" spc="-1" dirty="0">
              <a:latin typeface="Times New Roman"/>
            </a:endParaRPr>
          </a:p>
          <a:p>
            <a:pPr marL="685800" indent="-227520">
              <a:lnSpc>
                <a:spcPts val="2200"/>
              </a:lnSpc>
              <a:spcBef>
                <a:spcPts val="499"/>
              </a:spcBef>
            </a:pP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 - у </a:t>
            </a:r>
            <a:r>
              <a:rPr lang="ru-RU" sz="2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16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пациентов при цистоскопии – выявлены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образования,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требующие проведения биопсии и/или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ТУР: </a:t>
            </a:r>
          </a:p>
          <a:p>
            <a:pPr marL="801180" indent="-342900">
              <a:lnSpc>
                <a:spcPts val="2200"/>
              </a:lnSpc>
              <a:spcBef>
                <a:spcPts val="499"/>
              </a:spcBef>
              <a:buFont typeface="Wingdings" panose="05000000000000000000" pitchFamily="2" charset="2"/>
              <a:buChar char="v"/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3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пациентов с доброкачественными признаками патологического поражения (остаток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урахуса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, амилоидоз и воспаление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), </a:t>
            </a:r>
          </a:p>
          <a:p>
            <a:pPr marL="801180" indent="-342900">
              <a:lnSpc>
                <a:spcPts val="2200"/>
              </a:lnSpc>
              <a:spcBef>
                <a:spcPts val="499"/>
              </a:spcBef>
              <a:buFont typeface="Wingdings" panose="05000000000000000000" pitchFamily="2" charset="2"/>
              <a:buChar char="v"/>
            </a:pPr>
            <a:r>
              <a:rPr lang="ru-RU" sz="2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13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пациентов с </a:t>
            </a:r>
            <a:r>
              <a:rPr lang="ru-RU" sz="2400" b="0" strike="noStrike" spc="-1" dirty="0" err="1">
                <a:solidFill>
                  <a:srgbClr val="000000"/>
                </a:solidFill>
                <a:latin typeface="Times New Roman"/>
                <a:ea typeface="DejaVu Sans"/>
              </a:rPr>
              <a:t>уротелиальной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 карциномой </a:t>
            </a:r>
            <a:r>
              <a:rPr lang="ru-RU" sz="2400" b="0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стадии </a:t>
            </a:r>
            <a:r>
              <a:rPr lang="ru-RU" sz="2400" b="0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Та </a:t>
            </a:r>
            <a:endParaRPr lang="ru-RU" sz="2400" b="0" strike="noStrike" spc="-1" dirty="0">
              <a:latin typeface="Times New Roman"/>
            </a:endParaRPr>
          </a:p>
          <a:p>
            <a:pPr marL="685800" indent="-227520">
              <a:lnSpc>
                <a:spcPts val="2200"/>
              </a:lnSpc>
              <a:spcBef>
                <a:spcPts val="499"/>
              </a:spcBef>
            </a:pPr>
            <a:endParaRPr lang="ru-RU" sz="2400" b="0" strike="noStrike" spc="-1" dirty="0">
              <a:latin typeface="Times New Roman"/>
            </a:endParaRPr>
          </a:p>
        </p:txBody>
      </p:sp>
      <p:sp>
        <p:nvSpPr>
          <p:cNvPr id="106" name="CustomShape 2"/>
          <p:cNvSpPr/>
          <p:nvPr/>
        </p:nvSpPr>
        <p:spPr>
          <a:xfrm>
            <a:off x="0" y="209880"/>
            <a:ext cx="12191040" cy="949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ru-RU" sz="4400" b="1" strike="noStrike" spc="-1" dirty="0">
                <a:solidFill>
                  <a:srgbClr val="000000"/>
                </a:solidFill>
                <a:latin typeface="Times New Roman"/>
                <a:ea typeface="DejaVu Sans"/>
              </a:rPr>
              <a:t>Результаты </a:t>
            </a:r>
            <a:r>
              <a:rPr lang="ru-RU" sz="4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исследования (</a:t>
            </a:r>
            <a:r>
              <a:rPr lang="en-US" sz="4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n-25</a:t>
            </a:r>
            <a:r>
              <a:rPr lang="ru-RU" sz="4400" b="1" strike="noStrike" spc="-1" dirty="0" smtClean="0">
                <a:solidFill>
                  <a:srgbClr val="000000"/>
                </a:solidFill>
                <a:latin typeface="Times New Roman"/>
                <a:ea typeface="DejaVu Sans"/>
              </a:rPr>
              <a:t>)</a:t>
            </a:r>
            <a:endParaRPr lang="ru-RU" sz="4400" b="0" strike="noStrike" spc="-1" dirty="0">
              <a:latin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5734</TotalTime>
  <Words>969</Words>
  <Application>Microsoft Office PowerPoint</Application>
  <PresentationFormat>Широкоэкранный</PresentationFormat>
  <Paragraphs>139</Paragraphs>
  <Slides>20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</vt:lpstr>
      <vt:lpstr>DejaVu Sans</vt:lpstr>
      <vt:lpstr>Helvetica Neue</vt:lpstr>
      <vt:lpstr>Symbol</vt:lpstr>
      <vt:lpstr>Times New Roman</vt:lpstr>
      <vt:lpstr>Wingdings</vt:lpstr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Случайные раки мочевого пузыря, обнаруженные при мультипараметрической МРТ предстательной железы опыт одного центра</dc:title>
  <dc:subject/>
  <dc:creator>Тутарковы</dc:creator>
  <dc:description/>
  <cp:lastModifiedBy>Тутарковы</cp:lastModifiedBy>
  <cp:revision>350</cp:revision>
  <dcterms:created xsi:type="dcterms:W3CDTF">2022-09-27T04:39:33Z</dcterms:created>
  <dcterms:modified xsi:type="dcterms:W3CDTF">2023-05-03T10:09:47Z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4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19</vt:i4>
  </property>
</Properties>
</file>