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7" r:id="rId2"/>
    <p:sldId id="258" r:id="rId3"/>
    <p:sldId id="309" r:id="rId4"/>
    <p:sldId id="308" r:id="rId5"/>
    <p:sldId id="307" r:id="rId6"/>
    <p:sldId id="306" r:id="rId7"/>
    <p:sldId id="305" r:id="rId8"/>
    <p:sldId id="304" r:id="rId9"/>
    <p:sldId id="303" r:id="rId10"/>
    <p:sldId id="302" r:id="rId11"/>
    <p:sldId id="301" r:id="rId12"/>
    <p:sldId id="300" r:id="rId13"/>
    <p:sldId id="299" r:id="rId14"/>
    <p:sldId id="298" r:id="rId15"/>
    <p:sldId id="297" r:id="rId16"/>
    <p:sldId id="296" r:id="rId17"/>
    <p:sldId id="295" r:id="rId18"/>
    <p:sldId id="294" r:id="rId19"/>
    <p:sldId id="293" r:id="rId20"/>
    <p:sldId id="292" r:id="rId21"/>
    <p:sldId id="291" r:id="rId22"/>
    <p:sldId id="290" r:id="rId23"/>
    <p:sldId id="289" r:id="rId24"/>
    <p:sldId id="313" r:id="rId25"/>
    <p:sldId id="312" r:id="rId26"/>
    <p:sldId id="311" r:id="rId27"/>
    <p:sldId id="315" r:id="rId28"/>
    <p:sldId id="314" r:id="rId29"/>
    <p:sldId id="319" r:id="rId30"/>
    <p:sldId id="310" r:id="rId31"/>
    <p:sldId id="318" r:id="rId32"/>
    <p:sldId id="317" r:id="rId33"/>
    <p:sldId id="316" r:id="rId34"/>
    <p:sldId id="322" r:id="rId35"/>
    <p:sldId id="321" r:id="rId36"/>
    <p:sldId id="320" r:id="rId37"/>
    <p:sldId id="288" r:id="rId38"/>
    <p:sldId id="325" r:id="rId39"/>
    <p:sldId id="324" r:id="rId40"/>
    <p:sldId id="287" r:id="rId41"/>
    <p:sldId id="264" r:id="rId42"/>
    <p:sldId id="259" r:id="rId43"/>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29" autoAdjust="0"/>
    <p:restoredTop sz="94660"/>
  </p:normalViewPr>
  <p:slideViewPr>
    <p:cSldViewPr snapToGrid="0">
      <p:cViewPr>
        <p:scale>
          <a:sx n="110" d="100"/>
          <a:sy n="110" d="100"/>
        </p:scale>
        <p:origin x="342" y="59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17F6DA-4E63-4360-840B-B7CD5AF9DBC5}" type="datetimeFigureOut">
              <a:rPr lang="ru-RU" smtClean="0"/>
              <a:t>09.11.2021</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505E71-108D-4FB9-A253-D77AFACDD8C9}" type="slidenum">
              <a:rPr lang="ru-RU" smtClean="0"/>
              <a:t>‹#›</a:t>
            </a:fld>
            <a:endParaRPr lang="ru-RU"/>
          </a:p>
        </p:txBody>
      </p:sp>
    </p:spTree>
    <p:extLst>
      <p:ext uri="{BB962C8B-B14F-4D97-AF65-F5344CB8AC3E}">
        <p14:creationId xmlns:p14="http://schemas.microsoft.com/office/powerpoint/2010/main" val="760708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60B5AA96-1DD0-4812-9116-3FE39CEAD317}" type="datetime1">
              <a:rPr lang="ru-RU" smtClean="0"/>
              <a:t>09.11.2021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4AEB949-BB81-414A-B7F0-BCA3B46CA754}" type="slidenum">
              <a:rPr lang="ru-RU" smtClean="0"/>
              <a:t>‹#›</a:t>
            </a:fld>
            <a:endParaRPr lang="ru-RU"/>
          </a:p>
        </p:txBody>
      </p:sp>
    </p:spTree>
    <p:extLst>
      <p:ext uri="{BB962C8B-B14F-4D97-AF65-F5344CB8AC3E}">
        <p14:creationId xmlns:p14="http://schemas.microsoft.com/office/powerpoint/2010/main" val="37965776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D4F288E-7A3C-44D4-A909-095FC7FCCDA1}" type="datetime1">
              <a:rPr lang="ru-RU" smtClean="0"/>
              <a:t>09.11.2021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4AEB949-BB81-414A-B7F0-BCA3B46CA754}" type="slidenum">
              <a:rPr lang="ru-RU" smtClean="0"/>
              <a:t>‹#›</a:t>
            </a:fld>
            <a:endParaRPr lang="ru-RU"/>
          </a:p>
        </p:txBody>
      </p:sp>
    </p:spTree>
    <p:extLst>
      <p:ext uri="{BB962C8B-B14F-4D97-AF65-F5344CB8AC3E}">
        <p14:creationId xmlns:p14="http://schemas.microsoft.com/office/powerpoint/2010/main" val="1367749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BB95C46-DC4E-478F-97F7-CA8557497531}" type="datetime1">
              <a:rPr lang="ru-RU" smtClean="0"/>
              <a:t>09.11.2021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4AEB949-BB81-414A-B7F0-BCA3B46CA754}" type="slidenum">
              <a:rPr lang="ru-RU" smtClean="0"/>
              <a:t>‹#›</a:t>
            </a:fld>
            <a:endParaRPr lang="ru-RU"/>
          </a:p>
        </p:txBody>
      </p:sp>
    </p:spTree>
    <p:extLst>
      <p:ext uri="{BB962C8B-B14F-4D97-AF65-F5344CB8AC3E}">
        <p14:creationId xmlns:p14="http://schemas.microsoft.com/office/powerpoint/2010/main" val="30454006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0C27E3A-D114-4796-AE61-7D30FEBA44BD}" type="datetime1">
              <a:rPr lang="ru-RU" smtClean="0"/>
              <a:t>09.11.2021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4AEB949-BB81-414A-B7F0-BCA3B46CA754}" type="slidenum">
              <a:rPr lang="ru-RU" smtClean="0"/>
              <a:t>‹#›</a:t>
            </a:fld>
            <a:endParaRPr lang="ru-RU"/>
          </a:p>
        </p:txBody>
      </p:sp>
    </p:spTree>
    <p:extLst>
      <p:ext uri="{BB962C8B-B14F-4D97-AF65-F5344CB8AC3E}">
        <p14:creationId xmlns:p14="http://schemas.microsoft.com/office/powerpoint/2010/main" val="2266741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F54E53B1-B5C4-4F75-984B-B21AF48A14C4}" type="datetime1">
              <a:rPr lang="ru-RU" smtClean="0"/>
              <a:t>09.11.2021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4AEB949-BB81-414A-B7F0-BCA3B46CA754}" type="slidenum">
              <a:rPr lang="ru-RU" smtClean="0"/>
              <a:t>‹#›</a:t>
            </a:fld>
            <a:endParaRPr lang="ru-RU"/>
          </a:p>
        </p:txBody>
      </p:sp>
    </p:spTree>
    <p:extLst>
      <p:ext uri="{BB962C8B-B14F-4D97-AF65-F5344CB8AC3E}">
        <p14:creationId xmlns:p14="http://schemas.microsoft.com/office/powerpoint/2010/main" val="2958532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1927BEA2-635C-4BDB-9AE3-2A292AD99F3B}" type="datetime1">
              <a:rPr lang="ru-RU" smtClean="0"/>
              <a:t>09.11.2021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4AEB949-BB81-414A-B7F0-BCA3B46CA754}" type="slidenum">
              <a:rPr lang="ru-RU" smtClean="0"/>
              <a:t>‹#›</a:t>
            </a:fld>
            <a:endParaRPr lang="ru-RU"/>
          </a:p>
        </p:txBody>
      </p:sp>
    </p:spTree>
    <p:extLst>
      <p:ext uri="{BB962C8B-B14F-4D97-AF65-F5344CB8AC3E}">
        <p14:creationId xmlns:p14="http://schemas.microsoft.com/office/powerpoint/2010/main" val="947886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471A6B29-2079-48BA-992F-499CD767BB4F}" type="datetime1">
              <a:rPr lang="ru-RU" smtClean="0"/>
              <a:t>09.11.2021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64AEB949-BB81-414A-B7F0-BCA3B46CA754}" type="slidenum">
              <a:rPr lang="ru-RU" smtClean="0"/>
              <a:t>‹#›</a:t>
            </a:fld>
            <a:endParaRPr lang="ru-RU"/>
          </a:p>
        </p:txBody>
      </p:sp>
    </p:spTree>
    <p:extLst>
      <p:ext uri="{BB962C8B-B14F-4D97-AF65-F5344CB8AC3E}">
        <p14:creationId xmlns:p14="http://schemas.microsoft.com/office/powerpoint/2010/main" val="3896639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C1E08522-7809-436E-B984-770FDB230659}" type="datetime1">
              <a:rPr lang="ru-RU" smtClean="0"/>
              <a:t>09.11.2021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64AEB949-BB81-414A-B7F0-BCA3B46CA754}" type="slidenum">
              <a:rPr lang="ru-RU" smtClean="0"/>
              <a:t>‹#›</a:t>
            </a:fld>
            <a:endParaRPr lang="ru-RU"/>
          </a:p>
        </p:txBody>
      </p:sp>
    </p:spTree>
    <p:extLst>
      <p:ext uri="{BB962C8B-B14F-4D97-AF65-F5344CB8AC3E}">
        <p14:creationId xmlns:p14="http://schemas.microsoft.com/office/powerpoint/2010/main" val="15750210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EBD04A3-8A21-459A-960C-227635EF822C}" type="datetime1">
              <a:rPr lang="ru-RU" smtClean="0"/>
              <a:t>09.11.2021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64AEB949-BB81-414A-B7F0-BCA3B46CA754}" type="slidenum">
              <a:rPr lang="ru-RU" smtClean="0"/>
              <a:t>‹#›</a:t>
            </a:fld>
            <a:endParaRPr lang="ru-RU"/>
          </a:p>
        </p:txBody>
      </p:sp>
    </p:spTree>
    <p:extLst>
      <p:ext uri="{BB962C8B-B14F-4D97-AF65-F5344CB8AC3E}">
        <p14:creationId xmlns:p14="http://schemas.microsoft.com/office/powerpoint/2010/main" val="3801841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5984E622-0373-4E41-80BB-0E08BB1B9E44}" type="datetime1">
              <a:rPr lang="ru-RU" smtClean="0"/>
              <a:t>09.11.2021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4AEB949-BB81-414A-B7F0-BCA3B46CA754}" type="slidenum">
              <a:rPr lang="ru-RU" smtClean="0"/>
              <a:t>‹#›</a:t>
            </a:fld>
            <a:endParaRPr lang="ru-RU"/>
          </a:p>
        </p:txBody>
      </p:sp>
    </p:spTree>
    <p:extLst>
      <p:ext uri="{BB962C8B-B14F-4D97-AF65-F5344CB8AC3E}">
        <p14:creationId xmlns:p14="http://schemas.microsoft.com/office/powerpoint/2010/main" val="2246900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C3A88491-C1C5-400A-82CA-EC20F07377BA}" type="datetime1">
              <a:rPr lang="ru-RU" smtClean="0"/>
              <a:t>09.11.2021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4AEB949-BB81-414A-B7F0-BCA3B46CA754}" type="slidenum">
              <a:rPr lang="ru-RU" smtClean="0"/>
              <a:t>‹#›</a:t>
            </a:fld>
            <a:endParaRPr lang="ru-RU"/>
          </a:p>
        </p:txBody>
      </p:sp>
    </p:spTree>
    <p:extLst>
      <p:ext uri="{BB962C8B-B14F-4D97-AF65-F5344CB8AC3E}">
        <p14:creationId xmlns:p14="http://schemas.microsoft.com/office/powerpoint/2010/main" val="2766650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9D3154-BD0E-407B-B7B4-D2947571D46B}" type="datetime1">
              <a:rPr lang="ru-RU" smtClean="0"/>
              <a:t>09.11.2021</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AEB949-BB81-414A-B7F0-BCA3B46CA754}" type="slidenum">
              <a:rPr lang="ru-RU" smtClean="0"/>
              <a:t>‹#›</a:t>
            </a:fld>
            <a:endParaRPr lang="ru-RU"/>
          </a:p>
        </p:txBody>
      </p:sp>
    </p:spTree>
    <p:extLst>
      <p:ext uri="{BB962C8B-B14F-4D97-AF65-F5344CB8AC3E}">
        <p14:creationId xmlns:p14="http://schemas.microsoft.com/office/powerpoint/2010/main" val="9743982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s://derangedphysiology.com/main/cicm-primary-exam/required-reading/respiratory-system/Chapter%20016/non-respiratory-functions-lungs" TargetMode="External"/><Relationship Id="rId2" Type="http://schemas.openxmlformats.org/officeDocument/2006/relationships/hyperlink" Target="https://en.wikibooks.org/wiki/Human_Physiology" TargetMode="External"/><Relationship Id="rId1" Type="http://schemas.openxmlformats.org/officeDocument/2006/relationships/slideLayout" Target="../slideLayouts/slideLayout7.xml"/><Relationship Id="rId4" Type="http://schemas.openxmlformats.org/officeDocument/2006/relationships/hyperlink" Target="https://www.ucl.ac.uk/lapt/glossph.htm"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04172"/>
            <a:ext cx="12192000" cy="1384995"/>
          </a:xfrm>
          <a:prstGeom prst="rect">
            <a:avLst/>
          </a:prstGeom>
          <a:noFill/>
        </p:spPr>
        <p:txBody>
          <a:bodyPr wrap="square" rtlCol="0">
            <a:spAutoFit/>
          </a:bodyPr>
          <a:lstStyle/>
          <a:p>
            <a:pPr algn="ctr"/>
            <a:r>
              <a:rPr lang="en-US" sz="2800" b="1" dirty="0" smtClean="0"/>
              <a:t>Federal State Budgetary Educational Institution of Higher Education «Prof. V.F. </a:t>
            </a:r>
            <a:r>
              <a:rPr lang="en-US" sz="2800" b="1" dirty="0" err="1" smtClean="0"/>
              <a:t>Voino-Yasenetsky</a:t>
            </a:r>
            <a:r>
              <a:rPr lang="en-US" sz="2800" b="1" dirty="0" smtClean="0"/>
              <a:t> Krasnoyarsk State Medical University» of the Ministry of Healthcare of the Russian Federation</a:t>
            </a:r>
            <a:endParaRPr lang="ru-RU" sz="2800" b="1" dirty="0"/>
          </a:p>
        </p:txBody>
      </p:sp>
      <p:sp>
        <p:nvSpPr>
          <p:cNvPr id="3" name="Прямоугольник 2"/>
          <p:cNvSpPr/>
          <p:nvPr/>
        </p:nvSpPr>
        <p:spPr>
          <a:xfrm>
            <a:off x="377610" y="2242360"/>
            <a:ext cx="11101114" cy="2123658"/>
          </a:xfrm>
          <a:prstGeom prst="rect">
            <a:avLst/>
          </a:prstGeom>
        </p:spPr>
        <p:txBody>
          <a:bodyPr wrap="square">
            <a:spAutoFit/>
          </a:bodyPr>
          <a:lstStyle/>
          <a:p>
            <a:pPr algn="ctr"/>
            <a:r>
              <a:rPr lang="en-US" sz="6600" b="1" dirty="0">
                <a:solidFill>
                  <a:srgbClr val="FF0000"/>
                </a:solidFill>
                <a:effectLst>
                  <a:outerShdw blurRad="38100" dist="38100" dir="2700000" algn="tl">
                    <a:srgbClr val="000000">
                      <a:alpha val="43137"/>
                    </a:srgbClr>
                  </a:outerShdw>
                </a:effectLst>
              </a:rPr>
              <a:t>Physiology of sensory </a:t>
            </a:r>
            <a:r>
              <a:rPr lang="en-US" sz="6600" b="1" dirty="0" smtClean="0">
                <a:solidFill>
                  <a:srgbClr val="FF0000"/>
                </a:solidFill>
                <a:effectLst>
                  <a:outerShdw blurRad="38100" dist="38100" dir="2700000" algn="tl">
                    <a:srgbClr val="000000">
                      <a:alpha val="43137"/>
                    </a:srgbClr>
                  </a:outerShdw>
                </a:effectLst>
              </a:rPr>
              <a:t>systems</a:t>
            </a:r>
            <a:endParaRPr lang="ru-RU" sz="6600" b="1" dirty="0" smtClean="0">
              <a:solidFill>
                <a:srgbClr val="FF0000"/>
              </a:solidFill>
              <a:effectLst>
                <a:outerShdw blurRad="38100" dist="38100" dir="2700000" algn="tl">
                  <a:srgbClr val="000000">
                    <a:alpha val="43137"/>
                  </a:srgbClr>
                </a:outerShdw>
              </a:effectLst>
            </a:endParaRPr>
          </a:p>
          <a:p>
            <a:pPr algn="ctr"/>
            <a:r>
              <a:rPr lang="en-US" sz="6600" b="1" dirty="0" smtClean="0">
                <a:solidFill>
                  <a:srgbClr val="FF0000"/>
                </a:solidFill>
                <a:effectLst>
                  <a:outerShdw blurRad="38100" dist="38100" dir="2700000" algn="tl">
                    <a:srgbClr val="000000">
                      <a:alpha val="43137"/>
                    </a:srgbClr>
                  </a:outerShdw>
                </a:effectLst>
              </a:rPr>
              <a:t>Part 2</a:t>
            </a:r>
            <a:endParaRPr lang="en-US" sz="6600" b="1" dirty="0" smtClean="0">
              <a:solidFill>
                <a:srgbClr val="FF0000"/>
              </a:solidFill>
              <a:effectLst>
                <a:outerShdw blurRad="38100" dist="38100" dir="2700000" algn="tl">
                  <a:srgbClr val="000000">
                    <a:alpha val="43137"/>
                  </a:srgbClr>
                </a:outerShdw>
              </a:effectLst>
            </a:endParaRPr>
          </a:p>
        </p:txBody>
      </p:sp>
      <p:sp>
        <p:nvSpPr>
          <p:cNvPr id="4" name="Прямоугольник 3"/>
          <p:cNvSpPr/>
          <p:nvPr/>
        </p:nvSpPr>
        <p:spPr>
          <a:xfrm>
            <a:off x="2012831" y="4513843"/>
            <a:ext cx="8166338" cy="461665"/>
          </a:xfrm>
          <a:prstGeom prst="rect">
            <a:avLst/>
          </a:prstGeom>
        </p:spPr>
        <p:txBody>
          <a:bodyPr wrap="none">
            <a:spAutoFit/>
          </a:bodyPr>
          <a:lstStyle/>
          <a:p>
            <a:r>
              <a:rPr lang="en-US" sz="2400" b="1" dirty="0" smtClean="0"/>
              <a:t>Department of Physiology named after Professor A.T. </a:t>
            </a:r>
            <a:r>
              <a:rPr lang="en-US" sz="2400" b="1" dirty="0" err="1" smtClean="0"/>
              <a:t>Pshonik</a:t>
            </a:r>
            <a:endParaRPr lang="ru-RU" sz="2400" b="1" dirty="0"/>
          </a:p>
        </p:txBody>
      </p:sp>
      <p:sp>
        <p:nvSpPr>
          <p:cNvPr id="5" name="TextBox 4"/>
          <p:cNvSpPr txBox="1"/>
          <p:nvPr/>
        </p:nvSpPr>
        <p:spPr>
          <a:xfrm>
            <a:off x="713276" y="5555848"/>
            <a:ext cx="10765448" cy="523220"/>
          </a:xfrm>
          <a:prstGeom prst="rect">
            <a:avLst/>
          </a:prstGeom>
          <a:noFill/>
        </p:spPr>
        <p:txBody>
          <a:bodyPr wrap="square" rtlCol="0">
            <a:spAutoFit/>
          </a:bodyPr>
          <a:lstStyle/>
          <a:p>
            <a:r>
              <a:rPr lang="en-US" sz="2800" b="1" dirty="0" smtClean="0"/>
              <a:t>Physiology                                                                                                    2021</a:t>
            </a:r>
            <a:endParaRPr lang="ru-RU" sz="2800" b="1" dirty="0"/>
          </a:p>
        </p:txBody>
      </p:sp>
      <p:sp>
        <p:nvSpPr>
          <p:cNvPr id="6" name="Номер слайда 5"/>
          <p:cNvSpPr>
            <a:spLocks noGrp="1"/>
          </p:cNvSpPr>
          <p:nvPr>
            <p:ph type="sldNum" sz="quarter" idx="12"/>
          </p:nvPr>
        </p:nvSpPr>
        <p:spPr/>
        <p:txBody>
          <a:bodyPr/>
          <a:lstStyle/>
          <a:p>
            <a:fld id="{4AB9EF84-8F37-4842-93B5-4797711841F4}" type="slidenum">
              <a:rPr lang="ru-RU" smtClean="0"/>
              <a:t>1</a:t>
            </a:fld>
            <a:endParaRPr lang="ru-RU"/>
          </a:p>
        </p:txBody>
      </p:sp>
    </p:spTree>
    <p:extLst>
      <p:ext uri="{BB962C8B-B14F-4D97-AF65-F5344CB8AC3E}">
        <p14:creationId xmlns:p14="http://schemas.microsoft.com/office/powerpoint/2010/main" val="37907840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10</a:t>
            </a:fld>
            <a:endParaRPr lang="ru-RU"/>
          </a:p>
        </p:txBody>
      </p:sp>
      <p:pic>
        <p:nvPicPr>
          <p:cNvPr id="3" name="2-Minute Neuroscience_ Vestibular Syste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8000" y="1714500"/>
            <a:ext cx="6096000" cy="3429000"/>
          </a:xfrm>
          <a:prstGeom prst="rect">
            <a:avLst/>
          </a:prstGeom>
        </p:spPr>
      </p:pic>
      <p:sp>
        <p:nvSpPr>
          <p:cNvPr id="4" name="Прямоугольник 3"/>
          <p:cNvSpPr/>
          <p:nvPr/>
        </p:nvSpPr>
        <p:spPr>
          <a:xfrm>
            <a:off x="3759539" y="132318"/>
            <a:ext cx="4211602" cy="369332"/>
          </a:xfrm>
          <a:prstGeom prst="rect">
            <a:avLst/>
          </a:prstGeom>
        </p:spPr>
        <p:txBody>
          <a:bodyPr wrap="none">
            <a:spAutoFit/>
          </a:bodyPr>
          <a:lstStyle/>
          <a:p>
            <a:r>
              <a:rPr lang="en-US" dirty="0"/>
              <a:t>2-Minute Neuroscience_ Vestibular System</a:t>
            </a:r>
            <a:endParaRPr lang="ru-RU" dirty="0"/>
          </a:p>
        </p:txBody>
      </p:sp>
    </p:spTree>
    <p:extLst>
      <p:ext uri="{BB962C8B-B14F-4D97-AF65-F5344CB8AC3E}">
        <p14:creationId xmlns:p14="http://schemas.microsoft.com/office/powerpoint/2010/main" val="928194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0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11</a:t>
            </a:fld>
            <a:endParaRPr lang="ru-RU"/>
          </a:p>
        </p:txBody>
      </p:sp>
      <p:pic>
        <p:nvPicPr>
          <p:cNvPr id="3" name="Рисунок 2"/>
          <p:cNvPicPr>
            <a:picLocks noChangeAspect="1"/>
          </p:cNvPicPr>
          <p:nvPr/>
        </p:nvPicPr>
        <p:blipFill>
          <a:blip r:embed="rId2"/>
          <a:stretch>
            <a:fillRect/>
          </a:stretch>
        </p:blipFill>
        <p:spPr>
          <a:xfrm>
            <a:off x="1520906" y="1054443"/>
            <a:ext cx="8549952" cy="5405603"/>
          </a:xfrm>
          <a:prstGeom prst="rect">
            <a:avLst/>
          </a:prstGeom>
        </p:spPr>
      </p:pic>
      <p:sp>
        <p:nvSpPr>
          <p:cNvPr id="4" name="Прямоугольник 3"/>
          <p:cNvSpPr/>
          <p:nvPr/>
        </p:nvSpPr>
        <p:spPr>
          <a:xfrm>
            <a:off x="518984" y="161320"/>
            <a:ext cx="11228173" cy="707886"/>
          </a:xfrm>
          <a:prstGeom prst="rect">
            <a:avLst/>
          </a:prstGeom>
        </p:spPr>
        <p:txBody>
          <a:bodyPr wrap="square">
            <a:spAutoFit/>
          </a:bodyPr>
          <a:lstStyle/>
          <a:p>
            <a:r>
              <a:rPr lang="en-US" sz="2000" b="1" dirty="0"/>
              <a:t>Neural pathways involved in </a:t>
            </a:r>
            <a:r>
              <a:rPr lang="en-US" sz="2000" b="1" dirty="0" smtClean="0"/>
              <a:t>the maintenance </a:t>
            </a:r>
            <a:r>
              <a:rPr lang="en-US" sz="2000" b="1" dirty="0"/>
              <a:t>of equilibrium and balance</a:t>
            </a:r>
            <a:r>
              <a:rPr lang="en-US" sz="2000" b="1" dirty="0" smtClean="0"/>
              <a:t>.</a:t>
            </a:r>
          </a:p>
          <a:p>
            <a:r>
              <a:rPr lang="en-US" sz="2000" dirty="0" smtClean="0"/>
              <a:t>Sensory input enters </a:t>
            </a:r>
            <a:r>
              <a:rPr lang="en-US" sz="2000" dirty="0"/>
              <a:t>the vestibular nuclei and the cerebellum, which </a:t>
            </a:r>
            <a:r>
              <a:rPr lang="en-US" sz="2000" dirty="0" smtClean="0"/>
              <a:t>coordinate motor </a:t>
            </a:r>
            <a:r>
              <a:rPr lang="en-US" sz="2000" dirty="0"/>
              <a:t>responses.</a:t>
            </a:r>
            <a:endParaRPr lang="ru-RU" sz="2000" dirty="0"/>
          </a:p>
        </p:txBody>
      </p:sp>
    </p:spTree>
    <p:extLst>
      <p:ext uri="{BB962C8B-B14F-4D97-AF65-F5344CB8AC3E}">
        <p14:creationId xmlns:p14="http://schemas.microsoft.com/office/powerpoint/2010/main" val="22116206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12</a:t>
            </a:fld>
            <a:endParaRPr lang="ru-RU"/>
          </a:p>
        </p:txBody>
      </p:sp>
      <p:pic>
        <p:nvPicPr>
          <p:cNvPr id="4" name="INSTANT NEURO - Vestibular Pathway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8000" y="1714500"/>
            <a:ext cx="6096000" cy="3429000"/>
          </a:xfrm>
          <a:prstGeom prst="rect">
            <a:avLst/>
          </a:prstGeom>
        </p:spPr>
      </p:pic>
      <p:sp>
        <p:nvSpPr>
          <p:cNvPr id="5" name="Прямоугольник 4"/>
          <p:cNvSpPr/>
          <p:nvPr/>
        </p:nvSpPr>
        <p:spPr>
          <a:xfrm>
            <a:off x="3972131" y="426994"/>
            <a:ext cx="3769943" cy="369332"/>
          </a:xfrm>
          <a:prstGeom prst="rect">
            <a:avLst/>
          </a:prstGeom>
        </p:spPr>
        <p:txBody>
          <a:bodyPr wrap="none">
            <a:spAutoFit/>
          </a:bodyPr>
          <a:lstStyle/>
          <a:p>
            <a:r>
              <a:rPr lang="en-US" dirty="0"/>
              <a:t>INSTANT NEURO - Vestibular Pathways</a:t>
            </a:r>
            <a:endParaRPr lang="ru-RU" dirty="0"/>
          </a:p>
        </p:txBody>
      </p:sp>
    </p:spTree>
    <p:extLst>
      <p:ext uri="{BB962C8B-B14F-4D97-AF65-F5344CB8AC3E}">
        <p14:creationId xmlns:p14="http://schemas.microsoft.com/office/powerpoint/2010/main" val="2034220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0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13</a:t>
            </a:fld>
            <a:endParaRPr lang="ru-RU"/>
          </a:p>
        </p:txBody>
      </p:sp>
      <p:pic>
        <p:nvPicPr>
          <p:cNvPr id="3" name="Рисунок 2"/>
          <p:cNvPicPr>
            <a:picLocks noChangeAspect="1"/>
          </p:cNvPicPr>
          <p:nvPr/>
        </p:nvPicPr>
        <p:blipFill>
          <a:blip r:embed="rId2"/>
          <a:stretch>
            <a:fillRect/>
          </a:stretch>
        </p:blipFill>
        <p:spPr>
          <a:xfrm>
            <a:off x="1079413" y="278155"/>
            <a:ext cx="9296521" cy="6270926"/>
          </a:xfrm>
          <a:prstGeom prst="rect">
            <a:avLst/>
          </a:prstGeom>
        </p:spPr>
      </p:pic>
    </p:spTree>
    <p:extLst>
      <p:ext uri="{BB962C8B-B14F-4D97-AF65-F5344CB8AC3E}">
        <p14:creationId xmlns:p14="http://schemas.microsoft.com/office/powerpoint/2010/main" val="19989119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14</a:t>
            </a:fld>
            <a:endParaRPr lang="ru-RU"/>
          </a:p>
        </p:txBody>
      </p:sp>
      <p:pic>
        <p:nvPicPr>
          <p:cNvPr id="3" name="Рисунок 2"/>
          <p:cNvPicPr>
            <a:picLocks noChangeAspect="1"/>
          </p:cNvPicPr>
          <p:nvPr/>
        </p:nvPicPr>
        <p:blipFill>
          <a:blip r:embed="rId2"/>
          <a:stretch>
            <a:fillRect/>
          </a:stretch>
        </p:blipFill>
        <p:spPr>
          <a:xfrm>
            <a:off x="1414848" y="222937"/>
            <a:ext cx="8664717" cy="6498538"/>
          </a:xfrm>
          <a:prstGeom prst="rect">
            <a:avLst/>
          </a:prstGeom>
        </p:spPr>
      </p:pic>
    </p:spTree>
    <p:extLst>
      <p:ext uri="{BB962C8B-B14F-4D97-AF65-F5344CB8AC3E}">
        <p14:creationId xmlns:p14="http://schemas.microsoft.com/office/powerpoint/2010/main" val="6341995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15</a:t>
            </a:fld>
            <a:endParaRPr lang="ru-RU"/>
          </a:p>
        </p:txBody>
      </p:sp>
      <p:pic>
        <p:nvPicPr>
          <p:cNvPr id="3" name="Рисунок 2"/>
          <p:cNvPicPr>
            <a:picLocks noChangeAspect="1"/>
          </p:cNvPicPr>
          <p:nvPr/>
        </p:nvPicPr>
        <p:blipFill>
          <a:blip r:embed="rId2"/>
          <a:stretch>
            <a:fillRect/>
          </a:stretch>
        </p:blipFill>
        <p:spPr>
          <a:xfrm>
            <a:off x="517925" y="536353"/>
            <a:ext cx="10267706" cy="6321647"/>
          </a:xfrm>
          <a:prstGeom prst="rect">
            <a:avLst/>
          </a:prstGeom>
        </p:spPr>
      </p:pic>
      <p:sp>
        <p:nvSpPr>
          <p:cNvPr id="4" name="Прямоугольник 3"/>
          <p:cNvSpPr/>
          <p:nvPr/>
        </p:nvSpPr>
        <p:spPr>
          <a:xfrm>
            <a:off x="2742532" y="74688"/>
            <a:ext cx="8043099" cy="461665"/>
          </a:xfrm>
          <a:prstGeom prst="rect">
            <a:avLst/>
          </a:prstGeom>
        </p:spPr>
        <p:txBody>
          <a:bodyPr wrap="none">
            <a:spAutoFit/>
          </a:bodyPr>
          <a:lstStyle/>
          <a:p>
            <a:r>
              <a:rPr lang="en-US" sz="2400" b="1" dirty="0"/>
              <a:t>The ear.</a:t>
            </a:r>
            <a:r>
              <a:rPr lang="en-US" sz="2400" dirty="0"/>
              <a:t> Note the structures of the outer, middle, and inner ear</a:t>
            </a:r>
            <a:endParaRPr lang="ru-RU" sz="2400" dirty="0"/>
          </a:p>
        </p:txBody>
      </p:sp>
    </p:spTree>
    <p:extLst>
      <p:ext uri="{BB962C8B-B14F-4D97-AF65-F5344CB8AC3E}">
        <p14:creationId xmlns:p14="http://schemas.microsoft.com/office/powerpoint/2010/main" val="34176476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592861" y="714451"/>
            <a:ext cx="11032787" cy="6007024"/>
          </a:xfrm>
          <a:prstGeom prst="rect">
            <a:avLst/>
          </a:prstGeom>
        </p:spPr>
      </p:pic>
      <p:sp>
        <p:nvSpPr>
          <p:cNvPr id="2" name="Номер слайда 1"/>
          <p:cNvSpPr>
            <a:spLocks noGrp="1"/>
          </p:cNvSpPr>
          <p:nvPr>
            <p:ph type="sldNum" sz="quarter" idx="12"/>
          </p:nvPr>
        </p:nvSpPr>
        <p:spPr/>
        <p:txBody>
          <a:bodyPr/>
          <a:lstStyle/>
          <a:p>
            <a:fld id="{64AEB949-BB81-414A-B7F0-BCA3B46CA754}" type="slidenum">
              <a:rPr lang="ru-RU" smtClean="0"/>
              <a:t>16</a:t>
            </a:fld>
            <a:endParaRPr lang="ru-RU"/>
          </a:p>
        </p:txBody>
      </p:sp>
      <p:sp>
        <p:nvSpPr>
          <p:cNvPr id="4" name="Прямоугольник 3"/>
          <p:cNvSpPr/>
          <p:nvPr/>
        </p:nvSpPr>
        <p:spPr>
          <a:xfrm>
            <a:off x="280086" y="67616"/>
            <a:ext cx="11590638" cy="369332"/>
          </a:xfrm>
          <a:prstGeom prst="rect">
            <a:avLst/>
          </a:prstGeom>
        </p:spPr>
        <p:txBody>
          <a:bodyPr wrap="square">
            <a:spAutoFit/>
          </a:bodyPr>
          <a:lstStyle/>
          <a:p>
            <a:r>
              <a:rPr lang="en-US" b="1" dirty="0"/>
              <a:t>A medial view of the middle ear.</a:t>
            </a:r>
            <a:r>
              <a:rPr lang="en-US" dirty="0"/>
              <a:t> The locations of auditory muscles, attached to the middle-ear </a:t>
            </a:r>
            <a:r>
              <a:rPr lang="en-US" dirty="0" err="1"/>
              <a:t>ossicles</a:t>
            </a:r>
            <a:r>
              <a:rPr lang="en-US" dirty="0"/>
              <a:t>, </a:t>
            </a:r>
            <a:r>
              <a:rPr lang="en-US" dirty="0" smtClean="0"/>
              <a:t>are  indicated</a:t>
            </a:r>
            <a:r>
              <a:rPr lang="en-US" dirty="0"/>
              <a:t>.</a:t>
            </a:r>
            <a:endParaRPr lang="ru-RU" dirty="0"/>
          </a:p>
        </p:txBody>
      </p:sp>
    </p:spTree>
    <p:extLst>
      <p:ext uri="{BB962C8B-B14F-4D97-AF65-F5344CB8AC3E}">
        <p14:creationId xmlns:p14="http://schemas.microsoft.com/office/powerpoint/2010/main" val="25264329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17</a:t>
            </a:fld>
            <a:endParaRPr lang="ru-RU"/>
          </a:p>
        </p:txBody>
      </p:sp>
      <p:pic>
        <p:nvPicPr>
          <p:cNvPr id="3" name="Рисунок 2"/>
          <p:cNvPicPr>
            <a:picLocks noChangeAspect="1"/>
          </p:cNvPicPr>
          <p:nvPr/>
        </p:nvPicPr>
        <p:blipFill>
          <a:blip r:embed="rId2"/>
          <a:stretch>
            <a:fillRect/>
          </a:stretch>
        </p:blipFill>
        <p:spPr>
          <a:xfrm>
            <a:off x="2141839" y="11155"/>
            <a:ext cx="7395747" cy="6846845"/>
          </a:xfrm>
          <a:prstGeom prst="rect">
            <a:avLst/>
          </a:prstGeom>
        </p:spPr>
      </p:pic>
    </p:spTree>
    <p:extLst>
      <p:ext uri="{BB962C8B-B14F-4D97-AF65-F5344CB8AC3E}">
        <p14:creationId xmlns:p14="http://schemas.microsoft.com/office/powerpoint/2010/main" val="37072926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18</a:t>
            </a:fld>
            <a:endParaRPr lang="ru-RU"/>
          </a:p>
        </p:txBody>
      </p:sp>
      <p:grpSp>
        <p:nvGrpSpPr>
          <p:cNvPr id="6" name="Группа 5"/>
          <p:cNvGrpSpPr/>
          <p:nvPr/>
        </p:nvGrpSpPr>
        <p:grpSpPr>
          <a:xfrm>
            <a:off x="1524000" y="0"/>
            <a:ext cx="9144000" cy="6858000"/>
            <a:chOff x="1524000" y="0"/>
            <a:chExt cx="9144000" cy="6858000"/>
          </a:xfrm>
        </p:grpSpPr>
        <p:pic>
          <p:nvPicPr>
            <p:cNvPr id="4" name="Рисунок 3"/>
            <p:cNvPicPr>
              <a:picLocks noChangeAspect="1"/>
            </p:cNvPicPr>
            <p:nvPr/>
          </p:nvPicPr>
          <p:blipFill>
            <a:blip r:embed="rId2"/>
            <a:stretch>
              <a:fillRect/>
            </a:stretch>
          </p:blipFill>
          <p:spPr>
            <a:xfrm>
              <a:off x="1524000" y="0"/>
              <a:ext cx="9144000" cy="6858000"/>
            </a:xfrm>
            <a:prstGeom prst="rect">
              <a:avLst/>
            </a:prstGeom>
          </p:spPr>
        </p:pic>
        <p:sp>
          <p:nvSpPr>
            <p:cNvPr id="5" name="Прямоугольник 4"/>
            <p:cNvSpPr/>
            <p:nvPr/>
          </p:nvSpPr>
          <p:spPr>
            <a:xfrm>
              <a:off x="9844216" y="6219568"/>
              <a:ext cx="700216" cy="5019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21910693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19</a:t>
            </a:fld>
            <a:endParaRPr lang="ru-RU"/>
          </a:p>
        </p:txBody>
      </p:sp>
      <p:pic>
        <p:nvPicPr>
          <p:cNvPr id="3" name="Рисунок 2"/>
          <p:cNvPicPr>
            <a:picLocks noChangeAspect="1"/>
          </p:cNvPicPr>
          <p:nvPr/>
        </p:nvPicPr>
        <p:blipFill>
          <a:blip r:embed="rId2"/>
          <a:stretch>
            <a:fillRect/>
          </a:stretch>
        </p:blipFill>
        <p:spPr>
          <a:xfrm>
            <a:off x="0" y="0"/>
            <a:ext cx="9087694" cy="6858000"/>
          </a:xfrm>
          <a:prstGeom prst="rect">
            <a:avLst/>
          </a:prstGeom>
        </p:spPr>
      </p:pic>
      <p:sp>
        <p:nvSpPr>
          <p:cNvPr id="4" name="Прямоугольник 3"/>
          <p:cNvSpPr/>
          <p:nvPr/>
        </p:nvSpPr>
        <p:spPr>
          <a:xfrm>
            <a:off x="9087693" y="663310"/>
            <a:ext cx="2832457" cy="5078313"/>
          </a:xfrm>
          <a:prstGeom prst="rect">
            <a:avLst/>
          </a:prstGeom>
        </p:spPr>
        <p:txBody>
          <a:bodyPr wrap="square">
            <a:spAutoFit/>
          </a:bodyPr>
          <a:lstStyle/>
          <a:p>
            <a:r>
              <a:rPr lang="en-US" b="1" dirty="0"/>
              <a:t>Effects of different sound pitches on the basilar membrane.</a:t>
            </a:r>
            <a:r>
              <a:rPr lang="en-US" dirty="0"/>
              <a:t> Sounds of different pitch cause peak</a:t>
            </a:r>
          </a:p>
          <a:p>
            <a:r>
              <a:rPr lang="en-US" dirty="0"/>
              <a:t>vibrations of the basilar membrane in different regions. Low-frequency (pitch) sounds, such as at 500 Hz, cause peak vibrations of </a:t>
            </a:r>
            <a:r>
              <a:rPr lang="en-US" dirty="0" smtClean="0"/>
              <a:t>the basilar </a:t>
            </a:r>
            <a:r>
              <a:rPr lang="en-US" dirty="0"/>
              <a:t>membrane more toward the apex of the cochlea (to the right in this figure). High frequencies, such as 20,000 Hz, cause </a:t>
            </a:r>
            <a:r>
              <a:rPr lang="en-US" dirty="0" smtClean="0"/>
              <a:t>peak vibrations </a:t>
            </a:r>
            <a:r>
              <a:rPr lang="en-US" dirty="0"/>
              <a:t>more toward the base of the cochlea (toward the left in the figure).</a:t>
            </a:r>
            <a:endParaRPr lang="ru-RU" dirty="0"/>
          </a:p>
        </p:txBody>
      </p:sp>
    </p:spTree>
    <p:extLst>
      <p:ext uri="{BB962C8B-B14F-4D97-AF65-F5344CB8AC3E}">
        <p14:creationId xmlns:p14="http://schemas.microsoft.com/office/powerpoint/2010/main" val="2351107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056669" y="177042"/>
            <a:ext cx="2950488" cy="707886"/>
          </a:xfrm>
          <a:prstGeom prst="rect">
            <a:avLst/>
          </a:prstGeom>
        </p:spPr>
        <p:txBody>
          <a:bodyPr wrap="none">
            <a:spAutoFit/>
          </a:bodyPr>
          <a:lstStyle/>
          <a:p>
            <a:r>
              <a:rPr lang="en-US" sz="4000" b="1" dirty="0" smtClean="0"/>
              <a:t>Lecture plan:</a:t>
            </a:r>
            <a:endParaRPr lang="ru-RU" sz="4000" b="1" dirty="0"/>
          </a:p>
        </p:txBody>
      </p:sp>
      <p:sp>
        <p:nvSpPr>
          <p:cNvPr id="2" name="Номер слайда 1"/>
          <p:cNvSpPr>
            <a:spLocks noGrp="1"/>
          </p:cNvSpPr>
          <p:nvPr>
            <p:ph type="sldNum" sz="quarter" idx="12"/>
          </p:nvPr>
        </p:nvSpPr>
        <p:spPr/>
        <p:txBody>
          <a:bodyPr/>
          <a:lstStyle/>
          <a:p>
            <a:fld id="{4AB9EF84-8F37-4842-93B5-4797711841F4}" type="slidenum">
              <a:rPr lang="ru-RU" smtClean="0"/>
              <a:t>2</a:t>
            </a:fld>
            <a:endParaRPr lang="ru-RU"/>
          </a:p>
        </p:txBody>
      </p:sp>
      <p:sp>
        <p:nvSpPr>
          <p:cNvPr id="5" name="Прямоугольник 4"/>
          <p:cNvSpPr/>
          <p:nvPr/>
        </p:nvSpPr>
        <p:spPr>
          <a:xfrm>
            <a:off x="911157" y="1591381"/>
            <a:ext cx="6096000" cy="2195794"/>
          </a:xfrm>
          <a:prstGeom prst="rect">
            <a:avLst/>
          </a:prstGeom>
        </p:spPr>
        <p:txBody>
          <a:bodyPr>
            <a:spAutoFit/>
          </a:bodyPr>
          <a:lstStyle/>
          <a:p>
            <a:pPr algn="just">
              <a:lnSpc>
                <a:spcPct val="200000"/>
              </a:lnSpc>
              <a:spcAft>
                <a:spcPts val="0"/>
              </a:spcAft>
            </a:pPr>
            <a:r>
              <a:rPr lang="en-US" sz="2400" dirty="0">
                <a:latin typeface="Times New Roman" panose="02020603050405020304" pitchFamily="18" charset="0"/>
                <a:ea typeface="Calibri" panose="020F0502020204030204" pitchFamily="34" charset="0"/>
              </a:rPr>
              <a:t>1. Vestibular apparatus and equilibrium.</a:t>
            </a:r>
            <a:endParaRPr lang="ru-RU" sz="2400" dirty="0">
              <a:latin typeface="Times New Roman" panose="02020603050405020304" pitchFamily="18" charset="0"/>
              <a:ea typeface="Calibri" panose="020F0502020204030204" pitchFamily="34" charset="0"/>
            </a:endParaRPr>
          </a:p>
          <a:p>
            <a:pPr algn="just">
              <a:lnSpc>
                <a:spcPct val="200000"/>
              </a:lnSpc>
              <a:spcAft>
                <a:spcPts val="0"/>
              </a:spcAft>
            </a:pPr>
            <a:r>
              <a:rPr lang="en-US" sz="2400" dirty="0">
                <a:latin typeface="Times New Roman" panose="02020603050405020304" pitchFamily="18" charset="0"/>
                <a:ea typeface="Calibri" panose="020F0502020204030204" pitchFamily="34" charset="0"/>
              </a:rPr>
              <a:t>2. The ears and hearing.</a:t>
            </a:r>
            <a:endParaRPr lang="ru-RU" sz="2400" dirty="0">
              <a:latin typeface="Times New Roman" panose="02020603050405020304" pitchFamily="18" charset="0"/>
              <a:ea typeface="Calibri" panose="020F0502020204030204" pitchFamily="34" charset="0"/>
            </a:endParaRPr>
          </a:p>
          <a:p>
            <a:pPr algn="just">
              <a:lnSpc>
                <a:spcPct val="200000"/>
              </a:lnSpc>
              <a:spcAft>
                <a:spcPts val="0"/>
              </a:spcAft>
            </a:pPr>
            <a:r>
              <a:rPr lang="en-US" sz="2400" dirty="0">
                <a:latin typeface="Times New Roman" panose="02020603050405020304" pitchFamily="18" charset="0"/>
                <a:ea typeface="Calibri" panose="020F0502020204030204" pitchFamily="34" charset="0"/>
              </a:rPr>
              <a:t>3. Concept of pain. Classification of pain.</a:t>
            </a:r>
            <a:endParaRPr lang="ru-RU" sz="24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9866286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20</a:t>
            </a:fld>
            <a:endParaRPr lang="ru-RU"/>
          </a:p>
        </p:txBody>
      </p:sp>
      <p:pic>
        <p:nvPicPr>
          <p:cNvPr id="3" name="2-Minute Neuroscience_ The Cochle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8000" y="1714500"/>
            <a:ext cx="6096000" cy="3429000"/>
          </a:xfrm>
          <a:prstGeom prst="rect">
            <a:avLst/>
          </a:prstGeom>
        </p:spPr>
      </p:pic>
      <p:sp>
        <p:nvSpPr>
          <p:cNvPr id="4" name="Прямоугольник 3"/>
          <p:cNvSpPr/>
          <p:nvPr/>
        </p:nvSpPr>
        <p:spPr>
          <a:xfrm>
            <a:off x="3752409" y="402280"/>
            <a:ext cx="3698641" cy="369332"/>
          </a:xfrm>
          <a:prstGeom prst="rect">
            <a:avLst/>
          </a:prstGeom>
        </p:spPr>
        <p:txBody>
          <a:bodyPr wrap="none">
            <a:spAutoFit/>
          </a:bodyPr>
          <a:lstStyle/>
          <a:p>
            <a:r>
              <a:rPr lang="en-US" dirty="0"/>
              <a:t>2-Minute Neuroscience_ The Cochlea</a:t>
            </a:r>
            <a:endParaRPr lang="ru-RU" dirty="0"/>
          </a:p>
        </p:txBody>
      </p:sp>
    </p:spTree>
    <p:extLst>
      <p:ext uri="{BB962C8B-B14F-4D97-AF65-F5344CB8AC3E}">
        <p14:creationId xmlns:p14="http://schemas.microsoft.com/office/powerpoint/2010/main" val="324173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5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21</a:t>
            </a:fld>
            <a:endParaRPr lang="ru-RU"/>
          </a:p>
        </p:txBody>
      </p:sp>
      <p:pic>
        <p:nvPicPr>
          <p:cNvPr id="3" name="Рисунок 2"/>
          <p:cNvPicPr>
            <a:picLocks noChangeAspect="1"/>
          </p:cNvPicPr>
          <p:nvPr/>
        </p:nvPicPr>
        <p:blipFill>
          <a:blip r:embed="rId2"/>
          <a:stretch>
            <a:fillRect/>
          </a:stretch>
        </p:blipFill>
        <p:spPr>
          <a:xfrm>
            <a:off x="859952" y="0"/>
            <a:ext cx="8728891" cy="6818417"/>
          </a:xfrm>
          <a:prstGeom prst="rect">
            <a:avLst/>
          </a:prstGeom>
        </p:spPr>
      </p:pic>
    </p:spTree>
    <p:extLst>
      <p:ext uri="{BB962C8B-B14F-4D97-AF65-F5344CB8AC3E}">
        <p14:creationId xmlns:p14="http://schemas.microsoft.com/office/powerpoint/2010/main" val="34339198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22</a:t>
            </a:fld>
            <a:endParaRPr lang="ru-RU"/>
          </a:p>
        </p:txBody>
      </p:sp>
      <p:pic>
        <p:nvPicPr>
          <p:cNvPr id="3" name="Рисунок 2"/>
          <p:cNvPicPr>
            <a:picLocks noChangeAspect="1"/>
          </p:cNvPicPr>
          <p:nvPr/>
        </p:nvPicPr>
        <p:blipFill>
          <a:blip r:embed="rId2"/>
          <a:stretch>
            <a:fillRect/>
          </a:stretch>
        </p:blipFill>
        <p:spPr>
          <a:xfrm>
            <a:off x="-1" y="0"/>
            <a:ext cx="5106749" cy="6858000"/>
          </a:xfrm>
          <a:prstGeom prst="rect">
            <a:avLst/>
          </a:prstGeom>
        </p:spPr>
      </p:pic>
      <p:pic>
        <p:nvPicPr>
          <p:cNvPr id="4" name="Рисунок 3"/>
          <p:cNvPicPr>
            <a:picLocks noChangeAspect="1"/>
          </p:cNvPicPr>
          <p:nvPr/>
        </p:nvPicPr>
        <p:blipFill>
          <a:blip r:embed="rId3"/>
          <a:stretch>
            <a:fillRect/>
          </a:stretch>
        </p:blipFill>
        <p:spPr>
          <a:xfrm>
            <a:off x="5167789" y="503536"/>
            <a:ext cx="6947239" cy="5188809"/>
          </a:xfrm>
          <a:prstGeom prst="rect">
            <a:avLst/>
          </a:prstGeom>
        </p:spPr>
      </p:pic>
    </p:spTree>
    <p:extLst>
      <p:ext uri="{BB962C8B-B14F-4D97-AF65-F5344CB8AC3E}">
        <p14:creationId xmlns:p14="http://schemas.microsoft.com/office/powerpoint/2010/main" val="29132276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23</a:t>
            </a:fld>
            <a:endParaRPr lang="ru-RU"/>
          </a:p>
        </p:txBody>
      </p:sp>
      <p:pic>
        <p:nvPicPr>
          <p:cNvPr id="3" name="Рисунок 2"/>
          <p:cNvPicPr>
            <a:picLocks noChangeAspect="1"/>
          </p:cNvPicPr>
          <p:nvPr/>
        </p:nvPicPr>
        <p:blipFill>
          <a:blip r:embed="rId2"/>
          <a:stretch>
            <a:fillRect/>
          </a:stretch>
        </p:blipFill>
        <p:spPr>
          <a:xfrm>
            <a:off x="-1" y="0"/>
            <a:ext cx="6326659" cy="6771798"/>
          </a:xfrm>
          <a:prstGeom prst="rect">
            <a:avLst/>
          </a:prstGeom>
        </p:spPr>
      </p:pic>
      <p:sp>
        <p:nvSpPr>
          <p:cNvPr id="4" name="Прямоугольник 3"/>
          <p:cNvSpPr/>
          <p:nvPr/>
        </p:nvSpPr>
        <p:spPr>
          <a:xfrm>
            <a:off x="7232819" y="1624567"/>
            <a:ext cx="4300153" cy="2352952"/>
          </a:xfrm>
          <a:prstGeom prst="rect">
            <a:avLst/>
          </a:prstGeom>
        </p:spPr>
        <p:txBody>
          <a:bodyPr wrap="square">
            <a:spAutoFit/>
          </a:bodyPr>
          <a:lstStyle/>
          <a:p>
            <a:pPr>
              <a:lnSpc>
                <a:spcPct val="150000"/>
              </a:lnSpc>
            </a:pPr>
            <a:r>
              <a:rPr lang="en-US" sz="2000" b="1" dirty="0"/>
              <a:t>The spiral organ (organ of </a:t>
            </a:r>
            <a:r>
              <a:rPr lang="en-US" sz="2000" b="1" dirty="0" err="1"/>
              <a:t>Corti</a:t>
            </a:r>
            <a:r>
              <a:rPr lang="en-US" sz="2000" b="1" dirty="0"/>
              <a:t>).</a:t>
            </a:r>
            <a:r>
              <a:rPr lang="en-US" sz="2000" dirty="0"/>
              <a:t> </a:t>
            </a:r>
            <a:endParaRPr lang="en-US" sz="2000" dirty="0" smtClean="0"/>
          </a:p>
          <a:p>
            <a:pPr>
              <a:lnSpc>
                <a:spcPct val="150000"/>
              </a:lnSpc>
            </a:pPr>
            <a:r>
              <a:rPr lang="en-US" sz="2000" dirty="0" smtClean="0"/>
              <a:t>This </a:t>
            </a:r>
            <a:r>
              <a:rPr lang="en-US" sz="2000" dirty="0"/>
              <a:t>functional unit of hearing is </a:t>
            </a:r>
            <a:r>
              <a:rPr lang="en-US" sz="2000" dirty="0" smtClean="0"/>
              <a:t>depicted</a:t>
            </a:r>
          </a:p>
          <a:p>
            <a:pPr>
              <a:lnSpc>
                <a:spcPct val="150000"/>
              </a:lnSpc>
            </a:pPr>
            <a:r>
              <a:rPr lang="en-US" sz="2000" dirty="0" smtClean="0"/>
              <a:t>( </a:t>
            </a:r>
            <a:r>
              <a:rPr lang="en-US" sz="2000" dirty="0"/>
              <a:t>a ) within the cochlear duct and</a:t>
            </a:r>
          </a:p>
          <a:p>
            <a:pPr>
              <a:lnSpc>
                <a:spcPct val="150000"/>
              </a:lnSpc>
            </a:pPr>
            <a:r>
              <a:rPr lang="en-US" sz="2000" dirty="0"/>
              <a:t>( b ) isolated to show greater detail.</a:t>
            </a:r>
            <a:endParaRPr lang="ru-RU" sz="2000" dirty="0"/>
          </a:p>
        </p:txBody>
      </p:sp>
    </p:spTree>
    <p:extLst>
      <p:ext uri="{BB962C8B-B14F-4D97-AF65-F5344CB8AC3E}">
        <p14:creationId xmlns:p14="http://schemas.microsoft.com/office/powerpoint/2010/main" val="21962640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24</a:t>
            </a:fld>
            <a:endParaRPr lang="ru-RU"/>
          </a:p>
        </p:txBody>
      </p:sp>
      <p:grpSp>
        <p:nvGrpSpPr>
          <p:cNvPr id="5" name="Группа 4"/>
          <p:cNvGrpSpPr/>
          <p:nvPr/>
        </p:nvGrpSpPr>
        <p:grpSpPr>
          <a:xfrm>
            <a:off x="645253" y="59722"/>
            <a:ext cx="10936275" cy="6736493"/>
            <a:chOff x="645253" y="59722"/>
            <a:chExt cx="10936275" cy="6736493"/>
          </a:xfrm>
        </p:grpSpPr>
        <p:pic>
          <p:nvPicPr>
            <p:cNvPr id="3" name="Рисунок 2"/>
            <p:cNvPicPr>
              <a:picLocks noChangeAspect="1"/>
            </p:cNvPicPr>
            <p:nvPr/>
          </p:nvPicPr>
          <p:blipFill>
            <a:blip r:embed="rId2"/>
            <a:stretch>
              <a:fillRect/>
            </a:stretch>
          </p:blipFill>
          <p:spPr>
            <a:xfrm>
              <a:off x="645253" y="59722"/>
              <a:ext cx="10936275" cy="6736493"/>
            </a:xfrm>
            <a:prstGeom prst="rect">
              <a:avLst/>
            </a:prstGeom>
          </p:spPr>
        </p:pic>
        <p:sp>
          <p:nvSpPr>
            <p:cNvPr id="4" name="Прямоугольник 3"/>
            <p:cNvSpPr/>
            <p:nvPr/>
          </p:nvSpPr>
          <p:spPr>
            <a:xfrm>
              <a:off x="823784" y="5972432"/>
              <a:ext cx="1095632" cy="7490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9899802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25</a:t>
            </a:fld>
            <a:endParaRPr lang="ru-RU"/>
          </a:p>
        </p:txBody>
      </p:sp>
      <p:pic>
        <p:nvPicPr>
          <p:cNvPr id="3" name="Рисунок 2"/>
          <p:cNvPicPr>
            <a:picLocks noChangeAspect="1"/>
          </p:cNvPicPr>
          <p:nvPr/>
        </p:nvPicPr>
        <p:blipFill>
          <a:blip r:embed="rId2"/>
          <a:stretch>
            <a:fillRect/>
          </a:stretch>
        </p:blipFill>
        <p:spPr>
          <a:xfrm>
            <a:off x="1030760" y="354227"/>
            <a:ext cx="10065608" cy="5636740"/>
          </a:xfrm>
          <a:prstGeom prst="rect">
            <a:avLst/>
          </a:prstGeom>
        </p:spPr>
      </p:pic>
    </p:spTree>
    <p:extLst>
      <p:ext uri="{BB962C8B-B14F-4D97-AF65-F5344CB8AC3E}">
        <p14:creationId xmlns:p14="http://schemas.microsoft.com/office/powerpoint/2010/main" val="16507978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148279" y="65903"/>
            <a:ext cx="11949289" cy="6721475"/>
          </a:xfrm>
          <a:prstGeom prst="rect">
            <a:avLst/>
          </a:prstGeom>
        </p:spPr>
      </p:pic>
      <p:sp>
        <p:nvSpPr>
          <p:cNvPr id="2" name="Номер слайда 1"/>
          <p:cNvSpPr>
            <a:spLocks noGrp="1"/>
          </p:cNvSpPr>
          <p:nvPr>
            <p:ph type="sldNum" sz="quarter" idx="12"/>
          </p:nvPr>
        </p:nvSpPr>
        <p:spPr/>
        <p:txBody>
          <a:bodyPr/>
          <a:lstStyle/>
          <a:p>
            <a:fld id="{64AEB949-BB81-414A-B7F0-BCA3B46CA754}" type="slidenum">
              <a:rPr lang="ru-RU" smtClean="0"/>
              <a:t>26</a:t>
            </a:fld>
            <a:endParaRPr lang="ru-RU"/>
          </a:p>
        </p:txBody>
      </p:sp>
    </p:spTree>
    <p:extLst>
      <p:ext uri="{BB962C8B-B14F-4D97-AF65-F5344CB8AC3E}">
        <p14:creationId xmlns:p14="http://schemas.microsoft.com/office/powerpoint/2010/main" val="38486237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27</a:t>
            </a:fld>
            <a:endParaRPr lang="ru-RU"/>
          </a:p>
        </p:txBody>
      </p:sp>
      <p:pic>
        <p:nvPicPr>
          <p:cNvPr id="3" name="Рисунок 2"/>
          <p:cNvPicPr>
            <a:picLocks noChangeAspect="1"/>
          </p:cNvPicPr>
          <p:nvPr/>
        </p:nvPicPr>
        <p:blipFill>
          <a:blip r:embed="rId2"/>
          <a:stretch>
            <a:fillRect/>
          </a:stretch>
        </p:blipFill>
        <p:spPr>
          <a:xfrm>
            <a:off x="878102" y="173493"/>
            <a:ext cx="8817833" cy="6182857"/>
          </a:xfrm>
          <a:prstGeom prst="rect">
            <a:avLst/>
          </a:prstGeom>
        </p:spPr>
      </p:pic>
    </p:spTree>
    <p:extLst>
      <p:ext uri="{BB962C8B-B14F-4D97-AF65-F5344CB8AC3E}">
        <p14:creationId xmlns:p14="http://schemas.microsoft.com/office/powerpoint/2010/main" val="40601439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28</a:t>
            </a:fld>
            <a:endParaRPr lang="ru-RU"/>
          </a:p>
        </p:txBody>
      </p:sp>
      <p:sp>
        <p:nvSpPr>
          <p:cNvPr id="3" name="Прямоугольник 2"/>
          <p:cNvSpPr/>
          <p:nvPr/>
        </p:nvSpPr>
        <p:spPr>
          <a:xfrm>
            <a:off x="0" y="165834"/>
            <a:ext cx="11977817" cy="6555641"/>
          </a:xfrm>
          <a:prstGeom prst="rect">
            <a:avLst/>
          </a:prstGeom>
        </p:spPr>
        <p:txBody>
          <a:bodyPr wrap="square">
            <a:spAutoFit/>
          </a:bodyPr>
          <a:lstStyle/>
          <a:p>
            <a:pPr indent="449580" algn="just">
              <a:spcAft>
                <a:spcPts val="0"/>
              </a:spcAft>
            </a:pPr>
            <a:r>
              <a:rPr lang="en-US" sz="2000" b="1" dirty="0" smtClean="0">
                <a:latin typeface="Times New Roman" panose="02020603050405020304" pitchFamily="18" charset="0"/>
                <a:ea typeface="Calibri" panose="020F0502020204030204" pitchFamily="34" charset="0"/>
              </a:rPr>
              <a:t>Physical </a:t>
            </a:r>
            <a:r>
              <a:rPr lang="en-US" sz="2000" b="1" dirty="0">
                <a:latin typeface="Times New Roman" panose="02020603050405020304" pitchFamily="18" charset="0"/>
                <a:ea typeface="Calibri" panose="020F0502020204030204" pitchFamily="34" charset="0"/>
              </a:rPr>
              <a:t>pain is classified into three categories:</a:t>
            </a:r>
            <a:endParaRPr lang="ru-RU" sz="2000" b="1" dirty="0">
              <a:latin typeface="Times New Roman" panose="02020603050405020304" pitchFamily="18" charset="0"/>
              <a:ea typeface="Calibri" panose="020F0502020204030204" pitchFamily="34" charset="0"/>
            </a:endParaRPr>
          </a:p>
          <a:p>
            <a:pPr algn="just">
              <a:spcAft>
                <a:spcPts val="0"/>
              </a:spcAft>
            </a:pPr>
            <a:r>
              <a:rPr lang="en-US" sz="2000" dirty="0">
                <a:latin typeface="Times New Roman" panose="02020603050405020304" pitchFamily="18" charset="0"/>
                <a:ea typeface="Calibri" panose="020F0502020204030204" pitchFamily="34" charset="0"/>
              </a:rPr>
              <a:t>1. Pain caused by external factors (except for pain caused by excessive adequate stimulations of sensory organs, for example, of vision, of audition). Such pain is characterized by the following features: it is superficial, brief except for the cases associated with breakage of the integrity of skin. Such pain can be easily localized and its cause identified. The external factor can be eliminated. The nervous system remains undamaged, its peripheral apparatus and central mechanisms remain intact.</a:t>
            </a:r>
            <a:endParaRPr lang="ru-RU" sz="2000" dirty="0">
              <a:latin typeface="Times New Roman" panose="02020603050405020304" pitchFamily="18" charset="0"/>
              <a:ea typeface="Calibri" panose="020F0502020204030204" pitchFamily="34" charset="0"/>
            </a:endParaRPr>
          </a:p>
          <a:p>
            <a:pPr algn="just">
              <a:spcAft>
                <a:spcPts val="0"/>
              </a:spcAft>
            </a:pPr>
            <a:r>
              <a:rPr lang="en-US" sz="2000" dirty="0">
                <a:latin typeface="Times New Roman" panose="02020603050405020304" pitchFamily="18" charset="0"/>
                <a:ea typeface="Calibri" panose="020F0502020204030204" pitchFamily="34" charset="0"/>
              </a:rPr>
              <a:t>2. Pain caused by internal processes. This kind of pain is associated with stimulation of any kind of receptors by different mechanisms. The resultant train of afferent impulses is perceived as pain. Skin usually does not participate in initiation of this pain, unless it is damaged or reflects pain. It is often impossible to localize this pain, identify its cause, and eliminate it partly or fully. It is of much longer duration. Here, the nervous system remains undamaged, because the focus of the pathological process is distal from receptors. Besides, afferent fibers retain the normal conduction, and pain modulating mechanisms function normally. By the type of the involved tissue, this kind of pain is categorized into ectodermal,</a:t>
            </a:r>
            <a:endParaRPr lang="ru-RU" sz="2000" dirty="0">
              <a:latin typeface="Times New Roman" panose="02020603050405020304" pitchFamily="18" charset="0"/>
              <a:ea typeface="Calibri" panose="020F0502020204030204" pitchFamily="34" charset="0"/>
            </a:endParaRPr>
          </a:p>
          <a:p>
            <a:pPr algn="just">
              <a:spcAft>
                <a:spcPts val="0"/>
              </a:spcAft>
            </a:pPr>
            <a:r>
              <a:rPr lang="en-US" sz="2000" dirty="0">
                <a:latin typeface="Times New Roman" panose="02020603050405020304" pitchFamily="18" charset="0"/>
                <a:ea typeface="Calibri" panose="020F0502020204030204" pitchFamily="34" charset="0"/>
              </a:rPr>
              <a:t>mesodermal, endodermal pain, and also pain caused by excessive loads on muscles.</a:t>
            </a:r>
            <a:endParaRPr lang="ru-RU" sz="2000" dirty="0">
              <a:latin typeface="Times New Roman" panose="02020603050405020304" pitchFamily="18" charset="0"/>
              <a:ea typeface="Calibri" panose="020F0502020204030204" pitchFamily="34" charset="0"/>
            </a:endParaRPr>
          </a:p>
          <a:p>
            <a:pPr algn="just">
              <a:spcAft>
                <a:spcPts val="0"/>
              </a:spcAft>
            </a:pPr>
            <a:r>
              <a:rPr lang="en-US" sz="2000" dirty="0">
                <a:latin typeface="Times New Roman" panose="02020603050405020304" pitchFamily="18" charset="0"/>
                <a:ea typeface="Calibri" panose="020F0502020204030204" pitchFamily="34" charset="0"/>
              </a:rPr>
              <a:t>3. Pain associated with damage to the nervous system, in particular to its afferent part. Although such pain is often accompanied by sensations on skin, it is nevertheless difficult or impossible to correctly identify the external causes and to localize the source of pain. This pain is long-term, may persist for years, and elimination of its source is impossible. The nervous system is damaged: defects in the conducting peripheral or central pathways are noted, as well as disturbances in pain modulating mechanisms. Damages causing this pain are proximal to receptors of peripheral nerves, spinal cord or higher nervous centers. This kind of pain may be local or systemic (neuralgia, </a:t>
            </a:r>
            <a:r>
              <a:rPr lang="en-US" sz="2000" dirty="0" err="1">
                <a:latin typeface="Times New Roman" panose="02020603050405020304" pitchFamily="18" charset="0"/>
                <a:ea typeface="Calibri" panose="020F0502020204030204" pitchFamily="34" charset="0"/>
              </a:rPr>
              <a:t>causalgia</a:t>
            </a:r>
            <a:r>
              <a:rPr lang="en-US" sz="2000" dirty="0">
                <a:latin typeface="Times New Roman" panose="02020603050405020304" pitchFamily="18" charset="0"/>
                <a:ea typeface="Calibri" panose="020F0502020204030204" pitchFamily="34" charset="0"/>
              </a:rPr>
              <a:t>, phantom pain, thalamic syndrome).</a:t>
            </a:r>
            <a:endParaRPr lang="ru-RU" sz="20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7330424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29</a:t>
            </a:fld>
            <a:endParaRPr lang="ru-RU"/>
          </a:p>
        </p:txBody>
      </p:sp>
      <p:sp>
        <p:nvSpPr>
          <p:cNvPr id="3" name="Прямоугольник 2"/>
          <p:cNvSpPr/>
          <p:nvPr/>
        </p:nvSpPr>
        <p:spPr>
          <a:xfrm>
            <a:off x="378941" y="1028343"/>
            <a:ext cx="11417643" cy="4093428"/>
          </a:xfrm>
          <a:prstGeom prst="rect">
            <a:avLst/>
          </a:prstGeom>
        </p:spPr>
        <p:txBody>
          <a:bodyPr wrap="square">
            <a:spAutoFit/>
          </a:bodyPr>
          <a:lstStyle/>
          <a:p>
            <a:pPr indent="449580" algn="just">
              <a:spcAft>
                <a:spcPts val="0"/>
              </a:spcAft>
            </a:pPr>
            <a:r>
              <a:rPr lang="en-US" sz="2000" b="1" dirty="0" smtClean="0">
                <a:latin typeface="Times New Roman" panose="02020603050405020304" pitchFamily="18" charset="0"/>
                <a:ea typeface="Calibri" panose="020F0502020204030204" pitchFamily="34" charset="0"/>
              </a:rPr>
              <a:t>Physical </a:t>
            </a:r>
            <a:r>
              <a:rPr lang="en-US" sz="2000" b="1" dirty="0">
                <a:latin typeface="Times New Roman" panose="02020603050405020304" pitchFamily="18" charset="0"/>
                <a:ea typeface="Calibri" panose="020F0502020204030204" pitchFamily="34" charset="0"/>
              </a:rPr>
              <a:t>pain may be:</a:t>
            </a:r>
            <a:endParaRPr lang="ru-RU" sz="2000" b="1" dirty="0">
              <a:latin typeface="Times New Roman" panose="02020603050405020304" pitchFamily="18" charset="0"/>
              <a:ea typeface="Calibri" panose="020F0502020204030204" pitchFamily="34" charset="0"/>
            </a:endParaRPr>
          </a:p>
          <a:p>
            <a:pPr algn="just">
              <a:spcAft>
                <a:spcPts val="0"/>
              </a:spcAft>
            </a:pPr>
            <a:r>
              <a:rPr lang="en-US" sz="2000" dirty="0" smtClean="0">
                <a:latin typeface="Times New Roman" panose="02020603050405020304" pitchFamily="18" charset="0"/>
                <a:ea typeface="Calibri" panose="020F0502020204030204" pitchFamily="34" charset="0"/>
              </a:rPr>
              <a:t>Primary</a:t>
            </a:r>
            <a:r>
              <a:rPr lang="en-US" sz="2000" dirty="0">
                <a:latin typeface="Times New Roman" panose="02020603050405020304" pitchFamily="18" charset="0"/>
                <a:ea typeface="Calibri" panose="020F0502020204030204" pitchFamily="34" charset="0"/>
              </a:rPr>
              <a:t>, or </a:t>
            </a:r>
            <a:r>
              <a:rPr lang="en-US" sz="2000" dirty="0" err="1">
                <a:latin typeface="Times New Roman" panose="02020603050405020304" pitchFamily="18" charset="0"/>
                <a:ea typeface="Calibri" panose="020F0502020204030204" pitchFamily="34" charset="0"/>
              </a:rPr>
              <a:t>epicritic</a:t>
            </a:r>
            <a:r>
              <a:rPr lang="en-US" sz="2000" dirty="0">
                <a:latin typeface="Times New Roman" panose="02020603050405020304" pitchFamily="18" charset="0"/>
                <a:ea typeface="Calibri" panose="020F0502020204030204" pitchFamily="34" charset="0"/>
              </a:rPr>
              <a:t> (rapid, acute, piercing) for example, pain caused by pricking the skin with a needle; it has a precise localization, persists for some time after elimination of the stimulus, does not elicit emotional response;</a:t>
            </a:r>
            <a:endParaRPr lang="ru-RU" sz="2000" dirty="0">
              <a:latin typeface="Times New Roman" panose="02020603050405020304" pitchFamily="18" charset="0"/>
              <a:ea typeface="Calibri" panose="020F0502020204030204" pitchFamily="34" charset="0"/>
            </a:endParaRPr>
          </a:p>
          <a:p>
            <a:pPr algn="just">
              <a:spcAft>
                <a:spcPts val="0"/>
              </a:spcAft>
            </a:pPr>
            <a:endParaRPr lang="en-US" sz="2000" dirty="0" smtClean="0">
              <a:latin typeface="Times New Roman" panose="02020603050405020304" pitchFamily="18" charset="0"/>
              <a:ea typeface="Calibri" panose="020F0502020204030204" pitchFamily="34" charset="0"/>
            </a:endParaRPr>
          </a:p>
          <a:p>
            <a:pPr algn="just">
              <a:spcAft>
                <a:spcPts val="0"/>
              </a:spcAft>
            </a:pPr>
            <a:r>
              <a:rPr lang="en-US" sz="2000" dirty="0" smtClean="0">
                <a:latin typeface="Times New Roman" panose="02020603050405020304" pitchFamily="18" charset="0"/>
                <a:ea typeface="Calibri" panose="020F0502020204030204" pitchFamily="34" charset="0"/>
              </a:rPr>
              <a:t>Secondary</a:t>
            </a:r>
            <a:r>
              <a:rPr lang="en-US" sz="2000" dirty="0">
                <a:latin typeface="Times New Roman" panose="02020603050405020304" pitchFamily="18" charset="0"/>
                <a:ea typeface="Calibri" panose="020F0502020204030204" pitchFamily="34" charset="0"/>
              </a:rPr>
              <a:t>, or </a:t>
            </a:r>
            <a:r>
              <a:rPr lang="en-US" sz="2000" dirty="0" err="1">
                <a:latin typeface="Times New Roman" panose="02020603050405020304" pitchFamily="18" charset="0"/>
                <a:ea typeface="Calibri" panose="020F0502020204030204" pitchFamily="34" charset="0"/>
              </a:rPr>
              <a:t>protopathic</a:t>
            </a:r>
            <a:r>
              <a:rPr lang="en-US" sz="2000" dirty="0">
                <a:latin typeface="Times New Roman" panose="02020603050405020304" pitchFamily="18" charset="0"/>
                <a:ea typeface="Calibri" panose="020F0502020204030204" pitchFamily="34" charset="0"/>
              </a:rPr>
              <a:t>, pain (slow, intolerable, burning), which appears in 0.5-1 s after the primary pain, has no distinct localization, persists for some time after elimination of the stimulus, is accompanied by alteration in the functions of the cardiovascular and respiratory systems, may affect the personality, way of thinking (secondary pain also includes dull pain in the visceral organs and in deep somatic structures);</a:t>
            </a:r>
            <a:endParaRPr lang="ru-RU" sz="2000" dirty="0">
              <a:latin typeface="Times New Roman" panose="02020603050405020304" pitchFamily="18" charset="0"/>
              <a:ea typeface="Calibri" panose="020F0502020204030204" pitchFamily="34" charset="0"/>
            </a:endParaRPr>
          </a:p>
          <a:p>
            <a:pPr algn="just">
              <a:spcAft>
                <a:spcPts val="0"/>
              </a:spcAft>
            </a:pPr>
            <a:endParaRPr lang="en-US" sz="2000" dirty="0" smtClean="0">
              <a:latin typeface="Times New Roman" panose="02020603050405020304" pitchFamily="18" charset="0"/>
              <a:ea typeface="Calibri" panose="020F0502020204030204" pitchFamily="34" charset="0"/>
            </a:endParaRPr>
          </a:p>
          <a:p>
            <a:pPr algn="just">
              <a:spcAft>
                <a:spcPts val="0"/>
              </a:spcAft>
            </a:pPr>
            <a:r>
              <a:rPr lang="en-US" sz="2000" dirty="0" smtClean="0">
                <a:latin typeface="Times New Roman" panose="02020603050405020304" pitchFamily="18" charset="0"/>
                <a:ea typeface="Calibri" panose="020F0502020204030204" pitchFamily="34" charset="0"/>
              </a:rPr>
              <a:t>Chronic </a:t>
            </a:r>
            <a:r>
              <a:rPr lang="en-US" sz="2000" dirty="0">
                <a:latin typeface="Times New Roman" panose="02020603050405020304" pitchFamily="18" charset="0"/>
                <a:ea typeface="Calibri" panose="020F0502020204030204" pitchFamily="34" charset="0"/>
              </a:rPr>
              <a:t>pain (physical pain, persisting for a long time in some patients with chronic diseases) is characterized by complex nervous mechanisms at the emotional, affective and behavioral levels manifested by reactive depression, which makes an individual disabled and radically changes his/her life.</a:t>
            </a:r>
            <a:endParaRPr lang="ru-RU" sz="20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528039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3</a:t>
            </a:fld>
            <a:endParaRPr lang="ru-RU"/>
          </a:p>
        </p:txBody>
      </p:sp>
      <p:pic>
        <p:nvPicPr>
          <p:cNvPr id="3" name="Рисунок 2"/>
          <p:cNvPicPr>
            <a:picLocks noChangeAspect="1"/>
          </p:cNvPicPr>
          <p:nvPr/>
        </p:nvPicPr>
        <p:blipFill>
          <a:blip r:embed="rId2"/>
          <a:stretch>
            <a:fillRect/>
          </a:stretch>
        </p:blipFill>
        <p:spPr>
          <a:xfrm>
            <a:off x="164754" y="1317318"/>
            <a:ext cx="6887881" cy="5174098"/>
          </a:xfrm>
          <a:prstGeom prst="rect">
            <a:avLst/>
          </a:prstGeom>
        </p:spPr>
      </p:pic>
      <p:sp>
        <p:nvSpPr>
          <p:cNvPr id="4" name="Прямоугольник 3"/>
          <p:cNvSpPr/>
          <p:nvPr/>
        </p:nvSpPr>
        <p:spPr>
          <a:xfrm>
            <a:off x="164755" y="106422"/>
            <a:ext cx="11870726" cy="1015663"/>
          </a:xfrm>
          <a:prstGeom prst="rect">
            <a:avLst/>
          </a:prstGeom>
        </p:spPr>
        <p:txBody>
          <a:bodyPr wrap="square">
            <a:spAutoFit/>
          </a:bodyPr>
          <a:lstStyle/>
          <a:p>
            <a:r>
              <a:rPr lang="en-US" sz="2000" b="1" dirty="0"/>
              <a:t>The cochlea and vestibular </a:t>
            </a:r>
            <a:r>
              <a:rPr lang="en-US" sz="2000" b="1" dirty="0" smtClean="0"/>
              <a:t>apparatus of </a:t>
            </a:r>
            <a:r>
              <a:rPr lang="en-US" sz="2000" b="1" dirty="0"/>
              <a:t>the inner ear.</a:t>
            </a:r>
            <a:r>
              <a:rPr lang="en-US" sz="2000" dirty="0"/>
              <a:t> The vestibular apparatus consists of </a:t>
            </a:r>
            <a:r>
              <a:rPr lang="en-US" sz="2000" dirty="0" smtClean="0"/>
              <a:t>the utricle </a:t>
            </a:r>
            <a:r>
              <a:rPr lang="en-US" sz="2000" dirty="0"/>
              <a:t>and saccule (together called the otolith organs) and </a:t>
            </a:r>
            <a:r>
              <a:rPr lang="en-US" sz="2000" dirty="0" smtClean="0"/>
              <a:t>the three </a:t>
            </a:r>
            <a:r>
              <a:rPr lang="en-US" sz="2000" dirty="0"/>
              <a:t>semicircular canals. The base of each semicircular canal </a:t>
            </a:r>
            <a:r>
              <a:rPr lang="en-US" sz="2000" dirty="0" smtClean="0"/>
              <a:t>is expanded </a:t>
            </a:r>
            <a:r>
              <a:rPr lang="en-US" sz="2000" dirty="0"/>
              <a:t>into an ampulla that contains sensory hair cells.</a:t>
            </a:r>
            <a:endParaRPr lang="ru-RU" sz="2000" dirty="0"/>
          </a:p>
        </p:txBody>
      </p:sp>
      <p:sp>
        <p:nvSpPr>
          <p:cNvPr id="5" name="Прямоугольник 4"/>
          <p:cNvSpPr/>
          <p:nvPr/>
        </p:nvSpPr>
        <p:spPr>
          <a:xfrm>
            <a:off x="7142205" y="2176503"/>
            <a:ext cx="4769708" cy="3323987"/>
          </a:xfrm>
          <a:prstGeom prst="rect">
            <a:avLst/>
          </a:prstGeom>
        </p:spPr>
        <p:txBody>
          <a:bodyPr wrap="square">
            <a:spAutoFit/>
          </a:bodyPr>
          <a:lstStyle/>
          <a:p>
            <a:pPr>
              <a:lnSpc>
                <a:spcPct val="150000"/>
              </a:lnSpc>
            </a:pPr>
            <a:r>
              <a:rPr lang="en-US" sz="2000" b="1" dirty="0"/>
              <a:t>The vestibular apparatus consists of two parts</a:t>
            </a:r>
            <a:r>
              <a:rPr lang="en-US" sz="2000" b="1" dirty="0" smtClean="0"/>
              <a:t>:</a:t>
            </a:r>
          </a:p>
          <a:p>
            <a:pPr>
              <a:lnSpc>
                <a:spcPct val="150000"/>
              </a:lnSpc>
            </a:pPr>
            <a:endParaRPr lang="en-US" sz="2000" dirty="0" smtClean="0"/>
          </a:p>
          <a:p>
            <a:pPr marL="342900" indent="-342900">
              <a:lnSpc>
                <a:spcPct val="150000"/>
              </a:lnSpc>
              <a:buAutoNum type="arabicParenBoth"/>
            </a:pPr>
            <a:r>
              <a:rPr lang="en-US" sz="2000" dirty="0" smtClean="0"/>
              <a:t>the </a:t>
            </a:r>
            <a:r>
              <a:rPr lang="en-US" sz="2000" dirty="0"/>
              <a:t>otolith organs, which include the utricle and saccule</a:t>
            </a:r>
            <a:r>
              <a:rPr lang="en-US" sz="2000" dirty="0" smtClean="0"/>
              <a:t>,</a:t>
            </a:r>
          </a:p>
          <a:p>
            <a:pPr marL="342900" indent="-342900">
              <a:lnSpc>
                <a:spcPct val="150000"/>
              </a:lnSpc>
              <a:buAutoNum type="arabicParenBoth"/>
            </a:pPr>
            <a:endParaRPr lang="en-US" sz="2000" dirty="0" smtClean="0"/>
          </a:p>
          <a:p>
            <a:pPr marL="342900" indent="-342900">
              <a:lnSpc>
                <a:spcPct val="150000"/>
              </a:lnSpc>
              <a:buAutoNum type="arabicParenBoth"/>
            </a:pPr>
            <a:r>
              <a:rPr lang="en-US" sz="2000" dirty="0" smtClean="0"/>
              <a:t>the </a:t>
            </a:r>
            <a:r>
              <a:rPr lang="en-US" sz="2000" dirty="0"/>
              <a:t>semicircular </a:t>
            </a:r>
            <a:r>
              <a:rPr lang="en-US" sz="2000" dirty="0" smtClean="0"/>
              <a:t>canals.</a:t>
            </a:r>
            <a:endParaRPr lang="ru-RU" sz="2000" dirty="0"/>
          </a:p>
        </p:txBody>
      </p:sp>
    </p:spTree>
    <p:extLst>
      <p:ext uri="{BB962C8B-B14F-4D97-AF65-F5344CB8AC3E}">
        <p14:creationId xmlns:p14="http://schemas.microsoft.com/office/powerpoint/2010/main" val="15650759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30</a:t>
            </a:fld>
            <a:endParaRPr lang="ru-RU"/>
          </a:p>
        </p:txBody>
      </p:sp>
      <p:pic>
        <p:nvPicPr>
          <p:cNvPr id="3" name="Рисунок 2"/>
          <p:cNvPicPr>
            <a:picLocks noChangeAspect="1"/>
          </p:cNvPicPr>
          <p:nvPr/>
        </p:nvPicPr>
        <p:blipFill>
          <a:blip r:embed="rId2"/>
          <a:stretch>
            <a:fillRect/>
          </a:stretch>
        </p:blipFill>
        <p:spPr>
          <a:xfrm>
            <a:off x="1219200" y="0"/>
            <a:ext cx="9144000" cy="6858000"/>
          </a:xfrm>
          <a:prstGeom prst="rect">
            <a:avLst/>
          </a:prstGeom>
        </p:spPr>
      </p:pic>
    </p:spTree>
    <p:extLst>
      <p:ext uri="{BB962C8B-B14F-4D97-AF65-F5344CB8AC3E}">
        <p14:creationId xmlns:p14="http://schemas.microsoft.com/office/powerpoint/2010/main" val="27886358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31</a:t>
            </a:fld>
            <a:endParaRPr lang="ru-RU"/>
          </a:p>
        </p:txBody>
      </p:sp>
      <p:sp>
        <p:nvSpPr>
          <p:cNvPr id="3" name="Прямоугольник 2"/>
          <p:cNvSpPr/>
          <p:nvPr/>
        </p:nvSpPr>
        <p:spPr>
          <a:xfrm>
            <a:off x="230659" y="421324"/>
            <a:ext cx="11425882" cy="3913059"/>
          </a:xfrm>
          <a:prstGeom prst="rect">
            <a:avLst/>
          </a:prstGeom>
        </p:spPr>
        <p:txBody>
          <a:bodyPr wrap="square">
            <a:spAutoFit/>
          </a:bodyPr>
          <a:lstStyle/>
          <a:p>
            <a:pPr>
              <a:lnSpc>
                <a:spcPct val="150000"/>
              </a:lnSpc>
            </a:pPr>
            <a:r>
              <a:rPr lang="en-US" sz="2400" b="1" dirty="0"/>
              <a:t>It follows from the above that the concept of “pain” includes</a:t>
            </a:r>
            <a:r>
              <a:rPr lang="en-US" sz="2400" b="1" dirty="0" smtClean="0"/>
              <a:t>:</a:t>
            </a:r>
          </a:p>
          <a:p>
            <a:pPr>
              <a:lnSpc>
                <a:spcPct val="150000"/>
              </a:lnSpc>
            </a:pPr>
            <a:endParaRPr lang="en-US" sz="2400" dirty="0"/>
          </a:p>
          <a:p>
            <a:pPr>
              <a:lnSpc>
                <a:spcPct val="150000"/>
              </a:lnSpc>
            </a:pPr>
            <a:r>
              <a:rPr lang="en-US" sz="2400" dirty="0"/>
              <a:t>- painful stimulus informing an individual about a past or a forthcoming damage to tissues;</a:t>
            </a:r>
          </a:p>
          <a:p>
            <a:pPr>
              <a:lnSpc>
                <a:spcPct val="150000"/>
              </a:lnSpc>
            </a:pPr>
            <a:r>
              <a:rPr lang="en-US" sz="2400" dirty="0"/>
              <a:t>- personal, or individual perception of a harmful factor;</a:t>
            </a:r>
          </a:p>
          <a:p>
            <a:pPr>
              <a:lnSpc>
                <a:spcPct val="150000"/>
              </a:lnSpc>
            </a:pPr>
            <a:r>
              <a:rPr lang="en-US" sz="2400" dirty="0"/>
              <a:t>- complex of responses aimed at protection of an organism against a noxious factor;</a:t>
            </a:r>
          </a:p>
          <a:p>
            <a:pPr>
              <a:lnSpc>
                <a:spcPct val="150000"/>
              </a:lnSpc>
            </a:pPr>
            <a:r>
              <a:rPr lang="en-US" sz="2400" dirty="0"/>
              <a:t>- category of experience based on numerous events accompanied by sensory and emotional conditions.</a:t>
            </a:r>
          </a:p>
        </p:txBody>
      </p:sp>
    </p:spTree>
    <p:extLst>
      <p:ext uri="{BB962C8B-B14F-4D97-AF65-F5344CB8AC3E}">
        <p14:creationId xmlns:p14="http://schemas.microsoft.com/office/powerpoint/2010/main" val="26952101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32</a:t>
            </a:fld>
            <a:endParaRPr lang="ru-RU"/>
          </a:p>
        </p:txBody>
      </p:sp>
      <p:pic>
        <p:nvPicPr>
          <p:cNvPr id="3" name="Рисунок 2"/>
          <p:cNvPicPr>
            <a:picLocks noChangeAspect="1"/>
          </p:cNvPicPr>
          <p:nvPr/>
        </p:nvPicPr>
        <p:blipFill>
          <a:blip r:embed="rId2"/>
          <a:stretch>
            <a:fillRect/>
          </a:stretch>
        </p:blipFill>
        <p:spPr>
          <a:xfrm>
            <a:off x="1869990" y="0"/>
            <a:ext cx="7677664" cy="6860413"/>
          </a:xfrm>
          <a:prstGeom prst="rect">
            <a:avLst/>
          </a:prstGeom>
        </p:spPr>
      </p:pic>
    </p:spTree>
    <p:extLst>
      <p:ext uri="{BB962C8B-B14F-4D97-AF65-F5344CB8AC3E}">
        <p14:creationId xmlns:p14="http://schemas.microsoft.com/office/powerpoint/2010/main" val="18963140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33</a:t>
            </a:fld>
            <a:endParaRPr lang="ru-RU"/>
          </a:p>
        </p:txBody>
      </p:sp>
      <p:pic>
        <p:nvPicPr>
          <p:cNvPr id="4" name="Рисунок 3"/>
          <p:cNvPicPr>
            <a:picLocks noChangeAspect="1"/>
          </p:cNvPicPr>
          <p:nvPr/>
        </p:nvPicPr>
        <p:blipFill>
          <a:blip r:embed="rId2"/>
          <a:stretch>
            <a:fillRect/>
          </a:stretch>
        </p:blipFill>
        <p:spPr>
          <a:xfrm>
            <a:off x="1908131" y="0"/>
            <a:ext cx="7074937" cy="6858000"/>
          </a:xfrm>
          <a:prstGeom prst="rect">
            <a:avLst/>
          </a:prstGeom>
        </p:spPr>
      </p:pic>
    </p:spTree>
    <p:extLst>
      <p:ext uri="{BB962C8B-B14F-4D97-AF65-F5344CB8AC3E}">
        <p14:creationId xmlns:p14="http://schemas.microsoft.com/office/powerpoint/2010/main" val="30658463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34</a:t>
            </a:fld>
            <a:endParaRPr lang="ru-RU"/>
          </a:p>
        </p:txBody>
      </p:sp>
      <p:pic>
        <p:nvPicPr>
          <p:cNvPr id="3" name="Рисунок 2"/>
          <p:cNvPicPr>
            <a:picLocks noChangeAspect="1"/>
          </p:cNvPicPr>
          <p:nvPr/>
        </p:nvPicPr>
        <p:blipFill>
          <a:blip r:embed="rId2"/>
          <a:stretch>
            <a:fillRect/>
          </a:stretch>
        </p:blipFill>
        <p:spPr>
          <a:xfrm>
            <a:off x="536664" y="269421"/>
            <a:ext cx="10817136" cy="5408568"/>
          </a:xfrm>
          <a:prstGeom prst="rect">
            <a:avLst/>
          </a:prstGeom>
        </p:spPr>
      </p:pic>
    </p:spTree>
    <p:extLst>
      <p:ext uri="{BB962C8B-B14F-4D97-AF65-F5344CB8AC3E}">
        <p14:creationId xmlns:p14="http://schemas.microsoft.com/office/powerpoint/2010/main" val="24653188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35</a:t>
            </a:fld>
            <a:endParaRPr lang="ru-RU"/>
          </a:p>
        </p:txBody>
      </p:sp>
      <p:pic>
        <p:nvPicPr>
          <p:cNvPr id="3" name="Рисунок 2"/>
          <p:cNvPicPr>
            <a:picLocks noChangeAspect="1"/>
          </p:cNvPicPr>
          <p:nvPr/>
        </p:nvPicPr>
        <p:blipFill>
          <a:blip r:embed="rId2"/>
          <a:stretch>
            <a:fillRect/>
          </a:stretch>
        </p:blipFill>
        <p:spPr>
          <a:xfrm>
            <a:off x="1388065" y="310215"/>
            <a:ext cx="8696461" cy="6411260"/>
          </a:xfrm>
          <a:prstGeom prst="rect">
            <a:avLst/>
          </a:prstGeom>
        </p:spPr>
      </p:pic>
    </p:spTree>
    <p:extLst>
      <p:ext uri="{BB962C8B-B14F-4D97-AF65-F5344CB8AC3E}">
        <p14:creationId xmlns:p14="http://schemas.microsoft.com/office/powerpoint/2010/main" val="4861279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36</a:t>
            </a:fld>
            <a:endParaRPr lang="ru-RU"/>
          </a:p>
        </p:txBody>
      </p:sp>
      <p:pic>
        <p:nvPicPr>
          <p:cNvPr id="3" name="Рисунок 2"/>
          <p:cNvPicPr>
            <a:picLocks noChangeAspect="1"/>
          </p:cNvPicPr>
          <p:nvPr/>
        </p:nvPicPr>
        <p:blipFill>
          <a:blip r:embed="rId2"/>
          <a:stretch>
            <a:fillRect/>
          </a:stretch>
        </p:blipFill>
        <p:spPr>
          <a:xfrm>
            <a:off x="1595460" y="1211933"/>
            <a:ext cx="9506050" cy="4805690"/>
          </a:xfrm>
          <a:prstGeom prst="rect">
            <a:avLst/>
          </a:prstGeom>
        </p:spPr>
      </p:pic>
      <p:sp>
        <p:nvSpPr>
          <p:cNvPr id="4" name="Прямоугольник 3"/>
          <p:cNvSpPr/>
          <p:nvPr/>
        </p:nvSpPr>
        <p:spPr>
          <a:xfrm>
            <a:off x="2827593" y="166876"/>
            <a:ext cx="6108660" cy="646331"/>
          </a:xfrm>
          <a:prstGeom prst="rect">
            <a:avLst/>
          </a:prstGeom>
        </p:spPr>
        <p:txBody>
          <a:bodyPr wrap="none">
            <a:spAutoFit/>
          </a:bodyPr>
          <a:lstStyle/>
          <a:p>
            <a:r>
              <a:rPr lang="en-US" sz="3600" b="1" dirty="0"/>
              <a:t>The gate control theory of pain</a:t>
            </a:r>
            <a:endParaRPr lang="ru-RU" sz="3600" b="1" dirty="0"/>
          </a:p>
        </p:txBody>
      </p:sp>
    </p:spTree>
    <p:extLst>
      <p:ext uri="{BB962C8B-B14F-4D97-AF65-F5344CB8AC3E}">
        <p14:creationId xmlns:p14="http://schemas.microsoft.com/office/powerpoint/2010/main" val="11243515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37</a:t>
            </a:fld>
            <a:endParaRPr lang="ru-RU"/>
          </a:p>
        </p:txBody>
      </p:sp>
      <p:pic>
        <p:nvPicPr>
          <p:cNvPr id="3" name="Рисунок 2"/>
          <p:cNvPicPr>
            <a:picLocks noChangeAspect="1"/>
          </p:cNvPicPr>
          <p:nvPr/>
        </p:nvPicPr>
        <p:blipFill>
          <a:blip r:embed="rId2"/>
          <a:stretch>
            <a:fillRect/>
          </a:stretch>
        </p:blipFill>
        <p:spPr>
          <a:xfrm>
            <a:off x="1195250" y="160564"/>
            <a:ext cx="8802189" cy="6601642"/>
          </a:xfrm>
          <a:prstGeom prst="rect">
            <a:avLst/>
          </a:prstGeom>
        </p:spPr>
      </p:pic>
    </p:spTree>
    <p:extLst>
      <p:ext uri="{BB962C8B-B14F-4D97-AF65-F5344CB8AC3E}">
        <p14:creationId xmlns:p14="http://schemas.microsoft.com/office/powerpoint/2010/main" val="37786699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38</a:t>
            </a:fld>
            <a:endParaRPr lang="ru-RU"/>
          </a:p>
        </p:txBody>
      </p:sp>
      <p:pic>
        <p:nvPicPr>
          <p:cNvPr id="3" name="Рисунок 2"/>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40983184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39</a:t>
            </a:fld>
            <a:endParaRPr lang="ru-RU"/>
          </a:p>
        </p:txBody>
      </p:sp>
      <p:pic>
        <p:nvPicPr>
          <p:cNvPr id="3" name="Рисунок 2"/>
          <p:cNvPicPr>
            <a:picLocks noChangeAspect="1"/>
          </p:cNvPicPr>
          <p:nvPr/>
        </p:nvPicPr>
        <p:blipFill>
          <a:blip r:embed="rId2"/>
          <a:stretch>
            <a:fillRect/>
          </a:stretch>
        </p:blipFill>
        <p:spPr>
          <a:xfrm>
            <a:off x="1216342" y="223906"/>
            <a:ext cx="7657693" cy="6132444"/>
          </a:xfrm>
          <a:prstGeom prst="rect">
            <a:avLst/>
          </a:prstGeom>
        </p:spPr>
      </p:pic>
    </p:spTree>
    <p:extLst>
      <p:ext uri="{BB962C8B-B14F-4D97-AF65-F5344CB8AC3E}">
        <p14:creationId xmlns:p14="http://schemas.microsoft.com/office/powerpoint/2010/main" val="3183035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4</a:t>
            </a:fld>
            <a:endParaRPr lang="ru-RU"/>
          </a:p>
        </p:txBody>
      </p:sp>
      <p:pic>
        <p:nvPicPr>
          <p:cNvPr id="3" name="Рисунок 2"/>
          <p:cNvPicPr>
            <a:picLocks noChangeAspect="1"/>
          </p:cNvPicPr>
          <p:nvPr/>
        </p:nvPicPr>
        <p:blipFill>
          <a:blip r:embed="rId2"/>
          <a:stretch>
            <a:fillRect/>
          </a:stretch>
        </p:blipFill>
        <p:spPr>
          <a:xfrm>
            <a:off x="1490436" y="940523"/>
            <a:ext cx="8733333" cy="5780952"/>
          </a:xfrm>
          <a:prstGeom prst="rect">
            <a:avLst/>
          </a:prstGeom>
        </p:spPr>
      </p:pic>
      <p:sp>
        <p:nvSpPr>
          <p:cNvPr id="4" name="Прямоугольник 3"/>
          <p:cNvSpPr/>
          <p:nvPr/>
        </p:nvSpPr>
        <p:spPr>
          <a:xfrm>
            <a:off x="418070" y="108805"/>
            <a:ext cx="11633887" cy="707886"/>
          </a:xfrm>
          <a:prstGeom prst="rect">
            <a:avLst/>
          </a:prstGeom>
        </p:spPr>
        <p:txBody>
          <a:bodyPr wrap="square">
            <a:spAutoFit/>
          </a:bodyPr>
          <a:lstStyle/>
          <a:p>
            <a:r>
              <a:rPr lang="en-US" sz="2000" b="1" dirty="0"/>
              <a:t>The labyrinths of the inner </a:t>
            </a:r>
            <a:r>
              <a:rPr lang="en-US" sz="2000" b="1" dirty="0" smtClean="0"/>
              <a:t>ear.</a:t>
            </a:r>
          </a:p>
          <a:p>
            <a:r>
              <a:rPr lang="en-US" sz="2000" b="1" dirty="0" smtClean="0"/>
              <a:t>The </a:t>
            </a:r>
            <a:r>
              <a:rPr lang="en-US" sz="2000" b="1" dirty="0"/>
              <a:t>membranous labyrinth (darker blue) is contained within the </a:t>
            </a:r>
            <a:r>
              <a:rPr lang="en-US" sz="2000" b="1" dirty="0" smtClean="0"/>
              <a:t>bony labyrinth</a:t>
            </a:r>
            <a:endParaRPr lang="ru-RU" sz="2000" b="1" dirty="0"/>
          </a:p>
        </p:txBody>
      </p:sp>
    </p:spTree>
    <p:extLst>
      <p:ext uri="{BB962C8B-B14F-4D97-AF65-F5344CB8AC3E}">
        <p14:creationId xmlns:p14="http://schemas.microsoft.com/office/powerpoint/2010/main" val="35411548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4AB9EF84-8F37-4842-93B5-4797711841F4}" type="slidenum">
              <a:rPr lang="ru-RU" smtClean="0"/>
              <a:t>40</a:t>
            </a:fld>
            <a:endParaRPr lang="ru-RU"/>
          </a:p>
        </p:txBody>
      </p:sp>
      <p:sp>
        <p:nvSpPr>
          <p:cNvPr id="4" name="Прямоугольник 3"/>
          <p:cNvSpPr/>
          <p:nvPr/>
        </p:nvSpPr>
        <p:spPr>
          <a:xfrm>
            <a:off x="255373" y="81004"/>
            <a:ext cx="3481466" cy="584775"/>
          </a:xfrm>
          <a:prstGeom prst="rect">
            <a:avLst/>
          </a:prstGeom>
        </p:spPr>
        <p:txBody>
          <a:bodyPr wrap="none">
            <a:spAutoFit/>
          </a:bodyPr>
          <a:lstStyle/>
          <a:p>
            <a:r>
              <a:rPr lang="en-US" sz="3200" b="1" dirty="0"/>
              <a:t>Lesson assignment:</a:t>
            </a:r>
            <a:endParaRPr lang="ru-RU" sz="3200" b="1" dirty="0"/>
          </a:p>
        </p:txBody>
      </p:sp>
      <p:sp>
        <p:nvSpPr>
          <p:cNvPr id="5" name="Прямоугольник 4"/>
          <p:cNvSpPr/>
          <p:nvPr/>
        </p:nvSpPr>
        <p:spPr>
          <a:xfrm>
            <a:off x="0" y="1292640"/>
            <a:ext cx="11994292" cy="584775"/>
          </a:xfrm>
          <a:prstGeom prst="rect">
            <a:avLst/>
          </a:prstGeom>
        </p:spPr>
        <p:txBody>
          <a:bodyPr wrap="square">
            <a:spAutoFit/>
          </a:bodyPr>
          <a:lstStyle/>
          <a:p>
            <a:r>
              <a:rPr lang="en-US" sz="3200" b="1" dirty="0"/>
              <a:t>Questions</a:t>
            </a:r>
            <a:r>
              <a:rPr lang="en-US" sz="3200" b="1" dirty="0" smtClean="0"/>
              <a:t>:</a:t>
            </a:r>
            <a:endParaRPr lang="ru-RU" sz="3200" b="1" dirty="0" smtClean="0"/>
          </a:p>
        </p:txBody>
      </p:sp>
      <p:sp>
        <p:nvSpPr>
          <p:cNvPr id="6" name="Прямоугольник 5"/>
          <p:cNvSpPr/>
          <p:nvPr/>
        </p:nvSpPr>
        <p:spPr>
          <a:xfrm>
            <a:off x="3823063" y="276387"/>
            <a:ext cx="6096000" cy="1477328"/>
          </a:xfrm>
          <a:prstGeom prst="rect">
            <a:avLst/>
          </a:prstGeom>
        </p:spPr>
        <p:txBody>
          <a:bodyPr>
            <a:spAutoFit/>
          </a:bodyPr>
          <a:lstStyle/>
          <a:p>
            <a:r>
              <a:rPr lang="en-US" dirty="0" err="1"/>
              <a:t>Lauralee</a:t>
            </a:r>
            <a:r>
              <a:rPr lang="en-US" dirty="0"/>
              <a:t> Sherwood. Fundamentals of Human Physiology. </a:t>
            </a:r>
            <a:endParaRPr lang="ru-RU" dirty="0"/>
          </a:p>
          <a:p>
            <a:endParaRPr lang="en-US" dirty="0" smtClean="0"/>
          </a:p>
          <a:p>
            <a:r>
              <a:rPr lang="en-US" dirty="0" smtClean="0"/>
              <a:t>Pages</a:t>
            </a:r>
            <a:r>
              <a:rPr lang="en-US" dirty="0"/>
              <a:t>: 145 – 146.</a:t>
            </a:r>
            <a:endParaRPr lang="ru-RU" dirty="0"/>
          </a:p>
          <a:p>
            <a:endParaRPr lang="en-US" dirty="0" smtClean="0"/>
          </a:p>
          <a:p>
            <a:r>
              <a:rPr lang="en-US" dirty="0" smtClean="0"/>
              <a:t>Pages</a:t>
            </a:r>
            <a:r>
              <a:rPr lang="en-US" dirty="0"/>
              <a:t>: 161 – 176.</a:t>
            </a:r>
            <a:endParaRPr lang="ru-RU" dirty="0"/>
          </a:p>
        </p:txBody>
      </p:sp>
      <p:sp>
        <p:nvSpPr>
          <p:cNvPr id="3" name="Прямоугольник 2"/>
          <p:cNvSpPr/>
          <p:nvPr/>
        </p:nvSpPr>
        <p:spPr>
          <a:xfrm>
            <a:off x="409303" y="2103577"/>
            <a:ext cx="10319657" cy="3970318"/>
          </a:xfrm>
          <a:prstGeom prst="rect">
            <a:avLst/>
          </a:prstGeom>
        </p:spPr>
        <p:txBody>
          <a:bodyPr wrap="square">
            <a:spAutoFit/>
          </a:bodyPr>
          <a:lstStyle/>
          <a:p>
            <a:pPr algn="just">
              <a:spcAft>
                <a:spcPts val="0"/>
              </a:spcAft>
            </a:pPr>
            <a:r>
              <a:rPr lang="en-US" dirty="0">
                <a:latin typeface="Times New Roman" panose="02020603050405020304" pitchFamily="18" charset="0"/>
                <a:ea typeface="Calibri" panose="020F0502020204030204" pitchFamily="34" charset="0"/>
              </a:rPr>
              <a:t>1. The structure of the vestibular apparatus.</a:t>
            </a:r>
            <a:endParaRPr lang="ru-RU" dirty="0">
              <a:latin typeface="Times New Roman" panose="02020603050405020304" pitchFamily="18" charset="0"/>
              <a:ea typeface="Calibri" panose="020F0502020204030204" pitchFamily="34" charset="0"/>
            </a:endParaRPr>
          </a:p>
          <a:p>
            <a:pPr algn="just">
              <a:spcAft>
                <a:spcPts val="0"/>
              </a:spcAft>
            </a:pPr>
            <a:r>
              <a:rPr lang="en-US" dirty="0">
                <a:latin typeface="Times New Roman" panose="02020603050405020304" pitchFamily="18" charset="0"/>
                <a:ea typeface="Calibri" panose="020F0502020204030204" pitchFamily="34" charset="0"/>
              </a:rPr>
              <a:t>2. Functioning mechanism of the Sensory hair cells of the vestibular apparatus.</a:t>
            </a:r>
            <a:endParaRPr lang="ru-RU" dirty="0">
              <a:latin typeface="Times New Roman" panose="02020603050405020304" pitchFamily="18" charset="0"/>
              <a:ea typeface="Calibri" panose="020F0502020204030204" pitchFamily="34" charset="0"/>
            </a:endParaRPr>
          </a:p>
          <a:p>
            <a:pPr algn="just">
              <a:spcAft>
                <a:spcPts val="0"/>
              </a:spcAft>
            </a:pPr>
            <a:r>
              <a:rPr lang="en-US" dirty="0">
                <a:latin typeface="Times New Roman" panose="02020603050405020304" pitchFamily="18" charset="0"/>
                <a:ea typeface="Calibri" panose="020F0502020204030204" pitchFamily="34" charset="0"/>
              </a:rPr>
              <a:t>3. Utricle and Saccule. The mechanism of their functioning.</a:t>
            </a:r>
            <a:endParaRPr lang="ru-RU" dirty="0">
              <a:latin typeface="Times New Roman" panose="02020603050405020304" pitchFamily="18" charset="0"/>
              <a:ea typeface="Calibri" panose="020F0502020204030204" pitchFamily="34" charset="0"/>
            </a:endParaRPr>
          </a:p>
          <a:p>
            <a:pPr algn="just">
              <a:spcAft>
                <a:spcPts val="0"/>
              </a:spcAft>
            </a:pPr>
            <a:r>
              <a:rPr lang="en-US" dirty="0">
                <a:latin typeface="Times New Roman" panose="02020603050405020304" pitchFamily="18" charset="0"/>
                <a:ea typeface="Calibri" panose="020F0502020204030204" pitchFamily="34" charset="0"/>
              </a:rPr>
              <a:t>4. Semicircular Canals. Its implications for </a:t>
            </a:r>
            <a:r>
              <a:rPr lang="en-US" dirty="0" err="1">
                <a:latin typeface="Times New Roman" panose="02020603050405020304" pitchFamily="18" charset="0"/>
                <a:ea typeface="Calibri" panose="020F0502020204030204" pitchFamily="34" charset="0"/>
              </a:rPr>
              <a:t>vestibulation</a:t>
            </a:r>
            <a:r>
              <a:rPr lang="en-US" dirty="0">
                <a:latin typeface="Times New Roman" panose="02020603050405020304" pitchFamily="18" charset="0"/>
                <a:ea typeface="Calibri" panose="020F0502020204030204" pitchFamily="34" charset="0"/>
              </a:rPr>
              <a:t>.</a:t>
            </a:r>
            <a:endParaRPr lang="ru-RU" dirty="0">
              <a:latin typeface="Times New Roman" panose="02020603050405020304" pitchFamily="18" charset="0"/>
              <a:ea typeface="Calibri" panose="020F0502020204030204" pitchFamily="34" charset="0"/>
            </a:endParaRPr>
          </a:p>
          <a:p>
            <a:pPr algn="just">
              <a:spcAft>
                <a:spcPts val="0"/>
              </a:spcAft>
            </a:pPr>
            <a:r>
              <a:rPr lang="en-US" dirty="0">
                <a:latin typeface="Times New Roman" panose="02020603050405020304" pitchFamily="18" charset="0"/>
                <a:ea typeface="Calibri" panose="020F0502020204030204" pitchFamily="34" charset="0"/>
              </a:rPr>
              <a:t>5. Neural pathways of the vestibular system.</a:t>
            </a:r>
            <a:endParaRPr lang="ru-RU" dirty="0">
              <a:latin typeface="Times New Roman" panose="02020603050405020304" pitchFamily="18" charset="0"/>
              <a:ea typeface="Calibri" panose="020F0502020204030204" pitchFamily="34" charset="0"/>
            </a:endParaRPr>
          </a:p>
          <a:p>
            <a:pPr algn="just">
              <a:spcAft>
                <a:spcPts val="0"/>
              </a:spcAft>
            </a:pPr>
            <a:r>
              <a:rPr lang="en-US" dirty="0">
                <a:latin typeface="Times New Roman" panose="02020603050405020304" pitchFamily="18" charset="0"/>
                <a:ea typeface="Calibri" panose="020F0502020204030204" pitchFamily="34" charset="0"/>
              </a:rPr>
              <a:t>6. Functional structure of the outer ear. Significance for the perception of sounds.</a:t>
            </a:r>
            <a:endParaRPr lang="ru-RU" dirty="0">
              <a:latin typeface="Times New Roman" panose="02020603050405020304" pitchFamily="18" charset="0"/>
              <a:ea typeface="Calibri" panose="020F0502020204030204" pitchFamily="34" charset="0"/>
            </a:endParaRPr>
          </a:p>
          <a:p>
            <a:pPr algn="just">
              <a:spcAft>
                <a:spcPts val="0"/>
              </a:spcAft>
            </a:pPr>
            <a:r>
              <a:rPr lang="en-US" dirty="0">
                <a:latin typeface="Times New Roman" panose="02020603050405020304" pitchFamily="18" charset="0"/>
                <a:ea typeface="Calibri" panose="020F0502020204030204" pitchFamily="34" charset="0"/>
              </a:rPr>
              <a:t>7. Functional structure of the middle ear. Significance for the perception of sounds.</a:t>
            </a:r>
            <a:endParaRPr lang="ru-RU" dirty="0">
              <a:latin typeface="Times New Roman" panose="02020603050405020304" pitchFamily="18" charset="0"/>
              <a:ea typeface="Calibri" panose="020F0502020204030204" pitchFamily="34" charset="0"/>
            </a:endParaRPr>
          </a:p>
          <a:p>
            <a:pPr algn="just">
              <a:spcAft>
                <a:spcPts val="0"/>
              </a:spcAft>
            </a:pPr>
            <a:r>
              <a:rPr lang="en-US" dirty="0">
                <a:latin typeface="Times New Roman" panose="02020603050405020304" pitchFamily="18" charset="0"/>
                <a:ea typeface="Calibri" panose="020F0502020204030204" pitchFamily="34" charset="0"/>
              </a:rPr>
              <a:t>8. Functional structure of the cochlea. Significance for the perception of sounds.</a:t>
            </a:r>
            <a:endParaRPr lang="ru-RU" dirty="0">
              <a:latin typeface="Times New Roman" panose="02020603050405020304" pitchFamily="18" charset="0"/>
              <a:ea typeface="Calibri" panose="020F0502020204030204" pitchFamily="34" charset="0"/>
            </a:endParaRPr>
          </a:p>
          <a:p>
            <a:pPr algn="just">
              <a:spcAft>
                <a:spcPts val="0"/>
              </a:spcAft>
            </a:pPr>
            <a:r>
              <a:rPr lang="en-US" dirty="0">
                <a:latin typeface="Times New Roman" panose="02020603050405020304" pitchFamily="18" charset="0"/>
                <a:ea typeface="Calibri" panose="020F0502020204030204" pitchFamily="34" charset="0"/>
              </a:rPr>
              <a:t>9. Structure and function spiral organ (organ of </a:t>
            </a:r>
            <a:r>
              <a:rPr lang="en-US" dirty="0" err="1">
                <a:latin typeface="Times New Roman" panose="02020603050405020304" pitchFamily="18" charset="0"/>
                <a:ea typeface="Calibri" panose="020F0502020204030204" pitchFamily="34" charset="0"/>
              </a:rPr>
              <a:t>Corti</a:t>
            </a:r>
            <a:r>
              <a:rPr lang="en-US" dirty="0">
                <a:latin typeface="Times New Roman" panose="02020603050405020304" pitchFamily="18" charset="0"/>
                <a:ea typeface="Calibri" panose="020F0502020204030204" pitchFamily="34" charset="0"/>
              </a:rPr>
              <a:t>).</a:t>
            </a:r>
            <a:endParaRPr lang="ru-RU" dirty="0">
              <a:latin typeface="Times New Roman" panose="02020603050405020304" pitchFamily="18" charset="0"/>
              <a:ea typeface="Calibri" panose="020F0502020204030204" pitchFamily="34" charset="0"/>
            </a:endParaRPr>
          </a:p>
          <a:p>
            <a:pPr algn="just">
              <a:spcAft>
                <a:spcPts val="0"/>
              </a:spcAft>
            </a:pPr>
            <a:r>
              <a:rPr lang="en-US" dirty="0">
                <a:latin typeface="Times New Roman" panose="02020603050405020304" pitchFamily="18" charset="0"/>
                <a:ea typeface="Calibri" panose="020F0502020204030204" pitchFamily="34" charset="0"/>
              </a:rPr>
              <a:t>10. The role of potassium in the mechanisms of the functioning of hair cells.</a:t>
            </a:r>
            <a:endParaRPr lang="ru-RU" dirty="0">
              <a:latin typeface="Times New Roman" panose="02020603050405020304" pitchFamily="18" charset="0"/>
              <a:ea typeface="Calibri" panose="020F0502020204030204" pitchFamily="34" charset="0"/>
            </a:endParaRPr>
          </a:p>
          <a:p>
            <a:pPr algn="just">
              <a:spcAft>
                <a:spcPts val="0"/>
              </a:spcAft>
            </a:pPr>
            <a:r>
              <a:rPr lang="en-US" dirty="0">
                <a:latin typeface="Times New Roman" panose="02020603050405020304" pitchFamily="18" charset="0"/>
                <a:ea typeface="Calibri" panose="020F0502020204030204" pitchFamily="34" charset="0"/>
              </a:rPr>
              <a:t>11. Concept of pain. Classification of pain</a:t>
            </a:r>
            <a:endParaRPr lang="ru-RU" dirty="0">
              <a:latin typeface="Times New Roman" panose="02020603050405020304" pitchFamily="18" charset="0"/>
              <a:ea typeface="Calibri" panose="020F0502020204030204" pitchFamily="34" charset="0"/>
            </a:endParaRPr>
          </a:p>
          <a:p>
            <a:pPr algn="just">
              <a:spcAft>
                <a:spcPts val="0"/>
              </a:spcAft>
            </a:pPr>
            <a:r>
              <a:rPr lang="en-US" dirty="0">
                <a:latin typeface="Times New Roman" panose="02020603050405020304" pitchFamily="18" charset="0"/>
                <a:ea typeface="Calibri" panose="020F0502020204030204" pitchFamily="34" charset="0"/>
              </a:rPr>
              <a:t>12. Modern concepts of pain sensory (nociceptive) system nociceptors.</a:t>
            </a:r>
            <a:endParaRPr lang="ru-RU" dirty="0">
              <a:latin typeface="Times New Roman" panose="02020603050405020304" pitchFamily="18" charset="0"/>
              <a:ea typeface="Calibri" panose="020F0502020204030204" pitchFamily="34" charset="0"/>
            </a:endParaRPr>
          </a:p>
          <a:p>
            <a:pPr algn="just">
              <a:spcAft>
                <a:spcPts val="0"/>
              </a:spcAft>
            </a:pPr>
            <a:r>
              <a:rPr lang="en-US" dirty="0">
                <a:latin typeface="Times New Roman" panose="02020603050405020304" pitchFamily="18" charset="0"/>
                <a:ea typeface="Calibri" panose="020F0502020204030204" pitchFamily="34" charset="0"/>
              </a:rPr>
              <a:t>13. Opioid Receptors and Mechanisms.</a:t>
            </a:r>
            <a:endParaRPr lang="ru-RU" dirty="0">
              <a:latin typeface="Times New Roman" panose="02020603050405020304" pitchFamily="18" charset="0"/>
              <a:ea typeface="Calibri" panose="020F0502020204030204" pitchFamily="34" charset="0"/>
            </a:endParaRPr>
          </a:p>
          <a:p>
            <a:pPr algn="just">
              <a:spcAft>
                <a:spcPts val="0"/>
              </a:spcAft>
            </a:pPr>
            <a:r>
              <a:rPr lang="en-US" dirty="0">
                <a:latin typeface="Times New Roman" panose="02020603050405020304" pitchFamily="18" charset="0"/>
                <a:ea typeface="Calibri" panose="020F0502020204030204" pitchFamily="34" charset="0"/>
              </a:rPr>
              <a:t>14 Modern Theories of Pain.</a:t>
            </a:r>
            <a:endParaRPr lang="ru-RU"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5871935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4AB9EF84-8F37-4842-93B5-4797711841F4}" type="slidenum">
              <a:rPr lang="ru-RU" smtClean="0"/>
              <a:t>41</a:t>
            </a:fld>
            <a:endParaRPr lang="ru-RU"/>
          </a:p>
        </p:txBody>
      </p:sp>
      <p:sp>
        <p:nvSpPr>
          <p:cNvPr id="3" name="Прямоугольник 2"/>
          <p:cNvSpPr/>
          <p:nvPr/>
        </p:nvSpPr>
        <p:spPr>
          <a:xfrm>
            <a:off x="921870" y="0"/>
            <a:ext cx="10849252" cy="523220"/>
          </a:xfrm>
          <a:prstGeom prst="rect">
            <a:avLst/>
          </a:prstGeom>
        </p:spPr>
        <p:txBody>
          <a:bodyPr wrap="none">
            <a:spAutoFit/>
          </a:bodyPr>
          <a:lstStyle/>
          <a:p>
            <a:r>
              <a:rPr lang="en-US" sz="2800" b="1" dirty="0"/>
              <a:t>Internet Addresses and Literature used in the preparation of the lecture</a:t>
            </a:r>
            <a:endParaRPr lang="ru-RU" sz="2800" b="1" dirty="0"/>
          </a:p>
        </p:txBody>
      </p:sp>
      <p:sp>
        <p:nvSpPr>
          <p:cNvPr id="4" name="Прямоугольник 3"/>
          <p:cNvSpPr/>
          <p:nvPr/>
        </p:nvSpPr>
        <p:spPr>
          <a:xfrm>
            <a:off x="336329" y="898662"/>
            <a:ext cx="10872953" cy="461665"/>
          </a:xfrm>
          <a:prstGeom prst="rect">
            <a:avLst/>
          </a:prstGeom>
        </p:spPr>
        <p:txBody>
          <a:bodyPr wrap="square">
            <a:spAutoFit/>
          </a:bodyPr>
          <a:lstStyle/>
          <a:p>
            <a:r>
              <a:rPr lang="en-US" sz="2400" b="1" dirty="0"/>
              <a:t>Selected Lectures / M.M. </a:t>
            </a:r>
            <a:r>
              <a:rPr lang="en-US" sz="2400" b="1" dirty="0" err="1"/>
              <a:t>lapkin</a:t>
            </a:r>
            <a:r>
              <a:rPr lang="en-US" sz="2400" b="1" dirty="0"/>
              <a:t>, E.A. </a:t>
            </a:r>
            <a:r>
              <a:rPr lang="en-US" sz="2400" b="1" dirty="0" err="1"/>
              <a:t>Trutneva</a:t>
            </a:r>
            <a:r>
              <a:rPr lang="en-US" sz="2400" b="1" dirty="0"/>
              <a:t>; M.: GEOTAR-Media, 2017. </a:t>
            </a:r>
            <a:r>
              <a:rPr lang="en-US" sz="2400" b="1" dirty="0" smtClean="0"/>
              <a:t>–</a:t>
            </a:r>
            <a:r>
              <a:rPr lang="ru-RU" sz="2400" b="1" dirty="0" smtClean="0"/>
              <a:t> 237 </a:t>
            </a:r>
            <a:r>
              <a:rPr lang="en-US" sz="2400" b="1" dirty="0" smtClean="0"/>
              <a:t>pp.</a:t>
            </a:r>
            <a:endParaRPr lang="ru-RU" sz="2400" b="1" dirty="0"/>
          </a:p>
        </p:txBody>
      </p:sp>
      <p:sp>
        <p:nvSpPr>
          <p:cNvPr id="5" name="Прямоугольник 4"/>
          <p:cNvSpPr/>
          <p:nvPr/>
        </p:nvSpPr>
        <p:spPr>
          <a:xfrm>
            <a:off x="336328" y="1593880"/>
            <a:ext cx="10872953" cy="830997"/>
          </a:xfrm>
          <a:prstGeom prst="rect">
            <a:avLst/>
          </a:prstGeom>
        </p:spPr>
        <p:txBody>
          <a:bodyPr wrap="square">
            <a:spAutoFit/>
          </a:bodyPr>
          <a:lstStyle/>
          <a:p>
            <a:r>
              <a:rPr lang="en-US" sz="2400" b="1" dirty="0"/>
              <a:t>Dunn R.B., Daugherty S.R. Physiology. USMLE Step 1.-Becker. Professional Education, 2013.-440 pp.</a:t>
            </a:r>
          </a:p>
        </p:txBody>
      </p:sp>
      <p:sp>
        <p:nvSpPr>
          <p:cNvPr id="8" name="Прямоугольник 7"/>
          <p:cNvSpPr/>
          <p:nvPr/>
        </p:nvSpPr>
        <p:spPr>
          <a:xfrm>
            <a:off x="124524" y="4554906"/>
            <a:ext cx="10973046" cy="830997"/>
          </a:xfrm>
          <a:prstGeom prst="rect">
            <a:avLst/>
          </a:prstGeom>
        </p:spPr>
        <p:txBody>
          <a:bodyPr wrap="square">
            <a:spAutoFit/>
          </a:bodyPr>
          <a:lstStyle/>
          <a:p>
            <a:r>
              <a:rPr lang="en-US" sz="2400" b="1" dirty="0">
                <a:solidFill>
                  <a:srgbClr val="000000"/>
                </a:solidFill>
                <a:latin typeface="Linux Libertine"/>
              </a:rPr>
              <a:t>Human </a:t>
            </a:r>
            <a:r>
              <a:rPr lang="en-US" sz="2400" b="1" dirty="0" smtClean="0">
                <a:solidFill>
                  <a:srgbClr val="000000"/>
                </a:solidFill>
                <a:latin typeface="Linux Libertine"/>
              </a:rPr>
              <a:t>Physiology</a:t>
            </a:r>
          </a:p>
          <a:p>
            <a:r>
              <a:rPr lang="en-US" sz="2400" dirty="0">
                <a:solidFill>
                  <a:srgbClr val="000000"/>
                </a:solidFill>
                <a:latin typeface="Linux Libertine"/>
                <a:hlinkClick r:id="rId2"/>
              </a:rPr>
              <a:t>https://</a:t>
            </a:r>
            <a:r>
              <a:rPr lang="en-US" sz="2400" dirty="0" smtClean="0">
                <a:solidFill>
                  <a:srgbClr val="000000"/>
                </a:solidFill>
                <a:latin typeface="Linux Libertine"/>
                <a:hlinkClick r:id="rId2"/>
              </a:rPr>
              <a:t>en.wikibooks.org/wiki/Human_Physiology</a:t>
            </a:r>
            <a:endParaRPr lang="en-US" sz="2400" b="0" i="0" dirty="0">
              <a:solidFill>
                <a:srgbClr val="000000"/>
              </a:solidFill>
              <a:effectLst/>
              <a:latin typeface="Linux Libertine"/>
            </a:endParaRPr>
          </a:p>
        </p:txBody>
      </p:sp>
      <p:sp>
        <p:nvSpPr>
          <p:cNvPr id="6" name="TextBox 5"/>
          <p:cNvSpPr txBox="1"/>
          <p:nvPr/>
        </p:nvSpPr>
        <p:spPr>
          <a:xfrm>
            <a:off x="124524" y="2748993"/>
            <a:ext cx="11296560" cy="1292662"/>
          </a:xfrm>
          <a:prstGeom prst="rect">
            <a:avLst/>
          </a:prstGeom>
          <a:noFill/>
        </p:spPr>
        <p:txBody>
          <a:bodyPr wrap="square" rtlCol="0">
            <a:spAutoFit/>
          </a:bodyPr>
          <a:lstStyle/>
          <a:p>
            <a:r>
              <a:rPr lang="en-US" sz="2400" b="1" dirty="0"/>
              <a:t>Non-respiratory functions of the </a:t>
            </a:r>
            <a:r>
              <a:rPr lang="en-US" sz="2400" b="1" dirty="0" smtClean="0"/>
              <a:t>lungs</a:t>
            </a:r>
            <a:endParaRPr lang="ru-RU" sz="2400" b="1" dirty="0" smtClean="0"/>
          </a:p>
          <a:p>
            <a:r>
              <a:rPr lang="en-US" dirty="0">
                <a:hlinkClick r:id="rId3"/>
              </a:rPr>
              <a:t>https://</a:t>
            </a:r>
            <a:r>
              <a:rPr lang="en-US" dirty="0" smtClean="0">
                <a:hlinkClick r:id="rId3"/>
              </a:rPr>
              <a:t>derangedphysiology.com/main/cicm-primary-exam/required-reading/respiratory-system/Chapter%20016/non-respiratory-functions-lungs</a:t>
            </a:r>
            <a:endParaRPr lang="ru-RU" dirty="0" smtClean="0"/>
          </a:p>
          <a:p>
            <a:endParaRPr lang="ru-RU" dirty="0"/>
          </a:p>
        </p:txBody>
      </p:sp>
      <p:sp>
        <p:nvSpPr>
          <p:cNvPr id="7" name="TextBox 6"/>
          <p:cNvSpPr txBox="1"/>
          <p:nvPr/>
        </p:nvSpPr>
        <p:spPr>
          <a:xfrm>
            <a:off x="124524" y="5584805"/>
            <a:ext cx="10455998" cy="954107"/>
          </a:xfrm>
          <a:prstGeom prst="rect">
            <a:avLst/>
          </a:prstGeom>
          <a:noFill/>
        </p:spPr>
        <p:txBody>
          <a:bodyPr wrap="square" rtlCol="0">
            <a:spAutoFit/>
          </a:bodyPr>
          <a:lstStyle/>
          <a:p>
            <a:r>
              <a:rPr lang="en-US" sz="2000" b="1" dirty="0"/>
              <a:t>PHYSIOLOGY &amp; RELATED SCIENCES - A SHORT GLOSSARY</a:t>
            </a:r>
          </a:p>
          <a:p>
            <a:r>
              <a:rPr lang="en-US" dirty="0">
                <a:hlinkClick r:id="rId4"/>
              </a:rPr>
              <a:t>https://</a:t>
            </a:r>
            <a:r>
              <a:rPr lang="en-US" dirty="0" smtClean="0">
                <a:hlinkClick r:id="rId4"/>
              </a:rPr>
              <a:t>www.ucl.ac.uk/lapt/glossph.htm</a:t>
            </a:r>
            <a:endParaRPr lang="ru-RU" dirty="0" smtClean="0"/>
          </a:p>
          <a:p>
            <a:endParaRPr lang="ru-RU" dirty="0"/>
          </a:p>
        </p:txBody>
      </p:sp>
    </p:spTree>
    <p:extLst>
      <p:ext uri="{BB962C8B-B14F-4D97-AF65-F5344CB8AC3E}">
        <p14:creationId xmlns:p14="http://schemas.microsoft.com/office/powerpoint/2010/main" val="19814123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2700"/>
            <a:ext cx="914400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4587450" y="2665909"/>
            <a:ext cx="5716501" cy="769441"/>
          </a:xfrm>
          <a:prstGeom prst="rect">
            <a:avLst/>
          </a:prstGeom>
        </p:spPr>
        <p:txBody>
          <a:bodyPr wrap="none">
            <a:spAutoFit/>
          </a:bodyPr>
          <a:lstStyle/>
          <a:p>
            <a:r>
              <a:rPr lang="en-US" sz="4400" b="1" dirty="0" smtClean="0">
                <a:solidFill>
                  <a:schemeClr val="bg1"/>
                </a:solidFill>
              </a:rPr>
              <a:t>Thank you for attention</a:t>
            </a:r>
            <a:endParaRPr lang="ru-RU" sz="4400" b="1" dirty="0">
              <a:solidFill>
                <a:schemeClr val="bg1"/>
              </a:solidFill>
            </a:endParaRPr>
          </a:p>
        </p:txBody>
      </p:sp>
      <p:sp>
        <p:nvSpPr>
          <p:cNvPr id="3" name="Номер слайда 2"/>
          <p:cNvSpPr>
            <a:spLocks noGrp="1"/>
          </p:cNvSpPr>
          <p:nvPr>
            <p:ph type="sldNum" sz="quarter" idx="12"/>
          </p:nvPr>
        </p:nvSpPr>
        <p:spPr/>
        <p:txBody>
          <a:bodyPr/>
          <a:lstStyle/>
          <a:p>
            <a:fld id="{55FF9449-ED40-4DDF-B0AE-3E8535198674}" type="slidenum">
              <a:rPr lang="ru-RU" smtClean="0"/>
              <a:t>42</a:t>
            </a:fld>
            <a:endParaRPr lang="ru-RU"/>
          </a:p>
        </p:txBody>
      </p:sp>
    </p:spTree>
    <p:extLst>
      <p:ext uri="{BB962C8B-B14F-4D97-AF65-F5344CB8AC3E}">
        <p14:creationId xmlns:p14="http://schemas.microsoft.com/office/powerpoint/2010/main" val="20540696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5</a:t>
            </a:fld>
            <a:endParaRPr lang="ru-RU"/>
          </a:p>
        </p:txBody>
      </p:sp>
      <p:pic>
        <p:nvPicPr>
          <p:cNvPr id="3" name="Рисунок 2"/>
          <p:cNvPicPr>
            <a:picLocks noChangeAspect="1"/>
          </p:cNvPicPr>
          <p:nvPr/>
        </p:nvPicPr>
        <p:blipFill>
          <a:blip r:embed="rId2"/>
          <a:stretch>
            <a:fillRect/>
          </a:stretch>
        </p:blipFill>
        <p:spPr>
          <a:xfrm>
            <a:off x="487578" y="175827"/>
            <a:ext cx="11315700" cy="5962650"/>
          </a:xfrm>
          <a:prstGeom prst="rect">
            <a:avLst/>
          </a:prstGeom>
        </p:spPr>
      </p:pic>
    </p:spTree>
    <p:extLst>
      <p:ext uri="{BB962C8B-B14F-4D97-AF65-F5344CB8AC3E}">
        <p14:creationId xmlns:p14="http://schemas.microsoft.com/office/powerpoint/2010/main" val="5594007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6</a:t>
            </a:fld>
            <a:endParaRPr lang="ru-RU"/>
          </a:p>
        </p:txBody>
      </p:sp>
      <p:pic>
        <p:nvPicPr>
          <p:cNvPr id="3" name="Рисунок 2"/>
          <p:cNvPicPr>
            <a:picLocks noChangeAspect="1"/>
          </p:cNvPicPr>
          <p:nvPr/>
        </p:nvPicPr>
        <p:blipFill>
          <a:blip r:embed="rId2"/>
          <a:stretch>
            <a:fillRect/>
          </a:stretch>
        </p:blipFill>
        <p:spPr>
          <a:xfrm>
            <a:off x="1022725" y="-1"/>
            <a:ext cx="7756642" cy="5244148"/>
          </a:xfrm>
          <a:prstGeom prst="rect">
            <a:avLst/>
          </a:prstGeom>
        </p:spPr>
      </p:pic>
      <p:sp>
        <p:nvSpPr>
          <p:cNvPr id="4" name="Прямоугольник 3"/>
          <p:cNvSpPr/>
          <p:nvPr/>
        </p:nvSpPr>
        <p:spPr>
          <a:xfrm>
            <a:off x="65903" y="5244147"/>
            <a:ext cx="12060195" cy="1477328"/>
          </a:xfrm>
          <a:prstGeom prst="rect">
            <a:avLst/>
          </a:prstGeom>
        </p:spPr>
        <p:txBody>
          <a:bodyPr wrap="square">
            <a:spAutoFit/>
          </a:bodyPr>
          <a:lstStyle/>
          <a:p>
            <a:r>
              <a:rPr lang="en-US" b="1" dirty="0"/>
              <a:t>Sensory hair cells within the vestibular apparatus.</a:t>
            </a:r>
            <a:r>
              <a:rPr lang="en-US" dirty="0"/>
              <a:t> ( a ) Colored scanning electron micrograph of </a:t>
            </a:r>
            <a:r>
              <a:rPr lang="en-US" dirty="0" err="1" smtClean="0"/>
              <a:t>stereocilia</a:t>
            </a:r>
            <a:r>
              <a:rPr lang="en-US" dirty="0" smtClean="0"/>
              <a:t> within </a:t>
            </a:r>
            <a:r>
              <a:rPr lang="en-US" dirty="0"/>
              <a:t>the vestibular apparatus. ( b ) Each sensory hair cell contains a single </a:t>
            </a:r>
            <a:r>
              <a:rPr lang="en-US" dirty="0" err="1"/>
              <a:t>kinocilium</a:t>
            </a:r>
            <a:r>
              <a:rPr lang="en-US" dirty="0"/>
              <a:t> and several </a:t>
            </a:r>
            <a:r>
              <a:rPr lang="en-US" dirty="0" err="1"/>
              <a:t>stereocilia</a:t>
            </a:r>
            <a:r>
              <a:rPr lang="en-US" dirty="0"/>
              <a:t>. ( c ) When </a:t>
            </a:r>
            <a:r>
              <a:rPr lang="en-US" dirty="0" err="1"/>
              <a:t>stereocilia</a:t>
            </a:r>
            <a:r>
              <a:rPr lang="en-US" dirty="0"/>
              <a:t> </a:t>
            </a:r>
            <a:r>
              <a:rPr lang="en-US" dirty="0" smtClean="0"/>
              <a:t>are displaced </a:t>
            </a:r>
            <a:r>
              <a:rPr lang="en-US" dirty="0"/>
              <a:t>toward the </a:t>
            </a:r>
            <a:r>
              <a:rPr lang="en-US" dirty="0" err="1"/>
              <a:t>kinocilium</a:t>
            </a:r>
            <a:r>
              <a:rPr lang="en-US" dirty="0"/>
              <a:t> ( arrow ), the cell membrane is depressed and the sensory neuron innervating the hair cell is stimulated</a:t>
            </a:r>
            <a:r>
              <a:rPr lang="en-US" dirty="0" smtClean="0"/>
              <a:t>. ( </a:t>
            </a:r>
            <a:r>
              <a:rPr lang="en-US" dirty="0"/>
              <a:t>d ) When the </a:t>
            </a:r>
            <a:r>
              <a:rPr lang="en-US" dirty="0" err="1"/>
              <a:t>stereocilia</a:t>
            </a:r>
            <a:r>
              <a:rPr lang="en-US" dirty="0"/>
              <a:t> are bent in the opposite direction, away from the </a:t>
            </a:r>
            <a:r>
              <a:rPr lang="en-US" dirty="0" err="1"/>
              <a:t>kinocilium</a:t>
            </a:r>
            <a:r>
              <a:rPr lang="en-US" dirty="0"/>
              <a:t>, the sensory neuron is inhibited.</a:t>
            </a:r>
            <a:endParaRPr lang="ru-RU" dirty="0"/>
          </a:p>
        </p:txBody>
      </p:sp>
    </p:spTree>
    <p:extLst>
      <p:ext uri="{BB962C8B-B14F-4D97-AF65-F5344CB8AC3E}">
        <p14:creationId xmlns:p14="http://schemas.microsoft.com/office/powerpoint/2010/main" val="22884734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Группа 4"/>
          <p:cNvGrpSpPr/>
          <p:nvPr/>
        </p:nvGrpSpPr>
        <p:grpSpPr>
          <a:xfrm>
            <a:off x="162444" y="124821"/>
            <a:ext cx="11469382" cy="6596654"/>
            <a:chOff x="162444" y="124821"/>
            <a:chExt cx="11469382" cy="6596654"/>
          </a:xfrm>
        </p:grpSpPr>
        <p:pic>
          <p:nvPicPr>
            <p:cNvPr id="3" name="Рисунок 2"/>
            <p:cNvPicPr>
              <a:picLocks noChangeAspect="1"/>
            </p:cNvPicPr>
            <p:nvPr/>
          </p:nvPicPr>
          <p:blipFill>
            <a:blip r:embed="rId2"/>
            <a:stretch>
              <a:fillRect/>
            </a:stretch>
          </p:blipFill>
          <p:spPr>
            <a:xfrm>
              <a:off x="162444" y="124821"/>
              <a:ext cx="11469382" cy="6596654"/>
            </a:xfrm>
            <a:prstGeom prst="rect">
              <a:avLst/>
            </a:prstGeom>
          </p:spPr>
        </p:pic>
        <p:sp>
          <p:nvSpPr>
            <p:cNvPr id="4" name="Прямоугольник 3"/>
            <p:cNvSpPr/>
            <p:nvPr/>
          </p:nvSpPr>
          <p:spPr>
            <a:xfrm>
              <a:off x="420130" y="4547286"/>
              <a:ext cx="1771135" cy="3130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 name="Номер слайда 1"/>
          <p:cNvSpPr>
            <a:spLocks noGrp="1"/>
          </p:cNvSpPr>
          <p:nvPr>
            <p:ph type="sldNum" sz="quarter" idx="12"/>
          </p:nvPr>
        </p:nvSpPr>
        <p:spPr/>
        <p:txBody>
          <a:bodyPr/>
          <a:lstStyle/>
          <a:p>
            <a:fld id="{64AEB949-BB81-414A-B7F0-BCA3B46CA754}" type="slidenum">
              <a:rPr lang="ru-RU" smtClean="0"/>
              <a:t>7</a:t>
            </a:fld>
            <a:endParaRPr lang="ru-RU"/>
          </a:p>
        </p:txBody>
      </p:sp>
    </p:spTree>
    <p:extLst>
      <p:ext uri="{BB962C8B-B14F-4D97-AF65-F5344CB8AC3E}">
        <p14:creationId xmlns:p14="http://schemas.microsoft.com/office/powerpoint/2010/main" val="22321815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8</a:t>
            </a:fld>
            <a:endParaRPr lang="ru-RU"/>
          </a:p>
        </p:txBody>
      </p:sp>
      <p:pic>
        <p:nvPicPr>
          <p:cNvPr id="3" name="Рисунок 2"/>
          <p:cNvPicPr>
            <a:picLocks noChangeAspect="1"/>
          </p:cNvPicPr>
          <p:nvPr/>
        </p:nvPicPr>
        <p:blipFill>
          <a:blip r:embed="rId2"/>
          <a:stretch>
            <a:fillRect/>
          </a:stretch>
        </p:blipFill>
        <p:spPr>
          <a:xfrm>
            <a:off x="1077096" y="207919"/>
            <a:ext cx="8684741" cy="6513556"/>
          </a:xfrm>
          <a:prstGeom prst="rect">
            <a:avLst/>
          </a:prstGeom>
        </p:spPr>
      </p:pic>
    </p:spTree>
    <p:extLst>
      <p:ext uri="{BB962C8B-B14F-4D97-AF65-F5344CB8AC3E}">
        <p14:creationId xmlns:p14="http://schemas.microsoft.com/office/powerpoint/2010/main" val="9635111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AEB949-BB81-414A-B7F0-BCA3B46CA754}" type="slidenum">
              <a:rPr lang="ru-RU" smtClean="0"/>
              <a:t>9</a:t>
            </a:fld>
            <a:endParaRPr lang="ru-RU"/>
          </a:p>
        </p:txBody>
      </p:sp>
      <p:pic>
        <p:nvPicPr>
          <p:cNvPr id="3" name="Рисунок 2"/>
          <p:cNvPicPr>
            <a:picLocks noChangeAspect="1"/>
          </p:cNvPicPr>
          <p:nvPr/>
        </p:nvPicPr>
        <p:blipFill>
          <a:blip r:embed="rId2"/>
          <a:stretch>
            <a:fillRect/>
          </a:stretch>
        </p:blipFill>
        <p:spPr>
          <a:xfrm>
            <a:off x="623503" y="521004"/>
            <a:ext cx="6200000" cy="5552381"/>
          </a:xfrm>
          <a:prstGeom prst="rect">
            <a:avLst/>
          </a:prstGeom>
        </p:spPr>
      </p:pic>
      <p:sp>
        <p:nvSpPr>
          <p:cNvPr id="4" name="Прямоугольник 3"/>
          <p:cNvSpPr/>
          <p:nvPr/>
        </p:nvSpPr>
        <p:spPr>
          <a:xfrm>
            <a:off x="6903309" y="1144712"/>
            <a:ext cx="4753232" cy="2862322"/>
          </a:xfrm>
          <a:prstGeom prst="rect">
            <a:avLst/>
          </a:prstGeom>
        </p:spPr>
        <p:txBody>
          <a:bodyPr wrap="square">
            <a:spAutoFit/>
          </a:bodyPr>
          <a:lstStyle/>
          <a:p>
            <a:r>
              <a:rPr lang="en-US" sz="2000" b="1" dirty="0"/>
              <a:t>The cupula and hair cells within the</a:t>
            </a:r>
          </a:p>
          <a:p>
            <a:r>
              <a:rPr lang="en-US" sz="2000" b="1" dirty="0"/>
              <a:t>semicircular canals</a:t>
            </a:r>
            <a:r>
              <a:rPr lang="en-US" sz="2000" b="1" dirty="0" smtClean="0"/>
              <a:t>.</a:t>
            </a:r>
          </a:p>
          <a:p>
            <a:endParaRPr lang="en-US" sz="2000" dirty="0" smtClean="0"/>
          </a:p>
          <a:p>
            <a:r>
              <a:rPr lang="en-US" sz="2000" dirty="0" smtClean="0"/>
              <a:t>( </a:t>
            </a:r>
            <a:r>
              <a:rPr lang="en-US" sz="2000" dirty="0"/>
              <a:t>a ) Shown here, the structures are at rest </a:t>
            </a:r>
            <a:r>
              <a:rPr lang="en-US" sz="2000" dirty="0" smtClean="0"/>
              <a:t>or at </a:t>
            </a:r>
            <a:r>
              <a:rPr lang="en-US" sz="2000" dirty="0"/>
              <a:t>a constant velocity</a:t>
            </a:r>
            <a:r>
              <a:rPr lang="en-US" sz="2000" dirty="0" smtClean="0"/>
              <a:t>.</a:t>
            </a:r>
          </a:p>
          <a:p>
            <a:endParaRPr lang="en-US" sz="2000" dirty="0" smtClean="0"/>
          </a:p>
          <a:p>
            <a:r>
              <a:rPr lang="en-US" sz="2000" dirty="0" smtClean="0"/>
              <a:t>( </a:t>
            </a:r>
            <a:r>
              <a:rPr lang="en-US" sz="2000" dirty="0"/>
              <a:t>b ) Here, movement of the endolymph </a:t>
            </a:r>
            <a:r>
              <a:rPr lang="en-US" sz="2000" dirty="0" smtClean="0"/>
              <a:t>during rotation </a:t>
            </a:r>
            <a:r>
              <a:rPr lang="en-US" sz="2000" dirty="0"/>
              <a:t>causes the cupula to bend, thus stimulating the hair cells.</a:t>
            </a:r>
            <a:endParaRPr lang="ru-RU" sz="2000" dirty="0"/>
          </a:p>
        </p:txBody>
      </p:sp>
    </p:spTree>
    <p:extLst>
      <p:ext uri="{BB962C8B-B14F-4D97-AF65-F5344CB8AC3E}">
        <p14:creationId xmlns:p14="http://schemas.microsoft.com/office/powerpoint/2010/main" val="892677932"/>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4263</TotalTime>
  <Words>1445</Words>
  <Application>Microsoft Office PowerPoint</Application>
  <PresentationFormat>Широкоэкранный</PresentationFormat>
  <Paragraphs>128</Paragraphs>
  <Slides>42</Slides>
  <Notes>0</Notes>
  <HiddenSlides>0</HiddenSlides>
  <MMClips>3</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42</vt:i4>
      </vt:variant>
    </vt:vector>
  </HeadingPairs>
  <TitlesOfParts>
    <vt:vector size="48" baseType="lpstr">
      <vt:lpstr>Arial</vt:lpstr>
      <vt:lpstr>Calibri</vt:lpstr>
      <vt:lpstr>Calibri Light</vt:lpstr>
      <vt:lpstr>Linux Libertine</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Home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Savchenko</dc:creator>
  <cp:lastModifiedBy>Savchenko</cp:lastModifiedBy>
  <cp:revision>459</cp:revision>
  <dcterms:created xsi:type="dcterms:W3CDTF">2021-03-27T16:14:03Z</dcterms:created>
  <dcterms:modified xsi:type="dcterms:W3CDTF">2021-11-09T07:21:14Z</dcterms:modified>
</cp:coreProperties>
</file>