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73" r:id="rId5"/>
    <p:sldId id="289" r:id="rId6"/>
    <p:sldId id="290" r:id="rId7"/>
    <p:sldId id="291" r:id="rId8"/>
    <p:sldId id="258" r:id="rId9"/>
    <p:sldId id="259" r:id="rId10"/>
    <p:sldId id="260" r:id="rId11"/>
    <p:sldId id="261" r:id="rId12"/>
    <p:sldId id="262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5" r:id="rId22"/>
    <p:sldId id="276" r:id="rId23"/>
    <p:sldId id="279" r:id="rId24"/>
    <p:sldId id="277" r:id="rId25"/>
    <p:sldId id="278" r:id="rId26"/>
    <p:sldId id="280" r:id="rId27"/>
    <p:sldId id="282" r:id="rId28"/>
    <p:sldId id="281" r:id="rId29"/>
    <p:sldId id="283" r:id="rId30"/>
    <p:sldId id="284" r:id="rId31"/>
    <p:sldId id="285" r:id="rId32"/>
    <p:sldId id="287" r:id="rId33"/>
    <p:sldId id="286" r:id="rId34"/>
    <p:sldId id="288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230425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Министерства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дравоохранения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2636912"/>
            <a:ext cx="8219256" cy="2116832"/>
          </a:xfrm>
          <a:ln>
            <a:noFill/>
          </a:ln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ТРАВМЫ</a:t>
            </a:r>
            <a:endParaRPr lang="ru-RU" sz="4000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851920" y="5949280"/>
            <a:ext cx="5050904" cy="73429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36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543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Классификация повреждений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Простые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травма одного органа (например перелом лучевой кости);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Комбинированные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сочетание повреждений различных органов, вызванные различными травмирующими факторами (например перелом плечевой кости и отморожение кисти);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Проникающие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полостные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травмы нанесенные в полость (живота, груди, черепа, сустава и др.);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Непроникающие</a:t>
            </a:r>
            <a:r>
              <a:rPr lang="ru-RU" sz="2400" b="1" spc="5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способные вызвать кровотечение, пневмоторакс, перитонит, артрит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2400" spc="-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акрытые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(кожа и слизистые оболочки остаются неповрежденными)</a:t>
            </a:r>
          </a:p>
          <a:p>
            <a:pPr marL="45720" indent="0" algn="just">
              <a:buNone/>
            </a:pPr>
            <a:r>
              <a:rPr lang="ru-RU" sz="2400" spc="-15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ткрытые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(кожа и слизистые оболочки повреждаются, что увеличивает вероятность инфицирования тканей и может привести к осложнениям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712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81260" cy="10543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Ссадина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73743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i="1" dirty="0"/>
              <a:t>Э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нарушение целостности поверхностных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слоёв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кожи, сопровождающееся точечным кровотечением. Ссадины наиболее часто возникают в походах. В большинстве случаев ссадины бывают небольшими и быстро заживают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Первая помощь при ссадинах: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промыть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ссадину перекисью водорода или водой с мылом;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обработать рану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раствором бриллиантовой зелени (зелёнкой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р-ром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перманганата калия;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наложить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стерильную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повязку или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наклеить бактерицидный пластырь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6484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0646"/>
            <a:ext cx="8928992" cy="673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851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81260" cy="10543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Перелом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5" cy="5472608"/>
          </a:xfrm>
        </p:spPr>
        <p:txBody>
          <a:bodyPr/>
          <a:lstStyle/>
          <a:p>
            <a:pPr marL="45720" indent="0" algn="just"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Полное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или частичное нарушение целостности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кости при нагрузке,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превышающей прочность травмируемого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участка скелета.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Переломы могут возникать как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вследствие травмы,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так и в результате различных заболеваний, сопровождающихся изменениями в прочностных характеристиках костной ткани.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27869"/>
            <a:ext cx="2880320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27869"/>
            <a:ext cx="5538192" cy="274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7859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81260" cy="10543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причине возникновения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5" cy="5328592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Травматические: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вызванные внешним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воздействием (удар). 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</a:pP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Патологически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возникающие при минимальном внешнем воздействии вследствие разрушения кости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патологическим процессом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например, туберкулёзным, опухолевым или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другим).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1051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81260" cy="10543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структуре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поражения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Полные: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 без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смещения (например,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под надкостницей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 со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смещением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отломков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Неполные — трещины и надломы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2379" y="3634649"/>
            <a:ext cx="4320480" cy="310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35038"/>
            <a:ext cx="3677394" cy="310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77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543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форме и направлению перелома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124744"/>
            <a:ext cx="8784976" cy="55446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Поперечные</a:t>
            </a: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altLang="ru-RU" sz="2600" i="1" dirty="0">
                <a:latin typeface="Times New Roman" pitchFamily="18" charset="0"/>
                <a:cs typeface="Times New Roman" pitchFamily="18" charset="0"/>
              </a:rPr>
              <a:t>линия перелома условно </a:t>
            </a:r>
            <a:r>
              <a:rPr lang="ru-RU" altLang="ru-RU" sz="2600" i="1" dirty="0" smtClean="0">
                <a:latin typeface="Times New Roman" pitchFamily="18" charset="0"/>
                <a:cs typeface="Times New Roman" pitchFamily="18" charset="0"/>
              </a:rPr>
              <a:t>перпендикулярна оси </a:t>
            </a:r>
            <a:r>
              <a:rPr lang="ru-RU" altLang="ru-RU" sz="2600" i="1" dirty="0">
                <a:latin typeface="Times New Roman" pitchFamily="18" charset="0"/>
                <a:cs typeface="Times New Roman" pitchFamily="18" charset="0"/>
              </a:rPr>
              <a:t>трубчатой кости. 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Продольные</a:t>
            </a:r>
            <a:r>
              <a:rPr lang="ru-RU" altLang="ru-RU" sz="26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600" i="1" dirty="0">
                <a:latin typeface="Times New Roman" pitchFamily="18" charset="0"/>
                <a:cs typeface="Times New Roman" pitchFamily="18" charset="0"/>
              </a:rPr>
              <a:t>— линия перелома условно параллельна оси трубчатой кости. 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Косые</a:t>
            </a:r>
            <a:r>
              <a:rPr lang="ru-RU" altLang="ru-RU" sz="2600" i="1" dirty="0">
                <a:latin typeface="Times New Roman" pitchFamily="18" charset="0"/>
                <a:cs typeface="Times New Roman" pitchFamily="18" charset="0"/>
              </a:rPr>
              <a:t> — линия перелома проходит под </a:t>
            </a:r>
            <a:r>
              <a:rPr lang="ru-RU" altLang="ru-RU" sz="2600" i="1" dirty="0" smtClean="0">
                <a:latin typeface="Times New Roman" pitchFamily="18" charset="0"/>
                <a:cs typeface="Times New Roman" pitchFamily="18" charset="0"/>
              </a:rPr>
              <a:t>острым углом к </a:t>
            </a:r>
            <a:r>
              <a:rPr lang="ru-RU" altLang="ru-RU" sz="2600" i="1" dirty="0">
                <a:latin typeface="Times New Roman" pitchFamily="18" charset="0"/>
                <a:cs typeface="Times New Roman" pitchFamily="18" charset="0"/>
              </a:rPr>
              <a:t>оси трубчатой кости. 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Винтообразные</a:t>
            </a:r>
            <a:r>
              <a:rPr lang="ru-RU" altLang="ru-RU" sz="26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600" i="1" dirty="0">
                <a:latin typeface="Times New Roman" pitchFamily="18" charset="0"/>
                <a:cs typeface="Times New Roman" pitchFamily="18" charset="0"/>
              </a:rPr>
              <a:t>— происходит вращение костных отломков, костные отломки «повёрнуты» относительно своего нормального положения. 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Оскольчатые</a:t>
            </a:r>
            <a:r>
              <a:rPr lang="ru-RU" altLang="ru-RU" sz="26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600" i="1" dirty="0">
                <a:latin typeface="Times New Roman" pitchFamily="18" charset="0"/>
                <a:cs typeface="Times New Roman" pitchFamily="18" charset="0"/>
              </a:rPr>
              <a:t>— нет единой линии перелома, кость в месте повреждения раздроблена на отдельные отломки. 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Клиновидные</a:t>
            </a:r>
            <a:r>
              <a:rPr lang="ru-RU" altLang="ru-RU" sz="26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600" i="1" dirty="0">
                <a:latin typeface="Times New Roman" pitchFamily="18" charset="0"/>
                <a:cs typeface="Times New Roman" pitchFamily="18" charset="0"/>
              </a:rPr>
              <a:t>— как правило возникает при </a:t>
            </a:r>
            <a:r>
              <a:rPr lang="ru-RU" altLang="ru-RU" sz="2600" i="1" dirty="0" smtClean="0">
                <a:latin typeface="Times New Roman" pitchFamily="18" charset="0"/>
                <a:cs typeface="Times New Roman" pitchFamily="18" charset="0"/>
              </a:rPr>
              <a:t>переломах позвоночника, </a:t>
            </a:r>
            <a:r>
              <a:rPr lang="ru-RU" altLang="ru-RU" sz="2600" i="1" dirty="0">
                <a:latin typeface="Times New Roman" pitchFamily="18" charset="0"/>
                <a:cs typeface="Times New Roman" pitchFamily="18" charset="0"/>
              </a:rPr>
              <a:t>когда одна кость вдавливается в другую, образуя клиновидную деформацию. 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Вколоченные</a:t>
            </a:r>
            <a:r>
              <a:rPr lang="ru-RU" altLang="ru-RU" sz="26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600" i="1" dirty="0">
                <a:latin typeface="Times New Roman" pitchFamily="18" charset="0"/>
                <a:cs typeface="Times New Roman" pitchFamily="18" charset="0"/>
              </a:rPr>
              <a:t>— костные отломки смещаются </a:t>
            </a:r>
            <a:r>
              <a:rPr lang="ru-RU" altLang="ru-RU" sz="2600" i="1" dirty="0" smtClean="0">
                <a:latin typeface="Times New Roman" pitchFamily="18" charset="0"/>
                <a:cs typeface="Times New Roman" pitchFamily="18" charset="0"/>
              </a:rPr>
              <a:t>проксимально по </a:t>
            </a:r>
            <a:r>
              <a:rPr lang="ru-RU" altLang="ru-RU" sz="2600" i="1" dirty="0">
                <a:latin typeface="Times New Roman" pitchFamily="18" charset="0"/>
                <a:cs typeface="Times New Roman" pitchFamily="18" charset="0"/>
              </a:rPr>
              <a:t>оси трубчатой кости или располагаются вне основной </a:t>
            </a:r>
            <a:r>
              <a:rPr lang="ru-RU" altLang="ru-RU" sz="2600" i="1" dirty="0" smtClean="0">
                <a:latin typeface="Times New Roman" pitchFamily="18" charset="0"/>
                <a:cs typeface="Times New Roman" pitchFamily="18" charset="0"/>
              </a:rPr>
              <a:t>плоскости губчатой кости. </a:t>
            </a:r>
            <a:endParaRPr lang="ru-RU" altLang="ru-RU" sz="26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Компрессионные</a:t>
            </a:r>
            <a:r>
              <a:rPr lang="ru-RU" altLang="ru-RU" sz="2600" i="1" dirty="0">
                <a:latin typeface="Times New Roman" pitchFamily="18" charset="0"/>
                <a:cs typeface="Times New Roman" pitchFamily="18" charset="0"/>
              </a:rPr>
              <a:t> — костные отломки мелкие, чёткой, единой линии перелома нет. 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2671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81260" cy="10543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целостности кожных покровов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5" cy="4896544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Закрытые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без сообщения с внешней средой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Clr>
                <a:schemeClr val="tx2"/>
              </a:buClr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Открытые 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сообщающиеся с внешней средой.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3140968"/>
            <a:ext cx="4464496" cy="33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292" y="3140969"/>
            <a:ext cx="4095678" cy="33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5790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81260" cy="10543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Относительные признаки перелома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5" cy="5328591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Боль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800" i="1" dirty="0">
                <a:latin typeface="Times New Roman" pitchFamily="18" charset="0"/>
                <a:cs typeface="Times New Roman" pitchFamily="18" charset="0"/>
              </a:rPr>
              <a:t>— усиливается в месте перелома при имитации осевой нагрузки. Например, при постукивании по пятке резко усилится боль при переломе голени. </a:t>
            </a:r>
          </a:p>
          <a:p>
            <a:pPr algn="just">
              <a:lnSpc>
                <a:spcPct val="80000"/>
              </a:lnSpc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Отек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800" i="1" dirty="0">
                <a:latin typeface="Times New Roman" pitchFamily="18" charset="0"/>
                <a:cs typeface="Times New Roman" pitchFamily="18" charset="0"/>
              </a:rPr>
              <a:t>— возникает в области повреждения, как правило, не сразу. Несёт относительно мало диагностической информации. </a:t>
            </a:r>
          </a:p>
          <a:p>
            <a:pPr algn="just">
              <a:lnSpc>
                <a:spcPct val="80000"/>
              </a:lnSpc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Гематома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800" i="1" dirty="0">
                <a:latin typeface="Times New Roman" pitchFamily="18" charset="0"/>
                <a:cs typeface="Times New Roman" pitchFamily="18" charset="0"/>
              </a:rPr>
              <a:t>— появляется в области перелома (чаще не сразу). Пульсирующая гематома свидетельствует о продолжающемся интенсивном кровотечении. </a:t>
            </a:r>
          </a:p>
          <a:p>
            <a:pPr algn="just">
              <a:lnSpc>
                <a:spcPct val="80000"/>
              </a:lnSpc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Нарушение функции повреждённой конечности</a:t>
            </a:r>
            <a:r>
              <a:rPr lang="ru-RU" altLang="ru-RU" sz="2800" i="1" dirty="0">
                <a:latin typeface="Times New Roman" pitchFamily="18" charset="0"/>
                <a:cs typeface="Times New Roman" pitchFamily="18" charset="0"/>
              </a:rPr>
              <a:t> — подразумевается невозможность нагрузки на повреждённую часть тела и значительное ограничение подвижности.</a:t>
            </a:r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692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81260" cy="10543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Абсолютные признаки перелома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0109" y="1340768"/>
            <a:ext cx="8752799" cy="5328592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chemeClr val="tx2"/>
              </a:buClr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Неестественное положение конечности. </a:t>
            </a:r>
          </a:p>
          <a:p>
            <a:pPr algn="just">
              <a:lnSpc>
                <a:spcPct val="90000"/>
              </a:lnSpc>
              <a:buClr>
                <a:schemeClr val="tx2"/>
              </a:buClr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Патологическая подвижность (при не полных переломах определяется не всегда)</a:t>
            </a:r>
            <a:r>
              <a:rPr lang="ru-RU" altLang="ru-RU" sz="2800" i="1" dirty="0">
                <a:latin typeface="Times New Roman" pitchFamily="18" charset="0"/>
                <a:cs typeface="Times New Roman" pitchFamily="18" charset="0"/>
              </a:rPr>
              <a:t> — конечность подвижна в том месте, где 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нет сустава. </a:t>
            </a:r>
            <a:endParaRPr lang="ru-RU" altLang="ru-RU" sz="2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Clr>
                <a:schemeClr val="tx2"/>
              </a:buClr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Крепитация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(своеобразный хруст)</a:t>
            </a:r>
            <a:r>
              <a:rPr lang="ru-RU" altLang="ru-RU" sz="2800" i="1" dirty="0">
                <a:latin typeface="Times New Roman" pitchFamily="18" charset="0"/>
                <a:cs typeface="Times New Roman" pitchFamily="18" charset="0"/>
              </a:rPr>
              <a:t> — ощущается под рукой в месте перелома, иногда слышна ухом. Хорошо слышна при надавливании 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фонендоскопом </a:t>
            </a:r>
            <a:r>
              <a:rPr lang="ru-RU" altLang="ru-RU" sz="2800" i="1" dirty="0">
                <a:latin typeface="Times New Roman" pitchFamily="18" charset="0"/>
                <a:cs typeface="Times New Roman" pitchFamily="18" charset="0"/>
              </a:rPr>
              <a:t>на место повреждения. </a:t>
            </a:r>
          </a:p>
          <a:p>
            <a:pPr algn="just">
              <a:lnSpc>
                <a:spcPct val="90000"/>
              </a:lnSpc>
              <a:buClr>
                <a:schemeClr val="tx2"/>
              </a:buClr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Костные отломки</a:t>
            </a:r>
            <a:r>
              <a:rPr lang="ru-RU" altLang="ru-RU" sz="2800" i="1" dirty="0">
                <a:latin typeface="Times New Roman" pitchFamily="18" charset="0"/>
                <a:cs typeface="Times New Roman" pitchFamily="18" charset="0"/>
              </a:rPr>
              <a:t> — при открытом переломе они могут быть видны в ране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658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81260" cy="91291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Травма (повреждение)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  <a:noFill/>
          <a:ln>
            <a:noFill/>
          </a:ln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Нарушение анатомической целостности и функциональной полноценности органов или тканей организма человека, возникающее в результате воздействия вредных факторов внешней среды</a:t>
            </a:r>
            <a:r>
              <a:rPr lang="ru-RU" sz="2800" i="1" dirty="0" smtClean="0"/>
              <a:t>.</a:t>
            </a:r>
          </a:p>
          <a:p>
            <a:pPr marL="45720" indent="0" algn="just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Шок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критическое состояние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организма, характеризующееся глубокими расстройствами и угнетением всех жизненных функций – кровообращения, обмена веществ, дыхания, функции ЦНС, эндокринных желез, почек, печени.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532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81260" cy="1054394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Вывих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753396" cy="547260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смещение кости по отношению к её нормальному положению в суставе. Вывихи обычно происходят при сильном воздействии на сустав, когда головка кости выходит за пределы своего нормального положения. Так, вывих бедра возможен при падении на согнутую ногу, вывих плеча — при падении на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вытянутую руку.</a:t>
            </a:r>
          </a:p>
          <a:p>
            <a:pPr marL="4572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вывиха: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2"/>
              </a:buClr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боль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конечности </a:t>
            </a:r>
          </a:p>
          <a:p>
            <a:pPr algn="just">
              <a:buClr>
                <a:schemeClr val="tx2"/>
              </a:buClr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тёк</a:t>
            </a:r>
          </a:p>
          <a:p>
            <a:pPr algn="just">
              <a:buClr>
                <a:schemeClr val="tx2"/>
              </a:buClr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смещение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оси и изменение длины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конечности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её вынужденное положение (отсутствие подвижности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39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964"/>
            <a:ext cx="8784976" cy="650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976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84977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5000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81260" cy="10543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медицинская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 вывихах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7" cy="4713703"/>
          </a:xfrm>
        </p:spPr>
        <p:txBody>
          <a:bodyPr/>
          <a:lstStyle/>
          <a:p>
            <a:pPr algn="just">
              <a:buClr>
                <a:schemeClr val="tx2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Зафиксировать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конечность в том положении, которое она приняла (на руку наложить бинтовую повязку, на ногу — шину);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2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оложить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холод (пузырь, целлофановый пакет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 льдом)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область повреждённого сустава для уменьшения болей, отёка и кровоподтёка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chemeClr val="tx2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пострадавшему обезболивающее.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 время оказания первой помощи вывих не следует вправлять. Это сделают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ЛПУ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после рентгенологического обследования.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572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5241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93907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0638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39" y="158164"/>
            <a:ext cx="8896484" cy="651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7065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81260" cy="10543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Растяжения связок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8753396" cy="5256584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растяжения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связок возникают, когда кость выходит за пределы обычной амплитуды движения или меняет направление движения в несвойственном ей направлении.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травмы чаще всего случаются с конечностями. Например, если человек оступился и подвернул ногу. Мышцы также подвержены растяжениям. Иногда говорят: «Потянул мышцу». Подобные растяжения могут быть вызваны подъёмом тяжестей, резким или неловким движением. Наиболее распространёнными являются растяжения мышц шеи, спины, бедра или голени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38290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81260" cy="10543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Признаки растяжения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1628800"/>
            <a:ext cx="8798233" cy="5040559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малейшем движении в суставе 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2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евозможность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выполнения обычных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движений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2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оявление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отека тканей в области повреждения, гематомы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068961"/>
            <a:ext cx="4680521" cy="365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1"/>
            <a:ext cx="3960440" cy="365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7988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775" y="169106"/>
            <a:ext cx="8817539" cy="650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8040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Первая медицинская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помощь при растяжениях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5" cy="5400599"/>
          </a:xfrm>
        </p:spPr>
        <p:txBody>
          <a:bodyPr>
            <a:normAutofit/>
          </a:bodyPr>
          <a:lstStyle/>
          <a:p>
            <a:pPr algn="just">
              <a:buClr>
                <a:schemeClr val="tx2"/>
              </a:buClr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аложить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 повреждённую часть тела тугую повязку 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иммобилизировать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повреждённую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конечность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2"/>
              </a:buClr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повреждённое место положить целлофановый пакет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  льдом для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снижения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боли (15-20 минут);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2"/>
              </a:buClr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ридать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повреждённой части тела (руке или ноге) приподнятое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положение;</a:t>
            </a:r>
          </a:p>
          <a:p>
            <a:pPr algn="just">
              <a:buClr>
                <a:schemeClr val="tx2"/>
              </a:buClr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оставить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пострадавшего 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ЛПУ.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 marL="45720" indent="0" algn="just">
              <a:buClr>
                <a:schemeClr val="tx2"/>
              </a:buClr>
              <a:buNone/>
            </a:pP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399766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543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медицинская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помощь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0109" y="1268761"/>
            <a:ext cx="8784379" cy="525658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Clr>
                <a:schemeClr val="tx2"/>
              </a:buClr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Оценить тяжесть состояния пострадавшего и локализацию повреждений. </a:t>
            </a:r>
          </a:p>
          <a:p>
            <a:pPr algn="just">
              <a:lnSpc>
                <a:spcPct val="80000"/>
              </a:lnSpc>
              <a:buClr>
                <a:schemeClr val="tx2"/>
              </a:buClr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При наличии кровотечения 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— остановить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80000"/>
              </a:lnSpc>
              <a:buClr>
                <a:schemeClr val="tx2"/>
              </a:buClr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Определить, возможно ли перемещение пострадавшего, до прибытия квалифицированного медицинского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персонал.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Не рекомендуется переносить или передвигать больного при травмах позвоночника и множественных переломах. </a:t>
            </a:r>
          </a:p>
          <a:p>
            <a:pPr algn="just">
              <a:lnSpc>
                <a:spcPct val="80000"/>
              </a:lnSpc>
              <a:buClr>
                <a:schemeClr val="tx2"/>
              </a:buClr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При изолированной травме иммобилизовать повреждённого участка,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накладывают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шину. Шиной может служить любой предмет, который предотвратит движения в повреждённой конечности (захватывая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суставы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выше и ниже места перелома). </a:t>
            </a:r>
          </a:p>
          <a:p>
            <a:pPr algn="just">
              <a:lnSpc>
                <a:spcPct val="80000"/>
              </a:lnSpc>
              <a:buClr>
                <a:schemeClr val="tx2"/>
              </a:buClr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При отсутствии противопоказаний к перемещению пострадавшего транспортируют в медицинское учреждение. </a:t>
            </a:r>
          </a:p>
          <a:p>
            <a:pPr algn="just">
              <a:lnSpc>
                <a:spcPct val="80000"/>
              </a:lnSpc>
              <a:buClr>
                <a:schemeClr val="tx2"/>
              </a:buClr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Если доступ медицинского персонала затруднён или невозможен и имеются противопоказания к перемещению пострадавшего, обеспечивает по возможности полную иммобилизацию повреждённых участков, после чего используются носилки с твёрдым основанием, к которым надёжно фиксируется пострадавший.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1444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81260" cy="10543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Черепно-мозговая травма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5" cy="525658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i="1" dirty="0" smtClean="0"/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Травма, которая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включает в себя различные виды и степени тяжести механического повреждения как самого черепа, так и внутричерепных образований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мозговых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 оболочек, тканей мозга, церебральных сосудов, 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черепных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 нервов.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424" y="3535994"/>
            <a:ext cx="4335063" cy="3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3535994"/>
            <a:ext cx="4233889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7869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10" y="110147"/>
            <a:ext cx="8963890" cy="674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649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92899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8386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0890" y="203447"/>
            <a:ext cx="8763597" cy="10543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Симптомы черепно-мозговой травмы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3" y="1340768"/>
            <a:ext cx="8784976" cy="5328591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  <a:buNone/>
            </a:pPr>
            <a:endParaRPr lang="ru-RU" sz="2400" dirty="0" smtClean="0"/>
          </a:p>
          <a:p>
            <a:pPr>
              <a:buClr>
                <a:schemeClr val="tx2"/>
              </a:buClr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оловная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боль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chemeClr val="tx2"/>
              </a:buClr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отеря сознания, спутанное, заторможенное сознание;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2"/>
              </a:buClr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оловокружение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chemeClr val="tx2"/>
              </a:buClr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ошнота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рвота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chemeClr val="tx2"/>
              </a:buClr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мнезия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(это состояние стирает из памяти события, спровоцировавшие получение травмы, а также события, ей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предшествующие);</a:t>
            </a:r>
          </a:p>
          <a:p>
            <a:pPr>
              <a:buClr>
                <a:schemeClr val="tx2"/>
              </a:buClr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ровотечение из носа, ушей</a:t>
            </a:r>
          </a:p>
          <a:p>
            <a:pPr>
              <a:buClr>
                <a:schemeClr val="tx2"/>
              </a:buClr>
            </a:pP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икворотечение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из ушей</a:t>
            </a:r>
          </a:p>
          <a:p>
            <a:pPr>
              <a:buClr>
                <a:schemeClr val="tx2"/>
              </a:buClr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онливость;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2"/>
              </a:buClr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бщая слабость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0090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543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медицинская помощь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 черепно-мозговой травме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5" cy="5256583"/>
          </a:xfrm>
        </p:spPr>
        <p:txBody>
          <a:bodyPr>
            <a:normAutofit/>
          </a:bodyPr>
          <a:lstStyle/>
          <a:p>
            <a:pPr algn="just">
              <a:buClr>
                <a:schemeClr val="tx2"/>
              </a:buClr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Уложить пострадавшего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спину, при этом контролируется общее его состояние (дыхание, пульс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Clr>
                <a:schemeClr val="tx2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отсутствии сознания у пострадавшего, его необходимо уложить на бок, что позволяет обеспечить профилактику попадания рвотных масс в дыхательные пути в случае возникновения у него рвоты, а также исключит возможность западания языка;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2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черепно-мозговая травма предусматривает необходимость в обкладывании бинтами краев раны, после чего уже накладывается сама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повязка</a:t>
            </a:r>
          </a:p>
          <a:p>
            <a:pPr algn="just">
              <a:buClr>
                <a:schemeClr val="tx2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Транспортировать пострадавшего в ЛПУ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184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381260" cy="105439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55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81260" cy="10543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Правила иммобилизации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19071"/>
            <a:ext cx="8712967" cy="495029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chemeClr val="tx2"/>
              </a:buClr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 осуществлении транспортной (временной) иммобилизации конечностей человек, осуществляющий её, должен соблюдать следующие правила:</a:t>
            </a:r>
          </a:p>
          <a:p>
            <a:pPr algn="just">
              <a:lnSpc>
                <a:spcPct val="90000"/>
              </a:lnSpc>
              <a:buClr>
                <a:schemeClr val="tx2"/>
              </a:buClr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Фиксировать конечность в том положении, в котором она находится после травмы, но не пытаться вправить кость на место. </a:t>
            </a:r>
          </a:p>
          <a:p>
            <a:pPr algn="just">
              <a:lnSpc>
                <a:spcPct val="90000"/>
              </a:lnSpc>
              <a:buClr>
                <a:schemeClr val="tx2"/>
              </a:buClr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Фиксировать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2 сустава (выше и ниже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перелома) при травме предплечья и голени.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 травме бедра и плеча фиксировать 3 сустава. </a:t>
            </a:r>
          </a:p>
          <a:p>
            <a:pPr algn="just">
              <a:lnSpc>
                <a:spcPct val="90000"/>
              </a:lnSpc>
              <a:buClr>
                <a:schemeClr val="tx2"/>
              </a:buClr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При наличии раны и кровотечения:  остановить кровотечение и обработать рану . Затем провести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иммнобилизацию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307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543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фаза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травматического шока (обратимая</a:t>
            </a:r>
            <a:r>
              <a:rPr lang="ru-RU" sz="4000" b="1" dirty="0" smtClean="0"/>
              <a:t>)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Autofit/>
          </a:bodyPr>
          <a:lstStyle/>
          <a:p>
            <a:pPr marL="45720" indent="0" algn="just">
              <a:buClr>
                <a:schemeClr val="tx2"/>
              </a:buCl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Эректильная (период возбуждения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наступает сразу после травмы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характеризуется:</a:t>
            </a:r>
          </a:p>
          <a:p>
            <a:pPr marL="45720" indent="0" algn="just">
              <a:buClr>
                <a:schemeClr val="tx2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двигательным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речевым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возбуждением, учащенным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дыханием, жалобами на боль, кожные покровы бледные,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олевая чувствительность повышена, отмечается повышенное потоотделение, голос глуховатый, слова отрывистые, взгляд беспокойны, реакция зрачков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свет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живая, АД нормальное или даже слегка повышенное. </a:t>
            </a:r>
          </a:p>
          <a:p>
            <a:pPr marL="4572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Возбужденное состояние быстро – в течении нескольких минут, а реже постепенно – в течение 30-40 мин переходит в угнетенное, сопровождающееся падением всех жизненных функций вследствие истощения защитных механизмов и компенсаторных возможностей организма.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98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81260" cy="10543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фаза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травматического шока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7" cy="5400600"/>
          </a:xfrm>
        </p:spPr>
        <p:txBody>
          <a:bodyPr>
            <a:noAutofit/>
          </a:bodyPr>
          <a:lstStyle/>
          <a:p>
            <a:pPr marL="45720" indent="0">
              <a:buClr>
                <a:schemeClr val="tx2"/>
              </a:buCl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Торпидная (период угнетения) характеризуется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Clr>
                <a:schemeClr val="tx2"/>
              </a:buClr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бщей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слабостью; </a:t>
            </a:r>
          </a:p>
          <a:p>
            <a:pPr>
              <a:buClr>
                <a:schemeClr val="tx2"/>
              </a:buClr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езким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падением АД; </a:t>
            </a:r>
          </a:p>
          <a:p>
            <a:pPr>
              <a:buClr>
                <a:schemeClr val="tx2"/>
              </a:buClr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ыхание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становится частым и поверхностным;</a:t>
            </a:r>
          </a:p>
          <a:p>
            <a:pPr>
              <a:buClr>
                <a:schemeClr val="tx2"/>
              </a:buClr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ульс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частый, неровный, нитевидный (едва прощупывается);</a:t>
            </a:r>
          </a:p>
          <a:p>
            <a:pPr>
              <a:buClr>
                <a:schemeClr val="tx2"/>
              </a:buClr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ицо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бледное с землистым оттенком, покрыто холодным липким потом;</a:t>
            </a:r>
          </a:p>
          <a:p>
            <a:pPr>
              <a:buClr>
                <a:schemeClr val="tx2"/>
              </a:buClr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острадавший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заторможен, на вопросы не отвечает, к окружающему относится безразлично и безучастно;</a:t>
            </a:r>
          </a:p>
          <a:p>
            <a:pPr>
              <a:buClr>
                <a:schemeClr val="tx2"/>
              </a:buClr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рачки расширены;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2"/>
              </a:buClr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тяжелых случаях возможны рвота и непроизвольное мочеиспускание.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43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81260" cy="10543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Противошоковые меры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5" cy="5400600"/>
          </a:xfrm>
        </p:spPr>
        <p:txBody>
          <a:bodyPr>
            <a:normAutofit lnSpcReduction="10000"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спокоить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пострадавшего, если он находится в сознании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ложить на спину и приподнять ноги (если в сознании и нет травм головы, шеи и позвоночника);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огреть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 одеяло, теплая одежда (даже летом человеку станет холодно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теплое сладкое питье;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ледить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 состоянием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Не давать пить,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если: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травма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головы (отсутствие сознания);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боли в сердце;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травма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брюшной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полости;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одозрение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 внутреннее кровотечение.</a:t>
            </a:r>
          </a:p>
          <a:p>
            <a:pPr marL="45720" indent="0">
              <a:buNone/>
            </a:pPr>
            <a:endParaRPr lang="ru-RU" sz="24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276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381260" cy="10543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Факторы, вызывающие травмы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268761"/>
            <a:ext cx="8856984" cy="5400600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Механические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(растяжение, сдавление, удар)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Физические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(холод, тепло, электричество, различные виды излучений)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Химические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(воздействие кислот, щелочей, ядовитых веществ)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Психические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(испуг, страх)</a:t>
            </a:r>
          </a:p>
          <a:p>
            <a:pPr marL="45720" indent="0" algn="just">
              <a:buNone/>
            </a:pPr>
            <a:endParaRPr lang="ru-RU" sz="2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i="1" dirty="0" smtClean="0"/>
          </a:p>
          <a:p>
            <a:pPr marL="45720" indent="0" algn="just">
              <a:buNone/>
            </a:pP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89666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381260" cy="10543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Осложнения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7" cy="5184575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Непосредственные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возникают в момент нанесения травмы или в первые часы после нее (кровотечение, шок и др.);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Ближайшие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появляются в сроки от нескольких часов до нескольких недель и связанные с местной гнойной инфекцией (нагноение раны, перитонит и др.) или с генерализованной гнойной инфекцией (сепсис, столбняк, газовая гангрена);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Поздние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осложнения связанные с хронической  гнойной инфекцией (остеомиелит, гнойные свищи и др.)и появляются в отдаленные от момента травмы сроки.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001348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1106</Words>
  <Application>Microsoft Office PowerPoint</Application>
  <PresentationFormat>Экран (4:3)</PresentationFormat>
  <Paragraphs>138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Фармацевтический колледж </vt:lpstr>
      <vt:lpstr>Травма (повреждение)</vt:lpstr>
      <vt:lpstr>Первая медицинская помощь</vt:lpstr>
      <vt:lpstr>Правила иммобилизации</vt:lpstr>
      <vt:lpstr>Первая фаза травматического шока (обратимая)</vt:lpstr>
      <vt:lpstr>Вторая фаза травматического шока</vt:lpstr>
      <vt:lpstr>Противошоковые меры</vt:lpstr>
      <vt:lpstr> Факторы, вызывающие травмы</vt:lpstr>
      <vt:lpstr>Осложнения</vt:lpstr>
      <vt:lpstr>Классификация повреждений </vt:lpstr>
      <vt:lpstr>Ссадина</vt:lpstr>
      <vt:lpstr>Слайд 12</vt:lpstr>
      <vt:lpstr>Перелом</vt:lpstr>
      <vt:lpstr>По причине возникновения</vt:lpstr>
      <vt:lpstr>По  структуре поражения</vt:lpstr>
      <vt:lpstr>По форме и направлению перелома</vt:lpstr>
      <vt:lpstr>По целостности кожных покровов</vt:lpstr>
      <vt:lpstr>Относительные признаки перелома</vt:lpstr>
      <vt:lpstr>Абсолютные признаки перелома</vt:lpstr>
      <vt:lpstr>Вывих</vt:lpstr>
      <vt:lpstr>Слайд 21</vt:lpstr>
      <vt:lpstr>Слайд 22</vt:lpstr>
      <vt:lpstr>Первая  медицинская помощь при вывихах</vt:lpstr>
      <vt:lpstr>Слайд 24</vt:lpstr>
      <vt:lpstr>Слайд 25</vt:lpstr>
      <vt:lpstr>Растяжения связок</vt:lpstr>
      <vt:lpstr>Признаки растяжения</vt:lpstr>
      <vt:lpstr>Слайд 28</vt:lpstr>
      <vt:lpstr>Первая медицинская  помощь при растяжениях</vt:lpstr>
      <vt:lpstr>Черепно-мозговая травма</vt:lpstr>
      <vt:lpstr>Слайд 31</vt:lpstr>
      <vt:lpstr>Слайд 32</vt:lpstr>
      <vt:lpstr>Симптомы черепно-мозговой травмы</vt:lpstr>
      <vt:lpstr>Первая  медицинская помощь при черепно-мозговой травме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</dc:title>
  <dc:creator>1</dc:creator>
  <cp:lastModifiedBy>Даша</cp:lastModifiedBy>
  <cp:revision>62</cp:revision>
  <dcterms:created xsi:type="dcterms:W3CDTF">2017-04-30T11:50:57Z</dcterms:created>
  <dcterms:modified xsi:type="dcterms:W3CDTF">2022-01-25T04:02:50Z</dcterms:modified>
</cp:coreProperties>
</file>