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6"/>
  </p:notesMasterIdLst>
  <p:sldIdLst>
    <p:sldId id="256" r:id="rId2"/>
    <p:sldId id="1938" r:id="rId3"/>
    <p:sldId id="2007" r:id="rId4"/>
    <p:sldId id="1980" r:id="rId5"/>
    <p:sldId id="1981" r:id="rId6"/>
    <p:sldId id="1986" r:id="rId7"/>
    <p:sldId id="1964" r:id="rId8"/>
    <p:sldId id="1965" r:id="rId9"/>
    <p:sldId id="1966" r:id="rId10"/>
    <p:sldId id="1967" r:id="rId11"/>
    <p:sldId id="1968" r:id="rId12"/>
    <p:sldId id="1916" r:id="rId13"/>
    <p:sldId id="1904" r:id="rId14"/>
    <p:sldId id="1963" r:id="rId15"/>
    <p:sldId id="2005" r:id="rId16"/>
    <p:sldId id="2012" r:id="rId17"/>
    <p:sldId id="1190" r:id="rId18"/>
    <p:sldId id="1206" r:id="rId19"/>
    <p:sldId id="1179" r:id="rId20"/>
    <p:sldId id="1211" r:id="rId21"/>
    <p:sldId id="2011" r:id="rId22"/>
    <p:sldId id="2004" r:id="rId23"/>
    <p:sldId id="2010" r:id="rId24"/>
    <p:sldId id="560" r:id="rId25"/>
    <p:sldId id="1979" r:id="rId26"/>
    <p:sldId id="1929" r:id="rId27"/>
    <p:sldId id="1930" r:id="rId28"/>
    <p:sldId id="1931" r:id="rId29"/>
    <p:sldId id="1932" r:id="rId30"/>
    <p:sldId id="1942" r:id="rId31"/>
    <p:sldId id="1946" r:id="rId32"/>
    <p:sldId id="1944" r:id="rId33"/>
    <p:sldId id="1937" r:id="rId34"/>
    <p:sldId id="1940" r:id="rId35"/>
    <p:sldId id="1941" r:id="rId36"/>
    <p:sldId id="1955" r:id="rId37"/>
    <p:sldId id="1970" r:id="rId38"/>
    <p:sldId id="1975" r:id="rId39"/>
    <p:sldId id="1976" r:id="rId40"/>
    <p:sldId id="1977" r:id="rId41"/>
    <p:sldId id="1957" r:id="rId42"/>
    <p:sldId id="1958" r:id="rId43"/>
    <p:sldId id="1959" r:id="rId44"/>
    <p:sldId id="1960" r:id="rId45"/>
    <p:sldId id="1961" r:id="rId46"/>
    <p:sldId id="1962" r:id="rId47"/>
    <p:sldId id="1974" r:id="rId48"/>
    <p:sldId id="1259" r:id="rId49"/>
    <p:sldId id="2008" r:id="rId50"/>
    <p:sldId id="2009" r:id="rId51"/>
    <p:sldId id="1987" r:id="rId52"/>
    <p:sldId id="1984" r:id="rId53"/>
    <p:sldId id="2006" r:id="rId54"/>
    <p:sldId id="327" r:id="rId5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enbag" initials="D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21C28"/>
    <a:srgbClr val="034A90"/>
    <a:srgbClr val="7F7F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80" autoAdjust="0"/>
  </p:normalViewPr>
  <p:slideViewPr>
    <p:cSldViewPr snapToGrid="0">
      <p:cViewPr varScale="1">
        <p:scale>
          <a:sx n="103" d="100"/>
          <a:sy n="103" d="100"/>
        </p:scale>
        <p:origin x="176" y="68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commentAuthors" Target="commentAuthor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074021-E0F8-4C64-929A-D0EAFAB719B6}" type="datetimeFigureOut">
              <a:rPr lang="ru-RU" smtClean="0"/>
              <a:t>15.02.2023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D7015C-9989-404C-95E9-FC102377B5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43441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D7015C-9989-404C-95E9-FC102377B505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66701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5E6A7B-E374-4927-9FB8-9C1580CAA151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41179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9B8611-6561-45B3-BD23-00F0029CEEEC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73927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9B8611-6561-45B3-BD23-00F0029CEEEC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48432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D7015C-9989-404C-95E9-FC102377B505}" type="slidenum">
              <a:rPr lang="ru-RU" smtClean="0"/>
              <a:t>47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96306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5E6A7B-E374-4927-9FB8-9C1580CAA151}" type="slidenum">
              <a:rPr lang="ru-RU" smtClean="0"/>
              <a:t>48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074646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5E6A7B-E374-4927-9FB8-9C1580CAA151}" type="slidenum">
              <a:rPr lang="ru-RU" smtClean="0"/>
              <a:t>49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302878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5E6A7B-E374-4927-9FB8-9C1580CAA151}" type="slidenum">
              <a:rPr lang="ru-RU" smtClean="0"/>
              <a:t>50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52556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98F5AA-D4F3-4870-B2A3-7A63FAAD23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B39EC2A-57AF-4D84-8AE5-62F7545698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67C7F2B-BCC7-4955-B792-9D031ACE3C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DCABC-281C-4BA2-BF89-A8A9C7298162}" type="datetimeFigureOut">
              <a:rPr lang="ru-RU" smtClean="0"/>
              <a:t>15.02.2023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CE475B7-9CFA-4115-B7E4-7FEEF65FA8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E6445D6-EF64-43E6-9F64-B354400F1F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F5E319-714C-44A7-9D57-862692E3D9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3517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772656-E796-4D69-8FDE-AA64BE7B7E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3088B00-4937-4463-B1A2-6F3709D378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3C3B1CD-B378-4585-80B1-C82DD82035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DCABC-281C-4BA2-BF89-A8A9C7298162}" type="datetimeFigureOut">
              <a:rPr lang="ru-RU" smtClean="0"/>
              <a:t>15.02.2023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9EFEB0-CF58-4329-929B-517F684F8D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A361D57-B718-4DC3-87CC-B973F8A790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F5E319-714C-44A7-9D57-862692E3D9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07223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A0E270CF-29FF-4E4C-A8C4-F5A82C31856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3936386-A004-48A1-9BF1-216BD33C8C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1E7A9AB-AE1E-4CD9-AA3B-CB50961CF7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DCABC-281C-4BA2-BF89-A8A9C7298162}" type="datetimeFigureOut">
              <a:rPr lang="ru-RU" smtClean="0"/>
              <a:t>15.02.2023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8B47B87-3F1B-4012-953B-63C44836E3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F068351-CC44-4E5D-9C3F-5ACF5CBFBB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F5E319-714C-44A7-9D57-862692E3D9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49914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94196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ECD4A4-AD26-4E7E-BEA7-23EFC5C46E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FC5728C-DB87-41D0-9078-F4CF580937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610560A-B464-46D3-9B24-DC6E40D5C6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DCABC-281C-4BA2-BF89-A8A9C7298162}" type="datetimeFigureOut">
              <a:rPr lang="ru-RU" smtClean="0"/>
              <a:t>15.02.2023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97EAC56-E389-4C45-8A1D-9E5AC08F1B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B1B4AB0-C1DC-4EB7-A762-768CD1EA9F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F5E319-714C-44A7-9D57-862692E3D9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29557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DC229F-3457-480F-82BC-1BF02AABA6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F0608DA-D4DC-4117-A565-82DBA3596E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66B536F-7184-4981-83E0-E612BC080B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DCABC-281C-4BA2-BF89-A8A9C7298162}" type="datetimeFigureOut">
              <a:rPr lang="ru-RU" smtClean="0"/>
              <a:t>15.02.2023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0388E15-F4AC-4EC4-9D3C-204C02B381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A011406-CC5F-4ED2-B614-E21ECE8B65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F5E319-714C-44A7-9D57-862692E3D9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84172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2E325D1-5A08-4AC5-8CAD-6B7CF59149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4E5B0A6-1811-4721-ADBD-7F5E8903F55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93960B9-7FF1-4B22-989F-84B0A25708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01C5FCF-DC2D-4C2D-8293-58824F7A4E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DCABC-281C-4BA2-BF89-A8A9C7298162}" type="datetimeFigureOut">
              <a:rPr lang="ru-RU" smtClean="0"/>
              <a:t>15.02.2023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397816F-7022-4452-8799-52263F81E7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3B9829A-7226-4469-B0FB-A1DA4D0418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F5E319-714C-44A7-9D57-862692E3D9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80468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D1B962-AE5A-4FE7-847C-9B44228542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866F4D4-7124-4F11-81F8-9BBEB9C17D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F304A9D-4F7D-49A1-B6CC-9E7A443618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223ACD7-244D-4D0D-B50D-3EA18DE5B08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978CCA07-B32F-4530-ABCC-E15CD8F585F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8087877-A9BD-4409-B5DF-CBCABE80AB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DCABC-281C-4BA2-BF89-A8A9C7298162}" type="datetimeFigureOut">
              <a:rPr lang="ru-RU" smtClean="0"/>
              <a:t>15.02.2023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40AB374-0640-4539-8858-22DD4FD824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AE1AD43-3AA6-42AC-9781-FA81557C2E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F5E319-714C-44A7-9D57-862692E3D9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33942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32E71F-1744-4174-891B-D04BF6386A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E55FCC1-358C-4F18-987B-10416C064C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DCABC-281C-4BA2-BF89-A8A9C7298162}" type="datetimeFigureOut">
              <a:rPr lang="ru-RU" smtClean="0"/>
              <a:t>15.02.2023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F74F3FA-EDD1-46D3-8D58-926EC7A725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1FA35F5-8686-4103-9183-57126BA90E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F5E319-714C-44A7-9D57-862692E3D9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08990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D08F6921-6FB2-46AC-9CF4-0EC0E19C6F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DCABC-281C-4BA2-BF89-A8A9C7298162}" type="datetimeFigureOut">
              <a:rPr lang="ru-RU" smtClean="0"/>
              <a:t>15.02.2023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1D8C1D2-0CB0-4292-A3C1-947979ABA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7E0AA8B-58DC-4D3D-9755-93B257C33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F5E319-714C-44A7-9D57-862692E3D9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29899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73737EE-0122-47B2-A959-EC45F587C1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8FCEE94-FFAB-40B1-8C13-095981C21B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C2A3A65-4259-4A20-B57D-72ABC58D7B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BD23609-68CC-44EC-A0BE-E25668C109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DCABC-281C-4BA2-BF89-A8A9C7298162}" type="datetimeFigureOut">
              <a:rPr lang="ru-RU" smtClean="0"/>
              <a:t>15.02.2023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0C13649-9E0B-4047-940F-55959D852D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3099E49-F665-4F00-831B-7A0A1DE1A2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F5E319-714C-44A7-9D57-862692E3D9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41786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82CA297-EA45-4A86-B80F-64245E8843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01C9E455-65D2-4759-989D-A19B11DBAF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FB7A2DE-5399-44A3-9B51-76EAD8DD66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A4A0BA4-0193-4414-9C2C-17406166A1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DCABC-281C-4BA2-BF89-A8A9C7298162}" type="datetimeFigureOut">
              <a:rPr lang="ru-RU" smtClean="0"/>
              <a:t>15.02.2023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4AE1031-9C14-433F-813E-699BCE808E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876A139-9F7D-46F0-B563-9496A20CD4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F5E319-714C-44A7-9D57-862692E3D9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54365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0D5CF5-E2AF-469A-8532-8272C1A20B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94FD964-F26A-4BE4-B3C5-57171620BE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EED0919-BA66-4482-ABB2-93FF19FA806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6DCABC-281C-4BA2-BF89-A8A9C7298162}" type="datetimeFigureOut">
              <a:rPr lang="ru-RU" smtClean="0"/>
              <a:t>15.02.2023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95E29AF-4374-4A03-84C4-AD7A9C6924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9806245-33A7-4EB6-9DD9-E17F8E5958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F5E319-714C-44A7-9D57-862692E3D9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90233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svg"/><Relationship Id="rId18" Type="http://schemas.openxmlformats.org/officeDocument/2006/relationships/image" Target="../media/image33.png"/><Relationship Id="rId3" Type="http://schemas.openxmlformats.org/officeDocument/2006/relationships/image" Target="../media/image18.svg"/><Relationship Id="rId21" Type="http://schemas.openxmlformats.org/officeDocument/2006/relationships/image" Target="../media/image36.svg"/><Relationship Id="rId7" Type="http://schemas.openxmlformats.org/officeDocument/2006/relationships/image" Target="../media/image22.svg"/><Relationship Id="rId12" Type="http://schemas.openxmlformats.org/officeDocument/2006/relationships/image" Target="../media/image27.png"/><Relationship Id="rId17" Type="http://schemas.openxmlformats.org/officeDocument/2006/relationships/image" Target="../media/image32.svg"/><Relationship Id="rId2" Type="http://schemas.openxmlformats.org/officeDocument/2006/relationships/image" Target="../media/image17.png"/><Relationship Id="rId16" Type="http://schemas.openxmlformats.org/officeDocument/2006/relationships/image" Target="../media/image31.png"/><Relationship Id="rId20" Type="http://schemas.openxmlformats.org/officeDocument/2006/relationships/image" Target="../media/image3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png"/><Relationship Id="rId11" Type="http://schemas.openxmlformats.org/officeDocument/2006/relationships/image" Target="../media/image26.svg"/><Relationship Id="rId24" Type="http://schemas.openxmlformats.org/officeDocument/2006/relationships/image" Target="../media/image2.png"/><Relationship Id="rId5" Type="http://schemas.openxmlformats.org/officeDocument/2006/relationships/image" Target="../media/image20.svg"/><Relationship Id="rId15" Type="http://schemas.openxmlformats.org/officeDocument/2006/relationships/image" Target="../media/image30.svg"/><Relationship Id="rId23" Type="http://schemas.microsoft.com/office/2007/relationships/hdphoto" Target="../media/hdphoto1.wdp"/><Relationship Id="rId10" Type="http://schemas.openxmlformats.org/officeDocument/2006/relationships/image" Target="../media/image25.png"/><Relationship Id="rId19" Type="http://schemas.openxmlformats.org/officeDocument/2006/relationships/image" Target="../media/image34.svg"/><Relationship Id="rId4" Type="http://schemas.openxmlformats.org/officeDocument/2006/relationships/image" Target="../media/image19.png"/><Relationship Id="rId9" Type="http://schemas.openxmlformats.org/officeDocument/2006/relationships/image" Target="../media/image24.svg"/><Relationship Id="rId14" Type="http://schemas.openxmlformats.org/officeDocument/2006/relationships/image" Target="../media/image29.png"/><Relationship Id="rId22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svg"/><Relationship Id="rId13" Type="http://schemas.openxmlformats.org/officeDocument/2006/relationships/image" Target="../media/image48.png"/><Relationship Id="rId18" Type="http://schemas.openxmlformats.org/officeDocument/2006/relationships/image" Target="../media/image53.svg"/><Relationship Id="rId3" Type="http://schemas.openxmlformats.org/officeDocument/2006/relationships/image" Target="../media/image38.png"/><Relationship Id="rId21" Type="http://schemas.openxmlformats.org/officeDocument/2006/relationships/image" Target="../media/image2.png"/><Relationship Id="rId7" Type="http://schemas.openxmlformats.org/officeDocument/2006/relationships/image" Target="../media/image42.png"/><Relationship Id="rId12" Type="http://schemas.openxmlformats.org/officeDocument/2006/relationships/image" Target="../media/image47.svg"/><Relationship Id="rId17" Type="http://schemas.openxmlformats.org/officeDocument/2006/relationships/image" Target="../media/image52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51.svg"/><Relationship Id="rId20" Type="http://schemas.openxmlformats.org/officeDocument/2006/relationships/image" Target="../media/image5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svg"/><Relationship Id="rId11" Type="http://schemas.openxmlformats.org/officeDocument/2006/relationships/image" Target="../media/image46.png"/><Relationship Id="rId5" Type="http://schemas.openxmlformats.org/officeDocument/2006/relationships/image" Target="../media/image40.png"/><Relationship Id="rId15" Type="http://schemas.openxmlformats.org/officeDocument/2006/relationships/image" Target="../media/image50.png"/><Relationship Id="rId10" Type="http://schemas.openxmlformats.org/officeDocument/2006/relationships/image" Target="../media/image45.svg"/><Relationship Id="rId19" Type="http://schemas.openxmlformats.org/officeDocument/2006/relationships/image" Target="../media/image54.png"/><Relationship Id="rId4" Type="http://schemas.openxmlformats.org/officeDocument/2006/relationships/image" Target="../media/image39.svg"/><Relationship Id="rId9" Type="http://schemas.openxmlformats.org/officeDocument/2006/relationships/image" Target="../media/image44.png"/><Relationship Id="rId14" Type="http://schemas.openxmlformats.org/officeDocument/2006/relationships/image" Target="../media/image49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61.png"/><Relationship Id="rId4" Type="http://schemas.openxmlformats.org/officeDocument/2006/relationships/image" Target="../media/image60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mailto:tartjuchova@mail.ru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microsoft.com/office/2007/relationships/hdphoto" Target="../media/hdphoto1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microsoft.com/office/2007/relationships/hdphoto" Target="../media/hdphoto1.wd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.png"/><Relationship Id="rId4" Type="http://schemas.openxmlformats.org/officeDocument/2006/relationships/image" Target="../media/image75.jpeg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.png"/><Relationship Id="rId5" Type="http://schemas.openxmlformats.org/officeDocument/2006/relationships/image" Target="../media/image78.jpg"/><Relationship Id="rId4" Type="http://schemas.openxmlformats.org/officeDocument/2006/relationships/image" Target="../media/image77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.png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.png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.png"/><Relationship Id="rId4" Type="http://schemas.openxmlformats.org/officeDocument/2006/relationships/image" Target="../media/image95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.png"/><Relationship Id="rId4" Type="http://schemas.openxmlformats.org/officeDocument/2006/relationships/image" Target="../media/image98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.png"/><Relationship Id="rId4" Type="http://schemas.openxmlformats.org/officeDocument/2006/relationships/image" Target="../media/image105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.png"/><Relationship Id="rId4" Type="http://schemas.microsoft.com/office/2007/relationships/hdphoto" Target="../media/hdphoto4.wdp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.png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5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99C454F-72AE-4BF7-8517-238E4D7B31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15903"/>
            <a:ext cx="12192000" cy="4828032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1A778F-5B86-4978-AF87-C2B566F948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375865"/>
            <a:ext cx="12192000" cy="2155269"/>
          </a:xfrm>
        </p:spPr>
        <p:txBody>
          <a:bodyPr anchor="ctr">
            <a:normAutofit/>
          </a:bodyPr>
          <a:lstStyle/>
          <a:p>
            <a:r>
              <a:rPr lang="ru-RU" sz="3600" b="1" cap="all" dirty="0">
                <a:latin typeface="Verdana" panose="020B0604030504040204" pitchFamily="34" charset="0"/>
                <a:ea typeface="Verdana" panose="020B0604030504040204" pitchFamily="34" charset="0"/>
              </a:rPr>
              <a:t>Реализация </a:t>
            </a:r>
            <a:br>
              <a:rPr lang="ru-RU" sz="3600" b="1" cap="all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sz="3600" b="1" cap="all" dirty="0">
                <a:solidFill>
                  <a:srgbClr val="A21C2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государственной </a:t>
            </a:r>
            <a:br>
              <a:rPr lang="ru-RU" sz="3600" b="1" cap="all" dirty="0">
                <a:solidFill>
                  <a:srgbClr val="A21C28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sz="3600" b="1" cap="all" dirty="0">
                <a:solidFill>
                  <a:srgbClr val="A21C2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молодежной политики </a:t>
            </a:r>
            <a:br>
              <a:rPr lang="ru-RU" sz="3600" b="1" cap="all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sz="3600" b="1" cap="all" dirty="0">
                <a:latin typeface="Verdana" panose="020B0604030504040204" pitchFamily="34" charset="0"/>
                <a:ea typeface="Verdana" panose="020B0604030504040204" pitchFamily="34" charset="0"/>
              </a:rPr>
              <a:t>в </a:t>
            </a:r>
            <a:r>
              <a:rPr lang="ru-RU" sz="3600" b="1" cap="all" dirty="0" err="1">
                <a:latin typeface="Verdana" panose="020B0604030504040204" pitchFamily="34" charset="0"/>
                <a:ea typeface="Verdana" panose="020B0604030504040204" pitchFamily="34" charset="0"/>
              </a:rPr>
              <a:t>КрасГМУ</a:t>
            </a:r>
            <a:endParaRPr lang="ru-RU" sz="3600" b="1" cap="all" dirty="0">
              <a:solidFill>
                <a:srgbClr val="A21C28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B6E0C90-1F04-480C-8DFE-FE2B64EE34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4693" y="5462796"/>
            <a:ext cx="7842148" cy="930240"/>
          </a:xfrm>
        </p:spPr>
        <p:txBody>
          <a:bodyPr anchor="ctr">
            <a:norm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</a:rPr>
              <a:t>Проректор по учебной, воспитательной работе и молодежной политике</a:t>
            </a:r>
            <a:endParaRPr lang="en-US" sz="16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ru-RU" sz="1600" dirty="0" err="1">
                <a:latin typeface="Verdana" panose="020B0604030504040204" pitchFamily="34" charset="0"/>
                <a:ea typeface="Verdana" panose="020B0604030504040204" pitchFamily="34" charset="0"/>
              </a:rPr>
              <a:t>КрасГМУ</a:t>
            </a: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</a:rPr>
              <a:t> им проф. В.Ф. Войно-Ясенецкого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</a:rPr>
              <a:t>Ирина Анатольевна </a:t>
            </a:r>
            <a:r>
              <a:rPr lang="ru-RU" sz="1600" b="1" dirty="0">
                <a:solidFill>
                  <a:srgbClr val="A21C2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СОЛОВЬЕВА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E446186-AB03-49C1-89BB-6F12F7E5AAD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1014" t="29185" r="20856" b="49743"/>
          <a:stretch/>
        </p:blipFill>
        <p:spPr>
          <a:xfrm>
            <a:off x="89520" y="187937"/>
            <a:ext cx="4648733" cy="1445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8880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A074D7-DC6A-4DBD-AF4E-DBD2E18D2A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382" y="2"/>
            <a:ext cx="10667504" cy="1266090"/>
          </a:xfrm>
        </p:spPr>
        <p:txBody>
          <a:bodyPr>
            <a:normAutofit/>
          </a:bodyPr>
          <a:lstStyle/>
          <a:p>
            <a:r>
              <a:rPr lang="ru-RU" sz="3000" b="1" dirty="0">
                <a:solidFill>
                  <a:srgbClr val="A21C2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СТРУКТУРА</a:t>
            </a:r>
            <a:br>
              <a:rPr lang="ru-RU" sz="3000" b="1" dirty="0">
                <a:solidFill>
                  <a:srgbClr val="A21C28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sz="3000" b="1" dirty="0">
                <a:latin typeface="Verdana" panose="020B0604030504040204" pitchFamily="34" charset="0"/>
                <a:ea typeface="Verdana" panose="020B0604030504040204" pitchFamily="34" charset="0"/>
              </a:rPr>
              <a:t>СТУДЕНЧЕСКОГО СОВЕТА</a:t>
            </a:r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57746E17-70EC-487A-A5E8-4D7D28F3D0AC}"/>
              </a:ext>
            </a:extLst>
          </p:cNvPr>
          <p:cNvSpPr/>
          <p:nvPr/>
        </p:nvSpPr>
        <p:spPr>
          <a:xfrm>
            <a:off x="4572440" y="1276694"/>
            <a:ext cx="3047119" cy="594977"/>
          </a:xfrm>
          <a:prstGeom prst="rect">
            <a:avLst/>
          </a:prstGeom>
          <a:solidFill>
            <a:srgbClr val="A21C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ПРЕДСЕДАТЕЛЬ СТУДЕНЧЕСКОГО СОВЕТА</a:t>
            </a:r>
          </a:p>
        </p:txBody>
      </p: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6DA3EF7A-FDB8-49F8-9BAD-CA58601926B8}"/>
              </a:ext>
            </a:extLst>
          </p:cNvPr>
          <p:cNvSpPr/>
          <p:nvPr/>
        </p:nvSpPr>
        <p:spPr>
          <a:xfrm>
            <a:off x="4572440" y="2005657"/>
            <a:ext cx="3047119" cy="594977"/>
          </a:xfrm>
          <a:prstGeom prst="rect">
            <a:avLst/>
          </a:prstGeom>
          <a:solidFill>
            <a:srgbClr val="A21C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ЗАМЕСТИТЕЛЬ ПРЕДСЕДАТЕЛЯ</a:t>
            </a:r>
          </a:p>
        </p:txBody>
      </p: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BD1B0F27-8260-4DF7-9515-95CBA312BD46}"/>
              </a:ext>
            </a:extLst>
          </p:cNvPr>
          <p:cNvSpPr/>
          <p:nvPr/>
        </p:nvSpPr>
        <p:spPr>
          <a:xfrm>
            <a:off x="4572436" y="3463583"/>
            <a:ext cx="3047119" cy="594977"/>
          </a:xfrm>
          <a:prstGeom prst="rect">
            <a:avLst/>
          </a:prstGeom>
          <a:solidFill>
            <a:srgbClr val="A21C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РУКОВОДИТЕЛЬ СЕКТОРА</a:t>
            </a:r>
          </a:p>
        </p:txBody>
      </p:sp>
      <p:sp>
        <p:nvSpPr>
          <p:cNvPr id="41" name="Прямоугольник 40">
            <a:extLst>
              <a:ext uri="{FF2B5EF4-FFF2-40B4-BE49-F238E27FC236}">
                <a16:creationId xmlns:a16="http://schemas.microsoft.com/office/drawing/2014/main" id="{0A83F1C2-EA0E-44EC-BE96-8802A0F03E1E}"/>
              </a:ext>
            </a:extLst>
          </p:cNvPr>
          <p:cNvSpPr/>
          <p:nvPr/>
        </p:nvSpPr>
        <p:spPr>
          <a:xfrm>
            <a:off x="4572437" y="2734620"/>
            <a:ext cx="3047119" cy="594977"/>
          </a:xfrm>
          <a:prstGeom prst="rect">
            <a:avLst/>
          </a:prstGeom>
          <a:solidFill>
            <a:srgbClr val="A21C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ПРЕДСЕДАТЕЛЬ СЕКРЕТАРИАТА</a:t>
            </a:r>
          </a:p>
        </p:txBody>
      </p:sp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id="{389764E0-77D6-49AF-B516-AE1CC9368534}"/>
              </a:ext>
            </a:extLst>
          </p:cNvPr>
          <p:cNvSpPr/>
          <p:nvPr/>
        </p:nvSpPr>
        <p:spPr>
          <a:xfrm>
            <a:off x="6197339" y="5423695"/>
            <a:ext cx="2454921" cy="594977"/>
          </a:xfrm>
          <a:prstGeom prst="rect">
            <a:avLst/>
          </a:prstGeom>
          <a:noFill/>
          <a:ln>
            <a:solidFill>
              <a:srgbClr val="A21C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</a:rPr>
              <a:t>СЕКТОР ДИЗАЙНА</a:t>
            </a:r>
          </a:p>
        </p:txBody>
      </p:sp>
      <p:sp>
        <p:nvSpPr>
          <p:cNvPr id="44" name="Прямоугольник 43">
            <a:extLst>
              <a:ext uri="{FF2B5EF4-FFF2-40B4-BE49-F238E27FC236}">
                <a16:creationId xmlns:a16="http://schemas.microsoft.com/office/drawing/2014/main" id="{6D043635-FE2B-427D-B133-BD8B9F3FEFB0}"/>
              </a:ext>
            </a:extLst>
          </p:cNvPr>
          <p:cNvSpPr/>
          <p:nvPr/>
        </p:nvSpPr>
        <p:spPr>
          <a:xfrm>
            <a:off x="3557252" y="5423695"/>
            <a:ext cx="2459724" cy="594977"/>
          </a:xfrm>
          <a:prstGeom prst="rect">
            <a:avLst/>
          </a:prstGeom>
          <a:noFill/>
          <a:ln>
            <a:solidFill>
              <a:srgbClr val="A21C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</a:rPr>
              <a:t>СЕКТОР СМИ</a:t>
            </a:r>
          </a:p>
        </p:txBody>
      </p:sp>
      <p:sp>
        <p:nvSpPr>
          <p:cNvPr id="45" name="Прямоугольник 44">
            <a:extLst>
              <a:ext uri="{FF2B5EF4-FFF2-40B4-BE49-F238E27FC236}">
                <a16:creationId xmlns:a16="http://schemas.microsoft.com/office/drawing/2014/main" id="{182D5BEB-5F48-4AD6-9624-CCEA52F6D7BC}"/>
              </a:ext>
            </a:extLst>
          </p:cNvPr>
          <p:cNvSpPr/>
          <p:nvPr/>
        </p:nvSpPr>
        <p:spPr>
          <a:xfrm>
            <a:off x="340933" y="2966559"/>
            <a:ext cx="3047116" cy="594977"/>
          </a:xfrm>
          <a:prstGeom prst="rect">
            <a:avLst/>
          </a:prstGeom>
          <a:noFill/>
          <a:ln>
            <a:solidFill>
              <a:srgbClr val="A21C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</a:rPr>
              <a:t>СЕКТОР СВЯЗИ С ОБЩЕСТВЕННОСТЬЮ</a:t>
            </a: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CB6F5ED1-F842-4640-B752-577B0901F35B}"/>
              </a:ext>
            </a:extLst>
          </p:cNvPr>
          <p:cNvSpPr/>
          <p:nvPr/>
        </p:nvSpPr>
        <p:spPr>
          <a:xfrm>
            <a:off x="340932" y="3660257"/>
            <a:ext cx="3047117" cy="594977"/>
          </a:xfrm>
          <a:prstGeom prst="rect">
            <a:avLst/>
          </a:prstGeom>
          <a:noFill/>
          <a:ln>
            <a:solidFill>
              <a:srgbClr val="A21C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</a:rPr>
              <a:t>ВОЛОНТЕРСКИЙ ЦЕНТР</a:t>
            </a: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AEF0E98A-ED8B-458E-BD31-A2D8D5BCF04D}"/>
              </a:ext>
            </a:extLst>
          </p:cNvPr>
          <p:cNvSpPr/>
          <p:nvPr/>
        </p:nvSpPr>
        <p:spPr>
          <a:xfrm>
            <a:off x="340931" y="4349209"/>
            <a:ext cx="3047117" cy="594978"/>
          </a:xfrm>
          <a:prstGeom prst="rect">
            <a:avLst/>
          </a:prstGeom>
          <a:noFill/>
          <a:ln>
            <a:solidFill>
              <a:srgbClr val="A21C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</a:rPr>
              <a:t>СЕКТОР КУЛЬТУРЫ И ТВОРЧЕСТВА</a:t>
            </a:r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99F7C077-8920-44FE-9588-014B84B3B938}"/>
              </a:ext>
            </a:extLst>
          </p:cNvPr>
          <p:cNvSpPr/>
          <p:nvPr/>
        </p:nvSpPr>
        <p:spPr>
          <a:xfrm>
            <a:off x="340930" y="5038162"/>
            <a:ext cx="3047117" cy="594978"/>
          </a:xfrm>
          <a:prstGeom prst="rect">
            <a:avLst/>
          </a:prstGeom>
          <a:noFill/>
          <a:ln>
            <a:solidFill>
              <a:srgbClr val="A21C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</a:rPr>
              <a:t>СПОРТИВНЫЙ СЕКТОР</a:t>
            </a: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487EF31B-9EB5-4A38-844A-2661C8452C91}"/>
              </a:ext>
            </a:extLst>
          </p:cNvPr>
          <p:cNvSpPr/>
          <p:nvPr/>
        </p:nvSpPr>
        <p:spPr>
          <a:xfrm>
            <a:off x="8821469" y="3054603"/>
            <a:ext cx="3047116" cy="594977"/>
          </a:xfrm>
          <a:prstGeom prst="rect">
            <a:avLst/>
          </a:prstGeom>
          <a:noFill/>
          <a:ln>
            <a:solidFill>
              <a:srgbClr val="A21C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</a:rPr>
              <a:t>СЕКТОР МЕДИА СОПРОВОЖДЕНИЯ</a:t>
            </a:r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401E375D-2905-48B7-B4B0-4D1A03BB16FA}"/>
              </a:ext>
            </a:extLst>
          </p:cNvPr>
          <p:cNvSpPr/>
          <p:nvPr/>
        </p:nvSpPr>
        <p:spPr>
          <a:xfrm>
            <a:off x="8821468" y="3748301"/>
            <a:ext cx="3047117" cy="594977"/>
          </a:xfrm>
          <a:prstGeom prst="rect">
            <a:avLst/>
          </a:prstGeom>
          <a:noFill/>
          <a:ln>
            <a:solidFill>
              <a:srgbClr val="A21C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</a:rPr>
              <a:t>СЛУЖБА «БАДИ»</a:t>
            </a:r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3D3529B4-C00E-43E7-9B25-69312742EA3F}"/>
              </a:ext>
            </a:extLst>
          </p:cNvPr>
          <p:cNvSpPr/>
          <p:nvPr/>
        </p:nvSpPr>
        <p:spPr>
          <a:xfrm>
            <a:off x="8821467" y="4437253"/>
            <a:ext cx="3047117" cy="594978"/>
          </a:xfrm>
          <a:prstGeom prst="rect">
            <a:avLst/>
          </a:prstGeom>
          <a:noFill/>
          <a:ln>
            <a:solidFill>
              <a:srgbClr val="A21C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</a:rPr>
              <a:t>СЕКТОР ВОСПИТАНИЯ</a:t>
            </a:r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E28C0FE6-5B3E-4EBC-BF96-D481CA284460}"/>
              </a:ext>
            </a:extLst>
          </p:cNvPr>
          <p:cNvSpPr/>
          <p:nvPr/>
        </p:nvSpPr>
        <p:spPr>
          <a:xfrm>
            <a:off x="8821466" y="5126206"/>
            <a:ext cx="3047117" cy="594978"/>
          </a:xfrm>
          <a:prstGeom prst="rect">
            <a:avLst/>
          </a:prstGeom>
          <a:noFill/>
          <a:ln>
            <a:solidFill>
              <a:srgbClr val="A21C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</a:rPr>
              <a:t>СЕКРИТАРИАТ</a:t>
            </a:r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037CC16D-2BCE-48AD-ABE9-2AA6387E9966}"/>
              </a:ext>
            </a:extLst>
          </p:cNvPr>
          <p:cNvSpPr/>
          <p:nvPr/>
        </p:nvSpPr>
        <p:spPr>
          <a:xfrm>
            <a:off x="4572438" y="6152658"/>
            <a:ext cx="3047119" cy="594977"/>
          </a:xfrm>
          <a:prstGeom prst="rect">
            <a:avLst/>
          </a:prstGeom>
          <a:noFill/>
          <a:ln>
            <a:solidFill>
              <a:srgbClr val="A21C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</a:rPr>
              <a:t>ПАТРИОТИЧЕСКИЙ КЛУБ</a:t>
            </a:r>
          </a:p>
          <a:p>
            <a:pPr algn="ctr"/>
            <a:r>
              <a:rPr lang="ru-RU" sz="1400" dirty="0">
                <a:solidFill>
                  <a:schemeClr val="tx1"/>
                </a:solidFill>
              </a:rPr>
              <a:t>«Я ГОРЖУСЬ»</a:t>
            </a:r>
          </a:p>
        </p:txBody>
      </p: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B52072F1-4894-4601-8F83-C04737CD9661}"/>
              </a:ext>
            </a:extLst>
          </p:cNvPr>
          <p:cNvCxnSpPr>
            <a:stCxn id="32" idx="2"/>
            <a:endCxn id="33" idx="0"/>
          </p:cNvCxnSpPr>
          <p:nvPr/>
        </p:nvCxnSpPr>
        <p:spPr>
          <a:xfrm>
            <a:off x="6096000" y="1871671"/>
            <a:ext cx="0" cy="133986"/>
          </a:xfrm>
          <a:prstGeom prst="line">
            <a:avLst/>
          </a:prstGeom>
          <a:ln>
            <a:solidFill>
              <a:srgbClr val="A21C2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A52C714C-5C5A-4605-BB4F-58DE5B924A71}"/>
              </a:ext>
            </a:extLst>
          </p:cNvPr>
          <p:cNvCxnSpPr>
            <a:stCxn id="33" idx="2"/>
            <a:endCxn id="41" idx="0"/>
          </p:cNvCxnSpPr>
          <p:nvPr/>
        </p:nvCxnSpPr>
        <p:spPr>
          <a:xfrm flipH="1">
            <a:off x="6095997" y="2600634"/>
            <a:ext cx="3" cy="133986"/>
          </a:xfrm>
          <a:prstGeom prst="line">
            <a:avLst/>
          </a:prstGeom>
          <a:ln>
            <a:solidFill>
              <a:srgbClr val="A21C2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895E6DC1-61FD-4A0B-8430-1F5422C7B9F0}"/>
              </a:ext>
            </a:extLst>
          </p:cNvPr>
          <p:cNvCxnSpPr>
            <a:stCxn id="41" idx="2"/>
            <a:endCxn id="34" idx="0"/>
          </p:cNvCxnSpPr>
          <p:nvPr/>
        </p:nvCxnSpPr>
        <p:spPr>
          <a:xfrm flipH="1">
            <a:off x="6095996" y="3329597"/>
            <a:ext cx="1" cy="133986"/>
          </a:xfrm>
          <a:prstGeom prst="line">
            <a:avLst/>
          </a:prstGeom>
          <a:ln>
            <a:solidFill>
              <a:srgbClr val="A21C2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C259BCFC-55E9-4911-9908-9229195AD134}"/>
              </a:ext>
            </a:extLst>
          </p:cNvPr>
          <p:cNvCxnSpPr>
            <a:stCxn id="45" idx="3"/>
            <a:endCxn id="34" idx="1"/>
          </p:cNvCxnSpPr>
          <p:nvPr/>
        </p:nvCxnSpPr>
        <p:spPr>
          <a:xfrm>
            <a:off x="3388049" y="3264048"/>
            <a:ext cx="1184387" cy="497024"/>
          </a:xfrm>
          <a:prstGeom prst="line">
            <a:avLst/>
          </a:prstGeom>
          <a:ln w="12700">
            <a:solidFill>
              <a:srgbClr val="A21C2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117EF685-F9E7-494A-BCC6-B052650297F9}"/>
              </a:ext>
            </a:extLst>
          </p:cNvPr>
          <p:cNvCxnSpPr>
            <a:stCxn id="21" idx="3"/>
            <a:endCxn id="34" idx="1"/>
          </p:cNvCxnSpPr>
          <p:nvPr/>
        </p:nvCxnSpPr>
        <p:spPr>
          <a:xfrm flipV="1">
            <a:off x="3388049" y="3761072"/>
            <a:ext cx="1184387" cy="196674"/>
          </a:xfrm>
          <a:prstGeom prst="line">
            <a:avLst/>
          </a:prstGeom>
          <a:ln w="12700">
            <a:solidFill>
              <a:srgbClr val="A21C2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2AEE6BE6-8566-43C5-AA25-27795243F420}"/>
              </a:ext>
            </a:extLst>
          </p:cNvPr>
          <p:cNvCxnSpPr>
            <a:stCxn id="24" idx="3"/>
            <a:endCxn id="34" idx="1"/>
          </p:cNvCxnSpPr>
          <p:nvPr/>
        </p:nvCxnSpPr>
        <p:spPr>
          <a:xfrm flipV="1">
            <a:off x="3388048" y="3761072"/>
            <a:ext cx="1184388" cy="885626"/>
          </a:xfrm>
          <a:prstGeom prst="line">
            <a:avLst/>
          </a:prstGeom>
          <a:ln w="12700">
            <a:solidFill>
              <a:srgbClr val="A21C2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id="{693C7C10-BA34-4D60-81B4-131227015164}"/>
              </a:ext>
            </a:extLst>
          </p:cNvPr>
          <p:cNvCxnSpPr>
            <a:stCxn id="26" idx="3"/>
            <a:endCxn id="34" idx="1"/>
          </p:cNvCxnSpPr>
          <p:nvPr/>
        </p:nvCxnSpPr>
        <p:spPr>
          <a:xfrm flipV="1">
            <a:off x="3388047" y="3761072"/>
            <a:ext cx="1184389" cy="1574579"/>
          </a:xfrm>
          <a:prstGeom prst="line">
            <a:avLst/>
          </a:prstGeom>
          <a:ln w="12700">
            <a:solidFill>
              <a:srgbClr val="A21C2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id="{24F5FF96-DEEE-48BE-B8B7-61AFE36F7B47}"/>
              </a:ext>
            </a:extLst>
          </p:cNvPr>
          <p:cNvCxnSpPr>
            <a:stCxn id="27" idx="1"/>
            <a:endCxn id="34" idx="3"/>
          </p:cNvCxnSpPr>
          <p:nvPr/>
        </p:nvCxnSpPr>
        <p:spPr>
          <a:xfrm flipH="1">
            <a:off x="7619555" y="3352092"/>
            <a:ext cx="1201914" cy="408980"/>
          </a:xfrm>
          <a:prstGeom prst="line">
            <a:avLst/>
          </a:prstGeom>
          <a:ln w="12700">
            <a:solidFill>
              <a:srgbClr val="A21C2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>
            <a:extLst>
              <a:ext uri="{FF2B5EF4-FFF2-40B4-BE49-F238E27FC236}">
                <a16:creationId xmlns:a16="http://schemas.microsoft.com/office/drawing/2014/main" id="{F3C3CE6F-DFBF-437B-9CFD-FBB9E92E85AA}"/>
              </a:ext>
            </a:extLst>
          </p:cNvPr>
          <p:cNvCxnSpPr>
            <a:stCxn id="28" idx="1"/>
            <a:endCxn id="34" idx="3"/>
          </p:cNvCxnSpPr>
          <p:nvPr/>
        </p:nvCxnSpPr>
        <p:spPr>
          <a:xfrm flipH="1" flipV="1">
            <a:off x="7637081" y="3783566"/>
            <a:ext cx="1184387" cy="262224"/>
          </a:xfrm>
          <a:prstGeom prst="line">
            <a:avLst/>
          </a:prstGeom>
          <a:ln w="12700">
            <a:solidFill>
              <a:srgbClr val="A21C2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единительная линия 37">
            <a:extLst>
              <a:ext uri="{FF2B5EF4-FFF2-40B4-BE49-F238E27FC236}">
                <a16:creationId xmlns:a16="http://schemas.microsoft.com/office/drawing/2014/main" id="{B9323BB1-8161-4F4E-8E59-A538474217DA}"/>
              </a:ext>
            </a:extLst>
          </p:cNvPr>
          <p:cNvCxnSpPr>
            <a:cxnSpLocks/>
            <a:stCxn id="29" idx="1"/>
            <a:endCxn id="34" idx="3"/>
          </p:cNvCxnSpPr>
          <p:nvPr/>
        </p:nvCxnSpPr>
        <p:spPr>
          <a:xfrm flipH="1" flipV="1">
            <a:off x="7619555" y="3761072"/>
            <a:ext cx="1201912" cy="973670"/>
          </a:xfrm>
          <a:prstGeom prst="line">
            <a:avLst/>
          </a:prstGeom>
          <a:ln w="12700">
            <a:solidFill>
              <a:srgbClr val="A21C2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Прямая соединительная линия 45">
            <a:extLst>
              <a:ext uri="{FF2B5EF4-FFF2-40B4-BE49-F238E27FC236}">
                <a16:creationId xmlns:a16="http://schemas.microsoft.com/office/drawing/2014/main" id="{E5360F19-19B5-4934-9ADF-79E02B3E52FA}"/>
              </a:ext>
            </a:extLst>
          </p:cNvPr>
          <p:cNvCxnSpPr>
            <a:stCxn id="30" idx="1"/>
            <a:endCxn id="34" idx="3"/>
          </p:cNvCxnSpPr>
          <p:nvPr/>
        </p:nvCxnSpPr>
        <p:spPr>
          <a:xfrm flipH="1" flipV="1">
            <a:off x="7619555" y="3761072"/>
            <a:ext cx="1201911" cy="1662623"/>
          </a:xfrm>
          <a:prstGeom prst="line">
            <a:avLst/>
          </a:prstGeom>
          <a:ln w="12700">
            <a:solidFill>
              <a:srgbClr val="A21C2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Прямая соединительная линия 51">
            <a:extLst>
              <a:ext uri="{FF2B5EF4-FFF2-40B4-BE49-F238E27FC236}">
                <a16:creationId xmlns:a16="http://schemas.microsoft.com/office/drawing/2014/main" id="{EEC76D40-6BEE-468D-916F-428F2F62D3E9}"/>
              </a:ext>
            </a:extLst>
          </p:cNvPr>
          <p:cNvCxnSpPr>
            <a:stCxn id="44" idx="0"/>
            <a:endCxn id="34" idx="2"/>
          </p:cNvCxnSpPr>
          <p:nvPr/>
        </p:nvCxnSpPr>
        <p:spPr>
          <a:xfrm flipV="1">
            <a:off x="4787114" y="4058560"/>
            <a:ext cx="1308882" cy="1365135"/>
          </a:xfrm>
          <a:prstGeom prst="line">
            <a:avLst/>
          </a:prstGeom>
          <a:ln w="12700">
            <a:solidFill>
              <a:srgbClr val="A21C2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Прямая соединительная линия 55">
            <a:extLst>
              <a:ext uri="{FF2B5EF4-FFF2-40B4-BE49-F238E27FC236}">
                <a16:creationId xmlns:a16="http://schemas.microsoft.com/office/drawing/2014/main" id="{083A9644-C28E-4875-A848-6E50E7178CA4}"/>
              </a:ext>
            </a:extLst>
          </p:cNvPr>
          <p:cNvCxnSpPr>
            <a:stCxn id="43" idx="0"/>
            <a:endCxn id="34" idx="2"/>
          </p:cNvCxnSpPr>
          <p:nvPr/>
        </p:nvCxnSpPr>
        <p:spPr>
          <a:xfrm flipH="1" flipV="1">
            <a:off x="6095996" y="4058560"/>
            <a:ext cx="1328804" cy="1365135"/>
          </a:xfrm>
          <a:prstGeom prst="line">
            <a:avLst/>
          </a:prstGeom>
          <a:ln w="12700">
            <a:solidFill>
              <a:srgbClr val="A21C2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Прямая соединительная линия 59">
            <a:extLst>
              <a:ext uri="{FF2B5EF4-FFF2-40B4-BE49-F238E27FC236}">
                <a16:creationId xmlns:a16="http://schemas.microsoft.com/office/drawing/2014/main" id="{66473B26-7BAB-48C5-98D1-20EAA2F844C7}"/>
              </a:ext>
            </a:extLst>
          </p:cNvPr>
          <p:cNvCxnSpPr>
            <a:cxnSpLocks/>
            <a:stCxn id="31" idx="0"/>
            <a:endCxn id="34" idx="2"/>
          </p:cNvCxnSpPr>
          <p:nvPr/>
        </p:nvCxnSpPr>
        <p:spPr>
          <a:xfrm flipH="1" flipV="1">
            <a:off x="6095996" y="4058560"/>
            <a:ext cx="2" cy="2094098"/>
          </a:xfrm>
          <a:prstGeom prst="line">
            <a:avLst/>
          </a:prstGeom>
          <a:ln w="12700">
            <a:solidFill>
              <a:srgbClr val="A21C2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3B7721A-95E5-2EE3-CFA0-2E935DCE40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014" t="29185" r="47272" b="49930"/>
          <a:stretch/>
        </p:blipFill>
        <p:spPr>
          <a:xfrm>
            <a:off x="11163869" y="57548"/>
            <a:ext cx="951088" cy="953925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436000E-A0FC-5AA2-B970-7B99DC2024D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7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28636"/>
            <a:ext cx="12195361" cy="4829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8932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A074D7-DC6A-4DBD-AF4E-DBD2E18D2A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382" y="2"/>
            <a:ext cx="10667504" cy="1266090"/>
          </a:xfrm>
        </p:spPr>
        <p:txBody>
          <a:bodyPr>
            <a:normAutofit/>
          </a:bodyPr>
          <a:lstStyle/>
          <a:p>
            <a:r>
              <a:rPr lang="ru-RU" sz="3000" b="1" dirty="0">
                <a:solidFill>
                  <a:srgbClr val="A21C2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ПРЕДСТАВИТЕЛИ</a:t>
            </a:r>
            <a:br>
              <a:rPr lang="ru-RU" sz="3000" b="1" dirty="0">
                <a:solidFill>
                  <a:srgbClr val="A21C28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sz="3000" b="1" dirty="0">
                <a:latin typeface="Verdana" panose="020B0604030504040204" pitchFamily="34" charset="0"/>
                <a:ea typeface="Verdana" panose="020B0604030504040204" pitchFamily="34" charset="0"/>
              </a:rPr>
              <a:t>СТУДЕНТОВ (ОБУЧАЮЩИХСЯ)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AD516292-43CD-4A0D-902C-05EDBC92F77C}"/>
              </a:ext>
            </a:extLst>
          </p:cNvPr>
          <p:cNvSpPr/>
          <p:nvPr/>
        </p:nvSpPr>
        <p:spPr>
          <a:xfrm>
            <a:off x="394056" y="1518919"/>
            <a:ext cx="5701944" cy="1357505"/>
          </a:xfrm>
          <a:prstGeom prst="rect">
            <a:avLst/>
          </a:prstGeom>
          <a:noFill/>
          <a:ln>
            <a:solidFill>
              <a:srgbClr val="A21C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tx1"/>
                </a:solidFill>
              </a:rPr>
              <a:t>СТУДЕНЧЕСКИЙ СОВЕТ ФАКУЛЬТЕТА</a:t>
            </a:r>
          </a:p>
          <a:p>
            <a:pPr algn="ctr"/>
            <a:r>
              <a:rPr lang="ru-RU" sz="1600" dirty="0">
                <a:solidFill>
                  <a:schemeClr val="tx1"/>
                </a:solidFill>
              </a:rPr>
              <a:t>По одному представителю от каждой академической группы курса</a:t>
            </a:r>
          </a:p>
          <a:p>
            <a:pPr algn="ctr"/>
            <a:r>
              <a:rPr lang="ru-RU" sz="1600" dirty="0">
                <a:solidFill>
                  <a:schemeClr val="tx1"/>
                </a:solidFill>
              </a:rPr>
              <a:t>Выборы проходят на Конференции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D736A634-08F5-4A07-8EFC-323820784CBE}"/>
              </a:ext>
            </a:extLst>
          </p:cNvPr>
          <p:cNvSpPr/>
          <p:nvPr/>
        </p:nvSpPr>
        <p:spPr>
          <a:xfrm>
            <a:off x="394056" y="3302824"/>
            <a:ext cx="5701944" cy="1357505"/>
          </a:xfrm>
          <a:prstGeom prst="rect">
            <a:avLst/>
          </a:prstGeom>
          <a:noFill/>
          <a:ln>
            <a:solidFill>
              <a:srgbClr val="A21C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tx1"/>
                </a:solidFill>
              </a:rPr>
              <a:t>Представитель студенческой</a:t>
            </a:r>
          </a:p>
          <a:p>
            <a:pPr algn="ctr"/>
            <a:r>
              <a:rPr lang="ru-RU" sz="1600" dirty="0">
                <a:solidFill>
                  <a:schemeClr val="tx1"/>
                </a:solidFill>
              </a:rPr>
              <a:t>академической группы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671EF344-4619-49A7-93E2-B4D09E329E70}"/>
              </a:ext>
            </a:extLst>
          </p:cNvPr>
          <p:cNvSpPr/>
          <p:nvPr/>
        </p:nvSpPr>
        <p:spPr>
          <a:xfrm>
            <a:off x="394056" y="5104896"/>
            <a:ext cx="5701944" cy="1357505"/>
          </a:xfrm>
          <a:prstGeom prst="rect">
            <a:avLst/>
          </a:prstGeom>
          <a:noFill/>
          <a:ln>
            <a:solidFill>
              <a:srgbClr val="A21C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tx1"/>
                </a:solidFill>
              </a:rPr>
              <a:t>СТУДЕНЧЕСКИЙ СОВЕТ КУРСА</a:t>
            </a:r>
          </a:p>
          <a:p>
            <a:pPr algn="ctr"/>
            <a:r>
              <a:rPr lang="ru-RU" sz="1600" dirty="0">
                <a:solidFill>
                  <a:schemeClr val="tx1"/>
                </a:solidFill>
              </a:rPr>
              <a:t>По одному представителю от каждой академической группы курса</a:t>
            </a:r>
          </a:p>
          <a:p>
            <a:pPr algn="ctr"/>
            <a:r>
              <a:rPr lang="ru-RU" sz="1600" dirty="0">
                <a:solidFill>
                  <a:schemeClr val="tx1"/>
                </a:solidFill>
              </a:rPr>
              <a:t>Выборы проходят на собрании представителей и делегатов групп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5581B19C-12AF-4752-9AA0-B146FD87A37C}"/>
              </a:ext>
            </a:extLst>
          </p:cNvPr>
          <p:cNvSpPr/>
          <p:nvPr/>
        </p:nvSpPr>
        <p:spPr>
          <a:xfrm>
            <a:off x="6538498" y="1900182"/>
            <a:ext cx="1939384" cy="594977"/>
          </a:xfrm>
          <a:prstGeom prst="rect">
            <a:avLst/>
          </a:prstGeom>
          <a:solidFill>
            <a:srgbClr val="A21C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ПРЕДСЕДАТЕЛЬ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1DA8EF90-08C2-467D-91F9-915A0871A8A0}"/>
              </a:ext>
            </a:extLst>
          </p:cNvPr>
          <p:cNvSpPr/>
          <p:nvPr/>
        </p:nvSpPr>
        <p:spPr>
          <a:xfrm>
            <a:off x="6540519" y="5486159"/>
            <a:ext cx="1937364" cy="594977"/>
          </a:xfrm>
          <a:prstGeom prst="rect">
            <a:avLst/>
          </a:prstGeom>
          <a:solidFill>
            <a:srgbClr val="A21C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ПРЕДСЕДАТЕЛЬ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4EA6EBF9-5CB4-418D-8231-9F1952D7A680}"/>
              </a:ext>
            </a:extLst>
          </p:cNvPr>
          <p:cNvSpPr/>
          <p:nvPr/>
        </p:nvSpPr>
        <p:spPr>
          <a:xfrm>
            <a:off x="8962534" y="3348531"/>
            <a:ext cx="3047119" cy="1266090"/>
          </a:xfrm>
          <a:prstGeom prst="rect">
            <a:avLst/>
          </a:prstGeom>
          <a:solidFill>
            <a:srgbClr val="A21C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РУКОВОДЯЩАЯ СТРУКТУРА СТУДЕНЧЕСКОГО СОВЕТА</a:t>
            </a:r>
          </a:p>
        </p:txBody>
      </p: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7E66C05B-0402-41FC-9A49-F8CE03E34160}"/>
              </a:ext>
            </a:extLst>
          </p:cNvPr>
          <p:cNvCxnSpPr>
            <a:stCxn id="12" idx="3"/>
            <a:endCxn id="15" idx="1"/>
          </p:cNvCxnSpPr>
          <p:nvPr/>
        </p:nvCxnSpPr>
        <p:spPr>
          <a:xfrm flipV="1">
            <a:off x="6096000" y="2197671"/>
            <a:ext cx="442498" cy="1"/>
          </a:xfrm>
          <a:prstGeom prst="line">
            <a:avLst/>
          </a:prstGeom>
          <a:ln w="12700">
            <a:solidFill>
              <a:srgbClr val="A21C2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id="{84A9B09D-1DBE-4E7C-8115-B694749187DD}"/>
              </a:ext>
            </a:extLst>
          </p:cNvPr>
          <p:cNvCxnSpPr>
            <a:stCxn id="14" idx="3"/>
            <a:endCxn id="16" idx="1"/>
          </p:cNvCxnSpPr>
          <p:nvPr/>
        </p:nvCxnSpPr>
        <p:spPr>
          <a:xfrm flipV="1">
            <a:off x="6096000" y="5783648"/>
            <a:ext cx="444519" cy="1"/>
          </a:xfrm>
          <a:prstGeom prst="line">
            <a:avLst/>
          </a:prstGeom>
          <a:ln w="12700">
            <a:solidFill>
              <a:srgbClr val="A21C2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id="{D6750614-8946-4190-BDBE-0C8A144CCD50}"/>
              </a:ext>
            </a:extLst>
          </p:cNvPr>
          <p:cNvCxnSpPr>
            <a:stCxn id="16" idx="3"/>
            <a:endCxn id="17" idx="2"/>
          </p:cNvCxnSpPr>
          <p:nvPr/>
        </p:nvCxnSpPr>
        <p:spPr>
          <a:xfrm flipV="1">
            <a:off x="8477883" y="4614621"/>
            <a:ext cx="2008211" cy="1169027"/>
          </a:xfrm>
          <a:prstGeom prst="line">
            <a:avLst/>
          </a:prstGeom>
          <a:ln w="12700">
            <a:solidFill>
              <a:srgbClr val="A21C2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>
            <a:extLst>
              <a:ext uri="{FF2B5EF4-FFF2-40B4-BE49-F238E27FC236}">
                <a16:creationId xmlns:a16="http://schemas.microsoft.com/office/drawing/2014/main" id="{02A056F1-4662-48FB-86BD-57C45E3C0069}"/>
              </a:ext>
            </a:extLst>
          </p:cNvPr>
          <p:cNvCxnSpPr>
            <a:stCxn id="15" idx="3"/>
            <a:endCxn id="17" idx="0"/>
          </p:cNvCxnSpPr>
          <p:nvPr/>
        </p:nvCxnSpPr>
        <p:spPr>
          <a:xfrm>
            <a:off x="8477882" y="2197671"/>
            <a:ext cx="2008212" cy="1150860"/>
          </a:xfrm>
          <a:prstGeom prst="line">
            <a:avLst/>
          </a:prstGeom>
          <a:ln w="12700">
            <a:solidFill>
              <a:srgbClr val="A21C2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BC7CCF3-814C-556E-7026-8D8C44CEE91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014" t="29185" r="47272" b="49930"/>
          <a:stretch/>
        </p:blipFill>
        <p:spPr>
          <a:xfrm>
            <a:off x="11163869" y="57548"/>
            <a:ext cx="951088" cy="953925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E3DC313-856F-1F43-D3C9-CBC0D10C6F3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7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28636"/>
            <a:ext cx="12195361" cy="4829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7656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A074D7-DC6A-4DBD-AF4E-DBD2E18D2A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382" y="2"/>
            <a:ext cx="10667504" cy="1266090"/>
          </a:xfrm>
        </p:spPr>
        <p:txBody>
          <a:bodyPr>
            <a:normAutofit/>
          </a:bodyPr>
          <a:lstStyle/>
          <a:p>
            <a:r>
              <a:rPr lang="ru-RU" sz="3000" b="1" dirty="0">
                <a:solidFill>
                  <a:srgbClr val="A21C2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РАБОТА</a:t>
            </a:r>
            <a:r>
              <a:rPr lang="ru-RU" sz="3000" b="1" dirty="0">
                <a:latin typeface="Verdana" panose="020B0604030504040204" pitchFamily="34" charset="0"/>
                <a:ea typeface="Verdana" panose="020B0604030504040204" pitchFamily="34" charset="0"/>
              </a:rPr>
              <a:t> С МОЛОДЕЖЬЮ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DB64006-025B-4531-B9E9-BBBC4486395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0" r="12157" b="1133"/>
          <a:stretch/>
        </p:blipFill>
        <p:spPr>
          <a:xfrm>
            <a:off x="6774380" y="1186904"/>
            <a:ext cx="5417620" cy="5671098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5CA3760C-10BD-4915-B15E-5243A1C21CF8}"/>
              </a:ext>
            </a:extLst>
          </p:cNvPr>
          <p:cNvSpPr/>
          <p:nvPr/>
        </p:nvSpPr>
        <p:spPr>
          <a:xfrm>
            <a:off x="345171" y="1127623"/>
            <a:ext cx="6429209" cy="35152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just"/>
            <a:r>
              <a:rPr lang="ru-RU" sz="2000" b="1" dirty="0">
                <a:solidFill>
                  <a:srgbClr val="A21C28"/>
                </a:solidFill>
              </a:rPr>
              <a:t>ПРОВЕДЕНО</a:t>
            </a:r>
          </a:p>
          <a:p>
            <a:pPr algn="just"/>
            <a:endParaRPr lang="ru-RU" sz="800" b="1" dirty="0">
              <a:solidFill>
                <a:srgbClr val="A21C28"/>
              </a:solidFill>
            </a:endParaRPr>
          </a:p>
          <a:p>
            <a:pPr algn="just"/>
            <a:r>
              <a:rPr lang="ru-RU" b="1" dirty="0">
                <a:solidFill>
                  <a:schemeClr val="tx1"/>
                </a:solidFill>
              </a:rPr>
              <a:t>167 </a:t>
            </a:r>
            <a:r>
              <a:rPr lang="ru-RU" dirty="0">
                <a:solidFill>
                  <a:schemeClr val="tx1"/>
                </a:solidFill>
              </a:rPr>
              <a:t>учебно-методических мероприятия</a:t>
            </a:r>
          </a:p>
          <a:p>
            <a:pPr algn="just"/>
            <a:r>
              <a:rPr lang="ru-RU" b="1" dirty="0">
                <a:solidFill>
                  <a:schemeClr val="tx1"/>
                </a:solidFill>
              </a:rPr>
              <a:t>  91</a:t>
            </a:r>
            <a:r>
              <a:rPr lang="ru-RU" dirty="0">
                <a:solidFill>
                  <a:schemeClr val="tx1"/>
                </a:solidFill>
              </a:rPr>
              <a:t> культурно-массовое мероприятие</a:t>
            </a:r>
          </a:p>
          <a:p>
            <a:pPr algn="just"/>
            <a:r>
              <a:rPr lang="ru-RU" b="1" dirty="0">
                <a:solidFill>
                  <a:schemeClr val="tx1"/>
                </a:solidFill>
              </a:rPr>
              <a:t>  14</a:t>
            </a:r>
            <a:r>
              <a:rPr lang="ru-RU" dirty="0">
                <a:solidFill>
                  <a:schemeClr val="tx1"/>
                </a:solidFill>
              </a:rPr>
              <a:t> спортивно-оздоровительных мероприятия </a:t>
            </a:r>
          </a:p>
          <a:p>
            <a:pPr algn="just"/>
            <a:r>
              <a:rPr lang="ru-RU" b="1" dirty="0">
                <a:solidFill>
                  <a:schemeClr val="tx1"/>
                </a:solidFill>
              </a:rPr>
              <a:t>  62</a:t>
            </a:r>
            <a:r>
              <a:rPr lang="ru-RU" dirty="0">
                <a:solidFill>
                  <a:schemeClr val="tx1"/>
                </a:solidFill>
              </a:rPr>
              <a:t> мероприятия, направленных на развитие у обучающихся неприятия идеологии терроризма и привитие традиционных российских духовно-нравственных ценностей</a:t>
            </a:r>
          </a:p>
          <a:p>
            <a:pPr algn="just"/>
            <a:r>
              <a:rPr lang="ru-RU" b="1" dirty="0">
                <a:solidFill>
                  <a:schemeClr val="tx1"/>
                </a:solidFill>
              </a:rPr>
              <a:t>  20</a:t>
            </a:r>
            <a:r>
              <a:rPr lang="ru-RU" dirty="0">
                <a:solidFill>
                  <a:schemeClr val="tx1"/>
                </a:solidFill>
              </a:rPr>
              <a:t> мероприятий, реализованных с лицами, прибывшими из стран с повышенной террористической активностью</a:t>
            </a:r>
          </a:p>
          <a:p>
            <a:pPr algn="just"/>
            <a:endParaRPr lang="ru-RU" dirty="0">
              <a:solidFill>
                <a:schemeClr val="tx1"/>
              </a:solidFill>
            </a:endParaRPr>
          </a:p>
          <a:p>
            <a:pPr algn="just"/>
            <a:endParaRPr lang="ru-RU" dirty="0">
              <a:solidFill>
                <a:schemeClr val="tx1"/>
              </a:solidFill>
            </a:endParaRPr>
          </a:p>
          <a:p>
            <a:pPr algn="just"/>
            <a:r>
              <a:rPr lang="ru-RU" sz="2000" b="1" dirty="0">
                <a:solidFill>
                  <a:srgbClr val="A21C28"/>
                </a:solidFill>
              </a:rPr>
              <a:t>ГОСТИ НА МЕРОПРИЯТИЯХ</a:t>
            </a:r>
          </a:p>
          <a:p>
            <a:pPr algn="just"/>
            <a:endParaRPr lang="ru-RU" sz="800" b="1" dirty="0">
              <a:solidFill>
                <a:srgbClr val="A21C28"/>
              </a:solidFill>
            </a:endParaRPr>
          </a:p>
          <a:p>
            <a:pPr algn="just"/>
            <a:r>
              <a:rPr lang="ru-RU" b="1" dirty="0">
                <a:solidFill>
                  <a:schemeClr val="tx1"/>
                </a:solidFill>
              </a:rPr>
              <a:t>16</a:t>
            </a:r>
            <a:r>
              <a:rPr lang="ru-RU" dirty="0">
                <a:solidFill>
                  <a:schemeClr val="tx1"/>
                </a:solidFill>
              </a:rPr>
              <a:t> деятелей спорта</a:t>
            </a:r>
          </a:p>
          <a:p>
            <a:pPr algn="just"/>
            <a:r>
              <a:rPr lang="ru-RU" b="1" dirty="0">
                <a:solidFill>
                  <a:schemeClr val="tx1"/>
                </a:solidFill>
              </a:rPr>
              <a:t>10</a:t>
            </a:r>
            <a:r>
              <a:rPr lang="ru-RU" dirty="0">
                <a:solidFill>
                  <a:schemeClr val="tx1"/>
                </a:solidFill>
              </a:rPr>
              <a:t> представителей общественных организаций</a:t>
            </a:r>
          </a:p>
          <a:p>
            <a:pPr algn="just"/>
            <a:r>
              <a:rPr lang="ru-RU" b="1" dirty="0">
                <a:solidFill>
                  <a:schemeClr val="tx1"/>
                </a:solidFill>
              </a:rPr>
              <a:t>6</a:t>
            </a:r>
            <a:r>
              <a:rPr lang="ru-RU" dirty="0">
                <a:solidFill>
                  <a:schemeClr val="tx1"/>
                </a:solidFill>
              </a:rPr>
              <a:t> представителей органов государственной власти</a:t>
            </a:r>
          </a:p>
          <a:p>
            <a:pPr algn="just"/>
            <a:r>
              <a:rPr lang="ru-RU" b="1" dirty="0">
                <a:solidFill>
                  <a:schemeClr val="tx1"/>
                </a:solidFill>
              </a:rPr>
              <a:t>5</a:t>
            </a:r>
            <a:r>
              <a:rPr lang="ru-RU" dirty="0">
                <a:solidFill>
                  <a:schemeClr val="tx1"/>
                </a:solidFill>
              </a:rPr>
              <a:t> представителей правоохранительных органов</a:t>
            </a:r>
          </a:p>
          <a:p>
            <a:pPr algn="just"/>
            <a:r>
              <a:rPr lang="ru-RU" b="1" dirty="0">
                <a:solidFill>
                  <a:schemeClr val="tx1"/>
                </a:solidFill>
              </a:rPr>
              <a:t>2</a:t>
            </a:r>
            <a:r>
              <a:rPr lang="ru-RU" dirty="0">
                <a:solidFill>
                  <a:schemeClr val="tx1"/>
                </a:solidFill>
              </a:rPr>
              <a:t> представителя местного самоуправления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53B862D-EED5-1BF3-1D0B-33C71A7B936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014" t="29185" r="47272" b="49930"/>
          <a:stretch/>
        </p:blipFill>
        <p:spPr>
          <a:xfrm>
            <a:off x="11163869" y="57548"/>
            <a:ext cx="951088" cy="953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749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A074D7-DC6A-4DBD-AF4E-DBD2E18D2A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382" y="2"/>
            <a:ext cx="10667504" cy="1266090"/>
          </a:xfrm>
        </p:spPr>
        <p:txBody>
          <a:bodyPr>
            <a:normAutofit/>
          </a:bodyPr>
          <a:lstStyle/>
          <a:p>
            <a:r>
              <a:rPr lang="ru-RU" sz="3000" b="1" dirty="0">
                <a:solidFill>
                  <a:srgbClr val="A21C2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КРАСГМУ</a:t>
            </a:r>
            <a:br>
              <a:rPr lang="ru-RU" sz="3000" b="1" dirty="0">
                <a:solidFill>
                  <a:srgbClr val="A21C28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sz="3000" b="1" dirty="0">
                <a:latin typeface="Verdana" panose="020B0604030504040204" pitchFamily="34" charset="0"/>
                <a:ea typeface="Verdana" panose="020B0604030504040204" pitchFamily="34" charset="0"/>
              </a:rPr>
              <a:t>ИННОВАЦИОННЫЕ ПОДХОДЫ</a:t>
            </a:r>
          </a:p>
        </p:txBody>
      </p:sp>
      <p:sp>
        <p:nvSpPr>
          <p:cNvPr id="17" name="Объект 2">
            <a:extLst>
              <a:ext uri="{FF2B5EF4-FFF2-40B4-BE49-F238E27FC236}">
                <a16:creationId xmlns:a16="http://schemas.microsoft.com/office/drawing/2014/main" id="{73C9677F-7CF6-42F5-BAB2-9474D2295B10}"/>
              </a:ext>
            </a:extLst>
          </p:cNvPr>
          <p:cNvSpPr txBox="1">
            <a:spLocks/>
          </p:cNvSpPr>
          <p:nvPr/>
        </p:nvSpPr>
        <p:spPr>
          <a:xfrm>
            <a:off x="4718080" y="1505729"/>
            <a:ext cx="6198806" cy="755535"/>
          </a:xfrm>
          <a:prstGeom prst="rect">
            <a:avLst/>
          </a:prstGeom>
        </p:spPr>
        <p:txBody>
          <a:bodyPr/>
          <a:lstStyle>
            <a:lvl1pPr marL="297180" indent="-297180" algn="l" defTabSz="1188720" rtl="0" eaLnBrk="1" latinLnBrk="0" hangingPunct="1">
              <a:lnSpc>
                <a:spcPct val="90000"/>
              </a:lnSpc>
              <a:spcBef>
                <a:spcPts val="1300"/>
              </a:spcBef>
              <a:buFont typeface="Arial" panose="020B0604020202020204" pitchFamily="34" charset="0"/>
              <a:buChar char="•"/>
              <a:defRPr sz="36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91540" indent="-297180" algn="l" defTabSz="1188720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31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85900" indent="-297180" algn="l" defTabSz="1188720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80260" indent="-297180" algn="l" defTabSz="1188720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3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74620" indent="-297180" algn="l" defTabSz="1188720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3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68980" indent="-297180" algn="l" defTabSz="1188720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3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863340" indent="-297180" algn="l" defTabSz="1188720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3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457700" indent="-297180" algn="l" defTabSz="1188720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3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052060" indent="-297180" algn="l" defTabSz="1188720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3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05146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1800" b="1" dirty="0">
                <a:solidFill>
                  <a:srgbClr val="A21C28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ДИСТАНЦИОННОЕ НАСТАВНИЧЕСТВО </a:t>
            </a:r>
          </a:p>
          <a:p>
            <a:pPr marL="205146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1800" b="1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КАК СРЕДСТВО ПОДДЕРЖКИ </a:t>
            </a:r>
          </a:p>
          <a:p>
            <a:pPr marL="205146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1800" b="1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МОЛОДЫХ СПЕЦИАЛИСТОВ ЗДРАВООХРАНЕНИЯ</a:t>
            </a:r>
            <a:r>
              <a:rPr lang="ru-RU" sz="1800" b="1" dirty="0">
                <a:solidFill>
                  <a:srgbClr val="A21C28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– «ТОЧКА ДОСТУПА»</a:t>
            </a:r>
            <a:endParaRPr lang="ru-RU" sz="140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Объект 2">
            <a:extLst>
              <a:ext uri="{FF2B5EF4-FFF2-40B4-BE49-F238E27FC236}">
                <a16:creationId xmlns:a16="http://schemas.microsoft.com/office/drawing/2014/main" id="{18B6C1F9-4DAE-499E-AC7E-940813B7FD7D}"/>
              </a:ext>
            </a:extLst>
          </p:cNvPr>
          <p:cNvSpPr txBox="1">
            <a:spLocks/>
          </p:cNvSpPr>
          <p:nvPr/>
        </p:nvSpPr>
        <p:spPr>
          <a:xfrm>
            <a:off x="4718080" y="3340683"/>
            <a:ext cx="7059937" cy="2440259"/>
          </a:xfrm>
          <a:prstGeom prst="rect">
            <a:avLst/>
          </a:prstGeom>
        </p:spPr>
        <p:txBody>
          <a:bodyPr/>
          <a:lstStyle>
            <a:lvl1pPr marL="297180" indent="-297180" algn="l" defTabSz="1188720" rtl="0" eaLnBrk="1" latinLnBrk="0" hangingPunct="1">
              <a:lnSpc>
                <a:spcPct val="90000"/>
              </a:lnSpc>
              <a:spcBef>
                <a:spcPts val="1300"/>
              </a:spcBef>
              <a:buFont typeface="Arial" panose="020B0604020202020204" pitchFamily="34" charset="0"/>
              <a:buChar char="•"/>
              <a:defRPr sz="36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91540" indent="-297180" algn="l" defTabSz="1188720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31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85900" indent="-297180" algn="l" defTabSz="1188720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80260" indent="-297180" algn="l" defTabSz="1188720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3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74620" indent="-297180" algn="l" defTabSz="1188720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3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68980" indent="-297180" algn="l" defTabSz="1188720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3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863340" indent="-297180" algn="l" defTabSz="1188720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3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457700" indent="-297180" algn="l" defTabSz="1188720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3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052060" indent="-297180" algn="l" defTabSz="1188720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3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05146" indent="0">
              <a:buNone/>
            </a:pP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Отмечена актуальность дистанционного наставничества как одного из способов </a:t>
            </a:r>
            <a:r>
              <a:rPr lang="ru-RU" sz="1600" b="1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передачи уникального ценного опыта </a:t>
            </a: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от одного специалиста к другому, независимо от времени, расстояния и других факторов. </a:t>
            </a:r>
          </a:p>
          <a:p>
            <a:pPr marL="205146" indent="0">
              <a:buNone/>
            </a:pP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Внедрение системы дистанционного наставничества врачей (</a:t>
            </a:r>
            <a:r>
              <a:rPr lang="ru-RU" sz="1600" b="1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ординаторы</a:t>
            </a: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+ </a:t>
            </a:r>
            <a:r>
              <a:rPr lang="ru-RU" sz="1600" b="1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молодые специалисты годичного стажа</a:t>
            </a: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), которая создана для оказания организационной и профессиональной поддержки молодым специалистам. </a:t>
            </a:r>
          </a:p>
          <a:p>
            <a:pPr marL="205146" indent="0">
              <a:buNone/>
            </a:pP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Предлагаемая система дистанционного наставничества позволяет совершенствовать профессиональные компетенции врачей, способствует непрерывному их развитию в области выбранной специальности, обеспечивает эффективную трудовую адаптацию и профилактику эмоционального выгорания и ятрогений.</a:t>
            </a:r>
            <a:endParaRPr lang="ru-RU" sz="1200" dirty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0FAD8CBD-328B-4D96-B384-4E9A0674C9A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15" r="19345"/>
          <a:stretch/>
        </p:blipFill>
        <p:spPr>
          <a:xfrm>
            <a:off x="1" y="437032"/>
            <a:ext cx="4650722" cy="6420968"/>
          </a:xfrm>
          <a:prstGeom prst="rect">
            <a:avLst/>
          </a:prstGeom>
        </p:spPr>
      </p:pic>
      <p:sp>
        <p:nvSpPr>
          <p:cNvPr id="23" name="object 88">
            <a:extLst>
              <a:ext uri="{FF2B5EF4-FFF2-40B4-BE49-F238E27FC236}">
                <a16:creationId xmlns:a16="http://schemas.microsoft.com/office/drawing/2014/main" id="{97D29603-8B0E-40FD-B4CC-15D4C52BAD28}"/>
              </a:ext>
            </a:extLst>
          </p:cNvPr>
          <p:cNvSpPr/>
          <p:nvPr/>
        </p:nvSpPr>
        <p:spPr>
          <a:xfrm flipH="1" flipV="1">
            <a:off x="4650723" y="3013414"/>
            <a:ext cx="7541276" cy="327269"/>
          </a:xfrm>
          <a:custGeom>
            <a:avLst/>
            <a:gdLst/>
            <a:ahLst/>
            <a:cxnLst/>
            <a:rect l="l" t="t" r="r" b="b"/>
            <a:pathLst>
              <a:path w="7198994" h="425450">
                <a:moveTo>
                  <a:pt x="0" y="397631"/>
                </a:moveTo>
                <a:lnTo>
                  <a:pt x="6855299" y="424950"/>
                </a:lnTo>
                <a:lnTo>
                  <a:pt x="6858558" y="404509"/>
                </a:lnTo>
                <a:lnTo>
                  <a:pt x="6865142" y="373662"/>
                </a:lnTo>
                <a:lnTo>
                  <a:pt x="6876251" y="334510"/>
                </a:lnTo>
                <a:lnTo>
                  <a:pt x="6893089" y="289158"/>
                </a:lnTo>
                <a:lnTo>
                  <a:pt x="6916858" y="239709"/>
                </a:lnTo>
                <a:lnTo>
                  <a:pt x="6948761" y="188265"/>
                </a:lnTo>
                <a:lnTo>
                  <a:pt x="6989999" y="136931"/>
                </a:lnTo>
                <a:lnTo>
                  <a:pt x="7041775" y="87808"/>
                </a:lnTo>
                <a:lnTo>
                  <a:pt x="7081488" y="58214"/>
                </a:lnTo>
                <a:lnTo>
                  <a:pt x="7121280" y="34084"/>
                </a:lnTo>
                <a:lnTo>
                  <a:pt x="7160514" y="14864"/>
                </a:lnTo>
                <a:lnTo>
                  <a:pt x="7198555" y="0"/>
                </a:lnTo>
              </a:path>
            </a:pathLst>
          </a:custGeom>
          <a:ln w="52354">
            <a:solidFill>
              <a:srgbClr val="9D2235"/>
            </a:solidFill>
          </a:ln>
        </p:spPr>
        <p:txBody>
          <a:bodyPr wrap="square" lIns="0" tIns="0" rIns="0" bIns="0" rtlCol="0"/>
          <a:lstStyle/>
          <a:p>
            <a:endParaRPr sz="1385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9D4E223-BD21-E6D3-582E-9859F62B596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014" t="29185" r="47272" b="49930"/>
          <a:stretch/>
        </p:blipFill>
        <p:spPr>
          <a:xfrm>
            <a:off x="11163869" y="57548"/>
            <a:ext cx="951088" cy="953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858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A074D7-DC6A-4DBD-AF4E-DBD2E18D2A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382" y="2"/>
            <a:ext cx="10667504" cy="1266090"/>
          </a:xfrm>
        </p:spPr>
        <p:txBody>
          <a:bodyPr>
            <a:normAutofit/>
          </a:bodyPr>
          <a:lstStyle/>
          <a:p>
            <a:r>
              <a:rPr lang="ru-RU" sz="3000" b="1" dirty="0">
                <a:solidFill>
                  <a:srgbClr val="A21C2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ВОЛОНТЕРСКАЯ </a:t>
            </a:r>
            <a:r>
              <a:rPr lang="ru-RU" sz="3000" b="1" dirty="0">
                <a:latin typeface="Verdana" panose="020B0604030504040204" pitchFamily="34" charset="0"/>
                <a:ea typeface="Verdana" panose="020B0604030504040204" pitchFamily="34" charset="0"/>
              </a:rPr>
              <a:t>РАБОТА</a:t>
            </a:r>
            <a:br>
              <a:rPr lang="ru-RU" sz="3000" b="1" dirty="0">
                <a:solidFill>
                  <a:srgbClr val="A21C28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ru-RU" sz="30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" name="Объект 2">
            <a:extLst>
              <a:ext uri="{FF2B5EF4-FFF2-40B4-BE49-F238E27FC236}">
                <a16:creationId xmlns:a16="http://schemas.microsoft.com/office/drawing/2014/main" id="{756A622A-DF3F-4DFA-8249-FF74CDC750FA}"/>
              </a:ext>
            </a:extLst>
          </p:cNvPr>
          <p:cNvSpPr txBox="1">
            <a:spLocks/>
          </p:cNvSpPr>
          <p:nvPr/>
        </p:nvSpPr>
        <p:spPr>
          <a:xfrm>
            <a:off x="1017346" y="1477574"/>
            <a:ext cx="10137123" cy="5380424"/>
          </a:xfrm>
          <a:prstGeom prst="rect">
            <a:avLst/>
          </a:prstGeom>
        </p:spPr>
        <p:txBody>
          <a:bodyPr anchor="t"/>
          <a:lstStyle>
            <a:lvl1pPr marL="297180" indent="-297180" algn="l" defTabSz="1188720" rtl="0" eaLnBrk="1" latinLnBrk="0" hangingPunct="1">
              <a:lnSpc>
                <a:spcPct val="90000"/>
              </a:lnSpc>
              <a:spcBef>
                <a:spcPts val="1300"/>
              </a:spcBef>
              <a:buFont typeface="Arial" panose="020B0604020202020204" pitchFamily="34" charset="0"/>
              <a:buChar char="•"/>
              <a:defRPr sz="36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91540" indent="-297180" algn="l" defTabSz="1188720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31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85900" indent="-297180" algn="l" defTabSz="1188720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80260" indent="-297180" algn="l" defTabSz="1188720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3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74620" indent="-297180" algn="l" defTabSz="1188720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3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68980" indent="-297180" algn="l" defTabSz="1188720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3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863340" indent="-297180" algn="l" defTabSz="1188720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3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457700" indent="-297180" algn="l" defTabSz="1188720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3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052060" indent="-297180" algn="l" defTabSz="1188720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3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38163" indent="-538163">
              <a:lnSpc>
                <a:spcPct val="110000"/>
              </a:lnSpc>
              <a:spcBef>
                <a:spcPts val="0"/>
              </a:spcBef>
              <a:buClr>
                <a:srgbClr val="A21C28"/>
              </a:buClr>
              <a:buFont typeface="+mj-lt"/>
              <a:buAutoNum type="arabicPeriod"/>
            </a:pPr>
            <a:r>
              <a:rPr lang="ru-RU" sz="1800" b="1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РАБОТА</a:t>
            </a:r>
            <a:r>
              <a:rPr lang="ru-RU" sz="18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в детском центре Радуга </a:t>
            </a:r>
          </a:p>
          <a:p>
            <a:pPr marL="538163" indent="-538163">
              <a:lnSpc>
                <a:spcPct val="110000"/>
              </a:lnSpc>
              <a:spcBef>
                <a:spcPts val="0"/>
              </a:spcBef>
              <a:buClr>
                <a:srgbClr val="A21C28"/>
              </a:buClr>
              <a:buFont typeface="+mj-lt"/>
              <a:buAutoNum type="arabicPeriod"/>
            </a:pPr>
            <a:r>
              <a:rPr lang="ru-RU" sz="1800" b="1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СОВМЕСТНАЯ</a:t>
            </a:r>
            <a:r>
              <a:rPr lang="ru-RU" sz="18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работа с ВОД «Волонтеры медики»</a:t>
            </a:r>
          </a:p>
          <a:p>
            <a:pPr marL="538163" indent="-538163">
              <a:lnSpc>
                <a:spcPct val="110000"/>
              </a:lnSpc>
              <a:spcBef>
                <a:spcPts val="0"/>
              </a:spcBef>
              <a:buClr>
                <a:srgbClr val="A21C28"/>
              </a:buClr>
              <a:buFont typeface="+mj-lt"/>
              <a:buAutoNum type="arabicPeriod"/>
            </a:pPr>
            <a:r>
              <a:rPr lang="ru-RU" sz="1800" b="1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АКЦИИ</a:t>
            </a:r>
            <a:r>
              <a:rPr lang="ru-RU" sz="18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с Ассоциацией студенческих патриотических клубов «Я горжусь»</a:t>
            </a:r>
          </a:p>
          <a:p>
            <a:pPr marL="538163" indent="-538163">
              <a:lnSpc>
                <a:spcPct val="110000"/>
              </a:lnSpc>
              <a:spcBef>
                <a:spcPts val="0"/>
              </a:spcBef>
              <a:buClr>
                <a:srgbClr val="A21C28"/>
              </a:buClr>
              <a:buFont typeface="+mj-lt"/>
              <a:buAutoNum type="arabicPeriod"/>
            </a:pPr>
            <a:r>
              <a:rPr lang="ru-RU" sz="1800" b="1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РАБОТА</a:t>
            </a:r>
            <a:r>
              <a:rPr lang="ru-RU" sz="18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с региональным отделением «Российский Красный Крест»</a:t>
            </a:r>
          </a:p>
          <a:p>
            <a:pPr marL="538163" indent="-538163">
              <a:lnSpc>
                <a:spcPct val="110000"/>
              </a:lnSpc>
              <a:spcBef>
                <a:spcPts val="0"/>
              </a:spcBef>
              <a:buClr>
                <a:srgbClr val="A21C28"/>
              </a:buClr>
              <a:buFont typeface="+mj-lt"/>
              <a:buAutoNum type="arabicPeriod"/>
            </a:pPr>
            <a:r>
              <a:rPr lang="ru-RU" sz="1800" b="1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УЧАСТИЕ</a:t>
            </a:r>
            <a:r>
              <a:rPr lang="ru-RU" sz="18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в акциях взаимопомощи #МЫВМЕСТЕ</a:t>
            </a:r>
          </a:p>
          <a:p>
            <a:pPr marL="538163" indent="-538163">
              <a:lnSpc>
                <a:spcPct val="110000"/>
              </a:lnSpc>
              <a:spcBef>
                <a:spcPts val="0"/>
              </a:spcBef>
              <a:buClr>
                <a:srgbClr val="A21C28"/>
              </a:buClr>
              <a:buFont typeface="+mj-lt"/>
              <a:buAutoNum type="arabicPeriod"/>
            </a:pPr>
            <a:r>
              <a:rPr lang="ru-RU" sz="1800" b="1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РАБОТА</a:t>
            </a:r>
            <a:r>
              <a:rPr lang="ru-RU" sz="18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в приюте для животных «</a:t>
            </a:r>
            <a:r>
              <a:rPr lang="ru-RU" sz="1800" dirty="0" err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Алькин</a:t>
            </a:r>
            <a:r>
              <a:rPr lang="ru-RU" sz="18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Дом»</a:t>
            </a:r>
          </a:p>
          <a:p>
            <a:pPr marL="538163" indent="-538163">
              <a:lnSpc>
                <a:spcPct val="110000"/>
              </a:lnSpc>
              <a:spcBef>
                <a:spcPts val="0"/>
              </a:spcBef>
              <a:buClr>
                <a:srgbClr val="A21C28"/>
              </a:buClr>
              <a:buFont typeface="+mj-lt"/>
              <a:buAutoNum type="arabicPeriod"/>
            </a:pPr>
            <a:r>
              <a:rPr lang="ru-RU" sz="1800" b="1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ПРОСВЕТИТЕЛЬСКАЯ</a:t>
            </a:r>
            <a:r>
              <a:rPr lang="ru-RU" sz="18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работа по оказанию первой помощи, пропаганда ЗОЖ и мероприятия по борьбе с курением и приемом наркотических средств</a:t>
            </a:r>
          </a:p>
          <a:p>
            <a:pPr marL="538163" indent="-538163">
              <a:lnSpc>
                <a:spcPct val="110000"/>
              </a:lnSpc>
              <a:spcBef>
                <a:spcPts val="0"/>
              </a:spcBef>
              <a:buClr>
                <a:srgbClr val="A21C28"/>
              </a:buClr>
              <a:buFont typeface="+mj-lt"/>
              <a:buAutoNum type="arabicPeriod"/>
            </a:pPr>
            <a:r>
              <a:rPr lang="ru-RU" sz="1800" b="1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ВОЛОНТЕРСТВО</a:t>
            </a:r>
            <a:r>
              <a:rPr lang="ru-RU" sz="18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на городских, краевых и федеральных мероприятиях: Дельфийские игры, концертные программы от Красноярской филармонии, площадки «Большая перемена», военно-патриотическая игра «Патриот»</a:t>
            </a:r>
          </a:p>
          <a:p>
            <a:pPr marL="538163" indent="-538163">
              <a:lnSpc>
                <a:spcPct val="110000"/>
              </a:lnSpc>
              <a:spcBef>
                <a:spcPts val="0"/>
              </a:spcBef>
              <a:buClr>
                <a:srgbClr val="A21C28"/>
              </a:buClr>
              <a:buFont typeface="+mj-lt"/>
              <a:buAutoNum type="arabicPeriod"/>
            </a:pPr>
            <a:r>
              <a:rPr lang="ru-RU" sz="1800" b="1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СБОР</a:t>
            </a:r>
            <a:r>
              <a:rPr lang="ru-RU" sz="18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макулатуры</a:t>
            </a:r>
          </a:p>
          <a:p>
            <a:pPr marL="538163" indent="-538163">
              <a:lnSpc>
                <a:spcPct val="110000"/>
              </a:lnSpc>
              <a:spcBef>
                <a:spcPts val="0"/>
              </a:spcBef>
              <a:buClr>
                <a:srgbClr val="A21C28"/>
              </a:buClr>
              <a:buFont typeface="+mj-lt"/>
              <a:buAutoNum type="arabicPeriod"/>
            </a:pPr>
            <a:r>
              <a:rPr lang="ru-RU" sz="1800" b="1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УБОРКА</a:t>
            </a:r>
            <a:r>
              <a:rPr lang="ru-RU" sz="18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памятников бойцов Великой Отечественной Войны</a:t>
            </a:r>
          </a:p>
          <a:p>
            <a:pPr marL="538163" indent="-538163">
              <a:lnSpc>
                <a:spcPct val="110000"/>
              </a:lnSpc>
              <a:spcBef>
                <a:spcPts val="0"/>
              </a:spcBef>
              <a:buClr>
                <a:srgbClr val="A21C28"/>
              </a:buClr>
              <a:buFont typeface="+mj-lt"/>
              <a:buAutoNum type="arabicPeriod"/>
            </a:pPr>
            <a:r>
              <a:rPr lang="ru-RU" sz="1800" b="1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ОБЕСПЕЧЕНИЕ</a:t>
            </a:r>
            <a:r>
              <a:rPr lang="ru-RU" sz="18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внутренних мероприятий </a:t>
            </a:r>
            <a:r>
              <a:rPr lang="ru-RU" sz="1800" dirty="0" err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КрасГМУ</a:t>
            </a:r>
            <a:endParaRPr lang="ru-RU" sz="1800" dirty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647937A-4418-1572-A773-AD2FA6F8622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014" t="29185" r="47272" b="49930"/>
          <a:stretch/>
        </p:blipFill>
        <p:spPr>
          <a:xfrm>
            <a:off x="11163869" y="57548"/>
            <a:ext cx="951088" cy="953925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5405F6C-6E01-EC32-727A-92AF7028A6C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7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28636"/>
            <a:ext cx="12195361" cy="4829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576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A074D7-DC6A-4DBD-AF4E-DBD2E18D2A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382" y="2"/>
            <a:ext cx="10667504" cy="1266090"/>
          </a:xfrm>
        </p:spPr>
        <p:txBody>
          <a:bodyPr>
            <a:normAutofit/>
          </a:bodyPr>
          <a:lstStyle/>
          <a:p>
            <a:r>
              <a:rPr lang="ru-RU" sz="3000" b="1" dirty="0">
                <a:latin typeface="Verdana" panose="020B0604030504040204" pitchFamily="34" charset="0"/>
                <a:ea typeface="Verdana" panose="020B0604030504040204" pitchFamily="34" charset="0"/>
              </a:rPr>
              <a:t>КРАСГМУ.</a:t>
            </a:r>
            <a:r>
              <a:rPr lang="ru-RU" sz="3000" b="1" dirty="0">
                <a:solidFill>
                  <a:srgbClr val="A21C2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ДОБРО</a:t>
            </a:r>
            <a:endParaRPr lang="ru-RU" sz="30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8" name="Объект 2">
            <a:extLst>
              <a:ext uri="{FF2B5EF4-FFF2-40B4-BE49-F238E27FC236}">
                <a16:creationId xmlns:a16="http://schemas.microsoft.com/office/drawing/2014/main" id="{22592A55-C1F6-4CE0-A0F7-5DA3D02CAABB}"/>
              </a:ext>
            </a:extLst>
          </p:cNvPr>
          <p:cNvSpPr txBox="1">
            <a:spLocks/>
          </p:cNvSpPr>
          <p:nvPr/>
        </p:nvSpPr>
        <p:spPr>
          <a:xfrm>
            <a:off x="25770" y="1629234"/>
            <a:ext cx="3653276" cy="4784876"/>
          </a:xfrm>
          <a:prstGeom prst="rect">
            <a:avLst/>
          </a:prstGeom>
        </p:spPr>
        <p:txBody>
          <a:bodyPr anchor="ctr"/>
          <a:lstStyle>
            <a:lvl1pPr marL="297180" indent="-297180" algn="l" defTabSz="1188720" rtl="0" eaLnBrk="1" latinLnBrk="0" hangingPunct="1">
              <a:lnSpc>
                <a:spcPct val="90000"/>
              </a:lnSpc>
              <a:spcBef>
                <a:spcPts val="1300"/>
              </a:spcBef>
              <a:buFont typeface="Arial" panose="020B0604020202020204" pitchFamily="34" charset="0"/>
              <a:buChar char="•"/>
              <a:defRPr sz="36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91540" indent="-297180" algn="l" defTabSz="1188720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31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85900" indent="-297180" algn="l" defTabSz="1188720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80260" indent="-297180" algn="l" defTabSz="1188720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3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74620" indent="-297180" algn="l" defTabSz="1188720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3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68980" indent="-297180" algn="l" defTabSz="1188720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3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863340" indent="-297180" algn="l" defTabSz="1188720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3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457700" indent="-297180" algn="l" defTabSz="1188720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3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052060" indent="-297180" algn="l" defTabSz="1188720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3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800" b="1" dirty="0">
                <a:solidFill>
                  <a:srgbClr val="A21C28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ВСЕ ПНИ Красноярского края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ru-RU" sz="2800" b="1" dirty="0">
              <a:solidFill>
                <a:srgbClr val="A21C28"/>
              </a:solidFill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400" dirty="0">
                <a:solidFill>
                  <a:srgbClr val="363636"/>
                </a:solidFill>
              </a:rPr>
              <a:t>П</a:t>
            </a:r>
            <a:r>
              <a:rPr lang="ru-RU" sz="1400" b="0" i="0" u="none" strike="noStrike" dirty="0">
                <a:solidFill>
                  <a:srgbClr val="363636"/>
                </a:solidFill>
                <a:effectLst/>
              </a:rPr>
              <a:t>роект «</a:t>
            </a:r>
            <a:r>
              <a:rPr lang="ru-RU" sz="1400" b="0" i="0" u="none" strike="noStrike" dirty="0" err="1">
                <a:solidFill>
                  <a:srgbClr val="363636"/>
                </a:solidFill>
                <a:effectLst/>
              </a:rPr>
              <a:t>КрасГМУ.Добро</a:t>
            </a:r>
            <a:r>
              <a:rPr lang="ru-RU" sz="1400" b="0" i="0" u="none" strike="noStrike" dirty="0">
                <a:solidFill>
                  <a:srgbClr val="363636"/>
                </a:solidFill>
                <a:effectLst/>
              </a:rPr>
              <a:t>» направлен на развитие добровольческой медпомощи в психоневрологических интернатах и повышение профессиональных навыков будущих медиков.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ru-RU" sz="1400" dirty="0">
              <a:solidFill>
                <a:srgbClr val="363636"/>
              </a:solidFill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400" b="1" dirty="0">
                <a:solidFill>
                  <a:srgbClr val="363636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18</a:t>
            </a:r>
            <a:r>
              <a:rPr lang="ru-RU" sz="1400" dirty="0">
                <a:solidFill>
                  <a:srgbClr val="363636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 ВЫЕЗДОВ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400" b="1" dirty="0">
                <a:solidFill>
                  <a:srgbClr val="363636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ДЕТСКИЕ</a:t>
            </a:r>
            <a:r>
              <a:rPr lang="ru-RU" sz="1400" dirty="0">
                <a:solidFill>
                  <a:srgbClr val="363636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 ПСИХО-НЕВРОЛОГИЧЕСКИЕ ИНТЕРНАТЫ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ru-RU" sz="1400" dirty="0">
              <a:solidFill>
                <a:srgbClr val="363636"/>
              </a:solidFill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400" dirty="0">
                <a:solidFill>
                  <a:srgbClr val="363636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ЗАПЛАНИРОВАНО </a:t>
            </a:r>
            <a:r>
              <a:rPr lang="ru-RU" sz="1400" b="1" dirty="0">
                <a:solidFill>
                  <a:srgbClr val="363636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11</a:t>
            </a:r>
            <a:r>
              <a:rPr lang="ru-RU" sz="1400" dirty="0">
                <a:solidFill>
                  <a:srgbClr val="363636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 ВЫЕЗДОВ 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400" dirty="0">
                <a:solidFill>
                  <a:srgbClr val="363636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ДО ЛЕТА 2023</a:t>
            </a:r>
            <a:endParaRPr lang="ru-RU" sz="2800" dirty="0"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363BCD6-6424-8433-139A-332003DB03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014" t="29185" r="47272" b="49930"/>
          <a:stretch/>
        </p:blipFill>
        <p:spPr>
          <a:xfrm>
            <a:off x="11163869" y="57548"/>
            <a:ext cx="951088" cy="953925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9DEF968-22F8-C2A5-4F62-1D77F24803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7981" y="300692"/>
            <a:ext cx="4697160" cy="31283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3F3D995-276A-33C5-9A07-65CFD674E5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55318" y="3040637"/>
            <a:ext cx="3410913" cy="37379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73D3243-31D8-8552-018B-BF06292AC3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79046" y="3040637"/>
            <a:ext cx="4833908" cy="36254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112893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A074D7-DC6A-4DBD-AF4E-DBD2E18D2A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382" y="2"/>
            <a:ext cx="10667504" cy="1266090"/>
          </a:xfrm>
        </p:spPr>
        <p:txBody>
          <a:bodyPr>
            <a:normAutofit/>
          </a:bodyPr>
          <a:lstStyle/>
          <a:p>
            <a:r>
              <a:rPr lang="ru-RU" sz="3000" b="1" dirty="0">
                <a:latin typeface="Verdana" panose="020B0604030504040204" pitchFamily="34" charset="0"/>
                <a:ea typeface="Verdana" panose="020B0604030504040204" pitchFamily="34" charset="0"/>
              </a:rPr>
              <a:t>КРАСГМУ.</a:t>
            </a:r>
            <a:r>
              <a:rPr lang="ru-RU" sz="3000" b="1" dirty="0">
                <a:solidFill>
                  <a:srgbClr val="A21C2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ПОСТУПАЙ ПРАВИЛЬНО</a:t>
            </a:r>
            <a:endParaRPr lang="ru-RU" sz="30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8" name="Объект 2">
            <a:extLst>
              <a:ext uri="{FF2B5EF4-FFF2-40B4-BE49-F238E27FC236}">
                <a16:creationId xmlns:a16="http://schemas.microsoft.com/office/drawing/2014/main" id="{22592A55-C1F6-4CE0-A0F7-5DA3D02CAABB}"/>
              </a:ext>
            </a:extLst>
          </p:cNvPr>
          <p:cNvSpPr txBox="1">
            <a:spLocks/>
          </p:cNvSpPr>
          <p:nvPr/>
        </p:nvSpPr>
        <p:spPr>
          <a:xfrm>
            <a:off x="25770" y="1629234"/>
            <a:ext cx="3653276" cy="4784876"/>
          </a:xfrm>
          <a:prstGeom prst="rect">
            <a:avLst/>
          </a:prstGeom>
        </p:spPr>
        <p:txBody>
          <a:bodyPr anchor="ctr"/>
          <a:lstStyle>
            <a:lvl1pPr marL="297180" indent="-297180" algn="l" defTabSz="1188720" rtl="0" eaLnBrk="1" latinLnBrk="0" hangingPunct="1">
              <a:lnSpc>
                <a:spcPct val="90000"/>
              </a:lnSpc>
              <a:spcBef>
                <a:spcPts val="1300"/>
              </a:spcBef>
              <a:buFont typeface="Arial" panose="020B0604020202020204" pitchFamily="34" charset="0"/>
              <a:buChar char="•"/>
              <a:defRPr sz="36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91540" indent="-297180" algn="l" defTabSz="1188720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31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85900" indent="-297180" algn="l" defTabSz="1188720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80260" indent="-297180" algn="l" defTabSz="1188720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3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74620" indent="-297180" algn="l" defTabSz="1188720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3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68980" indent="-297180" algn="l" defTabSz="1188720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3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863340" indent="-297180" algn="l" defTabSz="1188720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3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457700" indent="-297180" algn="l" defTabSz="1188720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3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052060" indent="-297180" algn="l" defTabSz="1188720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3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b="1" dirty="0">
                <a:solidFill>
                  <a:srgbClr val="A21C28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ВСЕ ШКОЛЫ Красноярского края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ru-RU" sz="1000" b="1" dirty="0">
              <a:solidFill>
                <a:srgbClr val="A21C28"/>
              </a:solidFill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400" dirty="0">
                <a:solidFill>
                  <a:srgbClr val="363636"/>
                </a:solidFill>
              </a:rPr>
              <a:t>Проект направлен на улучшение информированности и обучение навыкам сохранения здоровья подростков по сгруппированным в два модуля темам: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" sz="1400" b="1" dirty="0">
                <a:solidFill>
                  <a:srgbClr val="363636"/>
                </a:solidFill>
              </a:rPr>
              <a:t>I </a:t>
            </a:r>
            <a:r>
              <a:rPr lang="ru-RU" sz="1400" b="1" dirty="0">
                <a:solidFill>
                  <a:srgbClr val="363636"/>
                </a:solidFill>
              </a:rPr>
              <a:t>модуль: </a:t>
            </a:r>
            <a:r>
              <a:rPr lang="ru-RU" sz="1400" dirty="0">
                <a:solidFill>
                  <a:srgbClr val="363636"/>
                </a:solidFill>
              </a:rPr>
              <a:t>пять тем сохранения здоровья, рекомендованных ВОЗ;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" sz="1400" b="1" dirty="0">
                <a:solidFill>
                  <a:srgbClr val="363636"/>
                </a:solidFill>
              </a:rPr>
              <a:t>II </a:t>
            </a:r>
            <a:r>
              <a:rPr lang="ru-RU" sz="1400" b="1" dirty="0">
                <a:solidFill>
                  <a:srgbClr val="363636"/>
                </a:solidFill>
              </a:rPr>
              <a:t>модуль: </a:t>
            </a:r>
            <a:r>
              <a:rPr lang="ru-RU" sz="1400" dirty="0">
                <a:solidFill>
                  <a:srgbClr val="363636"/>
                </a:solidFill>
              </a:rPr>
              <a:t>оказание первой помощи.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400" dirty="0">
                <a:solidFill>
                  <a:srgbClr val="363636"/>
                </a:solidFill>
              </a:rPr>
              <a:t>Волонтеры-медики </a:t>
            </a:r>
            <a:r>
              <a:rPr lang="ru-RU" sz="1400" dirty="0" err="1">
                <a:solidFill>
                  <a:srgbClr val="363636"/>
                </a:solidFill>
              </a:rPr>
              <a:t>КрасГМУ</a:t>
            </a:r>
            <a:r>
              <a:rPr lang="ru-RU" sz="1400" dirty="0">
                <a:solidFill>
                  <a:srgbClr val="363636"/>
                </a:solidFill>
              </a:rPr>
              <a:t> проводят уроки полезных привычек для школьников.</a:t>
            </a:r>
            <a:endParaRPr lang="ru-RU" sz="1400" dirty="0">
              <a:solidFill>
                <a:srgbClr val="363636"/>
              </a:solidFill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ru-RU" sz="1400" b="1" dirty="0">
              <a:solidFill>
                <a:srgbClr val="363636"/>
              </a:solidFill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400" b="1" dirty="0">
                <a:solidFill>
                  <a:srgbClr val="363636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23</a:t>
            </a:r>
            <a:r>
              <a:rPr lang="ru-RU" sz="1400" dirty="0">
                <a:solidFill>
                  <a:srgbClr val="363636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 ШКОЛЫ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ru-RU" sz="1400" dirty="0">
              <a:solidFill>
                <a:srgbClr val="363636"/>
              </a:solidFill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ru-RU" sz="2800" dirty="0"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363BCD6-6424-8433-139A-332003DB03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014" t="29185" r="47272" b="49930"/>
          <a:stretch/>
        </p:blipFill>
        <p:spPr>
          <a:xfrm>
            <a:off x="11163869" y="57548"/>
            <a:ext cx="951088" cy="95392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1E0150D-66FA-83D9-62EF-0B9127A8D8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3254" y="880419"/>
            <a:ext cx="4983983" cy="37379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2A192BE-6E42-8A57-D2AD-766419A8E5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0034" y="3629069"/>
            <a:ext cx="3886200" cy="29146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C86D5DE-F976-F695-3FE3-81D045E4C1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04976" y="3629069"/>
            <a:ext cx="3886201" cy="29146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138372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1ACBFB-FB3E-424A-9D29-8154620534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387" y="-95218"/>
            <a:ext cx="11196658" cy="1325563"/>
          </a:xfrm>
        </p:spPr>
        <p:txBody>
          <a:bodyPr>
            <a:noAutofit/>
          </a:bodyPr>
          <a:lstStyle/>
          <a:p>
            <a:r>
              <a:rPr lang="ru-RU" sz="2800" b="1" dirty="0">
                <a:solidFill>
                  <a:srgbClr val="A21C2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ПРОСВЕТИТЕЛЬСКАЯ РАБОТА </a:t>
            </a:r>
            <a:br>
              <a:rPr lang="ru-RU" sz="2800" b="1" dirty="0">
                <a:solidFill>
                  <a:srgbClr val="A21C28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sz="2800" b="1" dirty="0">
                <a:solidFill>
                  <a:srgbClr val="A21C2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СО СТУДЕНТАМИ ООВО КРАСНОЯРСКОГО КРАЯ</a:t>
            </a:r>
          </a:p>
        </p:txBody>
      </p:sp>
      <p:pic>
        <p:nvPicPr>
          <p:cNvPr id="3" name="Рисунок 2" descr="Школьный класс контур">
            <a:extLst>
              <a:ext uri="{FF2B5EF4-FFF2-40B4-BE49-F238E27FC236}">
                <a16:creationId xmlns:a16="http://schemas.microsoft.com/office/drawing/2014/main" id="{CA4D1C02-ED41-4BEF-A4C9-0A1F2115B7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285789" y="4374631"/>
            <a:ext cx="1163077" cy="1163077"/>
          </a:xfrm>
          <a:prstGeom prst="rect">
            <a:avLst/>
          </a:prstGeom>
        </p:spPr>
      </p:pic>
      <p:pic>
        <p:nvPicPr>
          <p:cNvPr id="4" name="Рисунок 3" descr="Школьный класс со сплошной заливкой">
            <a:extLst>
              <a:ext uri="{FF2B5EF4-FFF2-40B4-BE49-F238E27FC236}">
                <a16:creationId xmlns:a16="http://schemas.microsoft.com/office/drawing/2014/main" id="{CE60F5C6-E5A2-4C06-8810-B43463B4E2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22712" y="4374631"/>
            <a:ext cx="1163077" cy="116307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E8985A7-E19D-4E12-B1C0-976040430F70}"/>
              </a:ext>
            </a:extLst>
          </p:cNvPr>
          <p:cNvSpPr txBox="1"/>
          <p:nvPr/>
        </p:nvSpPr>
        <p:spPr>
          <a:xfrm>
            <a:off x="367611" y="3103484"/>
            <a:ext cx="3874779" cy="6841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61" dirty="0">
                <a:latin typeface="Verdana" panose="020B0604030504040204" pitchFamily="34" charset="0"/>
                <a:ea typeface="Verdana" panose="020B0604030504040204" pitchFamily="34" charset="0"/>
              </a:rPr>
              <a:t>«Разговор на равных»</a:t>
            </a:r>
          </a:p>
          <a:p>
            <a:endParaRPr lang="ru-RU" sz="1385" dirty="0"/>
          </a:p>
        </p:txBody>
      </p:sp>
      <p:pic>
        <p:nvPicPr>
          <p:cNvPr id="6" name="Рисунок 5" descr="Школьница со сплошной заливкой">
            <a:extLst>
              <a:ext uri="{FF2B5EF4-FFF2-40B4-BE49-F238E27FC236}">
                <a16:creationId xmlns:a16="http://schemas.microsoft.com/office/drawing/2014/main" id="{B3ED2782-4A77-4C28-B78C-3915BB3CDE3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37637" y="1804086"/>
            <a:ext cx="1163077" cy="1163077"/>
          </a:xfrm>
          <a:prstGeom prst="rect">
            <a:avLst/>
          </a:prstGeom>
        </p:spPr>
      </p:pic>
      <p:pic>
        <p:nvPicPr>
          <p:cNvPr id="7" name="Рисунок 6" descr="Школьник контур">
            <a:extLst>
              <a:ext uri="{FF2B5EF4-FFF2-40B4-BE49-F238E27FC236}">
                <a16:creationId xmlns:a16="http://schemas.microsoft.com/office/drawing/2014/main" id="{B1A4A195-F306-4BD8-96FA-F6FD1FA2AFE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411101" y="1804086"/>
            <a:ext cx="1163077" cy="1163077"/>
          </a:xfrm>
          <a:prstGeom prst="rect">
            <a:avLst/>
          </a:prstGeom>
        </p:spPr>
      </p:pic>
      <p:pic>
        <p:nvPicPr>
          <p:cNvPr id="8" name="Рисунок 7" descr="Школьник со сплошной заливкой">
            <a:extLst>
              <a:ext uri="{FF2B5EF4-FFF2-40B4-BE49-F238E27FC236}">
                <a16:creationId xmlns:a16="http://schemas.microsoft.com/office/drawing/2014/main" id="{C56CFEE5-84BF-474B-8678-C853387DF45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945644" y="1827008"/>
            <a:ext cx="1163077" cy="1163077"/>
          </a:xfrm>
          <a:prstGeom prst="rect">
            <a:avLst/>
          </a:prstGeom>
        </p:spPr>
      </p:pic>
      <p:pic>
        <p:nvPicPr>
          <p:cNvPr id="9" name="Рисунок 8" descr="Школьница контур">
            <a:extLst>
              <a:ext uri="{FF2B5EF4-FFF2-40B4-BE49-F238E27FC236}">
                <a16:creationId xmlns:a16="http://schemas.microsoft.com/office/drawing/2014/main" id="{C2F20305-23F1-4C9D-BBF3-9765EEE99D5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2519108" y="1804086"/>
            <a:ext cx="1163077" cy="116307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ED7C3FB-0B2D-4A82-BA62-AA9224D829C9}"/>
              </a:ext>
            </a:extLst>
          </p:cNvPr>
          <p:cNvSpPr txBox="1"/>
          <p:nvPr/>
        </p:nvSpPr>
        <p:spPr>
          <a:xfrm>
            <a:off x="393381" y="5416975"/>
            <a:ext cx="3990195" cy="10628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61" dirty="0">
                <a:latin typeface="Verdana" panose="020B0604030504040204" pitchFamily="34" charset="0"/>
                <a:ea typeface="Verdana" panose="020B0604030504040204" pitchFamily="34" charset="0"/>
              </a:rPr>
              <a:t>Студенты </a:t>
            </a:r>
          </a:p>
          <a:p>
            <a:pPr algn="ctr"/>
            <a:r>
              <a:rPr lang="ru-RU" sz="2461" dirty="0">
                <a:latin typeface="Verdana" panose="020B0604030504040204" pitchFamily="34" charset="0"/>
                <a:ea typeface="Verdana" panose="020B0604030504040204" pitchFamily="34" charset="0"/>
              </a:rPr>
              <a:t>и ординаторы </a:t>
            </a:r>
            <a:r>
              <a:rPr lang="ru-RU" sz="2461" dirty="0" err="1">
                <a:latin typeface="Verdana" panose="020B0604030504040204" pitchFamily="34" charset="0"/>
                <a:ea typeface="Verdana" panose="020B0604030504040204" pitchFamily="34" charset="0"/>
              </a:rPr>
              <a:t>КрасГМУ</a:t>
            </a:r>
            <a:endParaRPr lang="ru-RU" sz="246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ru-RU" sz="1385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595C87B-F508-4FFB-9AD2-112621848170}"/>
              </a:ext>
            </a:extLst>
          </p:cNvPr>
          <p:cNvSpPr txBox="1"/>
          <p:nvPr/>
        </p:nvSpPr>
        <p:spPr>
          <a:xfrm>
            <a:off x="4494381" y="3711290"/>
            <a:ext cx="3910699" cy="12284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61" dirty="0">
                <a:latin typeface="Verdana" panose="020B0604030504040204" pitchFamily="34" charset="0"/>
                <a:ea typeface="Verdana" panose="020B0604030504040204" pitchFamily="34" charset="0"/>
              </a:rPr>
              <a:t>Кафедра детских инфекционных </a:t>
            </a:r>
          </a:p>
          <a:p>
            <a:pPr algn="ctr"/>
            <a:r>
              <a:rPr lang="ru-RU" sz="2461" dirty="0">
                <a:latin typeface="Verdana" panose="020B0604030504040204" pitchFamily="34" charset="0"/>
                <a:ea typeface="Verdana" panose="020B0604030504040204" pitchFamily="34" charset="0"/>
              </a:rPr>
              <a:t>болезней с курсом ПО</a:t>
            </a:r>
            <a:endParaRPr lang="ru-RU" sz="1538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6" name="Рисунок 15" descr="Школа контур">
            <a:extLst>
              <a:ext uri="{FF2B5EF4-FFF2-40B4-BE49-F238E27FC236}">
                <a16:creationId xmlns:a16="http://schemas.microsoft.com/office/drawing/2014/main" id="{641C8A45-B9D6-4E86-BF98-02758D2BFF4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9272288" y="2603310"/>
            <a:ext cx="1163077" cy="1163077"/>
          </a:xfrm>
          <a:prstGeom prst="rect">
            <a:avLst/>
          </a:prstGeom>
        </p:spPr>
      </p:pic>
      <p:pic>
        <p:nvPicPr>
          <p:cNvPr id="18" name="Рисунок 17" descr="Квадратная академическая шапочка со сплошной заливкой">
            <a:extLst>
              <a:ext uri="{FF2B5EF4-FFF2-40B4-BE49-F238E27FC236}">
                <a16:creationId xmlns:a16="http://schemas.microsoft.com/office/drawing/2014/main" id="{37B2841D-A71F-4E3A-83BA-E8617989ADA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0344429" y="2631075"/>
            <a:ext cx="1163077" cy="1163077"/>
          </a:xfrm>
          <a:prstGeom prst="rect">
            <a:avLst/>
          </a:prstGeom>
        </p:spPr>
      </p:pic>
      <p:pic>
        <p:nvPicPr>
          <p:cNvPr id="21" name="Рисунок 20" descr="Лектор со сплошной заливкой">
            <a:extLst>
              <a:ext uri="{FF2B5EF4-FFF2-40B4-BE49-F238E27FC236}">
                <a16:creationId xmlns:a16="http://schemas.microsoft.com/office/drawing/2014/main" id="{5FE4536D-05E9-4A20-AD2A-FE11AC369C40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6358940" y="2492892"/>
            <a:ext cx="1163077" cy="1163077"/>
          </a:xfrm>
          <a:prstGeom prst="rect">
            <a:avLst/>
          </a:prstGeom>
        </p:spPr>
      </p:pic>
      <p:pic>
        <p:nvPicPr>
          <p:cNvPr id="22" name="Рисунок 21" descr="Лектор контур">
            <a:extLst>
              <a:ext uri="{FF2B5EF4-FFF2-40B4-BE49-F238E27FC236}">
                <a16:creationId xmlns:a16="http://schemas.microsoft.com/office/drawing/2014/main" id="{C5FCEC27-8E7A-4E75-AF4E-CE7F25FF6CCD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5491732" y="2492892"/>
            <a:ext cx="1163077" cy="1163077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2ECEAD46-F227-4860-95E8-E556BA6768F5}"/>
              </a:ext>
            </a:extLst>
          </p:cNvPr>
          <p:cNvSpPr txBox="1"/>
          <p:nvPr/>
        </p:nvSpPr>
        <p:spPr>
          <a:xfrm>
            <a:off x="8770120" y="3794152"/>
            <a:ext cx="3148619" cy="10628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61" dirty="0">
                <a:latin typeface="Verdana" panose="020B0604030504040204" pitchFamily="34" charset="0"/>
                <a:ea typeface="Verdana" panose="020B0604030504040204" pitchFamily="34" charset="0"/>
              </a:rPr>
              <a:t>8 ООВО</a:t>
            </a:r>
          </a:p>
          <a:p>
            <a:pPr algn="ctr"/>
            <a:r>
              <a:rPr lang="ru-RU" sz="2461" dirty="0">
                <a:latin typeface="Verdana" panose="020B0604030504040204" pitchFamily="34" charset="0"/>
                <a:ea typeface="Verdana" panose="020B0604030504040204" pitchFamily="34" charset="0"/>
              </a:rPr>
              <a:t>Более 30 выездов</a:t>
            </a:r>
          </a:p>
          <a:p>
            <a:endParaRPr lang="ru-RU" sz="1385" dirty="0"/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B9C9979A-30FD-4D66-855E-D37310FAE3FD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25" r="4858"/>
          <a:stretch/>
        </p:blipFill>
        <p:spPr>
          <a:xfrm>
            <a:off x="-1" y="1490939"/>
            <a:ext cx="12192001" cy="5363453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DF6BB9B-D141-2F36-290D-A8EC5C4516E9}"/>
              </a:ext>
            </a:extLst>
          </p:cNvPr>
          <p:cNvPicPr>
            <a:picLocks noChangeAspect="1"/>
          </p:cNvPicPr>
          <p:nvPr/>
        </p:nvPicPr>
        <p:blipFill rotWithShape="1">
          <a:blip r:embed="rId24"/>
          <a:srcRect l="41014" t="29185" r="47272" b="49930"/>
          <a:stretch/>
        </p:blipFill>
        <p:spPr>
          <a:xfrm>
            <a:off x="11163869" y="57548"/>
            <a:ext cx="951088" cy="953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1646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Уход контур">
            <a:extLst>
              <a:ext uri="{FF2B5EF4-FFF2-40B4-BE49-F238E27FC236}">
                <a16:creationId xmlns:a16="http://schemas.microsoft.com/office/drawing/2014/main" id="{4533858A-653B-4990-B9BF-70CF98EA2D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729446" y="354387"/>
            <a:ext cx="703385" cy="703385"/>
          </a:xfrm>
          <a:prstGeom prst="rect">
            <a:avLst/>
          </a:prstGeom>
        </p:spPr>
      </p:pic>
      <p:pic>
        <p:nvPicPr>
          <p:cNvPr id="5" name="Рисунок 4" descr="Доктор мужской со сплошной заливкой">
            <a:extLst>
              <a:ext uri="{FF2B5EF4-FFF2-40B4-BE49-F238E27FC236}">
                <a16:creationId xmlns:a16="http://schemas.microsoft.com/office/drawing/2014/main" id="{38530E1E-9C82-44C2-8ACE-5D67E6EFCE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355584" y="354387"/>
            <a:ext cx="703385" cy="703385"/>
          </a:xfrm>
          <a:prstGeom prst="rect">
            <a:avLst/>
          </a:prstGeom>
        </p:spPr>
      </p:pic>
      <p:pic>
        <p:nvPicPr>
          <p:cNvPr id="7" name="Рисунок 6" descr="Доктор женский со сплошной заливкой">
            <a:extLst>
              <a:ext uri="{FF2B5EF4-FFF2-40B4-BE49-F238E27FC236}">
                <a16:creationId xmlns:a16="http://schemas.microsoft.com/office/drawing/2014/main" id="{92DDBBE8-4DE4-4A29-83F7-DD392C8DD00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880644" y="354387"/>
            <a:ext cx="703385" cy="703385"/>
          </a:xfrm>
          <a:prstGeom prst="rect">
            <a:avLst/>
          </a:prstGeom>
        </p:spPr>
      </p:pic>
      <p:pic>
        <p:nvPicPr>
          <p:cNvPr id="9" name="Рисунок 8" descr="Доктор женский контур">
            <a:extLst>
              <a:ext uri="{FF2B5EF4-FFF2-40B4-BE49-F238E27FC236}">
                <a16:creationId xmlns:a16="http://schemas.microsoft.com/office/drawing/2014/main" id="{CF33F814-B60C-4D2E-AB0E-1E6074BB193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144587" y="354387"/>
            <a:ext cx="703385" cy="703385"/>
          </a:xfrm>
          <a:prstGeom prst="rect">
            <a:avLst/>
          </a:prstGeom>
        </p:spPr>
      </p:pic>
      <p:pic>
        <p:nvPicPr>
          <p:cNvPr id="11" name="Рисунок 10" descr="Доктор мужской контур">
            <a:extLst>
              <a:ext uri="{FF2B5EF4-FFF2-40B4-BE49-F238E27FC236}">
                <a16:creationId xmlns:a16="http://schemas.microsoft.com/office/drawing/2014/main" id="{D34BBFE4-73D7-4451-ACE7-D2EE2662FCB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573293" y="354387"/>
            <a:ext cx="703385" cy="70338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EED01D3-860B-48EB-AB99-A28BDF2EE983}"/>
              </a:ext>
            </a:extLst>
          </p:cNvPr>
          <p:cNvSpPr txBox="1"/>
          <p:nvPr/>
        </p:nvSpPr>
        <p:spPr>
          <a:xfrm>
            <a:off x="0" y="1208633"/>
            <a:ext cx="3903289" cy="12756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38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Трудоустроенные в медицинские организации для работы </a:t>
            </a:r>
          </a:p>
          <a:p>
            <a:pPr algn="ctr"/>
            <a:r>
              <a:rPr lang="ru-RU" sz="1538" b="1" u="sng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 новой коронавирусной инфекцией </a:t>
            </a:r>
            <a:r>
              <a:rPr lang="en-US" sz="1538" b="1" u="sng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COVID</a:t>
            </a:r>
            <a:r>
              <a:rPr lang="ru-RU" sz="1538" b="1" u="sng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-19</a:t>
            </a:r>
          </a:p>
          <a:p>
            <a:endParaRPr lang="ru-RU" sz="1538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71CED5E-4251-486A-8B2F-425B72C5A047}"/>
              </a:ext>
            </a:extLst>
          </p:cNvPr>
          <p:cNvSpPr txBox="1"/>
          <p:nvPr/>
        </p:nvSpPr>
        <p:spPr>
          <a:xfrm>
            <a:off x="8258988" y="1208633"/>
            <a:ext cx="3903289" cy="17490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38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Трудоустроенные в медицинские организации, оказывающие медицинскую помощь, </a:t>
            </a:r>
            <a:r>
              <a:rPr lang="ru-RU" sz="1538" b="1" u="sng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НЕ связанную с новой коронавирусной инфекцией </a:t>
            </a:r>
            <a:r>
              <a:rPr lang="en-US" sz="1538" b="1" u="sng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COVID</a:t>
            </a:r>
            <a:r>
              <a:rPr lang="ru-RU" sz="1538" b="1" u="sng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-19</a:t>
            </a:r>
          </a:p>
          <a:p>
            <a:endParaRPr lang="ru-RU" sz="1538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A916B6D-A0F2-4021-B2B7-FD8A44B46997}"/>
              </a:ext>
            </a:extLst>
          </p:cNvPr>
          <p:cNvSpPr txBox="1"/>
          <p:nvPr/>
        </p:nvSpPr>
        <p:spPr>
          <a:xfrm>
            <a:off x="4129494" y="1208633"/>
            <a:ext cx="3903289" cy="5656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38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Волонтеры </a:t>
            </a:r>
            <a:endParaRPr lang="ru-RU" sz="1538" b="1" u="sng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ru-RU" sz="1538" dirty="0"/>
          </a:p>
        </p:txBody>
      </p:sp>
      <p:pic>
        <p:nvPicPr>
          <p:cNvPr id="16" name="Рисунок 15" descr="Стетоскоп контур">
            <a:extLst>
              <a:ext uri="{FF2B5EF4-FFF2-40B4-BE49-F238E27FC236}">
                <a16:creationId xmlns:a16="http://schemas.microsoft.com/office/drawing/2014/main" id="{A56B49DE-53AB-47B7-AADF-AA95F348EA0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6977701" y="2746997"/>
            <a:ext cx="703385" cy="703385"/>
          </a:xfrm>
          <a:prstGeom prst="rect">
            <a:avLst/>
          </a:prstGeom>
        </p:spPr>
      </p:pic>
      <p:pic>
        <p:nvPicPr>
          <p:cNvPr id="20" name="Рисунок 19" descr="Шприц со сплошной заливкой">
            <a:extLst>
              <a:ext uri="{FF2B5EF4-FFF2-40B4-BE49-F238E27FC236}">
                <a16:creationId xmlns:a16="http://schemas.microsoft.com/office/drawing/2014/main" id="{A9CA1A0D-71FD-4A2B-BB32-A292B8214EF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4800265" y="2745592"/>
            <a:ext cx="703385" cy="703385"/>
          </a:xfrm>
          <a:prstGeom prst="rect">
            <a:avLst/>
          </a:prstGeom>
        </p:spPr>
      </p:pic>
      <p:pic>
        <p:nvPicPr>
          <p:cNvPr id="24" name="Рисунок 23" descr="Лекарство контур">
            <a:extLst>
              <a:ext uri="{FF2B5EF4-FFF2-40B4-BE49-F238E27FC236}">
                <a16:creationId xmlns:a16="http://schemas.microsoft.com/office/drawing/2014/main" id="{F01BF11F-4A0A-4C70-AFC2-5CCF80A91F8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2623656" y="2844538"/>
            <a:ext cx="703385" cy="703385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D15DDF74-D65C-4743-A4E2-A3998AA8AACC}"/>
              </a:ext>
            </a:extLst>
          </p:cNvPr>
          <p:cNvSpPr txBox="1"/>
          <p:nvPr/>
        </p:nvSpPr>
        <p:spPr>
          <a:xfrm>
            <a:off x="2180098" y="3491042"/>
            <a:ext cx="1590500" cy="8023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538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Младший </a:t>
            </a:r>
          </a:p>
          <a:p>
            <a:pPr algn="ctr"/>
            <a:r>
              <a:rPr lang="ru-RU" sz="1538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мед.персонал</a:t>
            </a:r>
            <a:endParaRPr lang="ru-RU" sz="1538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ru-RU" sz="1538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29" name="Рисунок 28" descr="Стетоскоп со сплошной заливкой">
            <a:extLst>
              <a:ext uri="{FF2B5EF4-FFF2-40B4-BE49-F238E27FC236}">
                <a16:creationId xmlns:a16="http://schemas.microsoft.com/office/drawing/2014/main" id="{1418087E-F9D7-4F57-B07E-15A177DC903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8804272" y="2745592"/>
            <a:ext cx="703385" cy="703385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41BD3907-1171-4515-AE99-92A90A88E3FA}"/>
              </a:ext>
            </a:extLst>
          </p:cNvPr>
          <p:cNvSpPr txBox="1"/>
          <p:nvPr/>
        </p:nvSpPr>
        <p:spPr>
          <a:xfrm>
            <a:off x="4356708" y="3448977"/>
            <a:ext cx="1590500" cy="8023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538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Средний </a:t>
            </a:r>
          </a:p>
          <a:p>
            <a:pPr algn="ctr"/>
            <a:r>
              <a:rPr lang="ru-RU" sz="1538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мед.персонал</a:t>
            </a:r>
            <a:endParaRPr lang="ru-RU" sz="1538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ru-RU" sz="1538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43D94D2-A59F-4284-819D-4C81028CB949}"/>
              </a:ext>
            </a:extLst>
          </p:cNvPr>
          <p:cNvSpPr txBox="1"/>
          <p:nvPr/>
        </p:nvSpPr>
        <p:spPr>
          <a:xfrm>
            <a:off x="6109347" y="3448977"/>
            <a:ext cx="2440092" cy="8023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t"/>
            <a:r>
              <a:rPr lang="ru-RU" sz="1538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Врачи </a:t>
            </a:r>
          </a:p>
          <a:p>
            <a:pPr algn="ctr" fontAlgn="t"/>
            <a:r>
              <a:rPr lang="ru-RU" sz="1538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амбулаторного звена </a:t>
            </a:r>
            <a:endParaRPr lang="ru-RU" sz="1538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ru-RU" sz="1538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1017BAB-6C29-4E31-AED5-FF8BCE5EDB19}"/>
              </a:ext>
            </a:extLst>
          </p:cNvPr>
          <p:cNvSpPr txBox="1"/>
          <p:nvPr/>
        </p:nvSpPr>
        <p:spPr>
          <a:xfrm>
            <a:off x="8621119" y="3444513"/>
            <a:ext cx="1366080" cy="8023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538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Врачи </a:t>
            </a:r>
          </a:p>
          <a:p>
            <a:pPr algn="ctr"/>
            <a:r>
              <a:rPr lang="ru-RU" sz="1538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стационара</a:t>
            </a:r>
            <a:endParaRPr lang="ru-RU" sz="1538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ru-RU" sz="1538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A36735C-8E1E-46CE-8486-6E7B20485446}"/>
              </a:ext>
            </a:extLst>
          </p:cNvPr>
          <p:cNvSpPr txBox="1"/>
          <p:nvPr/>
        </p:nvSpPr>
        <p:spPr>
          <a:xfrm>
            <a:off x="484137" y="4478690"/>
            <a:ext cx="1152128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rgbClr val="A21C2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более 70% </a:t>
            </a:r>
            <a:r>
              <a:rPr lang="ru-RU" sz="36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обучающихся </a:t>
            </a:r>
          </a:p>
          <a:p>
            <a:pPr algn="ctr"/>
            <a:r>
              <a:rPr lang="ru-RU" sz="36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оказывали помощь практическому здравоохранению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D21292D-9A1E-44B2-8B43-F851FFD6B1E3}"/>
              </a:ext>
            </a:extLst>
          </p:cNvPr>
          <p:cNvSpPr txBox="1"/>
          <p:nvPr/>
        </p:nvSpPr>
        <p:spPr>
          <a:xfrm>
            <a:off x="8117147" y="6381327"/>
            <a:ext cx="3905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i="1" dirty="0"/>
              <a:t>Мониторинг Минздрава России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49BC708-5364-BD93-0C40-F7DAD98B6B61}"/>
              </a:ext>
            </a:extLst>
          </p:cNvPr>
          <p:cNvPicPr>
            <a:picLocks noChangeAspect="1"/>
          </p:cNvPicPr>
          <p:nvPr/>
        </p:nvPicPr>
        <p:blipFill rotWithShape="1">
          <a:blip r:embed="rId21"/>
          <a:srcRect l="41014" t="29185" r="47272" b="49930"/>
          <a:stretch/>
        </p:blipFill>
        <p:spPr>
          <a:xfrm>
            <a:off x="11163869" y="57548"/>
            <a:ext cx="951088" cy="953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0307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81354" y="206778"/>
            <a:ext cx="11592593" cy="103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77" b="1" dirty="0">
                <a:solidFill>
                  <a:srgbClr val="A21C2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ЦЕНТР МОНИТОРИНГА</a:t>
            </a:r>
            <a:br>
              <a:rPr lang="ru-RU" sz="3077" b="1" dirty="0">
                <a:solidFill>
                  <a:srgbClr val="A21C2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3077" b="1" dirty="0">
                <a:solidFill>
                  <a:srgbClr val="A21C2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 КОНСУЛЬТИРОВАНИЯ КРАСГМУ</a:t>
            </a:r>
            <a:endParaRPr lang="ru-RU" sz="3077" dirty="0">
              <a:solidFill>
                <a:srgbClr val="A21C28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70974" y="1557214"/>
            <a:ext cx="3780000" cy="4895313"/>
          </a:xfrm>
          <a:prstGeom prst="rect">
            <a:avLst/>
          </a:prstGeom>
          <a:noFill/>
          <a:ln w="635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380204" y="1691134"/>
            <a:ext cx="782016" cy="503581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rgbClr val="B3A2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4260216" y="1556793"/>
            <a:ext cx="3780000" cy="4895313"/>
          </a:xfrm>
          <a:prstGeom prst="rect">
            <a:avLst/>
          </a:prstGeom>
          <a:noFill/>
          <a:ln w="63500">
            <a:solidFill>
              <a:srgbClr val="A5A5A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4394299" y="1690340"/>
            <a:ext cx="782016" cy="503581"/>
          </a:xfrm>
          <a:prstGeom prst="rect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469675" y="1735298"/>
            <a:ext cx="5501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0</a:t>
            </a:r>
            <a:r>
              <a:rPr lang="ru-RU" sz="2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</a:t>
            </a:r>
            <a:endParaRPr lang="en-US" sz="20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4460517" y="1730985"/>
            <a:ext cx="5501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0</a:t>
            </a:r>
            <a:r>
              <a:rPr lang="ru-RU" sz="2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endParaRPr lang="en-US" sz="20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371784" y="2322398"/>
            <a:ext cx="3456384" cy="35005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61" b="1" dirty="0">
                <a:latin typeface="Verdana" panose="020B0604030504040204" pitchFamily="34" charset="0"/>
                <a:ea typeface="Verdana" panose="020B0604030504040204" pitchFamily="34" charset="0"/>
              </a:rPr>
              <a:t>«Горячая линия» взаимосвязи медицинских организаций Красноярского края </a:t>
            </a:r>
            <a:br>
              <a:rPr lang="ru-RU" sz="2461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sz="2461" b="1" dirty="0">
                <a:latin typeface="Verdana" panose="020B0604030504040204" pitchFamily="34" charset="0"/>
                <a:ea typeface="Verdana" panose="020B0604030504040204" pitchFamily="34" charset="0"/>
              </a:rPr>
              <a:t>по кадровым вопросам с КрасГМУ</a:t>
            </a:r>
            <a:endParaRPr lang="ru-RU" sz="246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4313700" y="2336681"/>
            <a:ext cx="3600400" cy="1985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61" b="1" dirty="0">
                <a:latin typeface="Verdana" panose="020B0604030504040204" pitchFamily="34" charset="0"/>
                <a:ea typeface="Verdana" panose="020B0604030504040204" pitchFamily="34" charset="0"/>
              </a:rPr>
              <a:t>«Сортировка» телефонных звонков амбулаторных пациентов</a:t>
            </a:r>
            <a:endParaRPr lang="ru-RU" sz="246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9" name="Rectangle 27"/>
          <p:cNvSpPr/>
          <p:nvPr/>
        </p:nvSpPr>
        <p:spPr>
          <a:xfrm>
            <a:off x="8220656" y="1556793"/>
            <a:ext cx="3780000" cy="4895313"/>
          </a:xfrm>
          <a:prstGeom prst="rect">
            <a:avLst/>
          </a:prstGeom>
          <a:noFill/>
          <a:ln w="635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28"/>
          <p:cNvSpPr/>
          <p:nvPr/>
        </p:nvSpPr>
        <p:spPr>
          <a:xfrm>
            <a:off x="8329203" y="1690340"/>
            <a:ext cx="782016" cy="503581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8431004" y="1730985"/>
            <a:ext cx="5501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0</a:t>
            </a:r>
            <a:r>
              <a:rPr lang="ru-RU" sz="2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</a:t>
            </a:r>
            <a:endParaRPr lang="en-US" sz="20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274140" y="2336681"/>
            <a:ext cx="3600400" cy="34912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61" b="1" dirty="0" err="1">
                <a:latin typeface="Verdana" panose="020B0604030504040204" pitchFamily="34" charset="0"/>
                <a:ea typeface="Verdana" panose="020B0604030504040204" pitchFamily="34" charset="0"/>
              </a:rPr>
              <a:t>Колл</a:t>
            </a:r>
            <a:r>
              <a:rPr lang="ru-RU" sz="2461" b="1" dirty="0">
                <a:latin typeface="Verdana" panose="020B0604030504040204" pitchFamily="34" charset="0"/>
                <a:ea typeface="Verdana" panose="020B0604030504040204" pitchFamily="34" charset="0"/>
              </a:rPr>
              <a:t>-центр по мониторингу впервые выявленных больных COVID-19 </a:t>
            </a:r>
          </a:p>
          <a:p>
            <a:pPr algn="ctr"/>
            <a:r>
              <a:rPr lang="ru-RU" sz="2461" b="1" dirty="0">
                <a:latin typeface="Verdana" panose="020B0604030504040204" pitchFamily="34" charset="0"/>
                <a:ea typeface="Verdana" panose="020B0604030504040204" pitchFamily="34" charset="0"/>
              </a:rPr>
              <a:t>и определению контактных лиц</a:t>
            </a:r>
          </a:p>
          <a:p>
            <a:pPr algn="ctr"/>
            <a:r>
              <a:rPr lang="ru-RU" sz="2400" dirty="0">
                <a:latin typeface="Verdana" panose="020B0604030504040204" pitchFamily="34" charset="0"/>
                <a:ea typeface="Verdana" panose="020B0604030504040204" pitchFamily="34" charset="0"/>
              </a:rPr>
              <a:t>(</a:t>
            </a:r>
            <a:r>
              <a:rPr lang="ru-RU" sz="2400" b="1" dirty="0" err="1">
                <a:latin typeface="Verdana" panose="020B0604030504040204" pitchFamily="34" charset="0"/>
                <a:ea typeface="Verdana" panose="020B0604030504040204" pitchFamily="34" charset="0"/>
              </a:rPr>
              <a:t>Роспотребнадзор</a:t>
            </a:r>
            <a:r>
              <a:rPr lang="ru-RU" sz="2400" dirty="0">
                <a:latin typeface="Verdana" panose="020B0604030504040204" pitchFamily="34" charset="0"/>
                <a:ea typeface="Verdana" panose="020B0604030504040204" pitchFamily="34" charset="0"/>
              </a:rPr>
              <a:t>)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83C90B2-A4E8-A86E-CB03-B451A2AEA9A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014" t="29185" r="47272" b="49930"/>
          <a:stretch/>
        </p:blipFill>
        <p:spPr>
          <a:xfrm>
            <a:off x="11163869" y="57548"/>
            <a:ext cx="951088" cy="953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7460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A074D7-DC6A-4DBD-AF4E-DBD2E18D2A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382" y="1"/>
            <a:ext cx="10667504" cy="1266090"/>
          </a:xfrm>
        </p:spPr>
        <p:txBody>
          <a:bodyPr>
            <a:normAutofit/>
          </a:bodyPr>
          <a:lstStyle/>
          <a:p>
            <a:r>
              <a:rPr lang="ru-RU" sz="3000" b="1" dirty="0">
                <a:solidFill>
                  <a:srgbClr val="A21C2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ФЗ от 29.12.2012 N 273-ФЗ</a:t>
            </a:r>
            <a:br>
              <a:rPr lang="ru-RU" sz="3000" b="1" dirty="0">
                <a:solidFill>
                  <a:srgbClr val="A21C28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sz="3000" b="1" dirty="0">
                <a:latin typeface="Verdana" panose="020B0604030504040204" pitchFamily="34" charset="0"/>
                <a:ea typeface="Verdana" panose="020B0604030504040204" pitchFamily="34" charset="0"/>
              </a:rPr>
              <a:t>«Об образовании в РФ»</a:t>
            </a:r>
            <a:endParaRPr lang="ru-RU" sz="25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" name="Заполнитель контента 2">
            <a:extLst>
              <a:ext uri="{FF2B5EF4-FFF2-40B4-BE49-F238E27FC236}">
                <a16:creationId xmlns:a16="http://schemas.microsoft.com/office/drawing/2014/main" id="{17E42117-3754-4333-B6E7-059F303CF54E}"/>
              </a:ext>
            </a:extLst>
          </p:cNvPr>
          <p:cNvSpPr txBox="1">
            <a:spLocks noEditPoints="1"/>
          </p:cNvSpPr>
          <p:nvPr/>
        </p:nvSpPr>
        <p:spPr>
          <a:xfrm>
            <a:off x="6095999" y="1266091"/>
            <a:ext cx="5779089" cy="5048213"/>
          </a:xfrm>
          <a:prstGeom prst="rect">
            <a:avLst/>
          </a:prstGeom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b="1" dirty="0">
                <a:solidFill>
                  <a:srgbClr val="A21C28"/>
                </a:solidFill>
              </a:rPr>
              <a:t>Статья 12.1. Общие требования к организации воспитания обучающихся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20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000" dirty="0">
                <a:latin typeface="Verdana" panose="020B0604030504040204" pitchFamily="34" charset="0"/>
                <a:ea typeface="Verdana" panose="020B0604030504040204" pitchFamily="34" charset="0"/>
              </a:rPr>
              <a:t>1. </a:t>
            </a:r>
            <a:r>
              <a:rPr lang="ru-RU" sz="2000" b="1" dirty="0">
                <a:latin typeface="Verdana" panose="020B0604030504040204" pitchFamily="34" charset="0"/>
                <a:ea typeface="Verdana" panose="020B0604030504040204" pitchFamily="34" charset="0"/>
              </a:rPr>
              <a:t>Воспитание обучающихся </a:t>
            </a:r>
            <a:r>
              <a:rPr lang="ru-RU" sz="2000" dirty="0">
                <a:latin typeface="Verdana" panose="020B0604030504040204" pitchFamily="34" charset="0"/>
                <a:ea typeface="Verdana" panose="020B0604030504040204" pitchFamily="34" charset="0"/>
              </a:rPr>
              <a:t>при освоении ими основных образовательных программ в организациях, осуществляющих образовательную деятельность, </a:t>
            </a:r>
            <a:r>
              <a:rPr lang="ru-RU" sz="2000" b="1" dirty="0">
                <a:latin typeface="Verdana" panose="020B0604030504040204" pitchFamily="34" charset="0"/>
                <a:ea typeface="Verdana" panose="020B0604030504040204" pitchFamily="34" charset="0"/>
              </a:rPr>
              <a:t>осуществляется на основе включаемых в образовательную программу</a:t>
            </a:r>
            <a:r>
              <a:rPr lang="ru-RU" sz="20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2000" b="1" u="sng" dirty="0">
                <a:latin typeface="Verdana" panose="020B0604030504040204" pitchFamily="34" charset="0"/>
                <a:ea typeface="Verdana" panose="020B0604030504040204" pitchFamily="34" charset="0"/>
              </a:rPr>
              <a:t>рабочей программы воспитания и календарного плана воспитательной работы</a:t>
            </a:r>
            <a:r>
              <a:rPr lang="ru-RU" sz="2000" dirty="0">
                <a:latin typeface="Verdana" panose="020B0604030504040204" pitchFamily="34" charset="0"/>
                <a:ea typeface="Verdana" panose="020B0604030504040204" pitchFamily="34" charset="0"/>
              </a:rPr>
              <a:t>, разрабатываемых и утверждаемых такими организациями самостоятельно, если иное не установлено настоящим Федеральным законом.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3861517-690A-4BB8-A421-7EA00E1BB72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130" t="24148" r="33245" b="24151"/>
          <a:stretch/>
        </p:blipFill>
        <p:spPr>
          <a:xfrm>
            <a:off x="595360" y="1561099"/>
            <a:ext cx="5154662" cy="4458196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245A9C1-E685-86E2-FC9F-577B0A8B371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1014" t="29185" r="47272" b="49930"/>
          <a:stretch/>
        </p:blipFill>
        <p:spPr>
          <a:xfrm>
            <a:off x="11163869" y="57548"/>
            <a:ext cx="951088" cy="953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7190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81354" y="206778"/>
            <a:ext cx="11592593" cy="103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77" b="1" dirty="0">
                <a:solidFill>
                  <a:srgbClr val="A21C2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ЦЕНТР МОНИТОРИНГА</a:t>
            </a:r>
            <a:br>
              <a:rPr lang="ru-RU" sz="3077" b="1" dirty="0">
                <a:solidFill>
                  <a:srgbClr val="A21C2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3077" b="1" dirty="0">
                <a:solidFill>
                  <a:srgbClr val="A21C2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 КОНСУЛЬТИРОВАНИЯ КРАСГМУ</a:t>
            </a:r>
            <a:endParaRPr lang="ru-RU" sz="3077" dirty="0">
              <a:solidFill>
                <a:srgbClr val="A21C28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70974" y="1557214"/>
            <a:ext cx="3780000" cy="4895313"/>
          </a:xfrm>
          <a:prstGeom prst="rect">
            <a:avLst/>
          </a:prstGeom>
          <a:noFill/>
          <a:ln w="635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380204" y="1691134"/>
            <a:ext cx="782016" cy="503581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rgbClr val="B3A2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4260216" y="1556793"/>
            <a:ext cx="3780000" cy="4895313"/>
          </a:xfrm>
          <a:prstGeom prst="rect">
            <a:avLst/>
          </a:prstGeom>
          <a:noFill/>
          <a:ln w="63500">
            <a:solidFill>
              <a:srgbClr val="A5A5A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4394299" y="1690340"/>
            <a:ext cx="782016" cy="503581"/>
          </a:xfrm>
          <a:prstGeom prst="rect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469675" y="1735298"/>
            <a:ext cx="5501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0</a:t>
            </a:r>
            <a:r>
              <a:rPr lang="ru-RU" sz="2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</a:t>
            </a:r>
            <a:endParaRPr lang="en-US" sz="20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4460517" y="1730985"/>
            <a:ext cx="5501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0</a:t>
            </a:r>
            <a:r>
              <a:rPr lang="ru-RU" sz="2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endParaRPr lang="en-US" sz="20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371784" y="2322398"/>
            <a:ext cx="3456384" cy="35005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61" b="1" dirty="0">
                <a:latin typeface="Verdana" panose="020B0604030504040204" pitchFamily="34" charset="0"/>
                <a:ea typeface="Verdana" panose="020B0604030504040204" pitchFamily="34" charset="0"/>
              </a:rPr>
              <a:t>«Горячая линия» взаимосвязи медицинских организаций Красноярского края </a:t>
            </a:r>
            <a:br>
              <a:rPr lang="ru-RU" sz="2461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sz="2461" b="1" dirty="0">
                <a:latin typeface="Verdana" panose="020B0604030504040204" pitchFamily="34" charset="0"/>
                <a:ea typeface="Verdana" panose="020B0604030504040204" pitchFamily="34" charset="0"/>
              </a:rPr>
              <a:t>по кадровым вопросам с КрасГМУ</a:t>
            </a:r>
            <a:endParaRPr lang="ru-RU" sz="246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4313700" y="2336681"/>
            <a:ext cx="36004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/>
              <a:t>«Сортировка» телефонных звонков амбулаторных пациентов</a:t>
            </a:r>
            <a:endParaRPr lang="ru-RU" sz="2800" dirty="0"/>
          </a:p>
        </p:txBody>
      </p:sp>
      <p:sp>
        <p:nvSpPr>
          <p:cNvPr id="19" name="Rectangle 27"/>
          <p:cNvSpPr/>
          <p:nvPr/>
        </p:nvSpPr>
        <p:spPr>
          <a:xfrm>
            <a:off x="8220656" y="1556793"/>
            <a:ext cx="3780000" cy="4895313"/>
          </a:xfrm>
          <a:prstGeom prst="rect">
            <a:avLst/>
          </a:prstGeom>
          <a:noFill/>
          <a:ln w="635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28"/>
          <p:cNvSpPr/>
          <p:nvPr/>
        </p:nvSpPr>
        <p:spPr>
          <a:xfrm>
            <a:off x="8329203" y="1690340"/>
            <a:ext cx="782016" cy="503581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8431004" y="1730985"/>
            <a:ext cx="5501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0</a:t>
            </a:r>
            <a:r>
              <a:rPr lang="ru-RU" sz="2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</a:t>
            </a:r>
            <a:endParaRPr lang="en-US" sz="20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274140" y="2336681"/>
            <a:ext cx="372651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Verdana" panose="020B0604030504040204" pitchFamily="34" charset="0"/>
                <a:ea typeface="Verdana" panose="020B0604030504040204" pitchFamily="34" charset="0"/>
              </a:rPr>
              <a:t>Колл-центр по вопросам вакцинопрофилактики</a:t>
            </a:r>
          </a:p>
          <a:p>
            <a:pPr algn="ctr"/>
            <a:endParaRPr lang="ru-RU" sz="20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r>
              <a:rPr lang="ru-RU" sz="2000" dirty="0">
                <a:latin typeface="Verdana" panose="020B0604030504040204" pitchFamily="34" charset="0"/>
                <a:ea typeface="Verdana" panose="020B0604030504040204" pitchFamily="34" charset="0"/>
              </a:rPr>
              <a:t>(</a:t>
            </a:r>
            <a:r>
              <a:rPr lang="ru-RU" sz="2000" b="1" dirty="0">
                <a:latin typeface="Verdana" panose="020B0604030504040204" pitchFamily="34" charset="0"/>
                <a:ea typeface="Verdana" panose="020B0604030504040204" pitchFamily="34" charset="0"/>
              </a:rPr>
              <a:t>Минздрав Красноярского края</a:t>
            </a:r>
            <a:r>
              <a:rPr lang="ru-RU" sz="2000" dirty="0">
                <a:latin typeface="Verdana" panose="020B0604030504040204" pitchFamily="34" charset="0"/>
                <a:ea typeface="Verdana" panose="020B0604030504040204" pitchFamily="34" charset="0"/>
              </a:rPr>
              <a:t>)</a:t>
            </a: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08D32A21-D4AA-431F-802F-59EFA4DB49C1}"/>
              </a:ext>
            </a:extLst>
          </p:cNvPr>
          <p:cNvSpPr/>
          <p:nvPr/>
        </p:nvSpPr>
        <p:spPr>
          <a:xfrm>
            <a:off x="270974" y="1547518"/>
            <a:ext cx="7793397" cy="4929231"/>
          </a:xfrm>
          <a:prstGeom prst="rect">
            <a:avLst/>
          </a:prstGeom>
          <a:solidFill>
            <a:schemeClr val="bg1"/>
          </a:solidFill>
          <a:ln w="571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15000"/>
              </a:lnSpc>
              <a:spcAft>
                <a:spcPts val="769"/>
              </a:spcAft>
            </a:pPr>
            <a:r>
              <a:rPr lang="ru-RU" sz="1385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Кол-во сотрудников: 6</a:t>
            </a:r>
            <a:endParaRPr lang="ru-RU" sz="1385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769"/>
              </a:spcAft>
            </a:pPr>
            <a:r>
              <a:rPr lang="ru-RU" sz="1385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Период: с 10 ноября 2020 по 29 декабря 2020</a:t>
            </a:r>
            <a:endParaRPr lang="ru-RU" sz="1385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769"/>
              </a:spcAft>
            </a:pPr>
            <a:r>
              <a:rPr lang="ru-RU" sz="1385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385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346305">
              <a:lnSpc>
                <a:spcPct val="115000"/>
              </a:lnSpc>
              <a:spcAft>
                <a:spcPts val="769"/>
              </a:spcAft>
            </a:pPr>
            <a:r>
              <a:rPr lang="ru-RU" sz="1385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Количество обработанных студентов: 4094.</a:t>
            </a:r>
            <a:endParaRPr lang="ru-RU" sz="1385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ru-RU" sz="1385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D3E4FA-274E-4AA6-8956-54E02BA151D2}"/>
              </a:ext>
            </a:extLst>
          </p:cNvPr>
          <p:cNvSpPr txBox="1"/>
          <p:nvPr/>
        </p:nvSpPr>
        <p:spPr>
          <a:xfrm>
            <a:off x="257573" y="1616089"/>
            <a:ext cx="7644406" cy="31813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137985"/>
            <a:r>
              <a:rPr lang="ru-RU" sz="1692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Кафедра детских болезней с курсом ПО</a:t>
            </a:r>
          </a:p>
          <a:p>
            <a:pPr indent="137985"/>
            <a:endParaRPr lang="ru-RU" sz="692" dirty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indent="137985"/>
            <a:r>
              <a:rPr lang="ru-RU" sz="1692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Кафедра акушерства и гинекологии ИПО</a:t>
            </a:r>
          </a:p>
          <a:p>
            <a:pPr indent="137985"/>
            <a:endParaRPr lang="ru-RU" sz="692" dirty="0"/>
          </a:p>
          <a:p>
            <a:pPr indent="137985"/>
            <a:r>
              <a:rPr lang="ru-RU" sz="1692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Кафедра онкологии и лучевой терапии с курсом ПО</a:t>
            </a:r>
          </a:p>
          <a:p>
            <a:pPr indent="137985"/>
            <a:endParaRPr lang="ru-RU" sz="692" dirty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indent="137985"/>
            <a:r>
              <a:rPr lang="ru-RU" sz="1692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Кафедра детских инфекционных болезней с курсом ПО</a:t>
            </a:r>
          </a:p>
          <a:p>
            <a:pPr indent="137985"/>
            <a:endParaRPr lang="ru-RU" sz="692" dirty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indent="137985"/>
            <a:r>
              <a:rPr lang="ru-RU" sz="1692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Кафедра госпитальной терапии и иммунологии с курсом ПО</a:t>
            </a:r>
          </a:p>
          <a:p>
            <a:pPr indent="137985"/>
            <a:endParaRPr lang="ru-RU" sz="692" dirty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indent="137985"/>
            <a:r>
              <a:rPr lang="ru-RU" sz="1692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Кафедра клинической психологии и психотерапии с курсом ПО</a:t>
            </a:r>
          </a:p>
          <a:p>
            <a:pPr indent="137985"/>
            <a:endParaRPr lang="ru-RU" sz="692" dirty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indent="137985"/>
            <a:r>
              <a:rPr lang="ru-RU" sz="1692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Кафедра инфекционных болезней и эпидемиологии с курсом ПО</a:t>
            </a:r>
          </a:p>
          <a:p>
            <a:pPr indent="137985"/>
            <a:endParaRPr lang="ru-RU" sz="692" dirty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indent="137985"/>
            <a:r>
              <a:rPr lang="ru-RU" sz="1692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Кафедра поликлинической терапии и семейной медицины с курсом ПО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4AAE9E6-0905-F9BE-484B-19A12064A73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014" t="29185" r="47272" b="49930"/>
          <a:stretch/>
        </p:blipFill>
        <p:spPr>
          <a:xfrm>
            <a:off x="11163869" y="57548"/>
            <a:ext cx="951088" cy="953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385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A074D7-DC6A-4DBD-AF4E-DBD2E18D2A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382" y="2"/>
            <a:ext cx="10667504" cy="1266090"/>
          </a:xfrm>
        </p:spPr>
        <p:txBody>
          <a:bodyPr>
            <a:normAutofit/>
          </a:bodyPr>
          <a:lstStyle/>
          <a:p>
            <a:r>
              <a:rPr lang="ru-RU" sz="3000" b="1" dirty="0">
                <a:solidFill>
                  <a:srgbClr val="A21C2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КРАСГМУ</a:t>
            </a:r>
            <a:br>
              <a:rPr lang="ru-RU" sz="3000" b="1" dirty="0">
                <a:solidFill>
                  <a:srgbClr val="A21C28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sz="3000" b="1" dirty="0">
                <a:latin typeface="Verdana" panose="020B0604030504040204" pitchFamily="34" charset="0"/>
                <a:ea typeface="Verdana" panose="020B0604030504040204" pitchFamily="34" charset="0"/>
              </a:rPr>
              <a:t>ИННОВАЦИОННЫЕ ПОДХОДЫ</a:t>
            </a:r>
          </a:p>
        </p:txBody>
      </p:sp>
      <p:sp>
        <p:nvSpPr>
          <p:cNvPr id="17" name="Объект 2">
            <a:extLst>
              <a:ext uri="{FF2B5EF4-FFF2-40B4-BE49-F238E27FC236}">
                <a16:creationId xmlns:a16="http://schemas.microsoft.com/office/drawing/2014/main" id="{73C9677F-7CF6-42F5-BAB2-9474D2295B10}"/>
              </a:ext>
            </a:extLst>
          </p:cNvPr>
          <p:cNvSpPr txBox="1">
            <a:spLocks/>
          </p:cNvSpPr>
          <p:nvPr/>
        </p:nvSpPr>
        <p:spPr>
          <a:xfrm>
            <a:off x="4718080" y="2257879"/>
            <a:ext cx="6198806" cy="755535"/>
          </a:xfrm>
          <a:prstGeom prst="rect">
            <a:avLst/>
          </a:prstGeom>
        </p:spPr>
        <p:txBody>
          <a:bodyPr/>
          <a:lstStyle>
            <a:lvl1pPr marL="297180" indent="-297180" algn="l" defTabSz="1188720" rtl="0" eaLnBrk="1" latinLnBrk="0" hangingPunct="1">
              <a:lnSpc>
                <a:spcPct val="90000"/>
              </a:lnSpc>
              <a:spcBef>
                <a:spcPts val="1300"/>
              </a:spcBef>
              <a:buFont typeface="Arial" panose="020B0604020202020204" pitchFamily="34" charset="0"/>
              <a:buChar char="•"/>
              <a:defRPr sz="36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91540" indent="-297180" algn="l" defTabSz="1188720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31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85900" indent="-297180" algn="l" defTabSz="1188720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80260" indent="-297180" algn="l" defTabSz="1188720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3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74620" indent="-297180" algn="l" defTabSz="1188720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3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68980" indent="-297180" algn="l" defTabSz="1188720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3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863340" indent="-297180" algn="l" defTabSz="1188720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3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457700" indent="-297180" algn="l" defTabSz="1188720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3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052060" indent="-297180" algn="l" defTabSz="1188720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3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05146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2000" b="1" dirty="0">
                <a:solidFill>
                  <a:srgbClr val="A21C28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ПСИХОЛОГИЧЕСКАЯ ПРИЕМНАЯ</a:t>
            </a:r>
            <a:endParaRPr lang="ru-RU" sz="160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Объект 2">
            <a:extLst>
              <a:ext uri="{FF2B5EF4-FFF2-40B4-BE49-F238E27FC236}">
                <a16:creationId xmlns:a16="http://schemas.microsoft.com/office/drawing/2014/main" id="{18B6C1F9-4DAE-499E-AC7E-940813B7FD7D}"/>
              </a:ext>
            </a:extLst>
          </p:cNvPr>
          <p:cNvSpPr txBox="1">
            <a:spLocks/>
          </p:cNvSpPr>
          <p:nvPr/>
        </p:nvSpPr>
        <p:spPr>
          <a:xfrm>
            <a:off x="4718080" y="3340683"/>
            <a:ext cx="7059937" cy="2440259"/>
          </a:xfrm>
          <a:prstGeom prst="rect">
            <a:avLst/>
          </a:prstGeom>
        </p:spPr>
        <p:txBody>
          <a:bodyPr/>
          <a:lstStyle>
            <a:lvl1pPr marL="297180" indent="-297180" algn="l" defTabSz="1188720" rtl="0" eaLnBrk="1" latinLnBrk="0" hangingPunct="1">
              <a:lnSpc>
                <a:spcPct val="90000"/>
              </a:lnSpc>
              <a:spcBef>
                <a:spcPts val="1300"/>
              </a:spcBef>
              <a:buFont typeface="Arial" panose="020B0604020202020204" pitchFamily="34" charset="0"/>
              <a:buChar char="•"/>
              <a:defRPr sz="36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91540" indent="-297180" algn="l" defTabSz="1188720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31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85900" indent="-297180" algn="l" defTabSz="1188720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80260" indent="-297180" algn="l" defTabSz="1188720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3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74620" indent="-297180" algn="l" defTabSz="1188720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3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68980" indent="-297180" algn="l" defTabSz="1188720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3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863340" indent="-297180" algn="l" defTabSz="1188720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3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457700" indent="-297180" algn="l" defTabSz="1188720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3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052060" indent="-297180" algn="l" defTabSz="1188720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3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05146" indent="0">
              <a:buNone/>
            </a:pP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Цель работы Психологической приемной состоит в приеме обращений участников специальной военной операции и членов их семей, в их общей ориентировке по схеме решения психологических проблем.</a:t>
            </a:r>
          </a:p>
          <a:p>
            <a:pPr marL="205146" indent="0">
              <a:buNone/>
            </a:pP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Работа «Психологической приемной» организована в контексте мероприятий общественного объединения российских психологов «</a:t>
            </a:r>
            <a:r>
              <a:rPr lang="ru-RU" sz="1600" dirty="0" err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СоДействие</a:t>
            </a: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».</a:t>
            </a:r>
            <a:endParaRPr lang="ru-RU" sz="1200" dirty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0FAD8CBD-328B-4D96-B384-4E9A0674C9A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15" r="19345"/>
          <a:stretch/>
        </p:blipFill>
        <p:spPr>
          <a:xfrm>
            <a:off x="1" y="437032"/>
            <a:ext cx="4650722" cy="6420968"/>
          </a:xfrm>
          <a:prstGeom prst="rect">
            <a:avLst/>
          </a:prstGeom>
        </p:spPr>
      </p:pic>
      <p:sp>
        <p:nvSpPr>
          <p:cNvPr id="23" name="object 88">
            <a:extLst>
              <a:ext uri="{FF2B5EF4-FFF2-40B4-BE49-F238E27FC236}">
                <a16:creationId xmlns:a16="http://schemas.microsoft.com/office/drawing/2014/main" id="{97D29603-8B0E-40FD-B4CC-15D4C52BAD28}"/>
              </a:ext>
            </a:extLst>
          </p:cNvPr>
          <p:cNvSpPr/>
          <p:nvPr/>
        </p:nvSpPr>
        <p:spPr>
          <a:xfrm flipH="1" flipV="1">
            <a:off x="4650723" y="3013414"/>
            <a:ext cx="7541276" cy="327269"/>
          </a:xfrm>
          <a:custGeom>
            <a:avLst/>
            <a:gdLst/>
            <a:ahLst/>
            <a:cxnLst/>
            <a:rect l="l" t="t" r="r" b="b"/>
            <a:pathLst>
              <a:path w="7198994" h="425450">
                <a:moveTo>
                  <a:pt x="0" y="397631"/>
                </a:moveTo>
                <a:lnTo>
                  <a:pt x="6855299" y="424950"/>
                </a:lnTo>
                <a:lnTo>
                  <a:pt x="6858558" y="404509"/>
                </a:lnTo>
                <a:lnTo>
                  <a:pt x="6865142" y="373662"/>
                </a:lnTo>
                <a:lnTo>
                  <a:pt x="6876251" y="334510"/>
                </a:lnTo>
                <a:lnTo>
                  <a:pt x="6893089" y="289158"/>
                </a:lnTo>
                <a:lnTo>
                  <a:pt x="6916858" y="239709"/>
                </a:lnTo>
                <a:lnTo>
                  <a:pt x="6948761" y="188265"/>
                </a:lnTo>
                <a:lnTo>
                  <a:pt x="6989999" y="136931"/>
                </a:lnTo>
                <a:lnTo>
                  <a:pt x="7041775" y="87808"/>
                </a:lnTo>
                <a:lnTo>
                  <a:pt x="7081488" y="58214"/>
                </a:lnTo>
                <a:lnTo>
                  <a:pt x="7121280" y="34084"/>
                </a:lnTo>
                <a:lnTo>
                  <a:pt x="7160514" y="14864"/>
                </a:lnTo>
                <a:lnTo>
                  <a:pt x="7198555" y="0"/>
                </a:lnTo>
              </a:path>
            </a:pathLst>
          </a:custGeom>
          <a:ln w="52354">
            <a:solidFill>
              <a:srgbClr val="9D2235"/>
            </a:solidFill>
          </a:ln>
        </p:spPr>
        <p:txBody>
          <a:bodyPr wrap="square" lIns="0" tIns="0" rIns="0" bIns="0" rtlCol="0"/>
          <a:lstStyle/>
          <a:p>
            <a:endParaRPr sz="1385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9D4E223-BD21-E6D3-582E-9859F62B596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014" t="29185" r="47272" b="49930"/>
          <a:stretch/>
        </p:blipFill>
        <p:spPr>
          <a:xfrm>
            <a:off x="11163869" y="57548"/>
            <a:ext cx="951088" cy="953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9311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A074D7-DC6A-4DBD-AF4E-DBD2E18D2A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382" y="2"/>
            <a:ext cx="10667504" cy="1266090"/>
          </a:xfrm>
        </p:spPr>
        <p:txBody>
          <a:bodyPr>
            <a:normAutofit/>
          </a:bodyPr>
          <a:lstStyle/>
          <a:p>
            <a:r>
              <a:rPr lang="ru-RU" sz="3000" b="1" dirty="0">
                <a:solidFill>
                  <a:srgbClr val="A21C2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СОВЕТ </a:t>
            </a:r>
            <a:r>
              <a:rPr lang="ru-RU" sz="3000" b="1" dirty="0">
                <a:latin typeface="Verdana" panose="020B0604030504040204" pitchFamily="34" charset="0"/>
                <a:ea typeface="Verdana" panose="020B0604030504040204" pitchFamily="34" charset="0"/>
              </a:rPr>
              <a:t>КУРАТОРОВ</a:t>
            </a:r>
          </a:p>
        </p:txBody>
      </p:sp>
      <p:sp>
        <p:nvSpPr>
          <p:cNvPr id="8" name="Объект 2">
            <a:extLst>
              <a:ext uri="{FF2B5EF4-FFF2-40B4-BE49-F238E27FC236}">
                <a16:creationId xmlns:a16="http://schemas.microsoft.com/office/drawing/2014/main" id="{A1475CA0-92E2-4EAF-B8C2-FA22157D6FAE}"/>
              </a:ext>
            </a:extLst>
          </p:cNvPr>
          <p:cNvSpPr txBox="1">
            <a:spLocks/>
          </p:cNvSpPr>
          <p:nvPr/>
        </p:nvSpPr>
        <p:spPr>
          <a:xfrm>
            <a:off x="122830" y="1146412"/>
            <a:ext cx="7888406" cy="5711587"/>
          </a:xfrm>
          <a:prstGeom prst="rect">
            <a:avLst/>
          </a:prstGeom>
        </p:spPr>
        <p:txBody>
          <a:bodyPr anchor="ctr"/>
          <a:lstStyle>
            <a:lvl1pPr marL="297180" indent="-297180" algn="l" defTabSz="1188720" rtl="0" eaLnBrk="1" latinLnBrk="0" hangingPunct="1">
              <a:lnSpc>
                <a:spcPct val="90000"/>
              </a:lnSpc>
              <a:spcBef>
                <a:spcPts val="1300"/>
              </a:spcBef>
              <a:buFont typeface="Arial" panose="020B0604020202020204" pitchFamily="34" charset="0"/>
              <a:buChar char="•"/>
              <a:defRPr sz="36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91540" indent="-297180" algn="l" defTabSz="1188720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31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85900" indent="-297180" algn="l" defTabSz="1188720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80260" indent="-297180" algn="l" defTabSz="1188720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3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74620" indent="-297180" algn="l" defTabSz="1188720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3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68980" indent="-297180" algn="l" defTabSz="1188720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3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863340" indent="-297180" algn="l" defTabSz="1188720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3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457700" indent="-297180" algn="l" defTabSz="1188720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3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052060" indent="-297180" algn="l" defTabSz="1188720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3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Направление </a:t>
            </a:r>
            <a:r>
              <a:rPr lang="ru-RU" sz="16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«Профессиональное воспитание» </a:t>
            </a:r>
            <a:r>
              <a:rPr lang="ru-RU" sz="1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- тематические учебно-воспитательные олимпиады.</a:t>
            </a:r>
          </a:p>
          <a:p>
            <a:r>
              <a:rPr lang="ru-RU" sz="1600" dirty="0">
                <a:cs typeface="Times New Roman" panose="02020603050405020304" pitchFamily="18" charset="0"/>
              </a:rPr>
              <a:t>Направление </a:t>
            </a:r>
            <a:r>
              <a:rPr lang="ru-RU" sz="1600" b="1" dirty="0">
                <a:cs typeface="Times New Roman" panose="02020603050405020304" pitchFamily="18" charset="0"/>
              </a:rPr>
              <a:t>«Духовно-нравственное воспитание</a:t>
            </a:r>
            <a:r>
              <a:rPr lang="ru-RU" sz="1600" dirty="0">
                <a:cs typeface="Times New Roman" panose="02020603050405020304" pitchFamily="18" charset="0"/>
              </a:rPr>
              <a:t>» включает в себя посещение выставок, концертов, организацию творческих встреч с выдающимися деятелями культуры, музыкантами, искусствоведами.</a:t>
            </a:r>
          </a:p>
          <a:p>
            <a:r>
              <a:rPr lang="ru-RU" sz="1600" dirty="0">
                <a:cs typeface="Times New Roman" panose="02020603050405020304" pitchFamily="18" charset="0"/>
              </a:rPr>
              <a:t>Направление </a:t>
            </a:r>
            <a:r>
              <a:rPr lang="ru-RU" sz="1600" b="1" dirty="0">
                <a:cs typeface="Times New Roman" panose="02020603050405020304" pitchFamily="18" charset="0"/>
              </a:rPr>
              <a:t>«Патриотическое воспитание» </a:t>
            </a:r>
            <a:r>
              <a:rPr lang="ru-RU" sz="1600" dirty="0">
                <a:cs typeface="Times New Roman" panose="02020603050405020304" pitchFamily="18" charset="0"/>
              </a:rPr>
              <a:t>- участие в творческих конкурсах и мероприятиях, а также их организация и проведение, мероприятия посвященные Дню Победы.  </a:t>
            </a:r>
          </a:p>
          <a:p>
            <a:r>
              <a:rPr lang="ru-RU" sz="1600" dirty="0">
                <a:cs typeface="Times New Roman" panose="02020603050405020304" pitchFamily="18" charset="0"/>
              </a:rPr>
              <a:t>Обязательное </a:t>
            </a:r>
            <a:r>
              <a:rPr lang="ru-RU" sz="1600" b="1" dirty="0">
                <a:cs typeface="Times New Roman" panose="02020603050405020304" pitchFamily="18" charset="0"/>
              </a:rPr>
              <a:t>посещение обучающихся в общежитиях</a:t>
            </a:r>
            <a:r>
              <a:rPr lang="ru-RU" sz="1600" dirty="0">
                <a:cs typeface="Times New Roman" panose="02020603050405020304" pitchFamily="18" charset="0"/>
              </a:rPr>
              <a:t>. В первые два месяца по 2 посещения </a:t>
            </a:r>
            <a:r>
              <a:rPr lang="ru-RU" sz="1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в месяц, далее в течение года 1 раз месяц. 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600" dirty="0">
                <a:cs typeface="Times New Roman" panose="02020603050405020304" pitchFamily="18" charset="0"/>
              </a:rPr>
              <a:t>Пройдено </a:t>
            </a:r>
            <a:r>
              <a:rPr lang="ru-RU" sz="1600" b="1" dirty="0">
                <a:cs typeface="Times New Roman" panose="02020603050405020304" pitchFamily="18" charset="0"/>
              </a:rPr>
              <a:t>повышение квалификации </a:t>
            </a:r>
            <a:r>
              <a:rPr lang="ru-RU" sz="1600" dirty="0">
                <a:cs typeface="Times New Roman" panose="02020603050405020304" pitchFamily="18" charset="0"/>
              </a:rPr>
              <a:t>«Медико-психологические признаки и последствия агрессивного и </a:t>
            </a:r>
            <a:r>
              <a:rPr lang="ru-RU" sz="1600" dirty="0" err="1">
                <a:cs typeface="Times New Roman" panose="02020603050405020304" pitchFamily="18" charset="0"/>
              </a:rPr>
              <a:t>аутоагрессивного</a:t>
            </a:r>
            <a:r>
              <a:rPr lang="ru-RU" sz="1600" dirty="0">
                <a:cs typeface="Times New Roman" panose="02020603050405020304" pitchFamily="18" charset="0"/>
              </a:rPr>
              <a:t> поведения», «Профилактика зависимых форм поведения» (</a:t>
            </a:r>
            <a:r>
              <a:rPr lang="ru-RU" sz="1600" dirty="0" err="1">
                <a:cs typeface="Times New Roman" panose="02020603050405020304" pitchFamily="18" charset="0"/>
              </a:rPr>
              <a:t>СибЮИ</a:t>
            </a:r>
            <a:r>
              <a:rPr lang="ru-RU" sz="1600" dirty="0">
                <a:cs typeface="Times New Roman" panose="02020603050405020304" pitchFamily="18" charset="0"/>
              </a:rPr>
              <a:t>), школа педагога-куратора, лекция «Экстремизм и терроризм. Психологический аспект», подготовленная Артюховой Т.Ю. </a:t>
            </a:r>
          </a:p>
          <a:p>
            <a:pPr>
              <a:lnSpc>
                <a:spcPct val="150000"/>
              </a:lnSpc>
              <a:spcBef>
                <a:spcPts val="0"/>
              </a:spcBef>
              <a:buClr>
                <a:srgbClr val="A21C28"/>
              </a:buClr>
              <a:buFont typeface="Wingdings" panose="05000000000000000000" pitchFamily="2" charset="2"/>
              <a:buChar char="§"/>
            </a:pPr>
            <a:endParaRPr lang="ru-RU" sz="2000" dirty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BD245D7-1D88-D5C3-C130-1919DD75B56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014" t="29185" r="47272" b="49930"/>
          <a:stretch/>
        </p:blipFill>
        <p:spPr>
          <a:xfrm>
            <a:off x="11163869" y="57548"/>
            <a:ext cx="951088" cy="953925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F26803F-4A14-3E82-EB7E-175A3461C5D5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56896" y="4162231"/>
            <a:ext cx="3501829" cy="230680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5B19EEC-41EA-8EC4-4360-0FD44360B41E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56896" y="1422226"/>
            <a:ext cx="3501829" cy="27037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150042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49F4B64-06B8-5A98-8290-697DA547EA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170"/>
            <a:ext cx="4791075" cy="67722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Изображение выглядит как симфонический оркестр&#10;&#10;Автоматически созданное описание">
            <a:extLst>
              <a:ext uri="{FF2B5EF4-FFF2-40B4-BE49-F238E27FC236}">
                <a16:creationId xmlns:a16="http://schemas.microsoft.com/office/drawing/2014/main" id="{1AB30ADE-58E3-CF8B-52D5-FE71691F2F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9610" y="50555"/>
            <a:ext cx="6802431" cy="37252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 descr="Изображение выглядит как человек, внутренний, люди, группа&#10;&#10;Автоматически созданное описание">
            <a:extLst>
              <a:ext uri="{FF2B5EF4-FFF2-40B4-BE49-F238E27FC236}">
                <a16:creationId xmlns:a16="http://schemas.microsoft.com/office/drawing/2014/main" id="{B357B501-FDB7-BE98-5D2D-771513A7CA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9847" y="2753922"/>
            <a:ext cx="6802431" cy="40535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EFA3E87-0A8B-32F5-11BF-4EC0DD36EA0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8889" b="65347" l="20508" r="35508">
                        <a14:foregroundMark x1="22266" y1="46181" x2="22266" y2="46181"/>
                        <a14:foregroundMark x1="21719" y1="44028" x2="21719" y2="44028"/>
                        <a14:foregroundMark x1="26055" y1="38889" x2="26055" y2="38889"/>
                        <a14:foregroundMark x1="35508" y1="51319" x2="35508" y2="51319"/>
                        <a14:foregroundMark x1="21406" y1="58403" x2="21406" y2="58403"/>
                        <a14:foregroundMark x1="20508" y1="53264" x2="20508" y2="53264"/>
                        <a14:foregroundMark x1="26836" y1="56875" x2="26836" y2="56875"/>
                        <a14:foregroundMark x1="27852" y1="56458" x2="27852" y2="56458"/>
                        <a14:foregroundMark x1="28945" y1="55833" x2="28945" y2="55833"/>
                        <a14:foregroundMark x1="28398" y1="60625" x2="28398" y2="60625"/>
                        <a14:foregroundMark x1="30273" y1="63542" x2="30273" y2="63542"/>
                        <a14:foregroundMark x1="27930" y1="65347" x2="27930" y2="65347"/>
                        <a14:backgroundMark x1="28164" y1="45208" x2="28164" y2="45208"/>
                      </a14:backgroundRemoval>
                    </a14:imgEffect>
                  </a14:imgLayer>
                </a14:imgProps>
              </a:ext>
            </a:extLst>
          </a:blip>
          <a:srcRect l="20013" t="37695" r="63944" b="33651"/>
          <a:stretch/>
        </p:blipFill>
        <p:spPr>
          <a:xfrm>
            <a:off x="11168963" y="47065"/>
            <a:ext cx="945988" cy="95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2237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D9CE510-1F7D-5747-BF10-4EFCACE58E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014" t="29185" r="47272" b="49930"/>
          <a:stretch/>
        </p:blipFill>
        <p:spPr>
          <a:xfrm>
            <a:off x="11163869" y="57548"/>
            <a:ext cx="951088" cy="953925"/>
          </a:xfrm>
          <a:prstGeom prst="rect">
            <a:avLst/>
          </a:prstGeom>
        </p:spPr>
      </p:pic>
      <p:graphicFrame>
        <p:nvGraphicFramePr>
          <p:cNvPr id="4" name="Таблица 4">
            <a:extLst>
              <a:ext uri="{FF2B5EF4-FFF2-40B4-BE49-F238E27FC236}">
                <a16:creationId xmlns:a16="http://schemas.microsoft.com/office/drawing/2014/main" id="{4F4B9C7C-C937-EAC1-9126-C1BB950CB47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79607660"/>
              </p:ext>
            </p:extLst>
          </p:nvPr>
        </p:nvGraphicFramePr>
        <p:xfrm>
          <a:off x="551180" y="271780"/>
          <a:ext cx="11089640" cy="57708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889760">
                  <a:extLst>
                    <a:ext uri="{9D8B030D-6E8A-4147-A177-3AD203B41FA5}">
                      <a16:colId xmlns:a16="http://schemas.microsoft.com/office/drawing/2014/main" val="439709729"/>
                    </a:ext>
                  </a:extLst>
                </a:gridCol>
                <a:gridCol w="2063750">
                  <a:extLst>
                    <a:ext uri="{9D8B030D-6E8A-4147-A177-3AD203B41FA5}">
                      <a16:colId xmlns:a16="http://schemas.microsoft.com/office/drawing/2014/main" val="3331791108"/>
                    </a:ext>
                  </a:extLst>
                </a:gridCol>
                <a:gridCol w="278130">
                  <a:extLst>
                    <a:ext uri="{9D8B030D-6E8A-4147-A177-3AD203B41FA5}">
                      <a16:colId xmlns:a16="http://schemas.microsoft.com/office/drawing/2014/main" val="2525320629"/>
                    </a:ext>
                  </a:extLst>
                </a:gridCol>
                <a:gridCol w="1859280">
                  <a:extLst>
                    <a:ext uri="{9D8B030D-6E8A-4147-A177-3AD203B41FA5}">
                      <a16:colId xmlns:a16="http://schemas.microsoft.com/office/drawing/2014/main" val="3734505033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1619921686"/>
                    </a:ext>
                  </a:extLst>
                </a:gridCol>
                <a:gridCol w="899160">
                  <a:extLst>
                    <a:ext uri="{9D8B030D-6E8A-4147-A177-3AD203B41FA5}">
                      <a16:colId xmlns:a16="http://schemas.microsoft.com/office/drawing/2014/main" val="2834853324"/>
                    </a:ext>
                  </a:extLst>
                </a:gridCol>
                <a:gridCol w="697230">
                  <a:extLst>
                    <a:ext uri="{9D8B030D-6E8A-4147-A177-3AD203B41FA5}">
                      <a16:colId xmlns:a16="http://schemas.microsoft.com/office/drawing/2014/main" val="3327634128"/>
                    </a:ext>
                  </a:extLst>
                </a:gridCol>
                <a:gridCol w="1878330">
                  <a:extLst>
                    <a:ext uri="{9D8B030D-6E8A-4147-A177-3AD203B41FA5}">
                      <a16:colId xmlns:a16="http://schemas.microsoft.com/office/drawing/2014/main" val="2431219752"/>
                    </a:ext>
                  </a:extLst>
                </a:gridCol>
              </a:tblGrid>
              <a:tr h="0">
                <a:tc gridSpan="3">
                  <a:txBody>
                    <a:bodyPr/>
                    <a:lstStyle/>
                    <a:p>
                      <a:pPr algn="just"/>
                      <a:r>
                        <a:rPr lang="ru-RU" sz="1400" b="1" dirty="0">
                          <a:latin typeface="+mn-lt"/>
                          <a:cs typeface="Times New Roman" panose="02020603050405020304" pitchFamily="18" charset="0"/>
                        </a:rPr>
                        <a:t>100 % </a:t>
                      </a:r>
                      <a:r>
                        <a:rPr lang="ru-RU" sz="1400" dirty="0">
                          <a:latin typeface="+mn-lt"/>
                          <a:cs typeface="Times New Roman" panose="02020603050405020304" pitchFamily="18" charset="0"/>
                        </a:rPr>
                        <a:t>обучающихся фармацевтического колледжа </a:t>
                      </a:r>
                      <a:r>
                        <a:rPr lang="ru-RU" altLang="ru-RU" sz="1400" dirty="0">
                          <a:latin typeface="+mn-lt"/>
                          <a:cs typeface="Times New Roman" panose="02020603050405020304" pitchFamily="18" charset="0"/>
                        </a:rPr>
                        <a:t>включены в процесс социально-психологической поддержки</a:t>
                      </a:r>
                      <a:endParaRPr lang="ru-RU" sz="14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ru-RU" sz="14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r>
                        <a:rPr lang="ru-RU" altLang="ru-RU" sz="1400" b="1" dirty="0">
                          <a:latin typeface="+mn-lt"/>
                          <a:cs typeface="Times New Roman" panose="02020603050405020304" pitchFamily="18" charset="0"/>
                        </a:rPr>
                        <a:t>252 чел. - </a:t>
                      </a:r>
                      <a:r>
                        <a:rPr lang="ru-RU" altLang="ru-RU" sz="1400" dirty="0">
                          <a:latin typeface="+mn-lt"/>
                          <a:cs typeface="Times New Roman" panose="02020603050405020304" pitchFamily="18" charset="0"/>
                        </a:rPr>
                        <a:t> личные консультации</a:t>
                      </a:r>
                      <a:endParaRPr lang="ru-RU" sz="14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400" b="1" dirty="0">
                          <a:latin typeface="+mn-lt"/>
                          <a:cs typeface="Times New Roman" panose="02020603050405020304" pitchFamily="18" charset="0"/>
                        </a:rPr>
                        <a:t>116 чел </a:t>
                      </a:r>
                      <a:r>
                        <a:rPr lang="ru-RU" altLang="ru-RU" sz="1400" dirty="0">
                          <a:latin typeface="+mn-lt"/>
                          <a:cs typeface="Times New Roman" panose="02020603050405020304" pitchFamily="18" charset="0"/>
                        </a:rPr>
                        <a:t>включены в коррекционную работу </a:t>
                      </a:r>
                      <a:endParaRPr lang="ru-RU" sz="1400" dirty="0">
                        <a:latin typeface="+mn-lt"/>
                        <a:cs typeface="Times New Roman" panose="02020603050405020304" pitchFamily="18" charset="0"/>
                      </a:endParaRPr>
                    </a:p>
                    <a:p>
                      <a:endParaRPr lang="ru-RU" sz="14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93594692"/>
                  </a:ext>
                </a:extLst>
              </a:tr>
              <a:tr h="535940">
                <a:tc>
                  <a:txBody>
                    <a:bodyPr/>
                    <a:lstStyle/>
                    <a:p>
                      <a:endParaRPr lang="ru-RU" sz="14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r>
                        <a:rPr lang="ru-RU" sz="1400" b="1" dirty="0">
                          <a:latin typeface="+mn-lt"/>
                          <a:cs typeface="Times New Roman" panose="02020603050405020304" pitchFamily="18" charset="0"/>
                        </a:rPr>
                        <a:t>100 % </a:t>
                      </a:r>
                      <a:r>
                        <a:rPr lang="ru-RU" sz="1400" dirty="0">
                          <a:latin typeface="+mn-lt"/>
                          <a:cs typeface="Times New Roman" panose="02020603050405020304" pitchFamily="18" charset="0"/>
                        </a:rPr>
                        <a:t>охват социально-психологического сопровождения лиц с инвалидностью и  ОВЗ</a:t>
                      </a:r>
                      <a:endParaRPr lang="ru-RU" sz="140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>
                          <a:latin typeface="+mn-lt"/>
                          <a:ea typeface="Calibri" panose="020F0502020204030204" pitchFamily="34" charset="0"/>
                        </a:rPr>
                        <a:t>Психологическое благополучие личности в условиях «информационного многоголосия»</a:t>
                      </a:r>
                      <a:endParaRPr lang="ru-RU" sz="1400" b="1" dirty="0">
                        <a:latin typeface="+mn-lt"/>
                      </a:endParaRPr>
                    </a:p>
                    <a:p>
                      <a:pPr algn="ctr"/>
                      <a:endParaRPr lang="ru-RU" sz="14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33291160"/>
                  </a:ext>
                </a:extLst>
              </a:tr>
              <a:tr h="370840">
                <a:tc rowSpan="2">
                  <a:txBody>
                    <a:bodyPr/>
                    <a:lstStyle/>
                    <a:p>
                      <a:r>
                        <a:rPr lang="ru-RU" altLang="ru-RU" sz="1400" dirty="0">
                          <a:latin typeface="+mn-lt"/>
                          <a:cs typeface="Times New Roman" panose="02020603050405020304" pitchFamily="18" charset="0"/>
                        </a:rPr>
                        <a:t>3 статьи, представлено 4 доклада, Всероссийский и Международный уровень</a:t>
                      </a:r>
                      <a:endParaRPr lang="ru-RU" sz="14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endParaRPr lang="ru-RU" altLang="ru-RU" sz="1400" b="1" dirty="0">
                        <a:latin typeface="+mn-lt"/>
                        <a:cs typeface="Times New Roman" panose="02020603050405020304" pitchFamily="18" charset="0"/>
                      </a:endParaRPr>
                    </a:p>
                    <a:p>
                      <a:r>
                        <a:rPr lang="ru-RU" altLang="ru-RU" sz="1400" b="1" dirty="0">
                          <a:latin typeface="+mn-lt"/>
                          <a:cs typeface="Times New Roman" panose="02020603050405020304" pitchFamily="18" charset="0"/>
                        </a:rPr>
                        <a:t>«Best </a:t>
                      </a:r>
                      <a:r>
                        <a:rPr lang="ru-RU" altLang="ru-RU" sz="1400" b="1" dirty="0" err="1">
                          <a:latin typeface="+mn-lt"/>
                          <a:cs typeface="Times New Roman" panose="02020603050405020304" pitchFamily="18" charset="0"/>
                        </a:rPr>
                        <a:t>practices</a:t>
                      </a:r>
                      <a:r>
                        <a:rPr lang="ru-RU" altLang="ru-RU" sz="1400" b="1" dirty="0">
                          <a:latin typeface="+mn-lt"/>
                          <a:cs typeface="Times New Roman" panose="02020603050405020304" pitchFamily="18" charset="0"/>
                        </a:rPr>
                        <a:t>» </a:t>
                      </a:r>
                      <a:r>
                        <a:rPr lang="ru-RU" altLang="ru-RU" sz="1400" dirty="0">
                          <a:latin typeface="+mn-lt"/>
                          <a:cs typeface="Times New Roman" panose="02020603050405020304" pitchFamily="18" charset="0"/>
                        </a:rPr>
                        <a:t>на платформе программы FISU </a:t>
                      </a:r>
                      <a:r>
                        <a:rPr lang="ru-RU" altLang="ru-RU" sz="1400" dirty="0" err="1">
                          <a:latin typeface="+mn-lt"/>
                          <a:cs typeface="Times New Roman" panose="02020603050405020304" pitchFamily="18" charset="0"/>
                        </a:rPr>
                        <a:t>Healthy</a:t>
                      </a:r>
                      <a:r>
                        <a:rPr lang="ru-RU" altLang="ru-RU" sz="1400" dirty="0"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altLang="ru-RU" sz="1400" dirty="0" err="1">
                          <a:latin typeface="+mn-lt"/>
                          <a:cs typeface="Times New Roman" panose="02020603050405020304" pitchFamily="18" charset="0"/>
                        </a:rPr>
                        <a:t>Campus</a:t>
                      </a:r>
                      <a:endParaRPr lang="ru-RU" sz="140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 gridSpan="2">
                  <a:txBody>
                    <a:bodyPr/>
                    <a:lstStyle/>
                    <a:p>
                      <a:pPr algn="ctr"/>
                      <a:endParaRPr lang="ru-RU" sz="1400" b="1" dirty="0">
                        <a:latin typeface="+mn-lt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400" b="1" dirty="0">
                          <a:latin typeface="+mn-lt"/>
                          <a:cs typeface="Times New Roman" panose="02020603050405020304" pitchFamily="18" charset="0"/>
                        </a:rPr>
                        <a:t>Психологический центр</a:t>
                      </a:r>
                    </a:p>
                    <a:p>
                      <a:pPr algn="ctr"/>
                      <a:r>
                        <a:rPr lang="ru-RU" sz="1400" b="1" dirty="0">
                          <a:latin typeface="+mn-lt"/>
                          <a:cs typeface="Times New Roman" panose="02020603050405020304" pitchFamily="18" charset="0"/>
                        </a:rPr>
                        <a:t>2021-2022 </a:t>
                      </a:r>
                      <a:r>
                        <a:rPr lang="ru-RU" sz="1400" b="1" dirty="0" err="1">
                          <a:latin typeface="+mn-lt"/>
                          <a:cs typeface="Times New Roman" panose="02020603050405020304" pitchFamily="18" charset="0"/>
                        </a:rPr>
                        <a:t>уч.г</a:t>
                      </a:r>
                      <a:r>
                        <a:rPr lang="ru-RU" sz="1400" b="1" dirty="0">
                          <a:latin typeface="+mn-lt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algn="ctr"/>
                      <a:endParaRPr lang="ru-RU" sz="1400" b="1" dirty="0">
                        <a:latin typeface="+mn-lt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400" b="1" dirty="0">
                          <a:latin typeface="+mn-lt"/>
                          <a:cs typeface="Times New Roman" panose="02020603050405020304" pitchFamily="18" charset="0"/>
                        </a:rPr>
                        <a:t>Штат - 1,5 ст.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Исследование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75830129"/>
                  </a:ext>
                </a:extLst>
              </a:tr>
              <a:tr h="1656080">
                <a:tc vMerge="1">
                  <a:txBody>
                    <a:bodyPr/>
                    <a:lstStyle/>
                    <a:p>
                      <a:r>
                        <a:rPr lang="ru-RU" altLang="ru-RU" sz="1800" dirty="0"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 статьи, представлено 4 доклада, Всероссийский и Международный уровень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 vMerge="1"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Психологический центр</a:t>
                      </a:r>
                    </a:p>
                    <a:p>
                      <a:pPr algn="ctr"/>
                      <a:r>
                        <a:rPr lang="ru-RU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2021-2022 </a:t>
                      </a:r>
                      <a:r>
                        <a:rPr lang="ru-RU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уч.г</a:t>
                      </a:r>
                      <a:r>
                        <a:rPr lang="ru-RU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algn="ctr"/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Штат - 1,5 ст.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400" b="1" dirty="0">
                          <a:latin typeface="+mn-lt"/>
                          <a:cs typeface="Times New Roman" panose="02020603050405020304" pitchFamily="18" charset="0"/>
                        </a:rPr>
                        <a:t>515 чел. </a:t>
                      </a:r>
                      <a:r>
                        <a:rPr lang="ru-RU" altLang="ru-RU" sz="1400" dirty="0">
                          <a:latin typeface="+mn-lt"/>
                          <a:cs typeface="Times New Roman" panose="02020603050405020304" pitchFamily="18" charset="0"/>
                        </a:rPr>
                        <a:t>склонности к аддиктивному поведению </a:t>
                      </a:r>
                      <a:endParaRPr lang="ru-RU" sz="14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400" b="1" dirty="0">
                          <a:solidFill>
                            <a:srgbClr val="000000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615 чел. </a:t>
                      </a:r>
                      <a:r>
                        <a:rPr lang="ru-RU" altLang="ru-RU" sz="1400" dirty="0">
                          <a:solidFill>
                            <a:srgbClr val="000000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адаптация к учебной группе и учебной деятельности</a:t>
                      </a:r>
                      <a:endParaRPr lang="ru-RU" sz="14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400" b="1" dirty="0">
                          <a:solidFill>
                            <a:srgbClr val="000000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149 чел. </a:t>
                      </a:r>
                      <a:r>
                        <a:rPr lang="ru-RU" altLang="ru-RU" sz="1400" dirty="0">
                          <a:solidFill>
                            <a:srgbClr val="000000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психологической сепарации </a:t>
                      </a:r>
                      <a:endParaRPr lang="ru-RU" altLang="ru-RU" sz="14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2216105"/>
                  </a:ext>
                </a:extLst>
              </a:tr>
              <a:tr h="1168400">
                <a:tc>
                  <a:txBody>
                    <a:bodyPr/>
                    <a:lstStyle/>
                    <a:p>
                      <a:r>
                        <a:rPr kumimoji="0" lang="ru-RU" alt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Лектории по психологическому благополучию (более 800 чел.)</a:t>
                      </a:r>
                      <a:endParaRPr lang="ru-RU" sz="140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>
                          <a:latin typeface="+mn-lt"/>
                          <a:cs typeface="Times New Roman" panose="02020603050405020304" pitchFamily="18" charset="0"/>
                        </a:rPr>
                        <a:t>ПЦ </a:t>
                      </a:r>
                      <a:r>
                        <a:rPr lang="ru-RU" sz="1400" dirty="0">
                          <a:latin typeface="+mn-lt"/>
                          <a:cs typeface="Times New Roman" panose="02020603050405020304" pitchFamily="18" charset="0"/>
                        </a:rPr>
                        <a:t>- база учебной и производственной практики для клинических психологов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400" b="1" dirty="0">
                          <a:solidFill>
                            <a:srgbClr val="000000"/>
                          </a:solidFill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213 чел. </a:t>
                      </a:r>
                      <a:r>
                        <a:rPr lang="ru-RU" altLang="ru-RU" sz="1400" dirty="0">
                          <a:solidFill>
                            <a:srgbClr val="000000"/>
                          </a:solidFill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мотивации учебной деятельности </a:t>
                      </a:r>
                      <a:endParaRPr lang="ru-RU" sz="14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r>
                        <a:rPr lang="ru-RU" sz="1400" b="1" dirty="0">
                          <a:latin typeface="+mn-lt"/>
                          <a:cs typeface="Times New Roman" panose="02020603050405020304" pitchFamily="18" charset="0"/>
                        </a:rPr>
                        <a:t>Участие в работе </a:t>
                      </a:r>
                    </a:p>
                    <a:p>
                      <a:r>
                        <a:rPr lang="ru-RU" sz="1400" dirty="0">
                          <a:latin typeface="+mn-lt"/>
                          <a:cs typeface="Times New Roman" panose="02020603050405020304" pitchFamily="18" charset="0"/>
                        </a:rPr>
                        <a:t>Совета кураторов</a:t>
                      </a:r>
                    </a:p>
                    <a:p>
                      <a:r>
                        <a:rPr lang="ru-RU" sz="1400" dirty="0">
                          <a:latin typeface="+mn-lt"/>
                          <a:cs typeface="Times New Roman" panose="02020603050405020304" pitchFamily="18" charset="0"/>
                        </a:rPr>
                        <a:t>Школы молодого преподавателя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alt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51677318"/>
                  </a:ext>
                </a:extLst>
              </a:tr>
              <a:tr h="1112520">
                <a:tc>
                  <a:txBody>
                    <a:bodyPr/>
                    <a:lstStyle/>
                    <a:p>
                      <a:endParaRPr lang="ru-RU" sz="140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r>
                        <a:rPr lang="ru-RU" altLang="ru-RU" sz="1400" dirty="0"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программы психологического сопровождения в период адаптации первокурсников, развития компонентов эмоциональной регуляции, развития коммуникативной компетентности, тренинги </a:t>
                      </a:r>
                      <a:r>
                        <a:rPr lang="ru-RU" altLang="ru-RU" sz="1400" dirty="0" err="1"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командообразования</a:t>
                      </a:r>
                      <a:r>
                        <a:rPr lang="ru-RU" altLang="ru-RU" sz="1400" dirty="0"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40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marL="0" indent="0" algn="r">
                        <a:buFontTx/>
                        <a:buNone/>
                      </a:pPr>
                      <a:r>
                        <a:rPr lang="ru-RU" altLang="ru-RU" sz="1400" dirty="0">
                          <a:latin typeface="+mn-lt"/>
                          <a:cs typeface="Times New Roman" panose="02020603050405020304" pitchFamily="18" charset="0"/>
                        </a:rPr>
                        <a:t>Артюхова Т.Ю., </a:t>
                      </a:r>
                      <a:r>
                        <a:rPr lang="en-US" altLang="ru-RU" sz="1400" dirty="0">
                          <a:latin typeface="+mn-lt"/>
                          <a:cs typeface="Times New Roman" panose="02020603050405020304" pitchFamily="18" charset="0"/>
                          <a:hlinkClick r:id="rId3"/>
                        </a:rPr>
                        <a:t>tartjuchova@mail.ru</a:t>
                      </a:r>
                      <a:endParaRPr lang="en-US" altLang="ru-RU" sz="1400" dirty="0">
                        <a:latin typeface="+mn-lt"/>
                        <a:cs typeface="Times New Roman" panose="02020603050405020304" pitchFamily="18" charset="0"/>
                      </a:endParaRPr>
                    </a:p>
                    <a:p>
                      <a:pPr marL="0" indent="0" algn="r">
                        <a:buFontTx/>
                        <a:buNone/>
                      </a:pPr>
                      <a:r>
                        <a:rPr lang="en-US" altLang="ru-RU" sz="1400" dirty="0">
                          <a:latin typeface="+mn-lt"/>
                          <a:cs typeface="Times New Roman" panose="02020603050405020304" pitchFamily="18" charset="0"/>
                        </a:rPr>
                        <a:t>+79835041689</a:t>
                      </a:r>
                      <a:endParaRPr lang="ru-RU" sz="140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9237204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9459831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object 79">
            <a:extLst>
              <a:ext uri="{FF2B5EF4-FFF2-40B4-BE49-F238E27FC236}">
                <a16:creationId xmlns:a16="http://schemas.microsoft.com/office/drawing/2014/main" id="{0CF613E2-080A-4558-BD22-4E8A3EB9E997}"/>
              </a:ext>
            </a:extLst>
          </p:cNvPr>
          <p:cNvGrpSpPr/>
          <p:nvPr/>
        </p:nvGrpSpPr>
        <p:grpSpPr>
          <a:xfrm>
            <a:off x="-2" y="0"/>
            <a:ext cx="12196036" cy="6857615"/>
            <a:chOff x="2311" y="0"/>
            <a:chExt cx="14803901" cy="11308714"/>
          </a:xfrm>
        </p:grpSpPr>
        <p:pic>
          <p:nvPicPr>
            <p:cNvPr id="12" name="object 80">
              <a:extLst>
                <a:ext uri="{FF2B5EF4-FFF2-40B4-BE49-F238E27FC236}">
                  <a16:creationId xmlns:a16="http://schemas.microsoft.com/office/drawing/2014/main" id="{087F53FB-9420-44C6-A421-3DCC4079CCC4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881130" y="0"/>
              <a:ext cx="9925082" cy="11308556"/>
            </a:xfrm>
            <a:prstGeom prst="rect">
              <a:avLst/>
            </a:prstGeom>
          </p:spPr>
        </p:pic>
        <p:sp>
          <p:nvSpPr>
            <p:cNvPr id="13" name="object 81">
              <a:extLst>
                <a:ext uri="{FF2B5EF4-FFF2-40B4-BE49-F238E27FC236}">
                  <a16:creationId xmlns:a16="http://schemas.microsoft.com/office/drawing/2014/main" id="{8FE2344C-7E06-49F7-A67C-9CC861268236}"/>
                </a:ext>
              </a:extLst>
            </p:cNvPr>
            <p:cNvSpPr/>
            <p:nvPr/>
          </p:nvSpPr>
          <p:spPr>
            <a:xfrm>
              <a:off x="2311" y="0"/>
              <a:ext cx="9714627" cy="11308714"/>
            </a:xfrm>
            <a:custGeom>
              <a:avLst/>
              <a:gdLst/>
              <a:ahLst/>
              <a:cxnLst/>
              <a:rect l="l" t="t" r="r" b="b"/>
              <a:pathLst>
                <a:path w="6188710" h="11308715">
                  <a:moveTo>
                    <a:pt x="6188293" y="0"/>
                  </a:moveTo>
                  <a:lnTo>
                    <a:pt x="0" y="0"/>
                  </a:lnTo>
                  <a:lnTo>
                    <a:pt x="0" y="11308556"/>
                  </a:lnTo>
                  <a:lnTo>
                    <a:pt x="6188293" y="11308556"/>
                  </a:lnTo>
                  <a:lnTo>
                    <a:pt x="6188293" y="0"/>
                  </a:lnTo>
                  <a:close/>
                </a:path>
              </a:pathLst>
            </a:custGeom>
            <a:solidFill>
              <a:srgbClr val="A2A2A2"/>
            </a:solidFill>
          </p:spPr>
          <p:txBody>
            <a:bodyPr wrap="square" lIns="0" tIns="0" rIns="0" bIns="0" rtlCol="0"/>
            <a:lstStyle/>
            <a:p>
              <a:endParaRPr sz="1385" dirty="0"/>
            </a:p>
          </p:txBody>
        </p:sp>
      </p:grp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0B312DBB-F432-4FCA-9D37-905C992E575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889" b="65347" l="20508" r="35508">
                        <a14:foregroundMark x1="22266" y1="46181" x2="22266" y2="46181"/>
                        <a14:foregroundMark x1="21719" y1="44028" x2="21719" y2="44028"/>
                        <a14:foregroundMark x1="26055" y1="38889" x2="26055" y2="38889"/>
                        <a14:foregroundMark x1="35508" y1="51319" x2="35508" y2="51319"/>
                        <a14:foregroundMark x1="21406" y1="58403" x2="21406" y2="58403"/>
                        <a14:foregroundMark x1="20508" y1="53264" x2="20508" y2="53264"/>
                        <a14:foregroundMark x1="26836" y1="56875" x2="26836" y2="56875"/>
                        <a14:foregroundMark x1="27852" y1="56458" x2="27852" y2="56458"/>
                        <a14:foregroundMark x1="28945" y1="55833" x2="28945" y2="55833"/>
                        <a14:foregroundMark x1="28398" y1="60625" x2="28398" y2="60625"/>
                        <a14:foregroundMark x1="30273" y1="63542" x2="30273" y2="63542"/>
                        <a14:foregroundMark x1="27930" y1="65347" x2="27930" y2="65347"/>
                        <a14:backgroundMark x1="28164" y1="45208" x2="28164" y2="45208"/>
                      </a14:backgroundRemoval>
                    </a14:imgEffect>
                  </a14:imgLayer>
                </a14:imgProps>
              </a:ext>
            </a:extLst>
          </a:blip>
          <a:srcRect l="20013" t="37695" r="63944" b="33651"/>
          <a:stretch/>
        </p:blipFill>
        <p:spPr>
          <a:xfrm>
            <a:off x="11168963" y="47065"/>
            <a:ext cx="945988" cy="950400"/>
          </a:xfrm>
          <a:prstGeom prst="rect">
            <a:avLst/>
          </a:prstGeom>
        </p:spPr>
      </p:pic>
      <p:sp>
        <p:nvSpPr>
          <p:cNvPr id="17" name="Заголовок 1">
            <a:extLst>
              <a:ext uri="{FF2B5EF4-FFF2-40B4-BE49-F238E27FC236}">
                <a16:creationId xmlns:a16="http://schemas.microsoft.com/office/drawing/2014/main" id="{D116F625-809F-4725-984A-7E370E2B9268}"/>
              </a:ext>
            </a:extLst>
          </p:cNvPr>
          <p:cNvSpPr txBox="1">
            <a:spLocks/>
          </p:cNvSpPr>
          <p:nvPr/>
        </p:nvSpPr>
        <p:spPr>
          <a:xfrm>
            <a:off x="242988" y="0"/>
            <a:ext cx="10890824" cy="1063123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118872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72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2692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ОТРЯДЫ</a:t>
            </a:r>
          </a:p>
          <a:p>
            <a:pPr>
              <a:lnSpc>
                <a:spcPct val="100000"/>
              </a:lnSpc>
            </a:pPr>
            <a:endParaRPr lang="ru-RU" sz="2692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9" name="Объект 2">
            <a:extLst>
              <a:ext uri="{FF2B5EF4-FFF2-40B4-BE49-F238E27FC236}">
                <a16:creationId xmlns:a16="http://schemas.microsoft.com/office/drawing/2014/main" id="{F2346BAB-3238-4B13-A2E0-EF6BB8B41C7E}"/>
              </a:ext>
            </a:extLst>
          </p:cNvPr>
          <p:cNvSpPr txBox="1">
            <a:spLocks/>
          </p:cNvSpPr>
          <p:nvPr/>
        </p:nvSpPr>
        <p:spPr>
          <a:xfrm>
            <a:off x="696397" y="1265625"/>
            <a:ext cx="7306893" cy="5056451"/>
          </a:xfrm>
          <a:prstGeom prst="rect">
            <a:avLst/>
          </a:prstGeom>
        </p:spPr>
        <p:txBody>
          <a:bodyPr anchor="ctr"/>
          <a:lstStyle>
            <a:lvl1pPr marL="297180" indent="-297180" algn="l" defTabSz="1188720" rtl="0" eaLnBrk="1" latinLnBrk="0" hangingPunct="1">
              <a:lnSpc>
                <a:spcPct val="90000"/>
              </a:lnSpc>
              <a:spcBef>
                <a:spcPts val="1300"/>
              </a:spcBef>
              <a:buFont typeface="Arial" panose="020B0604020202020204" pitchFamily="34" charset="0"/>
              <a:buChar char="•"/>
              <a:defRPr sz="36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91540" indent="-297180" algn="l" defTabSz="1188720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31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85900" indent="-297180" algn="l" defTabSz="1188720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80260" indent="-297180" algn="l" defTabSz="1188720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3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74620" indent="-297180" algn="l" defTabSz="1188720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3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68980" indent="-297180" algn="l" defTabSz="1188720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3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863340" indent="-297180" algn="l" defTabSz="1188720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3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457700" indent="-297180" algn="l" defTabSz="1188720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3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052060" indent="-297180" algn="l" defTabSz="1188720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3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lnSpc>
                <a:spcPct val="100000"/>
              </a:lnSpc>
              <a:spcBef>
                <a:spcPts val="0"/>
              </a:spcBef>
              <a:buClr>
                <a:srgbClr val="A21C28"/>
              </a:buClr>
              <a:buFont typeface="+mj-lt"/>
              <a:buAutoNum type="arabicPeriod"/>
            </a:pPr>
            <a:r>
              <a:rPr lang="ru-RU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Педагогический отряд «</a:t>
            </a:r>
            <a:r>
              <a:rPr lang="ru-RU" sz="2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Ortus</a:t>
            </a:r>
            <a:r>
              <a:rPr lang="ru-RU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»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buClr>
                <a:srgbClr val="A21C28"/>
              </a:buClr>
              <a:buFont typeface="+mj-lt"/>
              <a:buAutoNum type="arabicPeriod"/>
            </a:pPr>
            <a:r>
              <a:rPr lang="ru-RU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Сервисный отряд «Ника»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buClr>
                <a:srgbClr val="A21C28"/>
              </a:buClr>
              <a:buFont typeface="+mj-lt"/>
              <a:buAutoNum type="arabicPeriod"/>
            </a:pPr>
            <a:r>
              <a:rPr lang="ru-RU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Строительный отряд «Всенародная стройка» им. М.Н. </a:t>
            </a:r>
            <a:r>
              <a:rPr lang="ru-RU" sz="2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Цукановой</a:t>
            </a:r>
            <a:endParaRPr lang="ru-RU" sz="20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buClr>
                <a:srgbClr val="A21C28"/>
              </a:buClr>
              <a:buFont typeface="+mj-lt"/>
              <a:buAutoNum type="arabicPeriod"/>
            </a:pPr>
            <a:r>
              <a:rPr lang="ru-RU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Строительный отряд «Конунг»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buClr>
                <a:srgbClr val="A21C28"/>
              </a:buClr>
              <a:buFont typeface="+mj-lt"/>
              <a:buAutoNum type="arabicPeriod"/>
            </a:pPr>
            <a:r>
              <a:rPr lang="ru-RU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Медицинский отряд «</a:t>
            </a:r>
            <a:r>
              <a:rPr lang="ru-RU" sz="2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Panacea</a:t>
            </a:r>
            <a:r>
              <a:rPr lang="ru-RU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» им. А.А. Вишневского</a:t>
            </a:r>
            <a:endParaRPr lang="en-US" sz="20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buClr>
                <a:srgbClr val="A21C28"/>
              </a:buClr>
              <a:buFont typeface="+mj-lt"/>
              <a:buAutoNum type="arabicPeriod"/>
            </a:pPr>
            <a:r>
              <a:rPr lang="ru-RU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Медицинский отряд «Служба Оперативного Спасения»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buClr>
                <a:srgbClr val="A21C28"/>
              </a:buClr>
              <a:buFont typeface="+mj-lt"/>
              <a:buAutoNum type="arabicPeriod"/>
            </a:pPr>
            <a:r>
              <a:rPr lang="ru-RU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Медицинский отряд «Артемида»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buClr>
                <a:srgbClr val="A21C28"/>
              </a:buClr>
              <a:buFont typeface="+mj-lt"/>
              <a:buAutoNum type="arabicPeriod"/>
            </a:pPr>
            <a:r>
              <a:rPr lang="ru-RU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Медицинский отряд «Аспирин»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buClr>
                <a:srgbClr val="A21C28"/>
              </a:buClr>
              <a:buFont typeface="+mj-lt"/>
              <a:buAutoNum type="arabicPeriod"/>
            </a:pPr>
            <a:r>
              <a:rPr lang="ru-RU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Медицинский отряд «Стражи»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buClr>
                <a:srgbClr val="A21C28"/>
              </a:buClr>
              <a:buFont typeface="+mj-lt"/>
              <a:buAutoNum type="arabicPeriod"/>
            </a:pPr>
            <a:r>
              <a:rPr lang="ru-RU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Медицинский отряд «ДНК»</a:t>
            </a:r>
          </a:p>
        </p:txBody>
      </p:sp>
    </p:spTree>
    <p:extLst>
      <p:ext uri="{BB962C8B-B14F-4D97-AF65-F5344CB8AC3E}">
        <p14:creationId xmlns:p14="http://schemas.microsoft.com/office/powerpoint/2010/main" val="181375626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B1909864-3276-49B2-86A7-F09A5E3C2C4B}"/>
              </a:ext>
            </a:extLst>
          </p:cNvPr>
          <p:cNvSpPr/>
          <p:nvPr/>
        </p:nvSpPr>
        <p:spPr>
          <a:xfrm>
            <a:off x="892544" y="1266089"/>
            <a:ext cx="6072459" cy="201757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A074D7-DC6A-4DBD-AF4E-DBD2E18D2A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382" y="2"/>
            <a:ext cx="10667504" cy="1266090"/>
          </a:xfrm>
        </p:spPr>
        <p:txBody>
          <a:bodyPr>
            <a:normAutofit/>
          </a:bodyPr>
          <a:lstStyle/>
          <a:p>
            <a:r>
              <a:rPr lang="ru-RU" sz="3000" b="1" dirty="0">
                <a:solidFill>
                  <a:srgbClr val="A21C2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РОССИЙСКАЯ СТУДЕНЧЕСКАЯ ВЕСНА</a:t>
            </a:r>
            <a:br>
              <a:rPr lang="ru-RU" sz="3000" b="1" dirty="0">
                <a:solidFill>
                  <a:srgbClr val="A21C28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sz="3000" b="1" dirty="0">
                <a:latin typeface="Verdana" panose="020B0604030504040204" pitchFamily="34" charset="0"/>
                <a:ea typeface="Verdana" panose="020B0604030504040204" pitchFamily="34" charset="0"/>
              </a:rPr>
              <a:t>КРАСНОЯРСКИЙ КРАЙ</a:t>
            </a:r>
          </a:p>
        </p:txBody>
      </p:sp>
      <p:sp>
        <p:nvSpPr>
          <p:cNvPr id="8" name="Объект 2">
            <a:extLst>
              <a:ext uri="{FF2B5EF4-FFF2-40B4-BE49-F238E27FC236}">
                <a16:creationId xmlns:a16="http://schemas.microsoft.com/office/drawing/2014/main" id="{F91120DD-A24C-44BC-9811-34ED5A3B238F}"/>
              </a:ext>
            </a:extLst>
          </p:cNvPr>
          <p:cNvSpPr txBox="1">
            <a:spLocks/>
          </p:cNvSpPr>
          <p:nvPr/>
        </p:nvSpPr>
        <p:spPr>
          <a:xfrm>
            <a:off x="892545" y="1266091"/>
            <a:ext cx="6072458" cy="2017569"/>
          </a:xfrm>
          <a:prstGeom prst="rect">
            <a:avLst/>
          </a:prstGeom>
        </p:spPr>
        <p:txBody>
          <a:bodyPr anchor="ctr"/>
          <a:lstStyle>
            <a:lvl1pPr marL="297180" indent="-297180" algn="l" defTabSz="1188720" rtl="0" eaLnBrk="1" latinLnBrk="0" hangingPunct="1">
              <a:lnSpc>
                <a:spcPct val="90000"/>
              </a:lnSpc>
              <a:spcBef>
                <a:spcPts val="1300"/>
              </a:spcBef>
              <a:buFont typeface="Arial" panose="020B0604020202020204" pitchFamily="34" charset="0"/>
              <a:buChar char="•"/>
              <a:defRPr sz="36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91540" indent="-297180" algn="l" defTabSz="1188720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31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85900" indent="-297180" algn="l" defTabSz="1188720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80260" indent="-297180" algn="l" defTabSz="1188720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3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74620" indent="-297180" algn="l" defTabSz="1188720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3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68980" indent="-297180" algn="l" defTabSz="1188720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3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863340" indent="-297180" algn="l" defTabSz="1188720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3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457700" indent="-297180" algn="l" defTabSz="1188720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3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052060" indent="-297180" algn="l" defTabSz="1188720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3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b="1" dirty="0">
                <a:solidFill>
                  <a:srgbClr val="A21C28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ВУЗОВСКАЯ КОНЦЕРТНАЯ ПРОГРАММА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«Пока смерть не разлучит нас»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ru-RU" sz="1600" dirty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Лауреат </a:t>
            </a:r>
            <a:r>
              <a:rPr lang="ru-RU" sz="1600" b="1" dirty="0">
                <a:solidFill>
                  <a:srgbClr val="A21C28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1</a:t>
            </a: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степени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80 участников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Режиссеры – Василий Нейман и Ирина Щербакова</a:t>
            </a:r>
          </a:p>
        </p:txBody>
      </p:sp>
      <p:pic>
        <p:nvPicPr>
          <p:cNvPr id="6" name="Рисунок 5" descr="Изображение выглядит как человек, платформа, зеленый&#10;&#10;Автоматически созданное описание">
            <a:extLst>
              <a:ext uri="{FF2B5EF4-FFF2-40B4-BE49-F238E27FC236}">
                <a16:creationId xmlns:a16="http://schemas.microsoft.com/office/drawing/2014/main" id="{6578A591-B944-408A-A8AA-F06CE4E67B3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14"/>
          <a:stretch/>
        </p:blipFill>
        <p:spPr>
          <a:xfrm>
            <a:off x="6965003" y="1266091"/>
            <a:ext cx="3707032" cy="5415210"/>
          </a:xfrm>
          <a:prstGeom prst="rect">
            <a:avLst/>
          </a:prstGeom>
        </p:spPr>
      </p:pic>
      <p:pic>
        <p:nvPicPr>
          <p:cNvPr id="7" name="Рисунок 6" descr="Изображение выглядит как человек, стоит, группа, платформа&#10;&#10;Автоматически созданное описание">
            <a:extLst>
              <a:ext uri="{FF2B5EF4-FFF2-40B4-BE49-F238E27FC236}">
                <a16:creationId xmlns:a16="http://schemas.microsoft.com/office/drawing/2014/main" id="{6C602251-12A0-4524-BF7B-EDC25E8F8AA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89"/>
          <a:stretch/>
        </p:blipFill>
        <p:spPr>
          <a:xfrm>
            <a:off x="892545" y="3283662"/>
            <a:ext cx="6072458" cy="339764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9165785-CB46-2129-F020-7155A3AC983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1014" t="29185" r="47272" b="49930"/>
          <a:stretch/>
        </p:blipFill>
        <p:spPr>
          <a:xfrm>
            <a:off x="11163869" y="57548"/>
            <a:ext cx="951088" cy="953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60815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A074D7-DC6A-4DBD-AF4E-DBD2E18D2A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382" y="2"/>
            <a:ext cx="10667504" cy="1266090"/>
          </a:xfrm>
        </p:spPr>
        <p:txBody>
          <a:bodyPr>
            <a:normAutofit/>
          </a:bodyPr>
          <a:lstStyle/>
          <a:p>
            <a:r>
              <a:rPr lang="ru-RU" sz="3000" b="1" dirty="0">
                <a:solidFill>
                  <a:srgbClr val="A21C2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РОССИЙСКАЯ СТУДЕНЧЕСКАЯ ВЕСНА</a:t>
            </a:r>
            <a:br>
              <a:rPr lang="ru-RU" sz="3000" b="1" dirty="0">
                <a:solidFill>
                  <a:srgbClr val="A21C28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ru-RU" sz="30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8" name="Объект 2">
            <a:extLst>
              <a:ext uri="{FF2B5EF4-FFF2-40B4-BE49-F238E27FC236}">
                <a16:creationId xmlns:a16="http://schemas.microsoft.com/office/drawing/2014/main" id="{F91120DD-A24C-44BC-9811-34ED5A3B238F}"/>
              </a:ext>
            </a:extLst>
          </p:cNvPr>
          <p:cNvSpPr txBox="1">
            <a:spLocks/>
          </p:cNvSpPr>
          <p:nvPr/>
        </p:nvSpPr>
        <p:spPr>
          <a:xfrm>
            <a:off x="5379135" y="1814941"/>
            <a:ext cx="6465675" cy="4024781"/>
          </a:xfrm>
          <a:prstGeom prst="rect">
            <a:avLst/>
          </a:prstGeom>
        </p:spPr>
        <p:txBody>
          <a:bodyPr anchor="ctr"/>
          <a:lstStyle>
            <a:lvl1pPr marL="297180" indent="-297180" algn="l" defTabSz="1188720" rtl="0" eaLnBrk="1" latinLnBrk="0" hangingPunct="1">
              <a:lnSpc>
                <a:spcPct val="90000"/>
              </a:lnSpc>
              <a:spcBef>
                <a:spcPts val="1300"/>
              </a:spcBef>
              <a:buFont typeface="Arial" panose="020B0604020202020204" pitchFamily="34" charset="0"/>
              <a:buChar char="•"/>
              <a:defRPr sz="36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91540" indent="-297180" algn="l" defTabSz="1188720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31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85900" indent="-297180" algn="l" defTabSz="1188720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80260" indent="-297180" algn="l" defTabSz="1188720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3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74620" indent="-297180" algn="l" defTabSz="1188720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3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68980" indent="-297180" algn="l" defTabSz="1188720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3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863340" indent="-297180" algn="l" defTabSz="1188720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3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457700" indent="-297180" algn="l" defTabSz="1188720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3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052060" indent="-297180" algn="l" defTabSz="1188720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3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600" b="1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АЛЕКСЕЙ НИКИТЕВИЧ </a:t>
            </a:r>
            <a:r>
              <a:rPr lang="ru-RU" sz="1600" b="1" dirty="0">
                <a:solidFill>
                  <a:srgbClr val="A21C28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3</a:t>
            </a: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место, инструментальное направление, соло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ru-RU" sz="1600" dirty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600" b="1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ПУЗАНКОВА ПОЛИНА </a:t>
            </a:r>
            <a:r>
              <a:rPr lang="ru-RU" sz="1600" b="1" dirty="0">
                <a:solidFill>
                  <a:srgbClr val="A21C28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3</a:t>
            </a:r>
            <a:r>
              <a:rPr lang="ru-RU" sz="1600" b="1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место, вокальное направление, эстрадный вокал, соло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ru-RU" sz="1600" dirty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600" b="1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АНСАМБЛЬ</a:t>
            </a: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«Здравица» </a:t>
            </a:r>
            <a:r>
              <a:rPr lang="ru-RU" sz="1600" b="1" dirty="0">
                <a:solidFill>
                  <a:srgbClr val="A21C28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2</a:t>
            </a: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место, вокальное направление, конкурс ансамблей народной песни 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ru-RU" sz="1600" dirty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ru-RU" sz="1600" dirty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600" b="1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ПО ИТОГАМ ФЕСТИВАЛЯ</a:t>
            </a: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сборная Красноярского края заняла </a:t>
            </a:r>
            <a:r>
              <a:rPr lang="ru-RU" sz="1600" b="1" dirty="0">
                <a:solidFill>
                  <a:srgbClr val="A21C28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1</a:t>
            </a: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место в общем зачете!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62078097-B255-403D-9769-3F9B5894B6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14941"/>
            <a:ext cx="5379136" cy="40247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7B6DF5E-6149-EC64-E070-F22AD9AE049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014" t="29185" r="47272" b="49930"/>
          <a:stretch/>
        </p:blipFill>
        <p:spPr>
          <a:xfrm>
            <a:off x="11163869" y="57548"/>
            <a:ext cx="951088" cy="953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92095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A074D7-DC6A-4DBD-AF4E-DBD2E18D2A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382" y="2"/>
            <a:ext cx="10667504" cy="1266090"/>
          </a:xfrm>
        </p:spPr>
        <p:txBody>
          <a:bodyPr>
            <a:normAutofit/>
          </a:bodyPr>
          <a:lstStyle/>
          <a:p>
            <a:r>
              <a:rPr lang="en-US" sz="3000" b="1" dirty="0">
                <a:solidFill>
                  <a:srgbClr val="A21C2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XXI </a:t>
            </a:r>
            <a:r>
              <a:rPr lang="ru-RU" sz="3000" b="1" dirty="0">
                <a:solidFill>
                  <a:srgbClr val="A21C2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ВСЕРОССИЙСКИЕ</a:t>
            </a:r>
            <a:br>
              <a:rPr lang="ru-RU" sz="3000" b="1" dirty="0">
                <a:solidFill>
                  <a:srgbClr val="A21C28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sz="3000" b="1" dirty="0">
                <a:latin typeface="Verdana" panose="020B0604030504040204" pitchFamily="34" charset="0"/>
                <a:ea typeface="Verdana" panose="020B0604030504040204" pitchFamily="34" charset="0"/>
              </a:rPr>
              <a:t>ДЕЛЬФИЙСКИЕ</a:t>
            </a:r>
            <a:r>
              <a:rPr lang="ru-RU" sz="3000" b="1" dirty="0">
                <a:solidFill>
                  <a:srgbClr val="A21C2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3000" b="1" dirty="0">
                <a:latin typeface="Verdana" panose="020B0604030504040204" pitchFamily="34" charset="0"/>
                <a:ea typeface="Verdana" panose="020B0604030504040204" pitchFamily="34" charset="0"/>
              </a:rPr>
              <a:t>ИГРЫ</a:t>
            </a:r>
          </a:p>
        </p:txBody>
      </p:sp>
      <p:sp>
        <p:nvSpPr>
          <p:cNvPr id="8" name="Объект 2">
            <a:extLst>
              <a:ext uri="{FF2B5EF4-FFF2-40B4-BE49-F238E27FC236}">
                <a16:creationId xmlns:a16="http://schemas.microsoft.com/office/drawing/2014/main" id="{F91120DD-A24C-44BC-9811-34ED5A3B238F}"/>
              </a:ext>
            </a:extLst>
          </p:cNvPr>
          <p:cNvSpPr txBox="1">
            <a:spLocks/>
          </p:cNvSpPr>
          <p:nvPr/>
        </p:nvSpPr>
        <p:spPr>
          <a:xfrm>
            <a:off x="333060" y="1796774"/>
            <a:ext cx="5762669" cy="4024781"/>
          </a:xfrm>
          <a:prstGeom prst="rect">
            <a:avLst/>
          </a:prstGeom>
        </p:spPr>
        <p:txBody>
          <a:bodyPr anchor="ctr"/>
          <a:lstStyle>
            <a:lvl1pPr marL="297180" indent="-297180" algn="l" defTabSz="1188720" rtl="0" eaLnBrk="1" latinLnBrk="0" hangingPunct="1">
              <a:lnSpc>
                <a:spcPct val="90000"/>
              </a:lnSpc>
              <a:spcBef>
                <a:spcPts val="1300"/>
              </a:spcBef>
              <a:buFont typeface="Arial" panose="020B0604020202020204" pitchFamily="34" charset="0"/>
              <a:buChar char="•"/>
              <a:defRPr sz="36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91540" indent="-297180" algn="l" defTabSz="1188720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31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85900" indent="-297180" algn="l" defTabSz="1188720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80260" indent="-297180" algn="l" defTabSz="1188720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3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74620" indent="-297180" algn="l" defTabSz="1188720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3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68980" indent="-297180" algn="l" defTabSz="1188720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3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863340" indent="-297180" algn="l" defTabSz="1188720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3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457700" indent="-297180" algn="l" defTabSz="1188720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3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052060" indent="-297180" algn="l" defTabSz="1188720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3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b="1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Золото «Эпидемиология и биоинформатика»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Астанин Павел Андреевич, 601 группа МПФФ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600" dirty="0" err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Перевертов</a:t>
            </a: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Тимофей Андреевич, 301 группа МПФФ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ru-RU" sz="1600" dirty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ru-RU" sz="1600" dirty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b="1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Специальный диплом «Эпидемиология и биоинформатика» 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Костромина Регина Андреевна, 506 группа Лечебное дело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ru-RU" sz="1600" dirty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ru-RU" sz="1600" dirty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b="1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Специальный диплом «Вокальный коллектив, 17-25 лет» 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Вокальный ансамбль «</a:t>
            </a:r>
            <a:r>
              <a:rPr lang="ru-RU" sz="1600" dirty="0" err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Фриссон</a:t>
            </a: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»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DB44DDAE-206F-4CED-8182-82C67E718C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272" y="2228472"/>
            <a:ext cx="6095728" cy="337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7B51149-B0E9-22C6-6CC9-D6B66843C25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014" t="29185" r="47272" b="49930"/>
          <a:stretch/>
        </p:blipFill>
        <p:spPr>
          <a:xfrm>
            <a:off x="11163869" y="57548"/>
            <a:ext cx="951088" cy="953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23177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A074D7-DC6A-4DBD-AF4E-DBD2E18D2A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382" y="2"/>
            <a:ext cx="10667504" cy="1266090"/>
          </a:xfrm>
        </p:spPr>
        <p:txBody>
          <a:bodyPr>
            <a:normAutofit/>
          </a:bodyPr>
          <a:lstStyle/>
          <a:p>
            <a:r>
              <a:rPr lang="ru-RU" sz="3000" b="1" dirty="0">
                <a:solidFill>
                  <a:srgbClr val="A21C2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ПОБЕДА В МЕЖДУНАРОДНОМ IT-ХАКАТОНЕ </a:t>
            </a:r>
            <a:r>
              <a:rPr lang="ru-RU" sz="3000" b="1" dirty="0">
                <a:latin typeface="Verdana" panose="020B0604030504040204" pitchFamily="34" charset="0"/>
                <a:ea typeface="Verdana" panose="020B0604030504040204" pitchFamily="34" charset="0"/>
              </a:rPr>
              <a:t>«ЦИФРОВАЯ МЕДИЦИНА»</a:t>
            </a:r>
          </a:p>
        </p:txBody>
      </p:sp>
      <p:pic>
        <p:nvPicPr>
          <p:cNvPr id="7" name="Picture 2" descr="index.php (625×887)">
            <a:extLst>
              <a:ext uri="{FF2B5EF4-FFF2-40B4-BE49-F238E27FC236}">
                <a16:creationId xmlns:a16="http://schemas.microsoft.com/office/drawing/2014/main" id="{3E4F19EC-59C3-4908-8FC4-E0F2CB844D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6178" y="1266091"/>
            <a:ext cx="3908504" cy="5546353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index.php (627×889)">
            <a:extLst>
              <a:ext uri="{FF2B5EF4-FFF2-40B4-BE49-F238E27FC236}">
                <a16:creationId xmlns:a16="http://schemas.microsoft.com/office/drawing/2014/main" id="{C73B3C1B-C8AB-4D55-BA75-31669C6437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9" t="590" r="1452" b="1993"/>
          <a:stretch/>
        </p:blipFill>
        <p:spPr bwMode="auto">
          <a:xfrm>
            <a:off x="6457320" y="1266090"/>
            <a:ext cx="3825296" cy="5546353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2D3FB51-FADC-CB80-C4DB-5E746E47386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1014" t="29185" r="47272" b="49930"/>
          <a:stretch/>
        </p:blipFill>
        <p:spPr>
          <a:xfrm>
            <a:off x="11163869" y="57548"/>
            <a:ext cx="951088" cy="953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4735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object 2">
            <a:extLst>
              <a:ext uri="{FF2B5EF4-FFF2-40B4-BE49-F238E27FC236}">
                <a16:creationId xmlns:a16="http://schemas.microsoft.com/office/drawing/2014/main" id="{CE18AE72-6D20-4C23-B156-0C6109927BF8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665158" y="1030784"/>
            <a:ext cx="8563538" cy="5794877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A074D7-DC6A-4DBD-AF4E-DBD2E18D2A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382" y="2"/>
            <a:ext cx="10667504" cy="1266090"/>
          </a:xfrm>
        </p:spPr>
        <p:txBody>
          <a:bodyPr>
            <a:normAutofit/>
          </a:bodyPr>
          <a:lstStyle/>
          <a:p>
            <a:r>
              <a:rPr lang="ru-RU" sz="3000" b="1" dirty="0">
                <a:solidFill>
                  <a:srgbClr val="A21C2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ИЗМЕНЕНИЯ </a:t>
            </a:r>
            <a:r>
              <a:rPr lang="ru-RU" sz="3000" b="1" dirty="0">
                <a:latin typeface="Verdana" panose="020B0604030504040204" pitchFamily="34" charset="0"/>
                <a:ea typeface="Verdana" panose="020B0604030504040204" pitchFamily="34" charset="0"/>
              </a:rPr>
              <a:t>В РАБОТЕ С МОЛОДЕЖЬЮ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9062C9F-1A28-4E34-9500-E127BD3D2AA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014" t="29185" r="47272" b="49930"/>
          <a:stretch/>
        </p:blipFill>
        <p:spPr>
          <a:xfrm>
            <a:off x="11163869" y="57548"/>
            <a:ext cx="951088" cy="9539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EB47C94-5FB2-2A83-A0E2-C26B01786D7C}"/>
              </a:ext>
            </a:extLst>
          </p:cNvPr>
          <p:cNvSpPr txBox="1"/>
          <p:nvPr/>
        </p:nvSpPr>
        <p:spPr>
          <a:xfrm>
            <a:off x="249382" y="1682044"/>
            <a:ext cx="113555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/>
              <a:t>Федеральный закон от 30.12.2020 г. № 489-ФЗ </a:t>
            </a:r>
          </a:p>
          <a:p>
            <a:r>
              <a:rPr lang="ru-RU" sz="2000" b="1" dirty="0"/>
              <a:t>«О молодежной политике в Российской Федерации»</a:t>
            </a:r>
          </a:p>
        </p:txBody>
      </p:sp>
      <p:pic>
        <p:nvPicPr>
          <p:cNvPr id="7" name="object 141">
            <a:extLst>
              <a:ext uri="{FF2B5EF4-FFF2-40B4-BE49-F238E27FC236}">
                <a16:creationId xmlns:a16="http://schemas.microsoft.com/office/drawing/2014/main" id="{A6A3D65A-0EF0-46C8-A78F-C37FF8933E61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49382" y="2567076"/>
            <a:ext cx="865450" cy="86543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C45D5FA-C5A4-A2DB-A347-4B4055099282}"/>
              </a:ext>
            </a:extLst>
          </p:cNvPr>
          <p:cNvSpPr txBox="1"/>
          <p:nvPr/>
        </p:nvSpPr>
        <p:spPr>
          <a:xfrm>
            <a:off x="1253066" y="2442278"/>
            <a:ext cx="877803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Установлена усовершенствованная концепция молодежной политики, а не система «сдерживания молодежи». </a:t>
            </a:r>
          </a:p>
          <a:p>
            <a:r>
              <a:rPr lang="ru-RU" dirty="0"/>
              <a:t>Запущен механизм создания необходимых условий для самореализации молодежи, поддержки социально значимых инициатив молодежных общественных объединений.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C3C5CB7-8C82-CDF2-6234-A486D4094090}"/>
              </a:ext>
            </a:extLst>
          </p:cNvPr>
          <p:cNvSpPr txBox="1"/>
          <p:nvPr/>
        </p:nvSpPr>
        <p:spPr>
          <a:xfrm>
            <a:off x="1190629" y="4604595"/>
            <a:ext cx="884047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Закон об инфраструктуре и молодёжных организациях, посвящён их взаимодействию с государством и между собой. </a:t>
            </a:r>
          </a:p>
          <a:p>
            <a:r>
              <a:rPr lang="ru-RU" b="1" dirty="0"/>
              <a:t>Молодёжи не помощь нужна, а возможности!</a:t>
            </a:r>
          </a:p>
        </p:txBody>
      </p:sp>
      <p:pic>
        <p:nvPicPr>
          <p:cNvPr id="11" name="object 141">
            <a:extLst>
              <a:ext uri="{FF2B5EF4-FFF2-40B4-BE49-F238E27FC236}">
                <a16:creationId xmlns:a16="http://schemas.microsoft.com/office/drawing/2014/main" id="{C3973357-1F50-5E8B-6F30-F19F7E80E6FA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49382" y="4743236"/>
            <a:ext cx="865450" cy="865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23949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A074D7-DC6A-4DBD-AF4E-DBD2E18D2A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382" y="2"/>
            <a:ext cx="10667504" cy="1266090"/>
          </a:xfrm>
        </p:spPr>
        <p:txBody>
          <a:bodyPr>
            <a:normAutofit/>
          </a:bodyPr>
          <a:lstStyle/>
          <a:p>
            <a:r>
              <a:rPr lang="ru-RU" sz="3000" b="1" dirty="0">
                <a:solidFill>
                  <a:srgbClr val="A21C2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СПОРТИВНЫЕ ДОСТИЖЕНИЯ КРАСГМУ</a:t>
            </a:r>
            <a:br>
              <a:rPr lang="ru-RU" sz="3000" b="1" dirty="0">
                <a:solidFill>
                  <a:srgbClr val="A21C28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ru-RU" sz="3000" b="1" dirty="0">
              <a:solidFill>
                <a:srgbClr val="A21C28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" name="Объект 2">
            <a:extLst>
              <a:ext uri="{FF2B5EF4-FFF2-40B4-BE49-F238E27FC236}">
                <a16:creationId xmlns:a16="http://schemas.microsoft.com/office/drawing/2014/main" id="{87221267-C7A7-49D6-BD3B-6874B263415A}"/>
              </a:ext>
            </a:extLst>
          </p:cNvPr>
          <p:cNvSpPr txBox="1">
            <a:spLocks/>
          </p:cNvSpPr>
          <p:nvPr/>
        </p:nvSpPr>
        <p:spPr>
          <a:xfrm>
            <a:off x="-1" y="1477574"/>
            <a:ext cx="6096001" cy="5380424"/>
          </a:xfrm>
          <a:prstGeom prst="rect">
            <a:avLst/>
          </a:prstGeom>
        </p:spPr>
        <p:txBody>
          <a:bodyPr anchor="t"/>
          <a:lstStyle>
            <a:lvl1pPr marL="297180" indent="-297180" algn="l" defTabSz="1188720" rtl="0" eaLnBrk="1" latinLnBrk="0" hangingPunct="1">
              <a:lnSpc>
                <a:spcPct val="90000"/>
              </a:lnSpc>
              <a:spcBef>
                <a:spcPts val="1300"/>
              </a:spcBef>
              <a:buFont typeface="Arial" panose="020B0604020202020204" pitchFamily="34" charset="0"/>
              <a:buChar char="•"/>
              <a:defRPr sz="36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91540" indent="-297180" algn="l" defTabSz="1188720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31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85900" indent="-297180" algn="l" defTabSz="1188720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80260" indent="-297180" algn="l" defTabSz="1188720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3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74620" indent="-297180" algn="l" defTabSz="1188720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3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68980" indent="-297180" algn="l" defTabSz="1188720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3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863340" indent="-297180" algn="l" defTabSz="1188720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3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457700" indent="-297180" algn="l" defTabSz="1188720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3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052060" indent="-297180" algn="l" defTabSz="1188720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3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b="1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ПЕРВЫЙ ВСЕРОССИЙСКИЙ ЗИМНИЙ ФЕСТИВАЛЬ МАССОВОГО СПОРТА АССОЦИАЦИИ СТУДЕНЧЕСКИХ СПОРТИВНЫХ КЛУБОВ РОССИИ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b="1" dirty="0">
                <a:solidFill>
                  <a:srgbClr val="A21C28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ФЕВРАЛЬ 2022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ru-RU" sz="1600" dirty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714375" indent="-296863">
              <a:lnSpc>
                <a:spcPct val="100000"/>
              </a:lnSpc>
              <a:spcBef>
                <a:spcPts val="0"/>
              </a:spcBef>
            </a:pP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Кёрлинг</a:t>
            </a:r>
          </a:p>
          <a:p>
            <a:pPr marL="714375" indent="-296863">
              <a:lnSpc>
                <a:spcPct val="100000"/>
              </a:lnSpc>
              <a:spcBef>
                <a:spcPts val="0"/>
              </a:spcBef>
            </a:pP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Лыжные гонки</a:t>
            </a:r>
          </a:p>
          <a:p>
            <a:pPr marL="714375" indent="-296863">
              <a:lnSpc>
                <a:spcPct val="100000"/>
              </a:lnSpc>
              <a:spcBef>
                <a:spcPts val="0"/>
              </a:spcBef>
            </a:pP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Сноуборд</a:t>
            </a:r>
          </a:p>
          <a:p>
            <a:pPr marL="714375" indent="-296863">
              <a:lnSpc>
                <a:spcPct val="100000"/>
              </a:lnSpc>
              <a:spcBef>
                <a:spcPts val="0"/>
              </a:spcBef>
            </a:pP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Регби на снегу</a:t>
            </a:r>
          </a:p>
          <a:p>
            <a:pPr marL="714375" indent="-296863">
              <a:lnSpc>
                <a:spcPct val="100000"/>
              </a:lnSpc>
              <a:spcBef>
                <a:spcPts val="0"/>
              </a:spcBef>
            </a:pPr>
            <a:r>
              <a:rPr lang="ru-RU" sz="1600" dirty="0" err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Юкигассен</a:t>
            </a:r>
            <a:endParaRPr lang="ru-RU" sz="1600" dirty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ru-RU" sz="1600" dirty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600" b="1" dirty="0">
                <a:solidFill>
                  <a:srgbClr val="A21C28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I</a:t>
            </a: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ru-RU" sz="1600" b="1" dirty="0">
                <a:solidFill>
                  <a:srgbClr val="A21C28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МЕСТО</a:t>
            </a: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в общекомандном зачете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среди медицинских вузов России</a:t>
            </a:r>
          </a:p>
        </p:txBody>
      </p:sp>
      <p:sp>
        <p:nvSpPr>
          <p:cNvPr id="8" name="Объект 2">
            <a:extLst>
              <a:ext uri="{FF2B5EF4-FFF2-40B4-BE49-F238E27FC236}">
                <a16:creationId xmlns:a16="http://schemas.microsoft.com/office/drawing/2014/main" id="{2B0B6DEA-9A49-4534-B2EF-76601981F888}"/>
              </a:ext>
            </a:extLst>
          </p:cNvPr>
          <p:cNvSpPr txBox="1">
            <a:spLocks/>
          </p:cNvSpPr>
          <p:nvPr/>
        </p:nvSpPr>
        <p:spPr>
          <a:xfrm>
            <a:off x="6096000" y="1477574"/>
            <a:ext cx="6096001" cy="5380424"/>
          </a:xfrm>
          <a:prstGeom prst="rect">
            <a:avLst/>
          </a:prstGeom>
        </p:spPr>
        <p:txBody>
          <a:bodyPr anchor="t"/>
          <a:lstStyle>
            <a:lvl1pPr marL="297180" indent="-297180" algn="l" defTabSz="1188720" rtl="0" eaLnBrk="1" latinLnBrk="0" hangingPunct="1">
              <a:lnSpc>
                <a:spcPct val="90000"/>
              </a:lnSpc>
              <a:spcBef>
                <a:spcPts val="1300"/>
              </a:spcBef>
              <a:buFont typeface="Arial" panose="020B0604020202020204" pitchFamily="34" charset="0"/>
              <a:buChar char="•"/>
              <a:defRPr sz="36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91540" indent="-297180" algn="l" defTabSz="1188720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31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85900" indent="-297180" algn="l" defTabSz="1188720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80260" indent="-297180" algn="l" defTabSz="1188720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3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74620" indent="-297180" algn="l" defTabSz="1188720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3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68980" indent="-297180" algn="l" defTabSz="1188720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3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863340" indent="-297180" algn="l" defTabSz="1188720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3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457700" indent="-297180" algn="l" defTabSz="1188720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3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052060" indent="-297180" algn="l" defTabSz="1188720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3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b="1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ФОРУМ СТУДЕНЧЕСКИХ СПОРТИВНЫХ КЛУБОВ КРАСНОЯРСКОГО КРАЯ «КРАСГМУФЕСТ»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b="1" dirty="0">
                <a:solidFill>
                  <a:srgbClr val="A21C28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МАРТ 2022 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en-US" sz="1600" dirty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ru-RU" sz="1600" dirty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Клубный турнир – </a:t>
            </a:r>
            <a:r>
              <a:rPr lang="ru-RU" sz="1600" b="1" dirty="0">
                <a:solidFill>
                  <a:srgbClr val="A21C28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I</a:t>
            </a: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место 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Турнир по настольному теннису –  </a:t>
            </a:r>
            <a:r>
              <a:rPr lang="ru-RU" sz="1600" b="1" dirty="0">
                <a:solidFill>
                  <a:srgbClr val="A21C28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I</a:t>
            </a: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место 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Турнир по шахматам – </a:t>
            </a:r>
            <a:r>
              <a:rPr lang="ru-RU" sz="1600" b="1" dirty="0">
                <a:solidFill>
                  <a:srgbClr val="A21C28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II</a:t>
            </a: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место 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Турнир по дартсу – </a:t>
            </a:r>
            <a:r>
              <a:rPr lang="ru-RU" sz="1600" b="1" dirty="0">
                <a:solidFill>
                  <a:srgbClr val="A21C28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I</a:t>
            </a: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место 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Турнир по FIFA 22 – </a:t>
            </a:r>
            <a:r>
              <a:rPr lang="ru-RU" sz="1600" b="1" dirty="0">
                <a:solidFill>
                  <a:srgbClr val="A21C28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IV</a:t>
            </a: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место 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Битва болельщиков – </a:t>
            </a:r>
            <a:r>
              <a:rPr lang="ru-RU" sz="1600" b="1" dirty="0">
                <a:solidFill>
                  <a:srgbClr val="A21C28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II</a:t>
            </a: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место 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ru-RU" sz="1600" dirty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600" b="1" dirty="0">
                <a:solidFill>
                  <a:srgbClr val="A21C28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II МЕСТО </a:t>
            </a: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в общекомандном зачете 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среди вузов России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5AAFF40-505B-9DEF-AB68-2D576C6682B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014" t="29185" r="47272" b="49930"/>
          <a:stretch/>
        </p:blipFill>
        <p:spPr>
          <a:xfrm>
            <a:off x="11163869" y="57548"/>
            <a:ext cx="951088" cy="953925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C2BBA49-F4CA-11BB-C686-DA0600E8A94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7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28636"/>
            <a:ext cx="12195361" cy="4829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5675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A074D7-DC6A-4DBD-AF4E-DBD2E18D2A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382" y="2"/>
            <a:ext cx="10667504" cy="1266090"/>
          </a:xfrm>
        </p:spPr>
        <p:txBody>
          <a:bodyPr>
            <a:normAutofit/>
          </a:bodyPr>
          <a:lstStyle/>
          <a:p>
            <a:r>
              <a:rPr lang="ru-RU" sz="3000" b="1" dirty="0">
                <a:solidFill>
                  <a:srgbClr val="A21C2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СПОРТИВНЫЕ ДОСТИЖЕНИЯ КРАСГМУ</a:t>
            </a:r>
            <a:br>
              <a:rPr lang="ru-RU" sz="3000" b="1" dirty="0">
                <a:solidFill>
                  <a:srgbClr val="A21C28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ru-RU" sz="3000" b="1" dirty="0">
              <a:solidFill>
                <a:srgbClr val="A21C28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" name="Объект 2">
            <a:extLst>
              <a:ext uri="{FF2B5EF4-FFF2-40B4-BE49-F238E27FC236}">
                <a16:creationId xmlns:a16="http://schemas.microsoft.com/office/drawing/2014/main" id="{87221267-C7A7-49D6-BD3B-6874B263415A}"/>
              </a:ext>
            </a:extLst>
          </p:cNvPr>
          <p:cNvSpPr txBox="1">
            <a:spLocks/>
          </p:cNvSpPr>
          <p:nvPr/>
        </p:nvSpPr>
        <p:spPr>
          <a:xfrm>
            <a:off x="-1" y="1477574"/>
            <a:ext cx="6096001" cy="5380424"/>
          </a:xfrm>
          <a:prstGeom prst="rect">
            <a:avLst/>
          </a:prstGeom>
        </p:spPr>
        <p:txBody>
          <a:bodyPr anchor="t"/>
          <a:lstStyle>
            <a:lvl1pPr marL="297180" indent="-297180" algn="l" defTabSz="1188720" rtl="0" eaLnBrk="1" latinLnBrk="0" hangingPunct="1">
              <a:lnSpc>
                <a:spcPct val="90000"/>
              </a:lnSpc>
              <a:spcBef>
                <a:spcPts val="1300"/>
              </a:spcBef>
              <a:buFont typeface="Arial" panose="020B0604020202020204" pitchFamily="34" charset="0"/>
              <a:buChar char="•"/>
              <a:defRPr sz="36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91540" indent="-297180" algn="l" defTabSz="1188720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31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85900" indent="-297180" algn="l" defTabSz="1188720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80260" indent="-297180" algn="l" defTabSz="1188720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3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74620" indent="-297180" algn="l" defTabSz="1188720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3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68980" indent="-297180" algn="l" defTabSz="1188720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3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863340" indent="-297180" algn="l" defTabSz="1188720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3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457700" indent="-297180" algn="l" defTabSz="1188720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3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052060" indent="-297180" algn="l" defTabSz="1188720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3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b="1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ФЕСТИВАЛЬ СПОРТА СРЕДИ СТУДЕНТОВ МЕДИЦИНСКИХ И ФАРМАЦЕВТИЧЕСКИХ ВУЗОВ СИБИРСКОГО ФЕДЕРАЛЬНОГО ОКРУГА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b="1" dirty="0">
                <a:solidFill>
                  <a:srgbClr val="A21C28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2022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ru-RU" sz="1600" b="1" dirty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Баскетбол (мужчины, женщины) – </a:t>
            </a:r>
            <a:r>
              <a:rPr lang="en-US" sz="1600" b="1" dirty="0">
                <a:solidFill>
                  <a:srgbClr val="A21C28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I</a:t>
            </a: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место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Настольный теннис – </a:t>
            </a:r>
            <a:r>
              <a:rPr lang="en-US" sz="1600" b="1" dirty="0">
                <a:solidFill>
                  <a:srgbClr val="A21C28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I</a:t>
            </a: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место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Плавание – </a:t>
            </a:r>
            <a:r>
              <a:rPr lang="en-US" sz="1600" b="1" dirty="0">
                <a:solidFill>
                  <a:srgbClr val="A21C28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I</a:t>
            </a: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место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Футбол – </a:t>
            </a:r>
            <a:r>
              <a:rPr lang="en-US" sz="1600" b="1" dirty="0">
                <a:solidFill>
                  <a:srgbClr val="A21C28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II</a:t>
            </a: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место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Бадминтон – </a:t>
            </a:r>
            <a:r>
              <a:rPr lang="en-US" sz="1600" b="1" dirty="0">
                <a:solidFill>
                  <a:srgbClr val="A21C28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IV</a:t>
            </a: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место</a:t>
            </a:r>
          </a:p>
        </p:txBody>
      </p:sp>
      <p:sp>
        <p:nvSpPr>
          <p:cNvPr id="8" name="Объект 2">
            <a:extLst>
              <a:ext uri="{FF2B5EF4-FFF2-40B4-BE49-F238E27FC236}">
                <a16:creationId xmlns:a16="http://schemas.microsoft.com/office/drawing/2014/main" id="{2B0B6DEA-9A49-4534-B2EF-76601981F888}"/>
              </a:ext>
            </a:extLst>
          </p:cNvPr>
          <p:cNvSpPr txBox="1">
            <a:spLocks/>
          </p:cNvSpPr>
          <p:nvPr/>
        </p:nvSpPr>
        <p:spPr>
          <a:xfrm>
            <a:off x="6096000" y="1477574"/>
            <a:ext cx="6096001" cy="5380424"/>
          </a:xfrm>
          <a:prstGeom prst="rect">
            <a:avLst/>
          </a:prstGeom>
        </p:spPr>
        <p:txBody>
          <a:bodyPr anchor="t"/>
          <a:lstStyle>
            <a:lvl1pPr marL="297180" indent="-297180" algn="l" defTabSz="1188720" rtl="0" eaLnBrk="1" latinLnBrk="0" hangingPunct="1">
              <a:lnSpc>
                <a:spcPct val="90000"/>
              </a:lnSpc>
              <a:spcBef>
                <a:spcPts val="1300"/>
              </a:spcBef>
              <a:buFont typeface="Arial" panose="020B0604020202020204" pitchFamily="34" charset="0"/>
              <a:buChar char="•"/>
              <a:defRPr sz="36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91540" indent="-297180" algn="l" defTabSz="1188720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31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85900" indent="-297180" algn="l" defTabSz="1188720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80260" indent="-297180" algn="l" defTabSz="1188720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3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74620" indent="-297180" algn="l" defTabSz="1188720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3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68980" indent="-297180" algn="l" defTabSz="1188720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3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863340" indent="-297180" algn="l" defTabSz="1188720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3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457700" indent="-297180" algn="l" defTabSz="1188720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3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052060" indent="-297180" algn="l" defTabSz="1188720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3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b="1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КРАЕВАЯ «УНИВЕРСИАДА - 2022» СРЕДИ ВЫСШИХ ЗАВЕДЕНИЙ ГОРОДА КРАСНОЯРСКА И КРАСНОЯРСКОГО КРАЯ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en-US" sz="1600" b="1" dirty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en-US" sz="1600" b="1" dirty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ru-RU" sz="1600" b="1" dirty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Баскетбол (девушки) – </a:t>
            </a:r>
            <a:r>
              <a:rPr lang="ru-RU" sz="1600" b="1" dirty="0">
                <a:solidFill>
                  <a:srgbClr val="A21C28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I</a:t>
            </a: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место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Волейбол (девушки) – </a:t>
            </a:r>
            <a:r>
              <a:rPr lang="ru-RU" sz="1600" b="1" dirty="0">
                <a:solidFill>
                  <a:srgbClr val="A21C28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I</a:t>
            </a: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место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Настольный теннис – </a:t>
            </a:r>
            <a:r>
              <a:rPr lang="ru-RU" sz="1600" b="1" dirty="0">
                <a:solidFill>
                  <a:srgbClr val="A21C28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III</a:t>
            </a: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место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Мини-футбол (девушки) – </a:t>
            </a:r>
            <a:r>
              <a:rPr lang="ru-RU" sz="1600" b="1" dirty="0">
                <a:solidFill>
                  <a:srgbClr val="A21C28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III</a:t>
            </a: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место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776954C-1687-5BB2-C1E1-8C517A58ED7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014" t="29185" r="47272" b="49930"/>
          <a:stretch/>
        </p:blipFill>
        <p:spPr>
          <a:xfrm>
            <a:off x="11163869" y="57548"/>
            <a:ext cx="951088" cy="953925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98767CA-EFC6-86EF-70D1-DA69A0BB521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7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28636"/>
            <a:ext cx="12195361" cy="4829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2247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A074D7-DC6A-4DBD-AF4E-DBD2E18D2A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382" y="2"/>
            <a:ext cx="10667504" cy="1266090"/>
          </a:xfrm>
        </p:spPr>
        <p:txBody>
          <a:bodyPr>
            <a:normAutofit/>
          </a:bodyPr>
          <a:lstStyle/>
          <a:p>
            <a:r>
              <a:rPr lang="ru-RU" sz="3000" b="1" dirty="0">
                <a:solidFill>
                  <a:srgbClr val="A21C2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СПОРТИВНЫЕ ДОСТИЖЕНИЯ КРАСГМУ</a:t>
            </a:r>
            <a:br>
              <a:rPr lang="ru-RU" sz="3000" b="1" dirty="0">
                <a:solidFill>
                  <a:srgbClr val="A21C28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ru-RU" sz="3000" b="1" dirty="0">
              <a:solidFill>
                <a:srgbClr val="A21C28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A29EFE63-1FA7-4246-9F29-E6A004A13A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46" b="2222"/>
          <a:stretch/>
        </p:blipFill>
        <p:spPr bwMode="auto">
          <a:xfrm>
            <a:off x="0" y="1266090"/>
            <a:ext cx="12192000" cy="5591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D3DB918-B464-4D5D-6BBC-9F078F35261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014" t="29185" r="47272" b="49930"/>
          <a:stretch/>
        </p:blipFill>
        <p:spPr>
          <a:xfrm>
            <a:off x="11163869" y="57548"/>
            <a:ext cx="951088" cy="953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77723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A074D7-DC6A-4DBD-AF4E-DBD2E18D2A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382" y="2"/>
            <a:ext cx="10667504" cy="1266090"/>
          </a:xfrm>
        </p:spPr>
        <p:txBody>
          <a:bodyPr>
            <a:normAutofit/>
          </a:bodyPr>
          <a:lstStyle/>
          <a:p>
            <a:r>
              <a:rPr lang="ru-RU" sz="3000" b="1" dirty="0">
                <a:solidFill>
                  <a:srgbClr val="A21C2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XV</a:t>
            </a:r>
            <a:r>
              <a:rPr lang="ru-RU" sz="3000" b="1" dirty="0">
                <a:latin typeface="Verdana" panose="020B0604030504040204" pitchFamily="34" charset="0"/>
                <a:ea typeface="Verdana" panose="020B0604030504040204" pitchFamily="34" charset="0"/>
              </a:rPr>
              <a:t> Международный молодежный Фестиваль «Студенчество без границ»</a:t>
            </a:r>
          </a:p>
        </p:txBody>
      </p:sp>
      <p:sp>
        <p:nvSpPr>
          <p:cNvPr id="8" name="Объект 2">
            <a:extLst>
              <a:ext uri="{FF2B5EF4-FFF2-40B4-BE49-F238E27FC236}">
                <a16:creationId xmlns:a16="http://schemas.microsoft.com/office/drawing/2014/main" id="{22592A55-C1F6-4CE0-A0F7-5DA3D02CAABB}"/>
              </a:ext>
            </a:extLst>
          </p:cNvPr>
          <p:cNvSpPr txBox="1">
            <a:spLocks/>
          </p:cNvSpPr>
          <p:nvPr/>
        </p:nvSpPr>
        <p:spPr>
          <a:xfrm>
            <a:off x="327004" y="1629234"/>
            <a:ext cx="3615211" cy="4784876"/>
          </a:xfrm>
          <a:prstGeom prst="rect">
            <a:avLst/>
          </a:prstGeom>
        </p:spPr>
        <p:txBody>
          <a:bodyPr anchor="ctr"/>
          <a:lstStyle>
            <a:lvl1pPr marL="297180" indent="-297180" algn="l" defTabSz="1188720" rtl="0" eaLnBrk="1" latinLnBrk="0" hangingPunct="1">
              <a:lnSpc>
                <a:spcPct val="90000"/>
              </a:lnSpc>
              <a:spcBef>
                <a:spcPts val="1300"/>
              </a:spcBef>
              <a:buFont typeface="Arial" panose="020B0604020202020204" pitchFamily="34" charset="0"/>
              <a:buChar char="•"/>
              <a:defRPr sz="36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91540" indent="-297180" algn="l" defTabSz="1188720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31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85900" indent="-297180" algn="l" defTabSz="1188720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80260" indent="-297180" algn="l" defTabSz="1188720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3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74620" indent="-297180" algn="l" defTabSz="1188720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3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68980" indent="-297180" algn="l" defTabSz="1188720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3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863340" indent="-297180" algn="l" defTabSz="1188720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3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457700" indent="-297180" algn="l" defTabSz="1188720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3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052060" indent="-297180" algn="l" defTabSz="1188720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3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800" b="1" dirty="0">
                <a:solidFill>
                  <a:srgbClr val="A21C28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2 ДНЯ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более </a:t>
            </a:r>
            <a:r>
              <a:rPr lang="ru-RU" sz="1800" b="1" dirty="0">
                <a:solidFill>
                  <a:srgbClr val="A21C28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700</a:t>
            </a:r>
            <a:r>
              <a:rPr lang="ru-RU" sz="18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студентов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b="1" dirty="0">
                <a:solidFill>
                  <a:srgbClr val="A21C28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10</a:t>
            </a:r>
            <a:r>
              <a:rPr lang="ru-RU" sz="18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вузов города и края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обучающиеся из </a:t>
            </a:r>
            <a:r>
              <a:rPr lang="ru-RU" sz="1800" b="1" dirty="0">
                <a:solidFill>
                  <a:srgbClr val="A21C28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20</a:t>
            </a:r>
            <a:r>
              <a:rPr lang="ru-RU" sz="18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стран</a:t>
            </a:r>
          </a:p>
        </p:txBody>
      </p:sp>
      <p:pic>
        <p:nvPicPr>
          <p:cNvPr id="6" name="Picture 2" descr="index.php (2000×1160)">
            <a:extLst>
              <a:ext uri="{FF2B5EF4-FFF2-40B4-BE49-F238E27FC236}">
                <a16:creationId xmlns:a16="http://schemas.microsoft.com/office/drawing/2014/main" id="{3B4518EB-B00D-47FE-B951-5BBD2A9336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2215" y="1629234"/>
            <a:ext cx="8249785" cy="4784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363BCD6-6424-8433-139A-332003DB032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014" t="29185" r="47272" b="49930"/>
          <a:stretch/>
        </p:blipFill>
        <p:spPr>
          <a:xfrm>
            <a:off x="11163869" y="57548"/>
            <a:ext cx="951088" cy="953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61909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A074D7-DC6A-4DBD-AF4E-DBD2E18D2A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382" y="2"/>
            <a:ext cx="10667504" cy="1266090"/>
          </a:xfrm>
        </p:spPr>
        <p:txBody>
          <a:bodyPr>
            <a:normAutofit/>
          </a:bodyPr>
          <a:lstStyle/>
          <a:p>
            <a:r>
              <a:rPr lang="ru-RU" sz="3000" b="1" dirty="0">
                <a:solidFill>
                  <a:srgbClr val="A21C2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ВЫЕЗДНЫЕ МЕРОПРИЯТИЯ</a:t>
            </a:r>
            <a:br>
              <a:rPr lang="ru-RU" sz="3000" b="1" dirty="0">
                <a:solidFill>
                  <a:srgbClr val="A21C28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sz="3000" b="1" dirty="0">
                <a:latin typeface="Verdana" panose="020B0604030504040204" pitchFamily="34" charset="0"/>
                <a:ea typeface="Verdana" panose="020B0604030504040204" pitchFamily="34" charset="0"/>
              </a:rPr>
              <a:t>НА МАНСКОЙ ЗАИМКЕ</a:t>
            </a:r>
          </a:p>
        </p:txBody>
      </p:sp>
      <p:sp>
        <p:nvSpPr>
          <p:cNvPr id="7" name="Объект 2">
            <a:extLst>
              <a:ext uri="{FF2B5EF4-FFF2-40B4-BE49-F238E27FC236}">
                <a16:creationId xmlns:a16="http://schemas.microsoft.com/office/drawing/2014/main" id="{8027B48C-6BEB-482C-BF13-428C80B91C0D}"/>
              </a:ext>
            </a:extLst>
          </p:cNvPr>
          <p:cNvSpPr txBox="1">
            <a:spLocks/>
          </p:cNvSpPr>
          <p:nvPr/>
        </p:nvSpPr>
        <p:spPr>
          <a:xfrm>
            <a:off x="0" y="1266090"/>
            <a:ext cx="12192000" cy="720155"/>
          </a:xfrm>
          <a:prstGeom prst="rect">
            <a:avLst/>
          </a:prstGeom>
        </p:spPr>
        <p:txBody>
          <a:bodyPr anchor="ctr"/>
          <a:lstStyle>
            <a:lvl1pPr marL="297180" indent="-297180" algn="l" defTabSz="1188720" rtl="0" eaLnBrk="1" latinLnBrk="0" hangingPunct="1">
              <a:lnSpc>
                <a:spcPct val="90000"/>
              </a:lnSpc>
              <a:spcBef>
                <a:spcPts val="1300"/>
              </a:spcBef>
              <a:buFont typeface="Arial" panose="020B0604020202020204" pitchFamily="34" charset="0"/>
              <a:buChar char="•"/>
              <a:defRPr sz="36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91540" indent="-297180" algn="l" defTabSz="1188720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31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85900" indent="-297180" algn="l" defTabSz="1188720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80260" indent="-297180" algn="l" defTabSz="1188720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3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74620" indent="-297180" algn="l" defTabSz="1188720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3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68980" indent="-297180" algn="l" defTabSz="1188720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3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863340" indent="-297180" algn="l" defTabSz="1188720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3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457700" indent="-297180" algn="l" defTabSz="1188720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3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052060" indent="-297180" algn="l" defTabSz="1188720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3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b="1" dirty="0">
                <a:solidFill>
                  <a:srgbClr val="A21C28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7-9 октября </a:t>
            </a:r>
            <a:r>
              <a:rPr lang="ru-RU" sz="1800" b="1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«Школа студенческого актива. Творчество»</a:t>
            </a:r>
            <a:br>
              <a:rPr lang="ru-RU" sz="1800" b="1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</a:br>
            <a:r>
              <a:rPr lang="ru-RU" sz="1800" b="1" dirty="0">
                <a:solidFill>
                  <a:srgbClr val="A21C28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14-16 октября </a:t>
            </a:r>
            <a:r>
              <a:rPr lang="ru-RU" sz="1800" b="1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выезд команд-победителей «</a:t>
            </a:r>
            <a:r>
              <a:rPr lang="ru-RU" sz="1800" b="1" dirty="0" err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МойКрасГМУ</a:t>
            </a:r>
            <a:r>
              <a:rPr lang="ru-RU" sz="1800" b="1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»</a:t>
            </a:r>
            <a:endParaRPr lang="ru-RU" sz="1200" dirty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15BB708-16E2-40A7-B072-443FDFD8CFF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452" r="1602"/>
          <a:stretch/>
        </p:blipFill>
        <p:spPr>
          <a:xfrm>
            <a:off x="0" y="2301141"/>
            <a:ext cx="6095832" cy="3696962"/>
          </a:xfrm>
          <a:prstGeom prst="rect">
            <a:avLst/>
          </a:prstGeom>
        </p:spPr>
      </p:pic>
      <p:pic>
        <p:nvPicPr>
          <p:cNvPr id="9" name="Рисунок 8" descr="Изображение выглядит как потолок, человек, внутренний, пол&#10;&#10;Автоматически созданное описание">
            <a:extLst>
              <a:ext uri="{FF2B5EF4-FFF2-40B4-BE49-F238E27FC236}">
                <a16:creationId xmlns:a16="http://schemas.microsoft.com/office/drawing/2014/main" id="{54468C28-9EEF-47D9-907D-108ACEEE866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99" b="12110"/>
          <a:stretch/>
        </p:blipFill>
        <p:spPr>
          <a:xfrm>
            <a:off x="6096000" y="2301138"/>
            <a:ext cx="6086192" cy="3696963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96797DA-7497-1DFA-2DFA-39B805185EE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1014" t="29185" r="47272" b="49930"/>
          <a:stretch/>
        </p:blipFill>
        <p:spPr>
          <a:xfrm>
            <a:off x="11163869" y="57548"/>
            <a:ext cx="951088" cy="953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76557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 descr="index.php (1600×1200)">
            <a:extLst>
              <a:ext uri="{FF2B5EF4-FFF2-40B4-BE49-F238E27FC236}">
                <a16:creationId xmlns:a16="http://schemas.microsoft.com/office/drawing/2014/main" id="{E8BCCE83-5633-4D32-83C3-5CF4C44A91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290802"/>
            <a:ext cx="6693807" cy="5020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A074D7-DC6A-4DBD-AF4E-DBD2E18D2A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382" y="2"/>
            <a:ext cx="10667504" cy="1266090"/>
          </a:xfrm>
        </p:spPr>
        <p:txBody>
          <a:bodyPr>
            <a:normAutofit/>
          </a:bodyPr>
          <a:lstStyle/>
          <a:p>
            <a:r>
              <a:rPr lang="ru-RU" sz="3000" b="1" dirty="0">
                <a:solidFill>
                  <a:srgbClr val="A21C2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ЛЕТНИЙ </a:t>
            </a:r>
            <a:br>
              <a:rPr lang="ru-RU" sz="3000" b="1" dirty="0">
                <a:solidFill>
                  <a:srgbClr val="A21C28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sz="3000" b="1" dirty="0">
                <a:latin typeface="Verdana" panose="020B0604030504040204" pitchFamily="34" charset="0"/>
                <a:ea typeface="Verdana" panose="020B0604030504040204" pitchFamily="34" charset="0"/>
              </a:rPr>
              <a:t>УЧЕБНО-МЕТОДИЧЕСКИЙ ОТДЫХ*</a:t>
            </a:r>
          </a:p>
        </p:txBody>
      </p:sp>
      <p:sp>
        <p:nvSpPr>
          <p:cNvPr id="6" name="Объект 2">
            <a:extLst>
              <a:ext uri="{FF2B5EF4-FFF2-40B4-BE49-F238E27FC236}">
                <a16:creationId xmlns:a16="http://schemas.microsoft.com/office/drawing/2014/main" id="{87221267-C7A7-49D6-BD3B-6874B263415A}"/>
              </a:ext>
            </a:extLst>
          </p:cNvPr>
          <p:cNvSpPr txBox="1">
            <a:spLocks/>
          </p:cNvSpPr>
          <p:nvPr/>
        </p:nvSpPr>
        <p:spPr>
          <a:xfrm>
            <a:off x="-1" y="6289589"/>
            <a:ext cx="12192001" cy="568409"/>
          </a:xfrm>
          <a:prstGeom prst="rect">
            <a:avLst/>
          </a:prstGeom>
        </p:spPr>
        <p:txBody>
          <a:bodyPr anchor="ctr"/>
          <a:lstStyle>
            <a:lvl1pPr marL="297180" indent="-297180" algn="l" defTabSz="1188720" rtl="0" eaLnBrk="1" latinLnBrk="0" hangingPunct="1">
              <a:lnSpc>
                <a:spcPct val="90000"/>
              </a:lnSpc>
              <a:spcBef>
                <a:spcPts val="1300"/>
              </a:spcBef>
              <a:buFont typeface="Arial" panose="020B0604020202020204" pitchFamily="34" charset="0"/>
              <a:buChar char="•"/>
              <a:defRPr sz="36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91540" indent="-297180" algn="l" defTabSz="1188720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31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85900" indent="-297180" algn="l" defTabSz="1188720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80260" indent="-297180" algn="l" defTabSz="1188720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3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74620" indent="-297180" algn="l" defTabSz="1188720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3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68980" indent="-297180" algn="l" defTabSz="1188720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3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863340" indent="-297180" algn="l" defTabSz="1188720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3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457700" indent="-297180" algn="l" defTabSz="1188720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3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052060" indent="-297180" algn="l" defTabSz="1188720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3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* на учебно-лабораторной базе университета для студентов,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обучающихся с помощью языка-посредника</a:t>
            </a:r>
            <a:endParaRPr lang="ru-RU" sz="1100" dirty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6" descr="index.php (954×866)">
            <a:extLst>
              <a:ext uri="{FF2B5EF4-FFF2-40B4-BE49-F238E27FC236}">
                <a16:creationId xmlns:a16="http://schemas.microsoft.com/office/drawing/2014/main" id="{1C83D574-C248-4F48-9C86-AA9F51185A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1272" y="1293654"/>
            <a:ext cx="5530728" cy="5020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index.php (1569×1019)">
            <a:extLst>
              <a:ext uri="{FF2B5EF4-FFF2-40B4-BE49-F238E27FC236}">
                <a16:creationId xmlns:a16="http://schemas.microsoft.com/office/drawing/2014/main" id="{43B96073-2EF8-4130-B6F2-4C3435E63A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30" r="5602"/>
          <a:stretch/>
        </p:blipFill>
        <p:spPr bwMode="auto">
          <a:xfrm>
            <a:off x="1" y="1290802"/>
            <a:ext cx="6693806" cy="5022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0A80E76-A34D-A23E-A1AC-75FE11147C8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1014" t="29185" r="47272" b="49930"/>
          <a:stretch/>
        </p:blipFill>
        <p:spPr>
          <a:xfrm>
            <a:off x="11163869" y="57548"/>
            <a:ext cx="951088" cy="953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128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A074D7-DC6A-4DBD-AF4E-DBD2E18D2A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382" y="2"/>
            <a:ext cx="10667504" cy="1266090"/>
          </a:xfrm>
        </p:spPr>
        <p:txBody>
          <a:bodyPr>
            <a:normAutofit fontScale="90000"/>
          </a:bodyPr>
          <a:lstStyle/>
          <a:p>
            <a:r>
              <a:rPr lang="ru-RU" sz="3000" b="1" dirty="0">
                <a:solidFill>
                  <a:srgbClr val="A21C2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ПРОЕКТ СТУДЕНТОВ КРАСГМУ</a:t>
            </a:r>
            <a:br>
              <a:rPr lang="ru-RU" sz="3000" b="1" dirty="0">
                <a:solidFill>
                  <a:srgbClr val="A21C28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sz="3000" b="1" dirty="0">
                <a:latin typeface="Verdana" panose="020B0604030504040204" pitchFamily="34" charset="0"/>
                <a:ea typeface="Verdana" panose="020B0604030504040204" pitchFamily="34" charset="0"/>
              </a:rPr>
              <a:t>«Жизнь после поступления в Красноярский мед»</a:t>
            </a:r>
          </a:p>
        </p:txBody>
      </p:sp>
      <p:pic>
        <p:nvPicPr>
          <p:cNvPr id="5" name="Рисунок 4" descr="Изображение выглядит как текст, в позе&#10;&#10;Автоматически созданное описание">
            <a:extLst>
              <a:ext uri="{FF2B5EF4-FFF2-40B4-BE49-F238E27FC236}">
                <a16:creationId xmlns:a16="http://schemas.microsoft.com/office/drawing/2014/main" id="{8C2CEAF8-5D57-41DA-92E4-739E30CADE5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865"/>
          <a:stretch/>
        </p:blipFill>
        <p:spPr>
          <a:xfrm>
            <a:off x="2837290" y="1472552"/>
            <a:ext cx="6520481" cy="5118997"/>
          </a:xfrm>
          <a:prstGeom prst="rect">
            <a:avLst/>
          </a:prstGeom>
        </p:spPr>
      </p:pic>
      <p:pic>
        <p:nvPicPr>
          <p:cNvPr id="6" name="Рисунок 5" descr="Изображение выглядит как человек, мужчина, стоит&#10;&#10;Автоматически созданное описание">
            <a:extLst>
              <a:ext uri="{FF2B5EF4-FFF2-40B4-BE49-F238E27FC236}">
                <a16:creationId xmlns:a16="http://schemas.microsoft.com/office/drawing/2014/main" id="{22127465-0A96-4D3A-ACEB-918E37AC511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99" r="7209"/>
          <a:stretch/>
        </p:blipFill>
        <p:spPr>
          <a:xfrm>
            <a:off x="1" y="1472555"/>
            <a:ext cx="2837288" cy="5118997"/>
          </a:xfrm>
          <a:prstGeom prst="rect">
            <a:avLst/>
          </a:prstGeom>
        </p:spPr>
      </p:pic>
      <p:pic>
        <p:nvPicPr>
          <p:cNvPr id="8" name="Рисунок 7" descr="Изображение выглядит как человек, одежда, стоит, в позе&#10;&#10;Автоматически созданное описание">
            <a:extLst>
              <a:ext uri="{FF2B5EF4-FFF2-40B4-BE49-F238E27FC236}">
                <a16:creationId xmlns:a16="http://schemas.microsoft.com/office/drawing/2014/main" id="{C3874C59-E1BF-468B-A79C-DBD8DE5B5BE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0" r="11687"/>
          <a:stretch/>
        </p:blipFill>
        <p:spPr>
          <a:xfrm>
            <a:off x="9357771" y="1472553"/>
            <a:ext cx="2834229" cy="5118997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8859BD1-7783-05CB-6FEE-A510B6239B9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1014" t="29185" r="47272" b="49930"/>
          <a:stretch/>
        </p:blipFill>
        <p:spPr>
          <a:xfrm>
            <a:off x="11163869" y="57548"/>
            <a:ext cx="951088" cy="953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74548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A074D7-DC6A-4DBD-AF4E-DBD2E18D2A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382" y="2"/>
            <a:ext cx="10667504" cy="1266090"/>
          </a:xfrm>
        </p:spPr>
        <p:txBody>
          <a:bodyPr>
            <a:normAutofit/>
          </a:bodyPr>
          <a:lstStyle/>
          <a:p>
            <a:r>
              <a:rPr lang="ru-RU" sz="3000" b="1" dirty="0">
                <a:solidFill>
                  <a:srgbClr val="A21C2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ФОРМЫ</a:t>
            </a:r>
            <a:br>
              <a:rPr lang="ru-RU" sz="3000" b="1" dirty="0">
                <a:solidFill>
                  <a:srgbClr val="A21C28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sz="3000" b="1" dirty="0">
                <a:latin typeface="Verdana" panose="020B0604030504040204" pitchFamily="34" charset="0"/>
                <a:ea typeface="Verdana" panose="020B0604030504040204" pitchFamily="34" charset="0"/>
              </a:rPr>
              <a:t>СТУДЕНЧЕСКОГО САМОУПРАВЛЕНИЯ</a:t>
            </a:r>
          </a:p>
        </p:txBody>
      </p:sp>
      <p:sp>
        <p:nvSpPr>
          <p:cNvPr id="6" name="Объект 2">
            <a:extLst>
              <a:ext uri="{FF2B5EF4-FFF2-40B4-BE49-F238E27FC236}">
                <a16:creationId xmlns:a16="http://schemas.microsoft.com/office/drawing/2014/main" id="{87221267-C7A7-49D6-BD3B-6874B263415A}"/>
              </a:ext>
            </a:extLst>
          </p:cNvPr>
          <p:cNvSpPr txBox="1">
            <a:spLocks/>
          </p:cNvSpPr>
          <p:nvPr/>
        </p:nvSpPr>
        <p:spPr>
          <a:xfrm>
            <a:off x="4014882" y="1459473"/>
            <a:ext cx="7684591" cy="4966669"/>
          </a:xfrm>
          <a:prstGeom prst="rect">
            <a:avLst/>
          </a:prstGeom>
        </p:spPr>
        <p:txBody>
          <a:bodyPr anchor="ctr"/>
          <a:lstStyle>
            <a:lvl1pPr marL="297180" indent="-297180" algn="l" defTabSz="1188720" rtl="0" eaLnBrk="1" latinLnBrk="0" hangingPunct="1">
              <a:lnSpc>
                <a:spcPct val="90000"/>
              </a:lnSpc>
              <a:spcBef>
                <a:spcPts val="1300"/>
              </a:spcBef>
              <a:buFont typeface="Arial" panose="020B0604020202020204" pitchFamily="34" charset="0"/>
              <a:buChar char="•"/>
              <a:defRPr sz="36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91540" indent="-297180" algn="l" defTabSz="1188720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31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85900" indent="-297180" algn="l" defTabSz="1188720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80260" indent="-297180" algn="l" defTabSz="1188720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3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74620" indent="-297180" algn="l" defTabSz="1188720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3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68980" indent="-297180" algn="l" defTabSz="1188720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3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863340" indent="-297180" algn="l" defTabSz="1188720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3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457700" indent="-297180" algn="l" defTabSz="1188720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3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052060" indent="-297180" algn="l" defTabSz="1188720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3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A21C28"/>
              </a:buClr>
              <a:buNone/>
            </a:pPr>
            <a:r>
              <a:rPr lang="ru-RU" sz="1800" b="1" dirty="0">
                <a:solidFill>
                  <a:srgbClr val="A21C28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ПРОЕКТ</a:t>
            </a:r>
            <a:r>
              <a:rPr lang="ru-RU" sz="18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ru-RU" sz="1800" b="1" dirty="0">
                <a:solidFill>
                  <a:srgbClr val="A21C28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АДАПТАЦИИ</a:t>
            </a:r>
            <a:r>
              <a:rPr lang="ru-RU" sz="18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ru-RU" sz="1800" b="1" dirty="0">
                <a:solidFill>
                  <a:srgbClr val="A21C28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ПЕРВОКУРСНИКОВ</a:t>
            </a:r>
            <a:endParaRPr lang="en-US" sz="1800" b="1" dirty="0">
              <a:solidFill>
                <a:srgbClr val="A21C28"/>
              </a:solidFill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A21C28"/>
              </a:buClr>
              <a:buNone/>
            </a:pPr>
            <a:r>
              <a:rPr lang="ru-RU" sz="18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позволит погрузиться в студенческую культуру, адаптироваться, освоить учебные дисциплины, наладить коммуникацию и стать частью Семьи </a:t>
            </a:r>
            <a:r>
              <a:rPr lang="ru-RU" sz="1800" dirty="0" err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КрасГМУ</a:t>
            </a:r>
            <a:endParaRPr lang="en-US" sz="1800" dirty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A21C28"/>
              </a:buClr>
              <a:buNone/>
            </a:pPr>
            <a:endParaRPr lang="ru-RU" sz="1800" dirty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A21C28"/>
              </a:buClr>
              <a:buNone/>
            </a:pPr>
            <a:r>
              <a:rPr lang="ru-RU" sz="1800" b="1" dirty="0">
                <a:solidFill>
                  <a:srgbClr val="A21C28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БОЛЕЕ</a:t>
            </a:r>
            <a:r>
              <a:rPr lang="ru-RU" sz="18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ru-RU" sz="1800" b="1" dirty="0">
                <a:solidFill>
                  <a:srgbClr val="A21C28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150</a:t>
            </a:r>
            <a:r>
              <a:rPr lang="ru-RU" sz="18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студентов старших курсов в оргкомитете,</a:t>
            </a:r>
            <a:endParaRPr lang="en-US" sz="1800" dirty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A21C28"/>
              </a:buClr>
              <a:buNone/>
            </a:pPr>
            <a:r>
              <a:rPr lang="ru-RU" sz="18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более </a:t>
            </a:r>
            <a:r>
              <a:rPr lang="ru-RU" sz="1800" b="1" dirty="0">
                <a:solidFill>
                  <a:srgbClr val="A21C28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900</a:t>
            </a:r>
            <a:r>
              <a:rPr lang="ru-RU" sz="18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первокурсников из </a:t>
            </a:r>
            <a:r>
              <a:rPr lang="ru-RU" sz="1800" b="1" dirty="0">
                <a:solidFill>
                  <a:srgbClr val="A21C28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22</a:t>
            </a:r>
            <a:r>
              <a:rPr lang="ru-RU" sz="18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стран на всех факультетах</a:t>
            </a:r>
            <a:endParaRPr lang="en-US" sz="1800" dirty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A21C28"/>
              </a:buClr>
              <a:buNone/>
            </a:pPr>
            <a:endParaRPr lang="ru-RU" sz="1800" dirty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A21C28"/>
              </a:buClr>
              <a:buNone/>
            </a:pPr>
            <a:r>
              <a:rPr lang="ru-RU" sz="1800" b="1" dirty="0">
                <a:solidFill>
                  <a:srgbClr val="A21C28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ЗАПЛАНИРОВАНО</a:t>
            </a:r>
            <a:r>
              <a:rPr lang="ru-RU" sz="18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ru-RU" sz="1800" b="1" dirty="0">
                <a:solidFill>
                  <a:srgbClr val="A21C28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3</a:t>
            </a:r>
            <a:r>
              <a:rPr lang="ru-RU" sz="18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сезона, более </a:t>
            </a:r>
            <a:r>
              <a:rPr lang="ru-RU" sz="1800" b="1" dirty="0">
                <a:solidFill>
                  <a:srgbClr val="A21C28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100</a:t>
            </a:r>
            <a:r>
              <a:rPr lang="ru-RU" sz="18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мероприятий</a:t>
            </a:r>
            <a:endParaRPr lang="en-US" sz="1800" dirty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A21C28"/>
              </a:buClr>
              <a:buNone/>
            </a:pPr>
            <a:endParaRPr lang="ru-RU" sz="1800" dirty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A21C28"/>
              </a:buClr>
              <a:buNone/>
            </a:pPr>
            <a:r>
              <a:rPr lang="ru-RU" sz="1800" b="1" dirty="0">
                <a:solidFill>
                  <a:srgbClr val="A21C28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ПО</a:t>
            </a:r>
            <a:r>
              <a:rPr lang="ru-RU" sz="18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ru-RU" sz="1800" b="1" dirty="0">
                <a:solidFill>
                  <a:srgbClr val="A21C28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ИТОГАМ</a:t>
            </a:r>
            <a:r>
              <a:rPr lang="ru-RU" sz="18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будут определены Первые на первом – самые активные первокурсники в личном, командном и факультетском зачете</a:t>
            </a: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58992660-94E3-4DF7-B5F6-180985BB3F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138" r="6313"/>
          <a:stretch/>
        </p:blipFill>
        <p:spPr bwMode="auto">
          <a:xfrm>
            <a:off x="1" y="1459473"/>
            <a:ext cx="3897604" cy="27807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id="{E4D72A1A-A52C-4B76-8431-B98BD340ED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4234128"/>
            <a:ext cx="3897605" cy="2192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98DF21D-BB48-FBA2-9B61-A4C90469EDE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1014" t="29185" r="47272" b="49930"/>
          <a:stretch/>
        </p:blipFill>
        <p:spPr>
          <a:xfrm>
            <a:off x="11163869" y="57548"/>
            <a:ext cx="951088" cy="953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05735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A074D7-DC6A-4DBD-AF4E-DBD2E18D2A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382" y="2"/>
            <a:ext cx="10667504" cy="1266090"/>
          </a:xfrm>
        </p:spPr>
        <p:txBody>
          <a:bodyPr>
            <a:normAutofit/>
          </a:bodyPr>
          <a:lstStyle/>
          <a:p>
            <a:r>
              <a:rPr lang="ru-RU" sz="3000" b="1" dirty="0">
                <a:solidFill>
                  <a:srgbClr val="A21C2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ЭКСКЛЮЗИВНЫЕ МЕРОПРИЯТИЯ</a:t>
            </a:r>
            <a:br>
              <a:rPr lang="en-US" sz="30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sz="3000" b="1" dirty="0">
                <a:latin typeface="Verdana" panose="020B0604030504040204" pitchFamily="34" charset="0"/>
                <a:ea typeface="Verdana" panose="020B0604030504040204" pitchFamily="34" charset="0"/>
              </a:rPr>
              <a:t>ПРЯМАЯ ЛИНИЯ С РЕКТОРОМ КРАСГМУ</a:t>
            </a:r>
          </a:p>
        </p:txBody>
      </p:sp>
      <p:pic>
        <p:nvPicPr>
          <p:cNvPr id="10" name="Google Shape;296;p34">
            <a:extLst>
              <a:ext uri="{FF2B5EF4-FFF2-40B4-BE49-F238E27FC236}">
                <a16:creationId xmlns:a16="http://schemas.microsoft.com/office/drawing/2014/main" id="{5B1FF3A7-E218-492E-BC0C-3D5F6EA3865C}"/>
              </a:ext>
            </a:extLst>
          </p:cNvPr>
          <p:cNvPicPr preferRelativeResize="0"/>
          <p:nvPr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885" t="11848"/>
          <a:stretch/>
        </p:blipFill>
        <p:spPr>
          <a:xfrm>
            <a:off x="581339" y="1438587"/>
            <a:ext cx="7119262" cy="47405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297;p34">
            <a:extLst>
              <a:ext uri="{FF2B5EF4-FFF2-40B4-BE49-F238E27FC236}">
                <a16:creationId xmlns:a16="http://schemas.microsoft.com/office/drawing/2014/main" id="{D1E3EFF5-B543-4E31-803D-2DCA6D6E0F1D}"/>
              </a:ext>
            </a:extLst>
          </p:cNvPr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785"/>
          <a:stretch/>
        </p:blipFill>
        <p:spPr>
          <a:xfrm>
            <a:off x="7858017" y="1438587"/>
            <a:ext cx="3746588" cy="474058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3139375-769C-DD54-B8EE-1083FE21585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1014" t="29185" r="47272" b="49930"/>
          <a:stretch/>
        </p:blipFill>
        <p:spPr>
          <a:xfrm>
            <a:off x="11163869" y="57548"/>
            <a:ext cx="951088" cy="953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95768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A074D7-DC6A-4DBD-AF4E-DBD2E18D2A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382" y="2"/>
            <a:ext cx="10667504" cy="1266090"/>
          </a:xfrm>
        </p:spPr>
        <p:txBody>
          <a:bodyPr>
            <a:normAutofit/>
          </a:bodyPr>
          <a:lstStyle/>
          <a:p>
            <a:r>
              <a:rPr lang="ru-RU" sz="3000" b="1" dirty="0">
                <a:solidFill>
                  <a:srgbClr val="A21C2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ЭКСКЛЮЗИВНЫЕ МЕРОПРИЯТИЯ</a:t>
            </a:r>
            <a:br>
              <a:rPr lang="en-US" sz="30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sz="3000" b="1" dirty="0">
                <a:latin typeface="Verdana" panose="020B0604030504040204" pitchFamily="34" charset="0"/>
                <a:ea typeface="Verdana" panose="020B0604030504040204" pitchFamily="34" charset="0"/>
              </a:rPr>
              <a:t>ДЕНЬ САМОУПРАВЛЕНИЯ</a:t>
            </a:r>
          </a:p>
        </p:txBody>
      </p:sp>
      <p:pic>
        <p:nvPicPr>
          <p:cNvPr id="6" name="Google Shape;307;p35">
            <a:extLst>
              <a:ext uri="{FF2B5EF4-FFF2-40B4-BE49-F238E27FC236}">
                <a16:creationId xmlns:a16="http://schemas.microsoft.com/office/drawing/2014/main" id="{A62D9604-B9CE-466A-B205-6DA7EBA5B9A8}"/>
              </a:ext>
            </a:extLst>
          </p:cNvPr>
          <p:cNvPicPr preferRelativeResize="0"/>
          <p:nvPr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473"/>
          <a:stretch/>
        </p:blipFill>
        <p:spPr>
          <a:xfrm>
            <a:off x="207786" y="1756218"/>
            <a:ext cx="5750229" cy="408804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308;p35">
            <a:extLst>
              <a:ext uri="{FF2B5EF4-FFF2-40B4-BE49-F238E27FC236}">
                <a16:creationId xmlns:a16="http://schemas.microsoft.com/office/drawing/2014/main" id="{F1D8F2E9-773C-4BA1-A45D-412D16B5EA41}"/>
              </a:ext>
            </a:extLst>
          </p:cNvPr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8043"/>
          <a:stretch/>
        </p:blipFill>
        <p:spPr>
          <a:xfrm>
            <a:off x="6233985" y="1756218"/>
            <a:ext cx="5750229" cy="40880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45861F4-C46E-319B-0072-05D3BACF1D4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1014" t="29185" r="47272" b="49930"/>
          <a:stretch/>
        </p:blipFill>
        <p:spPr>
          <a:xfrm>
            <a:off x="11163869" y="57548"/>
            <a:ext cx="951088" cy="953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0985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object 2">
            <a:extLst>
              <a:ext uri="{FF2B5EF4-FFF2-40B4-BE49-F238E27FC236}">
                <a16:creationId xmlns:a16="http://schemas.microsoft.com/office/drawing/2014/main" id="{CE18AE72-6D20-4C23-B156-0C6109927BF8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665158" y="1030784"/>
            <a:ext cx="8563538" cy="5794877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A074D7-DC6A-4DBD-AF4E-DBD2E18D2A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382" y="2"/>
            <a:ext cx="10667504" cy="1266090"/>
          </a:xfrm>
        </p:spPr>
        <p:txBody>
          <a:bodyPr>
            <a:normAutofit/>
          </a:bodyPr>
          <a:lstStyle/>
          <a:p>
            <a:r>
              <a:rPr lang="ru-RU" sz="3000" b="1" dirty="0">
                <a:solidFill>
                  <a:srgbClr val="A21C2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ИЗМЕНЕНИЯ </a:t>
            </a:r>
            <a:r>
              <a:rPr lang="ru-RU" sz="3000" b="1" dirty="0">
                <a:latin typeface="Verdana" panose="020B0604030504040204" pitchFamily="34" charset="0"/>
                <a:ea typeface="Verdana" panose="020B0604030504040204" pitchFamily="34" charset="0"/>
              </a:rPr>
              <a:t>В РАБОТЕ С МОЛОДЕЖЬЮ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9062C9F-1A28-4E34-9500-E127BD3D2AA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014" t="29185" r="47272" b="49930"/>
          <a:stretch/>
        </p:blipFill>
        <p:spPr>
          <a:xfrm>
            <a:off x="11163869" y="57548"/>
            <a:ext cx="951088" cy="9539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EB47C94-5FB2-2A83-A0E2-C26B01786D7C}"/>
              </a:ext>
            </a:extLst>
          </p:cNvPr>
          <p:cNvSpPr txBox="1"/>
          <p:nvPr/>
        </p:nvSpPr>
        <p:spPr>
          <a:xfrm>
            <a:off x="249382" y="1682044"/>
            <a:ext cx="113555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/>
              <a:t>Федеральный закон от 30.12.2020 г. № 489-ФЗ </a:t>
            </a:r>
          </a:p>
          <a:p>
            <a:r>
              <a:rPr lang="ru-RU" sz="2000" b="1" dirty="0"/>
              <a:t>«О молодежной политике в Российской Федерации»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170A82B-3A76-A906-D996-48F37BFAF494}"/>
              </a:ext>
            </a:extLst>
          </p:cNvPr>
          <p:cNvSpPr txBox="1"/>
          <p:nvPr/>
        </p:nvSpPr>
        <p:spPr>
          <a:xfrm>
            <a:off x="1253066" y="3901370"/>
            <a:ext cx="53396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ТЕРМИНЫ </a:t>
            </a:r>
            <a:r>
              <a:rPr lang="ru-RU" b="1" dirty="0"/>
              <a:t>«МОЛОДОЙ СПЕЦИАЛИСТ», «МОЛОДАЯ СЕМЬЯ»</a:t>
            </a:r>
            <a:r>
              <a:rPr lang="ru-RU" dirty="0"/>
              <a:t>, </a:t>
            </a:r>
            <a:r>
              <a:rPr lang="ru-RU" b="1" dirty="0"/>
              <a:t>«СПЕЦИАЛИСТ ПО РАБОТЕ С МОЛОДЕЖЬЮ» </a:t>
            </a:r>
            <a:r>
              <a:rPr lang="ru-RU" dirty="0"/>
              <a:t>ПРИОБРЕЛИ ОПРЕДЕЛЕННОЕ ЗНАЧЕНИЕ</a:t>
            </a:r>
          </a:p>
        </p:txBody>
      </p:sp>
      <p:pic>
        <p:nvPicPr>
          <p:cNvPr id="7" name="object 141">
            <a:extLst>
              <a:ext uri="{FF2B5EF4-FFF2-40B4-BE49-F238E27FC236}">
                <a16:creationId xmlns:a16="http://schemas.microsoft.com/office/drawing/2014/main" id="{A6A3D65A-0EF0-46C8-A78F-C37FF8933E61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49382" y="2567076"/>
            <a:ext cx="865450" cy="86543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C45D5FA-C5A4-A2DB-A347-4B4055099282}"/>
              </a:ext>
            </a:extLst>
          </p:cNvPr>
          <p:cNvSpPr txBox="1"/>
          <p:nvPr/>
        </p:nvSpPr>
        <p:spPr>
          <a:xfrm>
            <a:off x="1253066" y="2676631"/>
            <a:ext cx="424507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/>
              <a:t>НОВЫЙ ВОЗРАСТ МОЛОДЕЖИ </a:t>
            </a:r>
          </a:p>
          <a:p>
            <a:r>
              <a:rPr lang="ru-RU" dirty="0"/>
              <a:t>ОТ </a:t>
            </a:r>
            <a:r>
              <a:rPr lang="ru-RU" sz="2400" b="1" dirty="0">
                <a:solidFill>
                  <a:srgbClr val="A21C28"/>
                </a:solidFill>
              </a:rPr>
              <a:t>14</a:t>
            </a:r>
            <a:r>
              <a:rPr lang="ru-RU" dirty="0"/>
              <a:t> ДО </a:t>
            </a:r>
            <a:r>
              <a:rPr lang="ru-RU" sz="2400" b="1" dirty="0">
                <a:solidFill>
                  <a:srgbClr val="A21C28"/>
                </a:solidFill>
              </a:rPr>
              <a:t>35</a:t>
            </a:r>
            <a:r>
              <a:rPr lang="ru-RU" dirty="0"/>
              <a:t> ЛЕТ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C3C5CB7-8C82-CDF2-6234-A486D4094090}"/>
              </a:ext>
            </a:extLst>
          </p:cNvPr>
          <p:cNvSpPr txBox="1"/>
          <p:nvPr/>
        </p:nvSpPr>
        <p:spPr>
          <a:xfrm>
            <a:off x="1253066" y="5680107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ОТДЕЛЬНО ПОДЧЕРКИВАЕТСЯ ПОНЯТИЕ </a:t>
            </a:r>
            <a:r>
              <a:rPr lang="ru-RU" b="1" dirty="0"/>
              <a:t>«САМОРЕАЛИЗАЦИЯ МОЛОДЕЖИ»</a:t>
            </a:r>
          </a:p>
        </p:txBody>
      </p:sp>
      <p:pic>
        <p:nvPicPr>
          <p:cNvPr id="10" name="object 141">
            <a:extLst>
              <a:ext uri="{FF2B5EF4-FFF2-40B4-BE49-F238E27FC236}">
                <a16:creationId xmlns:a16="http://schemas.microsoft.com/office/drawing/2014/main" id="{51454169-2CB3-BB9E-E2DB-A93ABC4F96C9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49382" y="4024108"/>
            <a:ext cx="865450" cy="865439"/>
          </a:xfrm>
          <a:prstGeom prst="rect">
            <a:avLst/>
          </a:prstGeom>
        </p:spPr>
      </p:pic>
      <p:pic>
        <p:nvPicPr>
          <p:cNvPr id="11" name="object 141">
            <a:extLst>
              <a:ext uri="{FF2B5EF4-FFF2-40B4-BE49-F238E27FC236}">
                <a16:creationId xmlns:a16="http://schemas.microsoft.com/office/drawing/2014/main" id="{C3973357-1F50-5E8B-6F30-F19F7E80E6FA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49382" y="5481140"/>
            <a:ext cx="865450" cy="86543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AF3A4F6-713E-E3D2-DCE2-E458B95DE79F}"/>
              </a:ext>
            </a:extLst>
          </p:cNvPr>
          <p:cNvSpPr txBox="1"/>
          <p:nvPr/>
        </p:nvSpPr>
        <p:spPr>
          <a:xfrm>
            <a:off x="7608706" y="2944898"/>
            <a:ext cx="43339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МОЛОДЕЖЬ СТАНОВИТСЯ </a:t>
            </a:r>
            <a:r>
              <a:rPr lang="ru-RU" b="1" dirty="0"/>
              <a:t>РАВНОПРАВНЫМ СУБЪЕКТОМ </a:t>
            </a:r>
            <a:r>
              <a:rPr lang="ru-RU" dirty="0"/>
              <a:t>МОЛОДЕЖНОЙ ПОЛИТИКИ</a:t>
            </a:r>
          </a:p>
        </p:txBody>
      </p:sp>
      <p:pic>
        <p:nvPicPr>
          <p:cNvPr id="16" name="object 141">
            <a:extLst>
              <a:ext uri="{FF2B5EF4-FFF2-40B4-BE49-F238E27FC236}">
                <a16:creationId xmlns:a16="http://schemas.microsoft.com/office/drawing/2014/main" id="{DBA7D56C-9BB3-CE8C-CB5F-1A5F2BFF4AFE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646835" y="3162866"/>
            <a:ext cx="865450" cy="865439"/>
          </a:xfrm>
          <a:prstGeom prst="rect">
            <a:avLst/>
          </a:prstGeom>
        </p:spPr>
      </p:pic>
      <p:pic>
        <p:nvPicPr>
          <p:cNvPr id="17" name="object 141">
            <a:extLst>
              <a:ext uri="{FF2B5EF4-FFF2-40B4-BE49-F238E27FC236}">
                <a16:creationId xmlns:a16="http://schemas.microsoft.com/office/drawing/2014/main" id="{3B2AD178-7AC9-384B-147A-160AF1357502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646835" y="5010433"/>
            <a:ext cx="865450" cy="86543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FEB91D35-468A-DAED-1000-D331C5641068}"/>
              </a:ext>
            </a:extLst>
          </p:cNvPr>
          <p:cNvSpPr txBox="1"/>
          <p:nvPr/>
        </p:nvSpPr>
        <p:spPr>
          <a:xfrm>
            <a:off x="7724459" y="4976223"/>
            <a:ext cx="44547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ОБОЗНАЧЕНЫ </a:t>
            </a:r>
            <a:r>
              <a:rPr lang="ru-RU" b="1" dirty="0"/>
              <a:t>ФОРМЫ УЧАСТИЯ </a:t>
            </a:r>
            <a:r>
              <a:rPr lang="ru-RU" dirty="0"/>
              <a:t>МОЛОДЕЖИ В РЕАЛИЗАЦИИ МОЛОДЕЖНОЙ ПОЛИТИКИ </a:t>
            </a:r>
          </a:p>
        </p:txBody>
      </p:sp>
    </p:spTree>
    <p:extLst>
      <p:ext uri="{BB962C8B-B14F-4D97-AF65-F5344CB8AC3E}">
        <p14:creationId xmlns:p14="http://schemas.microsoft.com/office/powerpoint/2010/main" val="115355461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A074D7-DC6A-4DBD-AF4E-DBD2E18D2A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382" y="2"/>
            <a:ext cx="10667504" cy="1266090"/>
          </a:xfrm>
        </p:spPr>
        <p:txBody>
          <a:bodyPr>
            <a:normAutofit fontScale="90000"/>
          </a:bodyPr>
          <a:lstStyle/>
          <a:p>
            <a:r>
              <a:rPr lang="ru-RU" sz="3000" b="1" dirty="0">
                <a:solidFill>
                  <a:srgbClr val="A21C2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ЭКСКЛЮЗИВНЫЕ МЕРОПРИЯТИЯ</a:t>
            </a:r>
            <a:br>
              <a:rPr lang="en-US" sz="30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sz="3000" b="1" dirty="0">
                <a:latin typeface="Verdana" panose="020B0604030504040204" pitchFamily="34" charset="0"/>
                <a:ea typeface="Verdana" panose="020B0604030504040204" pitchFamily="34" charset="0"/>
              </a:rPr>
              <a:t>ДОНОРСКИЕ АКЦИИ И ДЕНЬ БОРЬБЫ СО СПИДОМ</a:t>
            </a:r>
          </a:p>
        </p:txBody>
      </p:sp>
      <p:pic>
        <p:nvPicPr>
          <p:cNvPr id="8" name="Google Shape;331;p37">
            <a:extLst>
              <a:ext uri="{FF2B5EF4-FFF2-40B4-BE49-F238E27FC236}">
                <a16:creationId xmlns:a16="http://schemas.microsoft.com/office/drawing/2014/main" id="{404ADE9C-01B9-4C56-8BA4-32420BDE6A5D}"/>
              </a:ext>
            </a:extLst>
          </p:cNvPr>
          <p:cNvPicPr preferRelativeResize="0"/>
          <p:nvPr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58" b="-1"/>
          <a:stretch/>
        </p:blipFill>
        <p:spPr>
          <a:xfrm>
            <a:off x="0" y="1547939"/>
            <a:ext cx="3274705" cy="46324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333;p37">
            <a:extLst>
              <a:ext uri="{FF2B5EF4-FFF2-40B4-BE49-F238E27FC236}">
                <a16:creationId xmlns:a16="http://schemas.microsoft.com/office/drawing/2014/main" id="{A7BE3B53-68DB-4855-9E20-612144493563}"/>
              </a:ext>
            </a:extLst>
          </p:cNvPr>
          <p:cNvPicPr preferRelativeResize="0"/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62235" y="1547941"/>
            <a:ext cx="2968110" cy="46324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334;p37">
            <a:extLst>
              <a:ext uri="{FF2B5EF4-FFF2-40B4-BE49-F238E27FC236}">
                <a16:creationId xmlns:a16="http://schemas.microsoft.com/office/drawing/2014/main" id="{3EEAEDF0-0BDF-4D5A-B888-6C81AEC92973}"/>
              </a:ext>
            </a:extLst>
          </p:cNvPr>
          <p:cNvPicPr preferRelativeResize="0"/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23890" y="1547941"/>
            <a:ext cx="2968110" cy="46324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335;p37">
            <a:extLst>
              <a:ext uri="{FF2B5EF4-FFF2-40B4-BE49-F238E27FC236}">
                <a16:creationId xmlns:a16="http://schemas.microsoft.com/office/drawing/2014/main" id="{8C355273-CC29-408F-B0EC-31F6C6D40199}"/>
              </a:ext>
            </a:extLst>
          </p:cNvPr>
          <p:cNvPicPr preferRelativeResize="0"/>
          <p:nvPr/>
        </p:nvPicPr>
        <p:blipFill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60947" y="1547941"/>
            <a:ext cx="2997555" cy="463248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8097CC0-87EF-3742-0B59-1E01E097BCD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1014" t="29185" r="47272" b="49930"/>
          <a:stretch/>
        </p:blipFill>
        <p:spPr>
          <a:xfrm>
            <a:off x="11163869" y="57548"/>
            <a:ext cx="951088" cy="953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08477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87;p25">
            <a:extLst>
              <a:ext uri="{FF2B5EF4-FFF2-40B4-BE49-F238E27FC236}">
                <a16:creationId xmlns:a16="http://schemas.microsoft.com/office/drawing/2014/main" id="{799650CA-11AD-4636-8E4B-CC8E0A64649A}"/>
              </a:ext>
            </a:extLst>
          </p:cNvPr>
          <p:cNvPicPr preferRelativeResize="0"/>
          <p:nvPr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95937" y="1423537"/>
            <a:ext cx="3575608" cy="267756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A074D7-DC6A-4DBD-AF4E-DBD2E18D2A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382" y="2"/>
            <a:ext cx="10667504" cy="1266090"/>
          </a:xfrm>
        </p:spPr>
        <p:txBody>
          <a:bodyPr>
            <a:normAutofit/>
          </a:bodyPr>
          <a:lstStyle/>
          <a:p>
            <a:r>
              <a:rPr lang="ru-RU" sz="3000" b="1" dirty="0">
                <a:solidFill>
                  <a:srgbClr val="A21C2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МЕРОПРИЯТИЯ НА ПОСТОЯННОЙ ОСНОВЕ</a:t>
            </a:r>
            <a:br>
              <a:rPr lang="ru-RU" sz="3000" b="1" dirty="0">
                <a:solidFill>
                  <a:srgbClr val="A21C28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sz="3000" b="1" dirty="0">
                <a:latin typeface="Verdana" panose="020B0604030504040204" pitchFamily="34" charset="0"/>
                <a:ea typeface="Verdana" panose="020B0604030504040204" pitchFamily="34" charset="0"/>
              </a:rPr>
              <a:t>БАРДОВСКИЕ ВЕЧЕРА</a:t>
            </a:r>
          </a:p>
        </p:txBody>
      </p:sp>
      <p:pic>
        <p:nvPicPr>
          <p:cNvPr id="7" name="Google Shape;188;p25">
            <a:extLst>
              <a:ext uri="{FF2B5EF4-FFF2-40B4-BE49-F238E27FC236}">
                <a16:creationId xmlns:a16="http://schemas.microsoft.com/office/drawing/2014/main" id="{8B48C351-0EEA-4DD7-8616-A5061576B46D}"/>
              </a:ext>
            </a:extLst>
          </p:cNvPr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916"/>
          <a:stretch/>
        </p:blipFill>
        <p:spPr>
          <a:xfrm>
            <a:off x="540305" y="1423537"/>
            <a:ext cx="3635549" cy="5242527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89;p25">
            <a:extLst>
              <a:ext uri="{FF2B5EF4-FFF2-40B4-BE49-F238E27FC236}">
                <a16:creationId xmlns:a16="http://schemas.microsoft.com/office/drawing/2014/main" id="{C0955F33-C557-4C52-9223-622CEFDC43FE}"/>
              </a:ext>
            </a:extLst>
          </p:cNvPr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646"/>
          <a:stretch/>
        </p:blipFill>
        <p:spPr>
          <a:xfrm>
            <a:off x="4109242" y="1423538"/>
            <a:ext cx="3993367" cy="5242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90;p25">
            <a:extLst>
              <a:ext uri="{FF2B5EF4-FFF2-40B4-BE49-F238E27FC236}">
                <a16:creationId xmlns:a16="http://schemas.microsoft.com/office/drawing/2014/main" id="{6133176E-6EB8-48E2-8C7B-2978285B958E}"/>
              </a:ext>
            </a:extLst>
          </p:cNvPr>
          <p:cNvPicPr preferRelativeResize="0"/>
          <p:nvPr/>
        </p:nvPicPr>
        <p:blipFill rotWithShape="1"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02609" y="4101106"/>
            <a:ext cx="3568936" cy="2564958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9DAB800-3D7F-CF3A-FB38-6A1CC7BB058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1014" t="29185" r="47272" b="49930"/>
          <a:stretch/>
        </p:blipFill>
        <p:spPr>
          <a:xfrm>
            <a:off x="11163869" y="57548"/>
            <a:ext cx="951088" cy="953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35289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A074D7-DC6A-4DBD-AF4E-DBD2E18D2A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382" y="2"/>
            <a:ext cx="10667504" cy="1266090"/>
          </a:xfrm>
        </p:spPr>
        <p:txBody>
          <a:bodyPr>
            <a:normAutofit/>
          </a:bodyPr>
          <a:lstStyle/>
          <a:p>
            <a:r>
              <a:rPr lang="ru-RU" sz="3000" b="1" dirty="0">
                <a:solidFill>
                  <a:srgbClr val="A21C2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МЕРОПРИЯТИЯ НА ПОСТОЯННОЙ ОСНОВЕ</a:t>
            </a:r>
            <a:br>
              <a:rPr lang="ru-RU" sz="3000" b="1" dirty="0">
                <a:solidFill>
                  <a:srgbClr val="A21C28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sz="3000" b="1" dirty="0">
                <a:latin typeface="Verdana" panose="020B0604030504040204" pitchFamily="34" charset="0"/>
                <a:ea typeface="Verdana" panose="020B0604030504040204" pitchFamily="34" charset="0"/>
              </a:rPr>
              <a:t>ПОЭТИЧЕСКИЕ ВЕЧЕРА</a:t>
            </a:r>
          </a:p>
        </p:txBody>
      </p:sp>
      <p:pic>
        <p:nvPicPr>
          <p:cNvPr id="14" name="Google Shape;214;p27">
            <a:extLst>
              <a:ext uri="{FF2B5EF4-FFF2-40B4-BE49-F238E27FC236}">
                <a16:creationId xmlns:a16="http://schemas.microsoft.com/office/drawing/2014/main" id="{BBCFB49B-570A-44CC-94DC-1D480BB1EC01}"/>
              </a:ext>
            </a:extLst>
          </p:cNvPr>
          <p:cNvPicPr preferRelativeResize="0"/>
          <p:nvPr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208" r="24564"/>
          <a:stretch/>
        </p:blipFill>
        <p:spPr>
          <a:xfrm>
            <a:off x="0" y="1416399"/>
            <a:ext cx="3028391" cy="5242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215;p27">
            <a:extLst>
              <a:ext uri="{FF2B5EF4-FFF2-40B4-BE49-F238E27FC236}">
                <a16:creationId xmlns:a16="http://schemas.microsoft.com/office/drawing/2014/main" id="{260C3666-9B5B-46F6-AFB5-B85D18FC7598}"/>
              </a:ext>
            </a:extLst>
          </p:cNvPr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73591" y="1416397"/>
            <a:ext cx="5562303" cy="52425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213;p27">
            <a:extLst>
              <a:ext uri="{FF2B5EF4-FFF2-40B4-BE49-F238E27FC236}">
                <a16:creationId xmlns:a16="http://schemas.microsoft.com/office/drawing/2014/main" id="{AA8B47A8-C3E6-4030-AD38-DDA118FB960E}"/>
              </a:ext>
            </a:extLst>
          </p:cNvPr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1241" r="15909"/>
          <a:stretch/>
        </p:blipFill>
        <p:spPr>
          <a:xfrm>
            <a:off x="8035894" y="1416399"/>
            <a:ext cx="4156106" cy="5242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A087742-DCFF-F7C7-DBD3-6EFE5A9D6FE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1014" t="29185" r="47272" b="49930"/>
          <a:stretch/>
        </p:blipFill>
        <p:spPr>
          <a:xfrm>
            <a:off x="11163869" y="57548"/>
            <a:ext cx="951088" cy="953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52032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A074D7-DC6A-4DBD-AF4E-DBD2E18D2A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382" y="2"/>
            <a:ext cx="10667504" cy="1266090"/>
          </a:xfrm>
        </p:spPr>
        <p:txBody>
          <a:bodyPr>
            <a:normAutofit/>
          </a:bodyPr>
          <a:lstStyle/>
          <a:p>
            <a:r>
              <a:rPr lang="ru-RU" sz="3000" b="1" dirty="0">
                <a:solidFill>
                  <a:srgbClr val="A21C2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МЕРОПРИЯТИЯ НА ПОСТОЯННОЙ ОСНОВЕ</a:t>
            </a:r>
            <a:br>
              <a:rPr lang="ru-RU" sz="3000" b="1" dirty="0">
                <a:solidFill>
                  <a:srgbClr val="A21C28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sz="3000" b="1" dirty="0">
                <a:latin typeface="Verdana" panose="020B0604030504040204" pitchFamily="34" charset="0"/>
                <a:ea typeface="Verdana" panose="020B0604030504040204" pitchFamily="34" charset="0"/>
              </a:rPr>
              <a:t>ДИСКУССИОННЫЙ КЛУБ</a:t>
            </a:r>
          </a:p>
        </p:txBody>
      </p:sp>
      <p:pic>
        <p:nvPicPr>
          <p:cNvPr id="10" name="Google Shape;238;p29">
            <a:extLst>
              <a:ext uri="{FF2B5EF4-FFF2-40B4-BE49-F238E27FC236}">
                <a16:creationId xmlns:a16="http://schemas.microsoft.com/office/drawing/2014/main" id="{EF9974E4-04F3-4036-A3CD-8E093ECC1C1B}"/>
              </a:ext>
            </a:extLst>
          </p:cNvPr>
          <p:cNvPicPr preferRelativeResize="0"/>
          <p:nvPr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337" r="4866"/>
          <a:stretch/>
        </p:blipFill>
        <p:spPr>
          <a:xfrm>
            <a:off x="0" y="1714021"/>
            <a:ext cx="6138767" cy="41599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236;p29">
            <a:extLst>
              <a:ext uri="{FF2B5EF4-FFF2-40B4-BE49-F238E27FC236}">
                <a16:creationId xmlns:a16="http://schemas.microsoft.com/office/drawing/2014/main" id="{919E01CA-8806-4F57-85A5-72B61960EB91}"/>
              </a:ext>
            </a:extLst>
          </p:cNvPr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524" r="9729"/>
          <a:stretch/>
        </p:blipFill>
        <p:spPr>
          <a:xfrm>
            <a:off x="9378609" y="1714024"/>
            <a:ext cx="2813392" cy="41599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237;p29">
            <a:extLst>
              <a:ext uri="{FF2B5EF4-FFF2-40B4-BE49-F238E27FC236}">
                <a16:creationId xmlns:a16="http://schemas.microsoft.com/office/drawing/2014/main" id="{D32E4A43-2B50-4186-B4E6-112DAD83BF5F}"/>
              </a:ext>
            </a:extLst>
          </p:cNvPr>
          <p:cNvPicPr preferRelativeResize="0"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65" t="1" b="230"/>
          <a:stretch/>
        </p:blipFill>
        <p:spPr>
          <a:xfrm>
            <a:off x="6096000" y="1714022"/>
            <a:ext cx="3294760" cy="4159936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DE19A22-D80F-2333-0192-70CCEB09B44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1014" t="29185" r="47272" b="49930"/>
          <a:stretch/>
        </p:blipFill>
        <p:spPr>
          <a:xfrm>
            <a:off x="11163869" y="57548"/>
            <a:ext cx="951088" cy="953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55171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A074D7-DC6A-4DBD-AF4E-DBD2E18D2A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382" y="2"/>
            <a:ext cx="10667504" cy="1266090"/>
          </a:xfrm>
        </p:spPr>
        <p:txBody>
          <a:bodyPr>
            <a:normAutofit/>
          </a:bodyPr>
          <a:lstStyle/>
          <a:p>
            <a:r>
              <a:rPr lang="ru-RU" sz="3000" b="1" dirty="0">
                <a:solidFill>
                  <a:srgbClr val="A21C2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КУРС </a:t>
            </a:r>
            <a:r>
              <a:rPr lang="ru-RU" sz="3000" b="1" dirty="0">
                <a:latin typeface="Verdana" panose="020B0604030504040204" pitchFamily="34" charset="0"/>
                <a:ea typeface="Verdana" panose="020B0604030504040204" pitchFamily="34" charset="0"/>
              </a:rPr>
              <a:t>ПО СОЗДАНИЮ И</a:t>
            </a:r>
            <a:br>
              <a:rPr lang="ru-RU" sz="30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sz="3000" b="1" dirty="0">
                <a:latin typeface="Verdana" panose="020B0604030504040204" pitchFamily="34" charset="0"/>
                <a:ea typeface="Verdana" panose="020B0604030504040204" pitchFamily="34" charset="0"/>
              </a:rPr>
              <a:t>СВЕДЕНИЮ МУЗЫКИ</a:t>
            </a:r>
          </a:p>
        </p:txBody>
      </p:sp>
      <p:pic>
        <p:nvPicPr>
          <p:cNvPr id="7" name="Google Shape;320;p36">
            <a:extLst>
              <a:ext uri="{FF2B5EF4-FFF2-40B4-BE49-F238E27FC236}">
                <a16:creationId xmlns:a16="http://schemas.microsoft.com/office/drawing/2014/main" id="{2AD51904-29CF-407C-9EB8-00334868AB12}"/>
              </a:ext>
            </a:extLst>
          </p:cNvPr>
          <p:cNvPicPr preferRelativeResize="0"/>
          <p:nvPr/>
        </p:nvPicPr>
        <p:blipFill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0060" y="1408191"/>
            <a:ext cx="7539241" cy="5325317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321;p36">
            <a:extLst>
              <a:ext uri="{FF2B5EF4-FFF2-40B4-BE49-F238E27FC236}">
                <a16:creationId xmlns:a16="http://schemas.microsoft.com/office/drawing/2014/main" id="{0DF0055F-1002-4C8C-813E-810FEF97057F}"/>
              </a:ext>
            </a:extLst>
          </p:cNvPr>
          <p:cNvPicPr preferRelativeResize="0"/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89301" y="1408191"/>
            <a:ext cx="3550231" cy="5325317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800AE10-411E-4B06-F357-9ED0B8E4CC8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1014" t="29185" r="47272" b="49930"/>
          <a:stretch/>
        </p:blipFill>
        <p:spPr>
          <a:xfrm>
            <a:off x="11163869" y="57548"/>
            <a:ext cx="951088" cy="953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9095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A074D7-DC6A-4DBD-AF4E-DBD2E18D2A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382" y="2"/>
            <a:ext cx="10667504" cy="1266090"/>
          </a:xfrm>
        </p:spPr>
        <p:txBody>
          <a:bodyPr>
            <a:normAutofit/>
          </a:bodyPr>
          <a:lstStyle/>
          <a:p>
            <a:r>
              <a:rPr lang="ru-RU" sz="3000" b="1" dirty="0">
                <a:solidFill>
                  <a:srgbClr val="A21C2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МЕРОПРИЯТИЯ НА ПОСТОЯННОЙ ОСНОВЕ</a:t>
            </a:r>
            <a:br>
              <a:rPr lang="ru-RU" sz="3000" b="1" dirty="0">
                <a:solidFill>
                  <a:srgbClr val="A21C28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sz="3000" b="1" dirty="0">
                <a:latin typeface="Verdana" panose="020B0604030504040204" pitchFamily="34" charset="0"/>
                <a:ea typeface="Verdana" panose="020B0604030504040204" pitchFamily="34" charset="0"/>
              </a:rPr>
              <a:t>ЧАЙНАЯ ЦЕРЕМОНИЯ</a:t>
            </a:r>
          </a:p>
        </p:txBody>
      </p:sp>
      <p:pic>
        <p:nvPicPr>
          <p:cNvPr id="7" name="Google Shape;358;p39">
            <a:extLst>
              <a:ext uri="{FF2B5EF4-FFF2-40B4-BE49-F238E27FC236}">
                <a16:creationId xmlns:a16="http://schemas.microsoft.com/office/drawing/2014/main" id="{1E7FDD76-4AC8-4489-A3C0-0C372C436B6D}"/>
              </a:ext>
            </a:extLst>
          </p:cNvPr>
          <p:cNvPicPr preferRelativeResize="0"/>
          <p:nvPr/>
        </p:nvPicPr>
        <p:blipFill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41" y="1995271"/>
            <a:ext cx="6090559" cy="406035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362;p39">
            <a:extLst>
              <a:ext uri="{FF2B5EF4-FFF2-40B4-BE49-F238E27FC236}">
                <a16:creationId xmlns:a16="http://schemas.microsoft.com/office/drawing/2014/main" id="{7A4998A0-A2B3-4291-95CA-F2F61A9C459D}"/>
              </a:ext>
            </a:extLst>
          </p:cNvPr>
          <p:cNvPicPr preferRelativeResize="0"/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5999" y="1995271"/>
            <a:ext cx="6090435" cy="4060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97C97B0-23F9-479D-7FCC-03BDCECAE5A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1014" t="29185" r="47272" b="49930"/>
          <a:stretch/>
        </p:blipFill>
        <p:spPr>
          <a:xfrm>
            <a:off x="11163869" y="57548"/>
            <a:ext cx="951088" cy="953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46714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A074D7-DC6A-4DBD-AF4E-DBD2E18D2A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382" y="2"/>
            <a:ext cx="10667504" cy="1266090"/>
          </a:xfrm>
        </p:spPr>
        <p:txBody>
          <a:bodyPr>
            <a:normAutofit/>
          </a:bodyPr>
          <a:lstStyle/>
          <a:p>
            <a:r>
              <a:rPr lang="ru-RU" sz="3000" b="1" dirty="0">
                <a:solidFill>
                  <a:srgbClr val="A21C2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МЕРОПРИЯТИЯ НА ПОСТОЯННОЙ ОСНОВЕ</a:t>
            </a:r>
            <a:br>
              <a:rPr lang="ru-RU" sz="3000" b="1" dirty="0">
                <a:solidFill>
                  <a:srgbClr val="A21C28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sz="3000" b="1" dirty="0">
                <a:latin typeface="Verdana" panose="020B0604030504040204" pitchFamily="34" charset="0"/>
                <a:ea typeface="Verdana" panose="020B0604030504040204" pitchFamily="34" charset="0"/>
              </a:rPr>
              <a:t>ИГРОВЫЕ ВЕЧЕРА</a:t>
            </a:r>
          </a:p>
        </p:txBody>
      </p:sp>
      <p:pic>
        <p:nvPicPr>
          <p:cNvPr id="6" name="Google Shape;368;p40">
            <a:extLst>
              <a:ext uri="{FF2B5EF4-FFF2-40B4-BE49-F238E27FC236}">
                <a16:creationId xmlns:a16="http://schemas.microsoft.com/office/drawing/2014/main" id="{EC07C62C-64ED-42B4-9B32-F684DC49EC17}"/>
              </a:ext>
            </a:extLst>
          </p:cNvPr>
          <p:cNvPicPr preferRelativeResize="0"/>
          <p:nvPr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048"/>
          <a:stretch/>
        </p:blipFill>
        <p:spPr>
          <a:xfrm>
            <a:off x="4041417" y="1477569"/>
            <a:ext cx="4078332" cy="5380421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369;p40">
            <a:extLst>
              <a:ext uri="{FF2B5EF4-FFF2-40B4-BE49-F238E27FC236}">
                <a16:creationId xmlns:a16="http://schemas.microsoft.com/office/drawing/2014/main" id="{42B1C948-139D-43C5-B34F-9FB1739AAC42}"/>
              </a:ext>
            </a:extLst>
          </p:cNvPr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590" b="3457"/>
          <a:stretch/>
        </p:blipFill>
        <p:spPr>
          <a:xfrm>
            <a:off x="-31030" y="1477569"/>
            <a:ext cx="4075438" cy="5380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370;p40">
            <a:extLst>
              <a:ext uri="{FF2B5EF4-FFF2-40B4-BE49-F238E27FC236}">
                <a16:creationId xmlns:a16="http://schemas.microsoft.com/office/drawing/2014/main" id="{BCFFDEB9-1C47-435E-B4AE-70C324C8941C}"/>
              </a:ext>
            </a:extLst>
          </p:cNvPr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048"/>
          <a:stretch/>
        </p:blipFill>
        <p:spPr>
          <a:xfrm>
            <a:off x="8116757" y="1477579"/>
            <a:ext cx="4075438" cy="5380421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5DFA5A8-1B46-C9B0-DAA9-25131D291F5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1014" t="29185" r="47272" b="49930"/>
          <a:stretch/>
        </p:blipFill>
        <p:spPr>
          <a:xfrm>
            <a:off x="11163869" y="57548"/>
            <a:ext cx="951088" cy="953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74207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Объект 2">
            <a:extLst>
              <a:ext uri="{FF2B5EF4-FFF2-40B4-BE49-F238E27FC236}">
                <a16:creationId xmlns:a16="http://schemas.microsoft.com/office/drawing/2014/main" id="{73C9677F-7CF6-42F5-BAB2-9474D2295B10}"/>
              </a:ext>
            </a:extLst>
          </p:cNvPr>
          <p:cNvSpPr txBox="1">
            <a:spLocks/>
          </p:cNvSpPr>
          <p:nvPr/>
        </p:nvSpPr>
        <p:spPr>
          <a:xfrm>
            <a:off x="5044627" y="251185"/>
            <a:ext cx="5573331" cy="755535"/>
          </a:xfrm>
          <a:prstGeom prst="rect">
            <a:avLst/>
          </a:prstGeom>
        </p:spPr>
        <p:txBody>
          <a:bodyPr/>
          <a:lstStyle>
            <a:lvl1pPr marL="297180" indent="-297180" algn="l" defTabSz="1188720" rtl="0" eaLnBrk="1" latinLnBrk="0" hangingPunct="1">
              <a:lnSpc>
                <a:spcPct val="90000"/>
              </a:lnSpc>
              <a:spcBef>
                <a:spcPts val="1300"/>
              </a:spcBef>
              <a:buFont typeface="Arial" panose="020B0604020202020204" pitchFamily="34" charset="0"/>
              <a:buChar char="•"/>
              <a:defRPr sz="36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91540" indent="-297180" algn="l" defTabSz="1188720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31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85900" indent="-297180" algn="l" defTabSz="1188720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80260" indent="-297180" algn="l" defTabSz="1188720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3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74620" indent="-297180" algn="l" defTabSz="1188720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3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68980" indent="-297180" algn="l" defTabSz="1188720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3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863340" indent="-297180" algn="l" defTabSz="1188720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3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457700" indent="-297180" algn="l" defTabSz="1188720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3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052060" indent="-297180" algn="l" defTabSz="1188720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3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05146" indent="0" algn="ctr">
              <a:spcBef>
                <a:spcPts val="0"/>
              </a:spcBef>
              <a:buNone/>
            </a:pPr>
            <a:r>
              <a:rPr lang="ru-RU" sz="2400" b="1" dirty="0">
                <a:solidFill>
                  <a:srgbClr val="A21C28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ВЫЗОВЫ</a:t>
            </a:r>
          </a:p>
          <a:p>
            <a:pPr marL="205146" indent="0">
              <a:spcBef>
                <a:spcPts val="0"/>
              </a:spcBef>
              <a:buNone/>
            </a:pPr>
            <a:endParaRPr lang="ru-RU" sz="1846" b="1" dirty="0">
              <a:solidFill>
                <a:srgbClr val="A21C28"/>
              </a:solidFill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205146" indent="0">
              <a:spcBef>
                <a:spcPts val="0"/>
              </a:spcBef>
              <a:buNone/>
            </a:pPr>
            <a:endParaRPr lang="ru-RU" sz="1846" b="1" dirty="0">
              <a:solidFill>
                <a:srgbClr val="A21C28"/>
              </a:solidFill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490538" indent="-285750">
              <a:spcBef>
                <a:spcPts val="0"/>
              </a:spcBef>
              <a:buClr>
                <a:srgbClr val="A21C28"/>
              </a:buClr>
            </a:pP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обострение геополитической обстановки;</a:t>
            </a:r>
          </a:p>
          <a:p>
            <a:pPr marL="490538" indent="-285750">
              <a:spcBef>
                <a:spcPts val="0"/>
              </a:spcBef>
              <a:buClr>
                <a:srgbClr val="A21C28"/>
              </a:buClr>
            </a:pP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внешнее санкционное давление;</a:t>
            </a:r>
          </a:p>
          <a:p>
            <a:pPr marL="490538" indent="-285750">
              <a:spcBef>
                <a:spcPts val="0"/>
              </a:spcBef>
              <a:buClr>
                <a:srgbClr val="A21C28"/>
              </a:buClr>
            </a:pP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разрушение традиционных  духовно-нравственных ценностей и ориентиров;</a:t>
            </a:r>
          </a:p>
          <a:p>
            <a:pPr marL="490538" indent="-285750">
              <a:spcBef>
                <a:spcPts val="0"/>
              </a:spcBef>
              <a:buClr>
                <a:srgbClr val="A21C28"/>
              </a:buClr>
            </a:pP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низкий уровень исторической грамотности;</a:t>
            </a:r>
          </a:p>
          <a:p>
            <a:pPr marL="490538" indent="-285750">
              <a:spcBef>
                <a:spcPts val="0"/>
              </a:spcBef>
              <a:buClr>
                <a:srgbClr val="A21C28"/>
              </a:buClr>
            </a:pP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насаждение западного образа жизни;</a:t>
            </a:r>
          </a:p>
          <a:p>
            <a:pPr marL="490538" indent="-285750">
              <a:spcBef>
                <a:spcPts val="0"/>
              </a:spcBef>
              <a:buClr>
                <a:srgbClr val="A21C28"/>
              </a:buClr>
            </a:pP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фрагментация молодежной политики;</a:t>
            </a:r>
          </a:p>
          <a:p>
            <a:pPr marL="490538" indent="-285750">
              <a:spcBef>
                <a:spcPts val="0"/>
              </a:spcBef>
              <a:buClr>
                <a:srgbClr val="A21C28"/>
              </a:buClr>
            </a:pP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необходимость повышения квалификации и профессионального престижа специалистов по работе с молодежью;</a:t>
            </a:r>
          </a:p>
          <a:p>
            <a:pPr marL="490538" indent="-285750">
              <a:spcBef>
                <a:spcPts val="0"/>
              </a:spcBef>
              <a:buClr>
                <a:srgbClr val="A21C28"/>
              </a:buClr>
            </a:pP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недостаточное обеспечение комфортной городской среды и инфраструктуры молодежной политики в субъектах Российской Федерации;</a:t>
            </a:r>
          </a:p>
          <a:p>
            <a:pPr marL="490538" indent="-285750">
              <a:spcBef>
                <a:spcPts val="0"/>
              </a:spcBef>
              <a:buClr>
                <a:srgbClr val="A21C28"/>
              </a:buClr>
            </a:pP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миграция из регионов России в крупные города;</a:t>
            </a:r>
          </a:p>
          <a:p>
            <a:pPr marL="490538" indent="-285750">
              <a:spcBef>
                <a:spcPts val="0"/>
              </a:spcBef>
              <a:buClr>
                <a:srgbClr val="A21C28"/>
              </a:buClr>
            </a:pP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распространение в сети «Интернет» материалов (контента) причиняющих вред здоровью и (или) физическому, психическому, духовному, нравственному развитию детей и молодежи;</a:t>
            </a:r>
          </a:p>
          <a:p>
            <a:pPr marL="490538" indent="-285750">
              <a:spcBef>
                <a:spcPts val="0"/>
              </a:spcBef>
              <a:buClr>
                <a:srgbClr val="A21C28"/>
              </a:buClr>
            </a:pP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распространение идеологии терроризма и экстремизма;</a:t>
            </a:r>
          </a:p>
          <a:p>
            <a:pPr marL="490538" indent="-285750">
              <a:spcBef>
                <a:spcPts val="0"/>
              </a:spcBef>
              <a:buClr>
                <a:srgbClr val="A21C28"/>
              </a:buClr>
            </a:pP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склонность молодежи к </a:t>
            </a:r>
            <a:r>
              <a:rPr lang="ru-RU" sz="1600" dirty="0" err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аддиктивному</a:t>
            </a: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поведению</a:t>
            </a:r>
          </a:p>
          <a:p>
            <a:pPr marL="490538" indent="-285750">
              <a:spcBef>
                <a:spcPts val="0"/>
              </a:spcBef>
              <a:buClr>
                <a:srgbClr val="A21C28"/>
              </a:buClr>
            </a:pPr>
            <a:endParaRPr lang="ru-RU" sz="1600" dirty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490896" indent="-285750">
              <a:spcBef>
                <a:spcPts val="0"/>
              </a:spcBef>
              <a:buClr>
                <a:srgbClr val="A21C28"/>
              </a:buClr>
            </a:pPr>
            <a:endParaRPr lang="ru-RU" sz="1600" dirty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0FAD8CBD-328B-4D96-B384-4E9A0674C9A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 amt="99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10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715" r="19345"/>
          <a:stretch/>
        </p:blipFill>
        <p:spPr>
          <a:xfrm>
            <a:off x="549881" y="6653"/>
            <a:ext cx="4650722" cy="6858000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13D44D1B-C6E0-C19A-8148-E52D6817C403}"/>
              </a:ext>
            </a:extLst>
          </p:cNvPr>
          <p:cNvSpPr/>
          <p:nvPr/>
        </p:nvSpPr>
        <p:spPr>
          <a:xfrm>
            <a:off x="0" y="-6926"/>
            <a:ext cx="2628000" cy="6876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600" b="1" dirty="0">
                <a:solidFill>
                  <a:schemeClr val="bg1"/>
                </a:solidFill>
              </a:rPr>
              <a:t>Проблемы в сфере реализации молодежной политики</a:t>
            </a:r>
            <a:endParaRPr lang="ru-RU" sz="2600" dirty="0">
              <a:solidFill>
                <a:schemeClr val="bg1"/>
              </a:solidFill>
            </a:endParaRPr>
          </a:p>
        </p:txBody>
      </p:sp>
      <p:sp>
        <p:nvSpPr>
          <p:cNvPr id="9" name="object 88">
            <a:extLst>
              <a:ext uri="{FF2B5EF4-FFF2-40B4-BE49-F238E27FC236}">
                <a16:creationId xmlns:a16="http://schemas.microsoft.com/office/drawing/2014/main" id="{FE1B59F0-9B92-62C8-8255-F714B2453B23}"/>
              </a:ext>
            </a:extLst>
          </p:cNvPr>
          <p:cNvSpPr/>
          <p:nvPr/>
        </p:nvSpPr>
        <p:spPr>
          <a:xfrm>
            <a:off x="5287856" y="6429674"/>
            <a:ext cx="6768000" cy="327269"/>
          </a:xfrm>
          <a:custGeom>
            <a:avLst/>
            <a:gdLst/>
            <a:ahLst/>
            <a:cxnLst/>
            <a:rect l="l" t="t" r="r" b="b"/>
            <a:pathLst>
              <a:path w="7198994" h="425450">
                <a:moveTo>
                  <a:pt x="0" y="397631"/>
                </a:moveTo>
                <a:lnTo>
                  <a:pt x="6855299" y="424950"/>
                </a:lnTo>
                <a:lnTo>
                  <a:pt x="6858558" y="404509"/>
                </a:lnTo>
                <a:lnTo>
                  <a:pt x="6865142" y="373662"/>
                </a:lnTo>
                <a:lnTo>
                  <a:pt x="6876251" y="334510"/>
                </a:lnTo>
                <a:lnTo>
                  <a:pt x="6893089" y="289158"/>
                </a:lnTo>
                <a:lnTo>
                  <a:pt x="6916858" y="239709"/>
                </a:lnTo>
                <a:lnTo>
                  <a:pt x="6948761" y="188265"/>
                </a:lnTo>
                <a:lnTo>
                  <a:pt x="6989999" y="136931"/>
                </a:lnTo>
                <a:lnTo>
                  <a:pt x="7041775" y="87808"/>
                </a:lnTo>
                <a:lnTo>
                  <a:pt x="7081488" y="58214"/>
                </a:lnTo>
                <a:lnTo>
                  <a:pt x="7121280" y="34084"/>
                </a:lnTo>
                <a:lnTo>
                  <a:pt x="7160514" y="14864"/>
                </a:lnTo>
                <a:lnTo>
                  <a:pt x="7198555" y="0"/>
                </a:lnTo>
              </a:path>
            </a:pathLst>
          </a:custGeom>
          <a:ln w="28575">
            <a:solidFill>
              <a:srgbClr val="9D2235"/>
            </a:solidFill>
          </a:ln>
        </p:spPr>
        <p:txBody>
          <a:bodyPr wrap="square" lIns="0" tIns="0" rIns="0" bIns="0" rtlCol="0"/>
          <a:lstStyle/>
          <a:p>
            <a:endParaRPr sz="1385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FAFB985-A697-4BE9-6CFF-17FAD13E392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1014" t="29185" r="47272" b="49930"/>
          <a:stretch/>
        </p:blipFill>
        <p:spPr>
          <a:xfrm>
            <a:off x="11163869" y="57548"/>
            <a:ext cx="951088" cy="953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11355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D32E441E-6F32-4712-84E5-5468D956392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25" r="4858"/>
          <a:stretch/>
        </p:blipFill>
        <p:spPr>
          <a:xfrm>
            <a:off x="-1" y="1515653"/>
            <a:ext cx="12192001" cy="5363453"/>
          </a:xfrm>
          <a:prstGeom prst="rect">
            <a:avLst/>
          </a:prstGeom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87C6ACD9-E35D-4A8C-B0CE-DE51386E0C81}"/>
              </a:ext>
            </a:extLst>
          </p:cNvPr>
          <p:cNvSpPr/>
          <p:nvPr/>
        </p:nvSpPr>
        <p:spPr>
          <a:xfrm>
            <a:off x="249382" y="670408"/>
            <a:ext cx="9304051" cy="10489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3201">
              <a:buClr>
                <a:srgbClr val="C00000"/>
              </a:buClr>
            </a:pPr>
            <a:r>
              <a:rPr lang="ru-RU" altLang="ru-RU" sz="24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Malgun Gothic Semilight" panose="020B0502040204020203" pitchFamily="34" charset="-128"/>
              </a:rPr>
              <a:t>Направления реализации молодежной политики</a:t>
            </a: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225927BE-41A2-444C-B952-0729AA19B1F3}"/>
              </a:ext>
            </a:extLst>
          </p:cNvPr>
          <p:cNvSpPr/>
          <p:nvPr/>
        </p:nvSpPr>
        <p:spPr>
          <a:xfrm>
            <a:off x="273483" y="2630732"/>
            <a:ext cx="11645032" cy="3081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08951" indent="-285750">
              <a:lnSpc>
                <a:spcPct val="114000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sz="1600" i="0" dirty="0">
                <a:solidFill>
                  <a:schemeClr val="tx1"/>
                </a:solidFill>
                <a:effectLst/>
              </a:rPr>
              <a:t>воспитание гражданственности, патриотизма, преемственности традиций, уважения к отечественной истории, историческим, национальным и иным традициям народов Российской Федерации;</a:t>
            </a:r>
          </a:p>
          <a:p>
            <a:pPr marL="308951" indent="-285750">
              <a:lnSpc>
                <a:spcPct val="114000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sz="1600" i="0" dirty="0">
                <a:solidFill>
                  <a:schemeClr val="tx1"/>
                </a:solidFill>
                <a:effectLst/>
              </a:rPr>
              <a:t>формирование политического сознания молодежи;</a:t>
            </a:r>
          </a:p>
          <a:p>
            <a:pPr marL="308951" indent="-285750">
              <a:lnSpc>
                <a:spcPct val="114000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sz="1600" i="0" dirty="0">
                <a:solidFill>
                  <a:schemeClr val="tx1"/>
                </a:solidFill>
                <a:effectLst/>
              </a:rPr>
              <a:t>обеспечение межнационального (межэтнического) и межконфессионального согласия в молодежной среде, профилактика и предупреждение проявлений экстремизма в деятельности молодежных объединений;</a:t>
            </a:r>
          </a:p>
          <a:p>
            <a:pPr marL="308951" indent="-285750">
              <a:lnSpc>
                <a:spcPct val="114000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sz="1600" i="0" dirty="0">
                <a:solidFill>
                  <a:schemeClr val="tx1"/>
                </a:solidFill>
                <a:effectLst/>
              </a:rPr>
              <a:t>поддержка молодых граждан, оказавшихся в трудной жизненной ситуации, инвалидов из числа молодых граждан, а также лиц из числа детей-сирот и детей, оставшихся без попечения родителей;</a:t>
            </a:r>
          </a:p>
          <a:p>
            <a:pPr marL="308951" indent="-285750">
              <a:lnSpc>
                <a:spcPct val="114000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sz="1600" i="0" dirty="0">
                <a:solidFill>
                  <a:schemeClr val="tx1"/>
                </a:solidFill>
                <a:effectLst/>
              </a:rPr>
              <a:t>поддержка инициатив молодежи;</a:t>
            </a:r>
          </a:p>
          <a:p>
            <a:pPr marL="308951" indent="-285750">
              <a:lnSpc>
                <a:spcPct val="114000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sz="1600" i="0" dirty="0">
                <a:solidFill>
                  <a:schemeClr val="tx1"/>
                </a:solidFill>
                <a:effectLst/>
              </a:rPr>
              <a:t>формирование экосистемы молодежной политики;</a:t>
            </a:r>
          </a:p>
          <a:p>
            <a:pPr marL="308951" indent="-285750">
              <a:lnSpc>
                <a:spcPct val="114000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sz="1600" i="0" dirty="0">
                <a:solidFill>
                  <a:schemeClr val="tx1"/>
                </a:solidFill>
                <a:effectLst/>
              </a:rPr>
              <a:t>содействие общественной деятельности, направленной на поддержку молодежи;</a:t>
            </a:r>
          </a:p>
          <a:p>
            <a:pPr marL="308951" indent="-285750">
              <a:lnSpc>
                <a:spcPct val="114000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sz="1600" i="0" dirty="0">
                <a:solidFill>
                  <a:schemeClr val="tx1"/>
                </a:solidFill>
                <a:effectLst/>
              </a:rPr>
              <a:t>организация досуга, отдыха, оздоровления молодежи, формирование условий для занятий физической культурой, спортом, содействие здоровому образу жизни молодежи;</a:t>
            </a:r>
          </a:p>
          <a:p>
            <a:pPr marL="308951" indent="-285750">
              <a:lnSpc>
                <a:spcPct val="114000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sz="1600" i="0" dirty="0">
                <a:solidFill>
                  <a:schemeClr val="tx1"/>
                </a:solidFill>
                <a:effectLst/>
              </a:rPr>
              <a:t>предоставление социальных услуг молодежи;</a:t>
            </a:r>
          </a:p>
          <a:p>
            <a:pPr marL="308951" indent="-285750">
              <a:lnSpc>
                <a:spcPct val="114000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sz="1600" i="0" dirty="0">
                <a:solidFill>
                  <a:schemeClr val="tx1"/>
                </a:solidFill>
                <a:effectLst/>
              </a:rPr>
              <a:t>поддержка молодых семей;</a:t>
            </a:r>
          </a:p>
          <a:p>
            <a:pPr marL="308951" indent="-285750">
              <a:lnSpc>
                <a:spcPct val="114000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sz="1600" i="0" dirty="0">
                <a:solidFill>
                  <a:schemeClr val="tx1"/>
                </a:solidFill>
                <a:effectLst/>
              </a:rPr>
              <a:t>содействие образованию молодежи, научной, научно-технической деятельности молодежи;</a:t>
            </a:r>
          </a:p>
          <a:p>
            <a:pPr marL="23201">
              <a:lnSpc>
                <a:spcPct val="114000"/>
              </a:lnSpc>
              <a:buClr>
                <a:srgbClr val="C00000"/>
              </a:buClr>
            </a:pPr>
            <a:endParaRPr lang="ru-RU" sz="1500" i="0" dirty="0">
              <a:solidFill>
                <a:schemeClr val="tx1"/>
              </a:solidFill>
              <a:effectLst/>
            </a:endParaRPr>
          </a:p>
        </p:txBody>
      </p:sp>
      <p:cxnSp>
        <p:nvCxnSpPr>
          <p:cNvPr id="23" name="Прямая соединительная линия 22">
            <a:extLst>
              <a:ext uri="{FF2B5EF4-FFF2-40B4-BE49-F238E27FC236}">
                <a16:creationId xmlns:a16="http://schemas.microsoft.com/office/drawing/2014/main" id="{79C4BF4E-ACCA-4635-AD09-B0F1E715A046}"/>
              </a:ext>
            </a:extLst>
          </p:cNvPr>
          <p:cNvCxnSpPr>
            <a:cxnSpLocks/>
          </p:cNvCxnSpPr>
          <p:nvPr/>
        </p:nvCxnSpPr>
        <p:spPr>
          <a:xfrm>
            <a:off x="353613" y="1510266"/>
            <a:ext cx="11592000" cy="0"/>
          </a:xfrm>
          <a:prstGeom prst="line">
            <a:avLst/>
          </a:prstGeom>
          <a:ln>
            <a:solidFill>
              <a:srgbClr val="A21C2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>
            <a:extLst>
              <a:ext uri="{FF2B5EF4-FFF2-40B4-BE49-F238E27FC236}">
                <a16:creationId xmlns:a16="http://schemas.microsoft.com/office/drawing/2014/main" id="{6E1DF694-B9EA-4667-A82A-3C6D73686C1F}"/>
              </a:ext>
            </a:extLst>
          </p:cNvPr>
          <p:cNvCxnSpPr>
            <a:cxnSpLocks/>
          </p:cNvCxnSpPr>
          <p:nvPr/>
        </p:nvCxnSpPr>
        <p:spPr>
          <a:xfrm>
            <a:off x="374414" y="6537827"/>
            <a:ext cx="11520000" cy="0"/>
          </a:xfrm>
          <a:prstGeom prst="line">
            <a:avLst/>
          </a:prstGeom>
          <a:ln>
            <a:solidFill>
              <a:srgbClr val="A21C2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A505CB0-3942-9056-674D-C3C588812B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382" y="2"/>
            <a:ext cx="10667504" cy="1266090"/>
          </a:xfrm>
        </p:spPr>
        <p:txBody>
          <a:bodyPr>
            <a:normAutofit/>
          </a:bodyPr>
          <a:lstStyle/>
          <a:p>
            <a:r>
              <a:rPr lang="ru-RU" sz="3000" b="1" cap="all" dirty="0">
                <a:solidFill>
                  <a:srgbClr val="A21C2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молодёжная политика</a:t>
            </a:r>
            <a:br>
              <a:rPr lang="ru-RU" sz="3000" b="1" dirty="0">
                <a:solidFill>
                  <a:srgbClr val="A21C28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ru-RU" sz="3000" b="1" dirty="0">
              <a:solidFill>
                <a:srgbClr val="A21C28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74F0BE0-2074-61F9-CA09-04FE87C529F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1014" t="29185" r="47272" b="49930"/>
          <a:stretch/>
        </p:blipFill>
        <p:spPr>
          <a:xfrm>
            <a:off x="11163869" y="57548"/>
            <a:ext cx="951088" cy="953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58829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D32E441E-6F32-4712-84E5-5468D956392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25" r="4858"/>
          <a:stretch/>
        </p:blipFill>
        <p:spPr>
          <a:xfrm>
            <a:off x="-1" y="1490939"/>
            <a:ext cx="12192001" cy="5363453"/>
          </a:xfrm>
          <a:prstGeom prst="rect">
            <a:avLst/>
          </a:prstGeom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87C6ACD9-E35D-4A8C-B0CE-DE51386E0C81}"/>
              </a:ext>
            </a:extLst>
          </p:cNvPr>
          <p:cNvSpPr/>
          <p:nvPr/>
        </p:nvSpPr>
        <p:spPr>
          <a:xfrm>
            <a:off x="249382" y="670408"/>
            <a:ext cx="9304051" cy="10489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3201">
              <a:buClr>
                <a:srgbClr val="C00000"/>
              </a:buClr>
            </a:pPr>
            <a:r>
              <a:rPr lang="ru-RU" altLang="ru-RU" sz="24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Malgun Gothic Semilight" panose="020B0502040204020203" pitchFamily="34" charset="-128"/>
              </a:rPr>
              <a:t>Направления реализации молодежной политики</a:t>
            </a: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225927BE-41A2-444C-B952-0729AA19B1F3}"/>
              </a:ext>
            </a:extLst>
          </p:cNvPr>
          <p:cNvSpPr/>
          <p:nvPr/>
        </p:nvSpPr>
        <p:spPr>
          <a:xfrm>
            <a:off x="273483" y="2630732"/>
            <a:ext cx="11645032" cy="3081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08951" indent="-285750">
              <a:lnSpc>
                <a:spcPct val="114000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sz="1600" i="0" dirty="0">
                <a:solidFill>
                  <a:schemeClr val="tx1"/>
                </a:solidFill>
                <a:effectLst/>
              </a:rPr>
              <a:t>организация подготовки специалистов по работе с молодежью;</a:t>
            </a:r>
          </a:p>
          <a:p>
            <a:pPr marL="308951" indent="-285750">
              <a:lnSpc>
                <a:spcPct val="114000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sz="1600" i="0" dirty="0">
                <a:solidFill>
                  <a:schemeClr val="tx1"/>
                </a:solidFill>
                <a:effectLst/>
              </a:rPr>
              <a:t>выявление, сопровождение и поддержка молодежи, проявившей одаренность;</a:t>
            </a:r>
          </a:p>
          <a:p>
            <a:pPr marL="308951" indent="-285750">
              <a:lnSpc>
                <a:spcPct val="114000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sz="1600" i="0" dirty="0">
                <a:solidFill>
                  <a:schemeClr val="tx1"/>
                </a:solidFill>
                <a:effectLst/>
              </a:rPr>
              <a:t>развитие института наставничества;</a:t>
            </a:r>
          </a:p>
          <a:p>
            <a:pPr marL="308951" indent="-285750">
              <a:lnSpc>
                <a:spcPct val="114000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sz="1600" i="0" dirty="0">
                <a:solidFill>
                  <a:schemeClr val="tx1"/>
                </a:solidFill>
                <a:effectLst/>
              </a:rPr>
              <a:t>содействие трудоустройству молодых граждан, в том числе посредством студенческих отрядов;</a:t>
            </a:r>
          </a:p>
          <a:p>
            <a:pPr marL="308951" indent="-285750">
              <a:lnSpc>
                <a:spcPct val="114000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sz="1600" i="0" dirty="0">
                <a:solidFill>
                  <a:schemeClr val="tx1"/>
                </a:solidFill>
                <a:effectLst/>
              </a:rPr>
              <a:t>поддержка деятельности молодежных общественных объединений;</a:t>
            </a:r>
          </a:p>
          <a:p>
            <a:pPr marL="308951" indent="-285750">
              <a:lnSpc>
                <a:spcPct val="114000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sz="1600" i="0" dirty="0">
                <a:solidFill>
                  <a:schemeClr val="tx1"/>
                </a:solidFill>
                <a:effectLst/>
              </a:rPr>
              <a:t>содействие участию молодежи в добровольческой (волонтерской) деятельности;</a:t>
            </a:r>
          </a:p>
          <a:p>
            <a:pPr marL="308951" indent="-285750">
              <a:lnSpc>
                <a:spcPct val="114000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sz="1600" i="0" dirty="0">
                <a:solidFill>
                  <a:schemeClr val="tx1"/>
                </a:solidFill>
                <a:effectLst/>
              </a:rPr>
              <a:t>содействие международному и межрегиональному сотрудничеству в сфере молодежной политики;</a:t>
            </a:r>
          </a:p>
          <a:p>
            <a:pPr marL="308951" indent="-285750">
              <a:lnSpc>
                <a:spcPct val="114000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sz="1600" i="0" dirty="0">
                <a:solidFill>
                  <a:schemeClr val="tx1"/>
                </a:solidFill>
                <a:effectLst/>
              </a:rPr>
              <a:t>предупреждение правонарушений и антиобщественных действий молодежи;</a:t>
            </a:r>
          </a:p>
          <a:p>
            <a:pPr marL="308951" indent="-285750">
              <a:lnSpc>
                <a:spcPct val="114000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sz="1600" i="0" dirty="0">
                <a:solidFill>
                  <a:schemeClr val="tx1"/>
                </a:solidFill>
                <a:effectLst/>
              </a:rPr>
              <a:t>поддержка деятельности по созданию и распространению в средствах массовой информации произведений науки, искусства, литературы и других произведений, направленных на укрепление гражданской идентичности и духовно-нравственных ценностей молодежи;</a:t>
            </a:r>
          </a:p>
          <a:p>
            <a:pPr marL="308951" indent="-285750">
              <a:lnSpc>
                <a:spcPct val="114000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sz="1600" i="0" dirty="0">
                <a:solidFill>
                  <a:schemeClr val="tx1"/>
                </a:solidFill>
                <a:effectLst/>
              </a:rPr>
              <a:t>развитие созидательной активности молодежи;</a:t>
            </a:r>
          </a:p>
          <a:p>
            <a:pPr marL="308951" indent="-285750">
              <a:lnSpc>
                <a:spcPct val="114000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sz="1600" i="0" dirty="0">
                <a:solidFill>
                  <a:schemeClr val="tx1"/>
                </a:solidFill>
                <a:effectLst/>
              </a:rPr>
              <a:t>вовлечение молодежи в социальную практику и ее информирование о потенциальных возможностях развития в России;</a:t>
            </a:r>
          </a:p>
          <a:p>
            <a:pPr marL="308951" indent="-285750">
              <a:lnSpc>
                <a:spcPct val="114000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sz="1600" i="0" dirty="0">
                <a:solidFill>
                  <a:schemeClr val="tx1"/>
                </a:solidFill>
                <a:effectLst/>
              </a:rPr>
              <a:t>укрепление традиционных российских духовно-нравственных ценностей;</a:t>
            </a:r>
          </a:p>
          <a:p>
            <a:pPr marL="308951" indent="-285750">
              <a:lnSpc>
                <a:spcPct val="114000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sz="1600" i="0" dirty="0">
                <a:solidFill>
                  <a:schemeClr val="tx1"/>
                </a:solidFill>
                <a:effectLst/>
              </a:rPr>
              <a:t>защита молодежи от деструктивного информационно-психологического воздействия;</a:t>
            </a:r>
          </a:p>
          <a:p>
            <a:pPr marL="308951" indent="-285750">
              <a:lnSpc>
                <a:spcPct val="114000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sz="1600" i="0" dirty="0">
                <a:solidFill>
                  <a:schemeClr val="tx1"/>
                </a:solidFill>
                <a:effectLst/>
              </a:rPr>
              <a:t>вовлечение ветеранов боевых действий в работу по воспитанию подрастающего поколения.</a:t>
            </a:r>
          </a:p>
          <a:p>
            <a:pPr marL="23201">
              <a:lnSpc>
                <a:spcPct val="114000"/>
              </a:lnSpc>
              <a:buClr>
                <a:srgbClr val="C00000"/>
              </a:buClr>
            </a:pPr>
            <a:endParaRPr lang="ru-RU" sz="1500" i="0" dirty="0">
              <a:solidFill>
                <a:schemeClr val="tx1"/>
              </a:solidFill>
              <a:effectLst/>
            </a:endParaRPr>
          </a:p>
        </p:txBody>
      </p:sp>
      <p:cxnSp>
        <p:nvCxnSpPr>
          <p:cNvPr id="23" name="Прямая соединительная линия 22">
            <a:extLst>
              <a:ext uri="{FF2B5EF4-FFF2-40B4-BE49-F238E27FC236}">
                <a16:creationId xmlns:a16="http://schemas.microsoft.com/office/drawing/2014/main" id="{79C4BF4E-ACCA-4635-AD09-B0F1E715A046}"/>
              </a:ext>
            </a:extLst>
          </p:cNvPr>
          <p:cNvCxnSpPr>
            <a:cxnSpLocks/>
          </p:cNvCxnSpPr>
          <p:nvPr/>
        </p:nvCxnSpPr>
        <p:spPr>
          <a:xfrm>
            <a:off x="353613" y="1510266"/>
            <a:ext cx="11592000" cy="0"/>
          </a:xfrm>
          <a:prstGeom prst="line">
            <a:avLst/>
          </a:prstGeom>
          <a:ln>
            <a:solidFill>
              <a:srgbClr val="A21C2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>
            <a:extLst>
              <a:ext uri="{FF2B5EF4-FFF2-40B4-BE49-F238E27FC236}">
                <a16:creationId xmlns:a16="http://schemas.microsoft.com/office/drawing/2014/main" id="{6E1DF694-B9EA-4667-A82A-3C6D73686C1F}"/>
              </a:ext>
            </a:extLst>
          </p:cNvPr>
          <p:cNvCxnSpPr>
            <a:cxnSpLocks/>
          </p:cNvCxnSpPr>
          <p:nvPr/>
        </p:nvCxnSpPr>
        <p:spPr>
          <a:xfrm>
            <a:off x="374414" y="6537827"/>
            <a:ext cx="11520000" cy="0"/>
          </a:xfrm>
          <a:prstGeom prst="line">
            <a:avLst/>
          </a:prstGeom>
          <a:ln>
            <a:solidFill>
              <a:srgbClr val="A21C2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A505CB0-3942-9056-674D-C3C588812B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382" y="2"/>
            <a:ext cx="10667504" cy="1266090"/>
          </a:xfrm>
        </p:spPr>
        <p:txBody>
          <a:bodyPr>
            <a:normAutofit/>
          </a:bodyPr>
          <a:lstStyle/>
          <a:p>
            <a:r>
              <a:rPr lang="ru-RU" sz="3000" b="1" cap="all" dirty="0">
                <a:solidFill>
                  <a:srgbClr val="A21C2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молодёжная политика</a:t>
            </a:r>
            <a:br>
              <a:rPr lang="ru-RU" sz="3000" b="1" dirty="0">
                <a:solidFill>
                  <a:srgbClr val="A21C28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ru-RU" sz="3000" b="1" dirty="0">
              <a:solidFill>
                <a:srgbClr val="A21C28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EDF7FA6-22AD-2050-9C7E-DD867145B79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1014" t="29185" r="47272" b="49930"/>
          <a:stretch/>
        </p:blipFill>
        <p:spPr>
          <a:xfrm>
            <a:off x="11163869" y="57548"/>
            <a:ext cx="951088" cy="953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7752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object 2">
            <a:extLst>
              <a:ext uri="{FF2B5EF4-FFF2-40B4-BE49-F238E27FC236}">
                <a16:creationId xmlns:a16="http://schemas.microsoft.com/office/drawing/2014/main" id="{CE18AE72-6D20-4C23-B156-0C6109927BF8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665158" y="1030784"/>
            <a:ext cx="8563538" cy="5794877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A074D7-DC6A-4DBD-AF4E-DBD2E18D2A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382" y="2"/>
            <a:ext cx="10667504" cy="1266090"/>
          </a:xfrm>
        </p:spPr>
        <p:txBody>
          <a:bodyPr>
            <a:normAutofit/>
          </a:bodyPr>
          <a:lstStyle/>
          <a:p>
            <a:r>
              <a:rPr lang="ru-RU" sz="3000" b="1" dirty="0">
                <a:solidFill>
                  <a:srgbClr val="A21C2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ПЛЮСЫ </a:t>
            </a:r>
            <a:r>
              <a:rPr lang="ru-RU" sz="3000" b="1" dirty="0">
                <a:latin typeface="Verdana" panose="020B0604030504040204" pitchFamily="34" charset="0"/>
                <a:ea typeface="Verdana" panose="020B0604030504040204" pitchFamily="34" charset="0"/>
              </a:rPr>
              <a:t>ПРИНЯТИЯ НОВОГО ЗАКОНА</a:t>
            </a:r>
          </a:p>
        </p:txBody>
      </p:sp>
      <p:pic>
        <p:nvPicPr>
          <p:cNvPr id="7" name="object 141">
            <a:extLst>
              <a:ext uri="{FF2B5EF4-FFF2-40B4-BE49-F238E27FC236}">
                <a16:creationId xmlns:a16="http://schemas.microsoft.com/office/drawing/2014/main" id="{A6A3D65A-0EF0-46C8-A78F-C37FF8933E61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49382" y="1469802"/>
            <a:ext cx="865450" cy="86543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C45D5FA-C5A4-A2DB-A347-4B4055099282}"/>
              </a:ext>
            </a:extLst>
          </p:cNvPr>
          <p:cNvSpPr txBox="1"/>
          <p:nvPr/>
        </p:nvSpPr>
        <p:spPr>
          <a:xfrm>
            <a:off x="1253067" y="1579357"/>
            <a:ext cx="4842934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ДЛЯ МОЛОДЕЖИ:</a:t>
            </a:r>
          </a:p>
          <a:p>
            <a:endParaRPr lang="ru-RU" dirty="0"/>
          </a:p>
          <a:p>
            <a:pPr marL="285750" indent="-285750">
              <a:buClr>
                <a:srgbClr val="A21C28"/>
              </a:buClr>
              <a:buFont typeface="Wingdings" panose="05000000000000000000" pitchFamily="2" charset="2"/>
              <a:buChar char="ü"/>
            </a:pPr>
            <a:r>
              <a:rPr lang="ru-RU" dirty="0"/>
              <a:t>Поддержка от учреждений молодёжной политики</a:t>
            </a:r>
          </a:p>
          <a:p>
            <a:pPr marL="285750" indent="-285750">
              <a:buClr>
                <a:srgbClr val="A21C28"/>
              </a:buClr>
              <a:buFont typeface="Wingdings" panose="05000000000000000000" pitchFamily="2" charset="2"/>
              <a:buChar char="ü"/>
            </a:pPr>
            <a:endParaRPr lang="ru-RU" dirty="0"/>
          </a:p>
          <a:p>
            <a:pPr marL="285750" indent="-285750">
              <a:buClr>
                <a:srgbClr val="A21C28"/>
              </a:buClr>
              <a:buFont typeface="Wingdings" panose="05000000000000000000" pitchFamily="2" charset="2"/>
              <a:buChar char="ü"/>
            </a:pPr>
            <a:r>
              <a:rPr lang="ru-RU" dirty="0"/>
              <a:t>Новые возможности для эффективного сотрудничества и партнерства с органами </a:t>
            </a:r>
          </a:p>
          <a:p>
            <a:pPr marL="285750" indent="-285750">
              <a:buClr>
                <a:srgbClr val="A21C28"/>
              </a:buClr>
              <a:buFont typeface="Wingdings" panose="05000000000000000000" pitchFamily="2" charset="2"/>
              <a:buChar char="ü"/>
            </a:pPr>
            <a:endParaRPr lang="ru-RU" dirty="0"/>
          </a:p>
          <a:p>
            <a:pPr marL="285750" indent="-285750">
              <a:buClr>
                <a:srgbClr val="A21C28"/>
              </a:buClr>
              <a:buFont typeface="Wingdings" panose="05000000000000000000" pitchFamily="2" charset="2"/>
              <a:buChar char="ü"/>
            </a:pPr>
            <a:r>
              <a:rPr lang="ru-RU" dirty="0"/>
              <a:t>Молодые семьи и социально незащищенные молодые граждане получат дополнительную поддержку и защиту от государства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AF3A4F6-713E-E3D2-DCE2-E458B95DE79F}"/>
              </a:ext>
            </a:extLst>
          </p:cNvPr>
          <p:cNvSpPr txBox="1"/>
          <p:nvPr/>
        </p:nvSpPr>
        <p:spPr>
          <a:xfrm>
            <a:off x="7214137" y="1469801"/>
            <a:ext cx="484293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ДЛЯ ПРОФЕССИОНАЛОВ ОТРАСЛИ </a:t>
            </a:r>
          </a:p>
          <a:p>
            <a:r>
              <a:rPr lang="ru-RU" b="1" dirty="0"/>
              <a:t>МОЛОДЁЖНОЙ ПОЛИТИКИ:</a:t>
            </a:r>
          </a:p>
          <a:p>
            <a:endParaRPr lang="ru-RU" dirty="0"/>
          </a:p>
          <a:p>
            <a:pPr marL="285750" indent="-285750">
              <a:buClr>
                <a:srgbClr val="A21C28"/>
              </a:buClr>
              <a:buFont typeface="Wingdings" panose="05000000000000000000" pitchFamily="2" charset="2"/>
              <a:buChar char="ü"/>
            </a:pPr>
            <a:r>
              <a:rPr lang="ru-RU" dirty="0"/>
              <a:t>Определение целей и задач молодежной политики</a:t>
            </a:r>
          </a:p>
          <a:p>
            <a:pPr marL="285750" indent="-285750">
              <a:buClr>
                <a:srgbClr val="A21C28"/>
              </a:buClr>
              <a:buFont typeface="Wingdings" panose="05000000000000000000" pitchFamily="2" charset="2"/>
              <a:buChar char="ü"/>
            </a:pPr>
            <a:endParaRPr lang="ru-RU" dirty="0"/>
          </a:p>
          <a:p>
            <a:pPr marL="285750" indent="-285750">
              <a:buClr>
                <a:srgbClr val="A21C28"/>
              </a:buClr>
              <a:buFont typeface="Wingdings" panose="05000000000000000000" pitchFamily="2" charset="2"/>
              <a:buChar char="ü"/>
            </a:pPr>
            <a:r>
              <a:rPr lang="ru-RU" dirty="0"/>
              <a:t>Описание и разделение полномочия разных уровней и структур по вопросам молодежной политики</a:t>
            </a:r>
          </a:p>
          <a:p>
            <a:pPr marL="285750" indent="-285750">
              <a:buClr>
                <a:srgbClr val="A21C28"/>
              </a:buClr>
              <a:buFont typeface="Wingdings" panose="05000000000000000000" pitchFamily="2" charset="2"/>
              <a:buChar char="ü"/>
            </a:pPr>
            <a:endParaRPr lang="ru-RU" dirty="0"/>
          </a:p>
          <a:p>
            <a:pPr marL="285750" indent="-285750">
              <a:buClr>
                <a:srgbClr val="A21C28"/>
              </a:buClr>
              <a:buFont typeface="Wingdings" panose="05000000000000000000" pitchFamily="2" charset="2"/>
              <a:buChar char="ü"/>
            </a:pPr>
            <a:r>
              <a:rPr lang="ru-RU" dirty="0"/>
              <a:t>Создание правовых основ для выстраивания партнерских отношений между молодежными объединениями и другими общественными организациями в регионе</a:t>
            </a:r>
          </a:p>
        </p:txBody>
      </p:sp>
      <p:pic>
        <p:nvPicPr>
          <p:cNvPr id="16" name="object 141">
            <a:extLst>
              <a:ext uri="{FF2B5EF4-FFF2-40B4-BE49-F238E27FC236}">
                <a16:creationId xmlns:a16="http://schemas.microsoft.com/office/drawing/2014/main" id="{DBA7D56C-9BB3-CE8C-CB5F-1A5F2BFF4AFE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214110" y="1469801"/>
            <a:ext cx="865450" cy="86543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0649EF7-A3C8-01F2-9955-5902C4F5397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1014" t="29185" r="47272" b="49930"/>
          <a:stretch/>
        </p:blipFill>
        <p:spPr>
          <a:xfrm>
            <a:off x="11163869" y="57548"/>
            <a:ext cx="951088" cy="953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97558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D32E441E-6F32-4712-84E5-5468D956392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25" r="4858"/>
          <a:stretch/>
        </p:blipFill>
        <p:spPr>
          <a:xfrm>
            <a:off x="-1" y="1490939"/>
            <a:ext cx="12192001" cy="5363453"/>
          </a:xfrm>
          <a:prstGeom prst="rect">
            <a:avLst/>
          </a:prstGeom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87C6ACD9-E35D-4A8C-B0CE-DE51386E0C81}"/>
              </a:ext>
            </a:extLst>
          </p:cNvPr>
          <p:cNvSpPr/>
          <p:nvPr/>
        </p:nvSpPr>
        <p:spPr>
          <a:xfrm>
            <a:off x="249382" y="670408"/>
            <a:ext cx="9304051" cy="10489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3201">
              <a:buClr>
                <a:srgbClr val="C00000"/>
              </a:buClr>
            </a:pPr>
            <a:r>
              <a:rPr lang="ru-RU" altLang="ru-RU" sz="24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Malgun Gothic Semilight" panose="020B0502040204020203" pitchFamily="34" charset="-128"/>
              </a:rPr>
              <a:t>Меры по реализации молодежной политики</a:t>
            </a: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225927BE-41A2-444C-B952-0729AA19B1F3}"/>
              </a:ext>
            </a:extLst>
          </p:cNvPr>
          <p:cNvSpPr/>
          <p:nvPr/>
        </p:nvSpPr>
        <p:spPr>
          <a:xfrm>
            <a:off x="273483" y="2630732"/>
            <a:ext cx="11645032" cy="3081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08951" indent="-285750">
              <a:lnSpc>
                <a:spcPct val="114000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sz="1600" i="0" dirty="0">
                <a:solidFill>
                  <a:schemeClr val="tx1"/>
                </a:solidFill>
                <a:effectLst/>
              </a:rPr>
              <a:t>вовлечение молодежи в волонтерскую деятельность;</a:t>
            </a:r>
          </a:p>
          <a:p>
            <a:pPr marL="308951" indent="-285750">
              <a:lnSpc>
                <a:spcPct val="114000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sz="1600" i="0" dirty="0">
                <a:solidFill>
                  <a:schemeClr val="tx1"/>
                </a:solidFill>
                <a:effectLst/>
              </a:rPr>
              <a:t>поддержка трудоустройства, карьерной мобильности, развитие профессиональных навыков молодежи;</a:t>
            </a:r>
          </a:p>
          <a:p>
            <a:pPr marL="308951" indent="-285750">
              <a:lnSpc>
                <a:spcPct val="114000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sz="1600" i="0" dirty="0">
                <a:solidFill>
                  <a:schemeClr val="tx1"/>
                </a:solidFill>
                <a:effectLst/>
              </a:rPr>
              <a:t>реализация программ развития гражданско-патриотического и общественно полезного молодежного туризма;</a:t>
            </a:r>
          </a:p>
          <a:p>
            <a:pPr marL="308951" indent="-285750">
              <a:lnSpc>
                <a:spcPct val="114000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sz="1600" i="0" dirty="0">
                <a:solidFill>
                  <a:schemeClr val="tx1"/>
                </a:solidFill>
                <a:effectLst/>
              </a:rPr>
              <a:t>развитие физической культуры и спорта в молодежной среде; </a:t>
            </a:r>
          </a:p>
          <a:p>
            <a:pPr marL="308951" indent="-285750">
              <a:lnSpc>
                <a:spcPct val="114000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sz="1600" i="0" dirty="0">
                <a:solidFill>
                  <a:schemeClr val="tx1"/>
                </a:solidFill>
                <a:effectLst/>
              </a:rPr>
              <a:t>организация системы поддержки молодежных объединений и инициатив; </a:t>
            </a:r>
          </a:p>
          <a:p>
            <a:pPr marL="308951" indent="-285750">
              <a:lnSpc>
                <a:spcPct val="114000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sz="1600" i="0" dirty="0">
                <a:solidFill>
                  <a:schemeClr val="tx1"/>
                </a:solidFill>
                <a:effectLst/>
              </a:rPr>
              <a:t>организация и подготовка кадров для молодежной политики;</a:t>
            </a:r>
          </a:p>
          <a:p>
            <a:pPr marL="308951" indent="-285750">
              <a:lnSpc>
                <a:spcPct val="114000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sz="1600" i="0" dirty="0">
                <a:solidFill>
                  <a:schemeClr val="tx1"/>
                </a:solidFill>
                <a:effectLst/>
              </a:rPr>
              <a:t>реализация системы работы с молодежью, направленной на ее политическую социализацию;</a:t>
            </a:r>
          </a:p>
          <a:p>
            <a:pPr marL="308951" indent="-285750">
              <a:lnSpc>
                <a:spcPct val="114000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sz="1600" i="0" dirty="0">
                <a:solidFill>
                  <a:schemeClr val="tx1"/>
                </a:solidFill>
                <a:effectLst/>
              </a:rPr>
              <a:t>поддержка и адаптация участников специальной военной операции.</a:t>
            </a:r>
          </a:p>
          <a:p>
            <a:pPr marL="23201">
              <a:lnSpc>
                <a:spcPct val="114000"/>
              </a:lnSpc>
              <a:buClr>
                <a:srgbClr val="C00000"/>
              </a:buClr>
            </a:pPr>
            <a:endParaRPr lang="ru-RU" sz="1500" i="0" dirty="0">
              <a:solidFill>
                <a:schemeClr val="tx1"/>
              </a:solidFill>
              <a:effectLst/>
            </a:endParaRPr>
          </a:p>
        </p:txBody>
      </p:sp>
      <p:cxnSp>
        <p:nvCxnSpPr>
          <p:cNvPr id="23" name="Прямая соединительная линия 22">
            <a:extLst>
              <a:ext uri="{FF2B5EF4-FFF2-40B4-BE49-F238E27FC236}">
                <a16:creationId xmlns:a16="http://schemas.microsoft.com/office/drawing/2014/main" id="{79C4BF4E-ACCA-4635-AD09-B0F1E715A046}"/>
              </a:ext>
            </a:extLst>
          </p:cNvPr>
          <p:cNvCxnSpPr>
            <a:cxnSpLocks/>
          </p:cNvCxnSpPr>
          <p:nvPr/>
        </p:nvCxnSpPr>
        <p:spPr>
          <a:xfrm>
            <a:off x="353613" y="1510266"/>
            <a:ext cx="11592000" cy="0"/>
          </a:xfrm>
          <a:prstGeom prst="line">
            <a:avLst/>
          </a:prstGeom>
          <a:ln>
            <a:solidFill>
              <a:srgbClr val="A21C2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>
            <a:extLst>
              <a:ext uri="{FF2B5EF4-FFF2-40B4-BE49-F238E27FC236}">
                <a16:creationId xmlns:a16="http://schemas.microsoft.com/office/drawing/2014/main" id="{6E1DF694-B9EA-4667-A82A-3C6D73686C1F}"/>
              </a:ext>
            </a:extLst>
          </p:cNvPr>
          <p:cNvCxnSpPr>
            <a:cxnSpLocks/>
          </p:cNvCxnSpPr>
          <p:nvPr/>
        </p:nvCxnSpPr>
        <p:spPr>
          <a:xfrm>
            <a:off x="374414" y="6537827"/>
            <a:ext cx="11520000" cy="0"/>
          </a:xfrm>
          <a:prstGeom prst="line">
            <a:avLst/>
          </a:prstGeom>
          <a:ln>
            <a:solidFill>
              <a:srgbClr val="A21C2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A505CB0-3942-9056-674D-C3C588812B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382" y="2"/>
            <a:ext cx="10667504" cy="1266090"/>
          </a:xfrm>
        </p:spPr>
        <p:txBody>
          <a:bodyPr>
            <a:normAutofit/>
          </a:bodyPr>
          <a:lstStyle/>
          <a:p>
            <a:r>
              <a:rPr lang="ru-RU" sz="3000" b="1" cap="all" dirty="0">
                <a:solidFill>
                  <a:srgbClr val="A21C2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молодёжная политика</a:t>
            </a:r>
            <a:br>
              <a:rPr lang="ru-RU" sz="3000" b="1" dirty="0">
                <a:solidFill>
                  <a:srgbClr val="A21C28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ru-RU" sz="3000" b="1" dirty="0">
              <a:solidFill>
                <a:srgbClr val="A21C28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E128036-6914-A853-2389-4E7C8058F2D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1014" t="29185" r="47272" b="49930"/>
          <a:stretch/>
        </p:blipFill>
        <p:spPr>
          <a:xfrm>
            <a:off x="11163869" y="57548"/>
            <a:ext cx="951088" cy="953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15730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A074D7-DC6A-4DBD-AF4E-DBD2E18D2A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382" y="2"/>
            <a:ext cx="10667504" cy="1266090"/>
          </a:xfrm>
        </p:spPr>
        <p:txBody>
          <a:bodyPr>
            <a:normAutofit/>
          </a:bodyPr>
          <a:lstStyle/>
          <a:p>
            <a:r>
              <a:rPr lang="ru-RU" sz="3000" b="1" dirty="0">
                <a:solidFill>
                  <a:srgbClr val="A21C2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РАЗВИТИЕ </a:t>
            </a:r>
            <a:r>
              <a:rPr lang="ru-RU" sz="3000" b="1" dirty="0">
                <a:latin typeface="Verdana" panose="020B0604030504040204" pitchFamily="34" charset="0"/>
                <a:ea typeface="Verdana" panose="020B0604030504040204" pitchFamily="34" charset="0"/>
              </a:rPr>
              <a:t>КОМПЕТЕНЦИЙ У МОЛОДЕЖИ</a:t>
            </a:r>
            <a:br>
              <a:rPr lang="ru-RU" sz="30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ru-RU" sz="30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" name="Объект 2">
            <a:extLst>
              <a:ext uri="{FF2B5EF4-FFF2-40B4-BE49-F238E27FC236}">
                <a16:creationId xmlns:a16="http://schemas.microsoft.com/office/drawing/2014/main" id="{3E2E94C2-5691-4FE2-B002-5C149DA34BFD}"/>
              </a:ext>
            </a:extLst>
          </p:cNvPr>
          <p:cNvSpPr txBox="1">
            <a:spLocks/>
          </p:cNvSpPr>
          <p:nvPr/>
        </p:nvSpPr>
        <p:spPr>
          <a:xfrm>
            <a:off x="1786107" y="1574464"/>
            <a:ext cx="8604366" cy="891108"/>
          </a:xfrm>
          <a:prstGeom prst="rect">
            <a:avLst/>
          </a:prstGeom>
        </p:spPr>
        <p:txBody>
          <a:bodyPr anchor="ctr"/>
          <a:lstStyle>
            <a:lvl1pPr marL="297180" indent="-297180" algn="l" defTabSz="1188720" rtl="0" eaLnBrk="1" latinLnBrk="0" hangingPunct="1">
              <a:lnSpc>
                <a:spcPct val="90000"/>
              </a:lnSpc>
              <a:spcBef>
                <a:spcPts val="1300"/>
              </a:spcBef>
              <a:buFont typeface="Arial" panose="020B0604020202020204" pitchFamily="34" charset="0"/>
              <a:buChar char="•"/>
              <a:defRPr sz="36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91540" indent="-297180" algn="l" defTabSz="1188720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31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85900" indent="-297180" algn="l" defTabSz="1188720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80260" indent="-297180" algn="l" defTabSz="1188720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3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74620" indent="-297180" algn="l" defTabSz="1188720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3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68980" indent="-297180" algn="l" defTabSz="1188720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3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863340" indent="-297180" algn="l" defTabSz="1188720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3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457700" indent="-297180" algn="l" defTabSz="1188720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3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052060" indent="-297180" algn="l" defTabSz="1188720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3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A21C28"/>
              </a:buClr>
              <a:buNone/>
            </a:pPr>
            <a:r>
              <a:rPr lang="ru-RU" sz="1800" b="1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МЫШЛЕНИЕ</a:t>
            </a:r>
            <a:endParaRPr lang="ru-RU" sz="1600" b="1" dirty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A21C28"/>
              </a:buClr>
              <a:buNone/>
            </a:pPr>
            <a:r>
              <a:rPr lang="ru-RU" sz="18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необходимо прокачивать системное, критическое, креативное,  стратегическое мышление</a:t>
            </a:r>
          </a:p>
        </p:txBody>
      </p:sp>
      <p:sp>
        <p:nvSpPr>
          <p:cNvPr id="7" name="Объект 2">
            <a:extLst>
              <a:ext uri="{FF2B5EF4-FFF2-40B4-BE49-F238E27FC236}">
                <a16:creationId xmlns:a16="http://schemas.microsoft.com/office/drawing/2014/main" id="{CB45E44B-49B7-4E4F-A1B8-06520795A473}"/>
              </a:ext>
            </a:extLst>
          </p:cNvPr>
          <p:cNvSpPr txBox="1">
            <a:spLocks/>
          </p:cNvSpPr>
          <p:nvPr/>
        </p:nvSpPr>
        <p:spPr>
          <a:xfrm>
            <a:off x="1786107" y="3033176"/>
            <a:ext cx="8604366" cy="891108"/>
          </a:xfrm>
          <a:prstGeom prst="rect">
            <a:avLst/>
          </a:prstGeom>
        </p:spPr>
        <p:txBody>
          <a:bodyPr anchor="ctr"/>
          <a:lstStyle>
            <a:lvl1pPr marL="297180" indent="-297180" algn="l" defTabSz="1188720" rtl="0" eaLnBrk="1" latinLnBrk="0" hangingPunct="1">
              <a:lnSpc>
                <a:spcPct val="90000"/>
              </a:lnSpc>
              <a:spcBef>
                <a:spcPts val="1300"/>
              </a:spcBef>
              <a:buFont typeface="Arial" panose="020B0604020202020204" pitchFamily="34" charset="0"/>
              <a:buChar char="•"/>
              <a:defRPr sz="36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91540" indent="-297180" algn="l" defTabSz="1188720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31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85900" indent="-297180" algn="l" defTabSz="1188720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80260" indent="-297180" algn="l" defTabSz="1188720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3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74620" indent="-297180" algn="l" defTabSz="1188720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3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68980" indent="-297180" algn="l" defTabSz="1188720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3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863340" indent="-297180" algn="l" defTabSz="1188720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3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457700" indent="-297180" algn="l" defTabSz="1188720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3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052060" indent="-297180" algn="l" defTabSz="1188720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3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A21C28"/>
              </a:buClr>
              <a:buNone/>
            </a:pPr>
            <a:r>
              <a:rPr lang="ru-RU" sz="1800" b="1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КОММУНИКАЦИЯ</a:t>
            </a:r>
            <a:endParaRPr lang="ru-RU" sz="1600" b="1" dirty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A21C28"/>
              </a:buClr>
              <a:buNone/>
            </a:pPr>
            <a:r>
              <a:rPr lang="ru-RU" sz="18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полезным будет умение разрешать конфликты, вести переговоры, организовывать коммуникацию и публичных выступлений</a:t>
            </a:r>
          </a:p>
        </p:txBody>
      </p:sp>
      <p:sp>
        <p:nvSpPr>
          <p:cNvPr id="9" name="Объект 2">
            <a:extLst>
              <a:ext uri="{FF2B5EF4-FFF2-40B4-BE49-F238E27FC236}">
                <a16:creationId xmlns:a16="http://schemas.microsoft.com/office/drawing/2014/main" id="{CCD7A130-014C-4431-8E8B-FBF69EF476A7}"/>
              </a:ext>
            </a:extLst>
          </p:cNvPr>
          <p:cNvSpPr txBox="1">
            <a:spLocks/>
          </p:cNvSpPr>
          <p:nvPr/>
        </p:nvSpPr>
        <p:spPr>
          <a:xfrm>
            <a:off x="1786107" y="4507412"/>
            <a:ext cx="8604366" cy="891108"/>
          </a:xfrm>
          <a:prstGeom prst="rect">
            <a:avLst/>
          </a:prstGeom>
        </p:spPr>
        <p:txBody>
          <a:bodyPr anchor="ctr"/>
          <a:lstStyle>
            <a:lvl1pPr marL="297180" indent="-297180" algn="l" defTabSz="1188720" rtl="0" eaLnBrk="1" latinLnBrk="0" hangingPunct="1">
              <a:lnSpc>
                <a:spcPct val="90000"/>
              </a:lnSpc>
              <a:spcBef>
                <a:spcPts val="1300"/>
              </a:spcBef>
              <a:buFont typeface="Arial" panose="020B0604020202020204" pitchFamily="34" charset="0"/>
              <a:buChar char="•"/>
              <a:defRPr sz="36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91540" indent="-297180" algn="l" defTabSz="1188720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31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85900" indent="-297180" algn="l" defTabSz="1188720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80260" indent="-297180" algn="l" defTabSz="1188720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3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74620" indent="-297180" algn="l" defTabSz="1188720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3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68980" indent="-297180" algn="l" defTabSz="1188720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3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863340" indent="-297180" algn="l" defTabSz="1188720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3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457700" indent="-297180" algn="l" defTabSz="1188720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3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052060" indent="-297180" algn="l" defTabSz="1188720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3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A21C28"/>
              </a:buClr>
              <a:buNone/>
            </a:pPr>
            <a:r>
              <a:rPr lang="ru-RU" sz="1800" b="1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УПРАВЛЕНИЕ И МЕНЕДЖМЕНТ</a:t>
            </a:r>
            <a:endParaRPr lang="ru-RU" sz="1600" b="1" dirty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A21C28"/>
              </a:buClr>
              <a:buNone/>
            </a:pPr>
            <a:r>
              <a:rPr lang="ru-RU" sz="18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в этой области важны эмоциональный интеллект, управление проектами, навыки работы в команде, целеполагание и тайм-менеджмент</a:t>
            </a:r>
          </a:p>
        </p:txBody>
      </p:sp>
      <p:pic>
        <p:nvPicPr>
          <p:cNvPr id="11" name="object 134">
            <a:extLst>
              <a:ext uri="{FF2B5EF4-FFF2-40B4-BE49-F238E27FC236}">
                <a16:creationId xmlns:a16="http://schemas.microsoft.com/office/drawing/2014/main" id="{624B3B79-A0D2-4E6B-A9BC-9FBDDAF2B63C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51459" y="2983698"/>
            <a:ext cx="1152000" cy="1152000"/>
          </a:xfrm>
          <a:prstGeom prst="rect">
            <a:avLst/>
          </a:prstGeom>
        </p:spPr>
      </p:pic>
      <p:grpSp>
        <p:nvGrpSpPr>
          <p:cNvPr id="12" name="object 114">
            <a:extLst>
              <a:ext uri="{FF2B5EF4-FFF2-40B4-BE49-F238E27FC236}">
                <a16:creationId xmlns:a16="http://schemas.microsoft.com/office/drawing/2014/main" id="{32D49E29-D9BB-4FB8-B0BF-CEEA4AB17426}"/>
              </a:ext>
            </a:extLst>
          </p:cNvPr>
          <p:cNvGrpSpPr/>
          <p:nvPr/>
        </p:nvGrpSpPr>
        <p:grpSpPr>
          <a:xfrm>
            <a:off x="351459" y="1521164"/>
            <a:ext cx="1152000" cy="1152000"/>
            <a:chOff x="3039467" y="8541656"/>
            <a:chExt cx="865505" cy="865505"/>
          </a:xfrm>
        </p:grpSpPr>
        <p:sp>
          <p:nvSpPr>
            <p:cNvPr id="13" name="object 115">
              <a:extLst>
                <a:ext uri="{FF2B5EF4-FFF2-40B4-BE49-F238E27FC236}">
                  <a16:creationId xmlns:a16="http://schemas.microsoft.com/office/drawing/2014/main" id="{E9102E84-9745-46B8-9E49-516B8BFA57E6}"/>
                </a:ext>
              </a:extLst>
            </p:cNvPr>
            <p:cNvSpPr/>
            <p:nvPr/>
          </p:nvSpPr>
          <p:spPr>
            <a:xfrm>
              <a:off x="3039467" y="8541656"/>
              <a:ext cx="865505" cy="865505"/>
            </a:xfrm>
            <a:custGeom>
              <a:avLst/>
              <a:gdLst/>
              <a:ahLst/>
              <a:cxnLst/>
              <a:rect l="l" t="t" r="r" b="b"/>
              <a:pathLst>
                <a:path w="865504" h="865504">
                  <a:moveTo>
                    <a:pt x="432730" y="0"/>
                  </a:moveTo>
                  <a:lnTo>
                    <a:pt x="385580" y="2539"/>
                  </a:lnTo>
                  <a:lnTo>
                    <a:pt x="339900" y="9980"/>
                  </a:lnTo>
                  <a:lnTo>
                    <a:pt x="295955" y="22060"/>
                  </a:lnTo>
                  <a:lnTo>
                    <a:pt x="254008" y="38513"/>
                  </a:lnTo>
                  <a:lnTo>
                    <a:pt x="214324" y="59078"/>
                  </a:lnTo>
                  <a:lnTo>
                    <a:pt x="177166" y="83488"/>
                  </a:lnTo>
                  <a:lnTo>
                    <a:pt x="142799" y="111482"/>
                  </a:lnTo>
                  <a:lnTo>
                    <a:pt x="111486" y="142793"/>
                  </a:lnTo>
                  <a:lnTo>
                    <a:pt x="83492" y="177159"/>
                  </a:lnTo>
                  <a:lnTo>
                    <a:pt x="59081" y="214316"/>
                  </a:lnTo>
                  <a:lnTo>
                    <a:pt x="38515" y="253999"/>
                  </a:lnTo>
                  <a:lnTo>
                    <a:pt x="22061" y="295945"/>
                  </a:lnTo>
                  <a:lnTo>
                    <a:pt x="9980" y="339890"/>
                  </a:lnTo>
                  <a:lnTo>
                    <a:pt x="2539" y="385569"/>
                  </a:lnTo>
                  <a:lnTo>
                    <a:pt x="0" y="432719"/>
                  </a:lnTo>
                  <a:lnTo>
                    <a:pt x="2539" y="479870"/>
                  </a:lnTo>
                  <a:lnTo>
                    <a:pt x="9980" y="525549"/>
                  </a:lnTo>
                  <a:lnTo>
                    <a:pt x="22061" y="569494"/>
                  </a:lnTo>
                  <a:lnTo>
                    <a:pt x="38515" y="611441"/>
                  </a:lnTo>
                  <a:lnTo>
                    <a:pt x="59081" y="651125"/>
                  </a:lnTo>
                  <a:lnTo>
                    <a:pt x="83492" y="688283"/>
                  </a:lnTo>
                  <a:lnTo>
                    <a:pt x="111486" y="722650"/>
                  </a:lnTo>
                  <a:lnTo>
                    <a:pt x="142799" y="753963"/>
                  </a:lnTo>
                  <a:lnTo>
                    <a:pt x="177166" y="781957"/>
                  </a:lnTo>
                  <a:lnTo>
                    <a:pt x="214324" y="806369"/>
                  </a:lnTo>
                  <a:lnTo>
                    <a:pt x="254008" y="826934"/>
                  </a:lnTo>
                  <a:lnTo>
                    <a:pt x="295955" y="843388"/>
                  </a:lnTo>
                  <a:lnTo>
                    <a:pt x="339900" y="855469"/>
                  </a:lnTo>
                  <a:lnTo>
                    <a:pt x="385580" y="862910"/>
                  </a:lnTo>
                  <a:lnTo>
                    <a:pt x="432730" y="865450"/>
                  </a:lnTo>
                  <a:lnTo>
                    <a:pt x="479880" y="862910"/>
                  </a:lnTo>
                  <a:lnTo>
                    <a:pt x="525559" y="855469"/>
                  </a:lnTo>
                  <a:lnTo>
                    <a:pt x="569504" y="843388"/>
                  </a:lnTo>
                  <a:lnTo>
                    <a:pt x="611450" y="826934"/>
                  </a:lnTo>
                  <a:lnTo>
                    <a:pt x="651133" y="806369"/>
                  </a:lnTo>
                  <a:lnTo>
                    <a:pt x="688290" y="781957"/>
                  </a:lnTo>
                  <a:lnTo>
                    <a:pt x="722656" y="753963"/>
                  </a:lnTo>
                  <a:lnTo>
                    <a:pt x="753967" y="722650"/>
                  </a:lnTo>
                  <a:lnTo>
                    <a:pt x="781961" y="688283"/>
                  </a:lnTo>
                  <a:lnTo>
                    <a:pt x="806371" y="651125"/>
                  </a:lnTo>
                  <a:lnTo>
                    <a:pt x="826936" y="611441"/>
                  </a:lnTo>
                  <a:lnTo>
                    <a:pt x="843390" y="569494"/>
                  </a:lnTo>
                  <a:lnTo>
                    <a:pt x="855469" y="525549"/>
                  </a:lnTo>
                  <a:lnTo>
                    <a:pt x="862910" y="479870"/>
                  </a:lnTo>
                  <a:lnTo>
                    <a:pt x="865450" y="432719"/>
                  </a:lnTo>
                  <a:lnTo>
                    <a:pt x="862910" y="385569"/>
                  </a:lnTo>
                  <a:lnTo>
                    <a:pt x="855469" y="339890"/>
                  </a:lnTo>
                  <a:lnTo>
                    <a:pt x="843390" y="295945"/>
                  </a:lnTo>
                  <a:lnTo>
                    <a:pt x="826936" y="253999"/>
                  </a:lnTo>
                  <a:lnTo>
                    <a:pt x="806371" y="214316"/>
                  </a:lnTo>
                  <a:lnTo>
                    <a:pt x="781961" y="177159"/>
                  </a:lnTo>
                  <a:lnTo>
                    <a:pt x="753967" y="142793"/>
                  </a:lnTo>
                  <a:lnTo>
                    <a:pt x="722656" y="111482"/>
                  </a:lnTo>
                  <a:lnTo>
                    <a:pt x="688290" y="83488"/>
                  </a:lnTo>
                  <a:lnTo>
                    <a:pt x="651133" y="59078"/>
                  </a:lnTo>
                  <a:lnTo>
                    <a:pt x="611450" y="38513"/>
                  </a:lnTo>
                  <a:lnTo>
                    <a:pt x="569504" y="22060"/>
                  </a:lnTo>
                  <a:lnTo>
                    <a:pt x="525559" y="9980"/>
                  </a:lnTo>
                  <a:lnTo>
                    <a:pt x="479880" y="2539"/>
                  </a:lnTo>
                  <a:lnTo>
                    <a:pt x="432730" y="0"/>
                  </a:lnTo>
                  <a:close/>
                </a:path>
              </a:pathLst>
            </a:custGeom>
            <a:solidFill>
              <a:srgbClr val="9D22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16">
              <a:extLst>
                <a:ext uri="{FF2B5EF4-FFF2-40B4-BE49-F238E27FC236}">
                  <a16:creationId xmlns:a16="http://schemas.microsoft.com/office/drawing/2014/main" id="{6CAA3BDD-529B-429E-825C-D56F83A4384B}"/>
                </a:ext>
              </a:extLst>
            </p:cNvPr>
            <p:cNvSpPr/>
            <p:nvPr/>
          </p:nvSpPr>
          <p:spPr>
            <a:xfrm>
              <a:off x="3163704" y="8804234"/>
              <a:ext cx="617220" cy="340360"/>
            </a:xfrm>
            <a:custGeom>
              <a:avLst/>
              <a:gdLst/>
              <a:ahLst/>
              <a:cxnLst/>
              <a:rect l="l" t="t" r="r" b="b"/>
              <a:pathLst>
                <a:path w="617220" h="340359">
                  <a:moveTo>
                    <a:pt x="459767" y="134362"/>
                  </a:moveTo>
                  <a:lnTo>
                    <a:pt x="439923" y="134362"/>
                  </a:lnTo>
                  <a:lnTo>
                    <a:pt x="516256" y="238107"/>
                  </a:lnTo>
                  <a:lnTo>
                    <a:pt x="511994" y="243259"/>
                  </a:lnTo>
                  <a:lnTo>
                    <a:pt x="506169" y="251700"/>
                  </a:lnTo>
                  <a:lnTo>
                    <a:pt x="501908" y="260959"/>
                  </a:lnTo>
                  <a:lnTo>
                    <a:pt x="499293" y="270805"/>
                  </a:lnTo>
                  <a:lnTo>
                    <a:pt x="498403" y="281007"/>
                  </a:lnTo>
                  <a:lnTo>
                    <a:pt x="503070" y="304067"/>
                  </a:lnTo>
                  <a:lnTo>
                    <a:pt x="515789" y="322918"/>
                  </a:lnTo>
                  <a:lnTo>
                    <a:pt x="534639" y="335637"/>
                  </a:lnTo>
                  <a:lnTo>
                    <a:pt x="557700" y="340303"/>
                  </a:lnTo>
                  <a:lnTo>
                    <a:pt x="580754" y="335637"/>
                  </a:lnTo>
                  <a:lnTo>
                    <a:pt x="597532" y="324314"/>
                  </a:lnTo>
                  <a:lnTo>
                    <a:pt x="557700" y="324314"/>
                  </a:lnTo>
                  <a:lnTo>
                    <a:pt x="540851" y="320906"/>
                  </a:lnTo>
                  <a:lnTo>
                    <a:pt x="527080" y="311617"/>
                  </a:lnTo>
                  <a:lnTo>
                    <a:pt x="517790" y="297850"/>
                  </a:lnTo>
                  <a:lnTo>
                    <a:pt x="514382" y="281007"/>
                  </a:lnTo>
                  <a:lnTo>
                    <a:pt x="517790" y="264164"/>
                  </a:lnTo>
                  <a:lnTo>
                    <a:pt x="527080" y="250396"/>
                  </a:lnTo>
                  <a:lnTo>
                    <a:pt x="540851" y="241107"/>
                  </a:lnTo>
                  <a:lnTo>
                    <a:pt x="557700" y="237699"/>
                  </a:lnTo>
                  <a:lnTo>
                    <a:pt x="597532" y="237699"/>
                  </a:lnTo>
                  <a:lnTo>
                    <a:pt x="584111" y="228642"/>
                  </a:lnTo>
                  <a:lnTo>
                    <a:pt x="529146" y="228642"/>
                  </a:lnTo>
                  <a:lnTo>
                    <a:pt x="459767" y="134362"/>
                  </a:lnTo>
                  <a:close/>
                </a:path>
                <a:path w="617220" h="340359">
                  <a:moveTo>
                    <a:pt x="597532" y="237699"/>
                  </a:moveTo>
                  <a:lnTo>
                    <a:pt x="557700" y="237699"/>
                  </a:lnTo>
                  <a:lnTo>
                    <a:pt x="574538" y="241107"/>
                  </a:lnTo>
                  <a:lnTo>
                    <a:pt x="588306" y="250396"/>
                  </a:lnTo>
                  <a:lnTo>
                    <a:pt x="597598" y="264164"/>
                  </a:lnTo>
                  <a:lnTo>
                    <a:pt x="601007" y="281007"/>
                  </a:lnTo>
                  <a:lnTo>
                    <a:pt x="597598" y="297850"/>
                  </a:lnTo>
                  <a:lnTo>
                    <a:pt x="588306" y="311617"/>
                  </a:lnTo>
                  <a:lnTo>
                    <a:pt x="574538" y="320906"/>
                  </a:lnTo>
                  <a:lnTo>
                    <a:pt x="557700" y="324314"/>
                  </a:lnTo>
                  <a:lnTo>
                    <a:pt x="597532" y="324314"/>
                  </a:lnTo>
                  <a:lnTo>
                    <a:pt x="599602" y="322918"/>
                  </a:lnTo>
                  <a:lnTo>
                    <a:pt x="612320" y="304067"/>
                  </a:lnTo>
                  <a:lnTo>
                    <a:pt x="616986" y="281007"/>
                  </a:lnTo>
                  <a:lnTo>
                    <a:pt x="612320" y="257946"/>
                  </a:lnTo>
                  <a:lnTo>
                    <a:pt x="599602" y="239096"/>
                  </a:lnTo>
                  <a:lnTo>
                    <a:pt x="597532" y="237699"/>
                  </a:lnTo>
                  <a:close/>
                </a:path>
                <a:path w="617220" h="340359">
                  <a:moveTo>
                    <a:pt x="116194" y="108258"/>
                  </a:moveTo>
                  <a:lnTo>
                    <a:pt x="93306" y="108258"/>
                  </a:lnTo>
                  <a:lnTo>
                    <a:pt x="187250" y="199962"/>
                  </a:lnTo>
                  <a:lnTo>
                    <a:pt x="181324" y="213113"/>
                  </a:lnTo>
                  <a:lnTo>
                    <a:pt x="179575" y="221270"/>
                  </a:lnTo>
                  <a:lnTo>
                    <a:pt x="179575" y="229699"/>
                  </a:lnTo>
                  <a:lnTo>
                    <a:pt x="184242" y="252760"/>
                  </a:lnTo>
                  <a:lnTo>
                    <a:pt x="196961" y="271610"/>
                  </a:lnTo>
                  <a:lnTo>
                    <a:pt x="215811" y="284329"/>
                  </a:lnTo>
                  <a:lnTo>
                    <a:pt x="238872" y="288996"/>
                  </a:lnTo>
                  <a:lnTo>
                    <a:pt x="261928" y="284329"/>
                  </a:lnTo>
                  <a:lnTo>
                    <a:pt x="278694" y="273017"/>
                  </a:lnTo>
                  <a:lnTo>
                    <a:pt x="238861" y="273017"/>
                  </a:lnTo>
                  <a:lnTo>
                    <a:pt x="222018" y="269608"/>
                  </a:lnTo>
                  <a:lnTo>
                    <a:pt x="208251" y="260315"/>
                  </a:lnTo>
                  <a:lnTo>
                    <a:pt x="198962" y="246544"/>
                  </a:lnTo>
                  <a:lnTo>
                    <a:pt x="195554" y="229699"/>
                  </a:lnTo>
                  <a:lnTo>
                    <a:pt x="198962" y="212859"/>
                  </a:lnTo>
                  <a:lnTo>
                    <a:pt x="208251" y="199088"/>
                  </a:lnTo>
                  <a:lnTo>
                    <a:pt x="222018" y="189792"/>
                  </a:lnTo>
                  <a:lnTo>
                    <a:pt x="235087" y="187146"/>
                  </a:lnTo>
                  <a:lnTo>
                    <a:pt x="196988" y="187146"/>
                  </a:lnTo>
                  <a:lnTo>
                    <a:pt x="116194" y="108258"/>
                  </a:lnTo>
                  <a:close/>
                </a:path>
                <a:path w="617220" h="340359">
                  <a:moveTo>
                    <a:pt x="278801" y="186381"/>
                  </a:moveTo>
                  <a:lnTo>
                    <a:pt x="238861" y="186381"/>
                  </a:lnTo>
                  <a:lnTo>
                    <a:pt x="255706" y="189792"/>
                  </a:lnTo>
                  <a:lnTo>
                    <a:pt x="269477" y="199088"/>
                  </a:lnTo>
                  <a:lnTo>
                    <a:pt x="278770" y="212859"/>
                  </a:lnTo>
                  <a:lnTo>
                    <a:pt x="282179" y="229699"/>
                  </a:lnTo>
                  <a:lnTo>
                    <a:pt x="278770" y="246544"/>
                  </a:lnTo>
                  <a:lnTo>
                    <a:pt x="269477" y="260315"/>
                  </a:lnTo>
                  <a:lnTo>
                    <a:pt x="255706" y="269608"/>
                  </a:lnTo>
                  <a:lnTo>
                    <a:pt x="238861" y="273017"/>
                  </a:lnTo>
                  <a:lnTo>
                    <a:pt x="278694" y="273017"/>
                  </a:lnTo>
                  <a:lnTo>
                    <a:pt x="280779" y="271610"/>
                  </a:lnTo>
                  <a:lnTo>
                    <a:pt x="293500" y="252760"/>
                  </a:lnTo>
                  <a:lnTo>
                    <a:pt x="298168" y="229699"/>
                  </a:lnTo>
                  <a:lnTo>
                    <a:pt x="298168" y="226045"/>
                  </a:lnTo>
                  <a:lnTo>
                    <a:pt x="297812" y="222317"/>
                  </a:lnTo>
                  <a:lnTo>
                    <a:pt x="296336" y="214517"/>
                  </a:lnTo>
                  <a:lnTo>
                    <a:pt x="311009" y="197784"/>
                  </a:lnTo>
                  <a:lnTo>
                    <a:pt x="289739" y="197784"/>
                  </a:lnTo>
                  <a:lnTo>
                    <a:pt x="283300" y="190496"/>
                  </a:lnTo>
                  <a:lnTo>
                    <a:pt x="278801" y="186381"/>
                  </a:lnTo>
                  <a:close/>
                </a:path>
                <a:path w="617220" h="340359">
                  <a:moveTo>
                    <a:pt x="557700" y="221710"/>
                  </a:moveTo>
                  <a:lnTo>
                    <a:pt x="549972" y="221710"/>
                  </a:lnTo>
                  <a:lnTo>
                    <a:pt x="542454" y="223186"/>
                  </a:lnTo>
                  <a:lnTo>
                    <a:pt x="529146" y="228642"/>
                  </a:lnTo>
                  <a:lnTo>
                    <a:pt x="584111" y="228642"/>
                  </a:lnTo>
                  <a:lnTo>
                    <a:pt x="580754" y="226377"/>
                  </a:lnTo>
                  <a:lnTo>
                    <a:pt x="557700" y="221710"/>
                  </a:lnTo>
                  <a:close/>
                </a:path>
                <a:path w="617220" h="340359">
                  <a:moveTo>
                    <a:pt x="403767" y="27486"/>
                  </a:moveTo>
                  <a:lnTo>
                    <a:pt x="380707" y="32152"/>
                  </a:lnTo>
                  <a:lnTo>
                    <a:pt x="361856" y="44871"/>
                  </a:lnTo>
                  <a:lnTo>
                    <a:pt x="349137" y="63722"/>
                  </a:lnTo>
                  <a:lnTo>
                    <a:pt x="344471" y="86782"/>
                  </a:lnTo>
                  <a:lnTo>
                    <a:pt x="345004" y="94687"/>
                  </a:lnTo>
                  <a:lnTo>
                    <a:pt x="346583" y="102420"/>
                  </a:lnTo>
                  <a:lnTo>
                    <a:pt x="349180" y="109879"/>
                  </a:lnTo>
                  <a:lnTo>
                    <a:pt x="352764" y="116959"/>
                  </a:lnTo>
                  <a:lnTo>
                    <a:pt x="355936" y="122299"/>
                  </a:lnTo>
                  <a:lnTo>
                    <a:pt x="289739" y="197784"/>
                  </a:lnTo>
                  <a:lnTo>
                    <a:pt x="311009" y="197784"/>
                  </a:lnTo>
                  <a:lnTo>
                    <a:pt x="367067" y="133859"/>
                  </a:lnTo>
                  <a:lnTo>
                    <a:pt x="459397" y="133859"/>
                  </a:lnTo>
                  <a:lnTo>
                    <a:pt x="456623" y="130090"/>
                  </a:lnTo>
                  <a:lnTo>
                    <a:pt x="403767" y="130090"/>
                  </a:lnTo>
                  <a:lnTo>
                    <a:pt x="386924" y="126682"/>
                  </a:lnTo>
                  <a:lnTo>
                    <a:pt x="373157" y="117393"/>
                  </a:lnTo>
                  <a:lnTo>
                    <a:pt x="363868" y="103625"/>
                  </a:lnTo>
                  <a:lnTo>
                    <a:pt x="360460" y="86782"/>
                  </a:lnTo>
                  <a:lnTo>
                    <a:pt x="363868" y="69933"/>
                  </a:lnTo>
                  <a:lnTo>
                    <a:pt x="373157" y="56163"/>
                  </a:lnTo>
                  <a:lnTo>
                    <a:pt x="386924" y="46872"/>
                  </a:lnTo>
                  <a:lnTo>
                    <a:pt x="403767" y="43464"/>
                  </a:lnTo>
                  <a:lnTo>
                    <a:pt x="443603" y="43464"/>
                  </a:lnTo>
                  <a:lnTo>
                    <a:pt x="426831" y="32152"/>
                  </a:lnTo>
                  <a:lnTo>
                    <a:pt x="403767" y="27486"/>
                  </a:lnTo>
                  <a:close/>
                </a:path>
                <a:path w="617220" h="340359">
                  <a:moveTo>
                    <a:pt x="238872" y="170403"/>
                  </a:moveTo>
                  <a:lnTo>
                    <a:pt x="196988" y="187146"/>
                  </a:lnTo>
                  <a:lnTo>
                    <a:pt x="235087" y="187146"/>
                  </a:lnTo>
                  <a:lnTo>
                    <a:pt x="238861" y="186381"/>
                  </a:lnTo>
                  <a:lnTo>
                    <a:pt x="278801" y="186381"/>
                  </a:lnTo>
                  <a:lnTo>
                    <a:pt x="273975" y="181967"/>
                  </a:lnTo>
                  <a:lnTo>
                    <a:pt x="263206" y="175659"/>
                  </a:lnTo>
                  <a:lnTo>
                    <a:pt x="251377" y="171746"/>
                  </a:lnTo>
                  <a:lnTo>
                    <a:pt x="238872" y="170403"/>
                  </a:lnTo>
                  <a:close/>
                </a:path>
                <a:path w="617220" h="340359">
                  <a:moveTo>
                    <a:pt x="459397" y="133859"/>
                  </a:moveTo>
                  <a:lnTo>
                    <a:pt x="367067" y="133859"/>
                  </a:lnTo>
                  <a:lnTo>
                    <a:pt x="373203" y="137566"/>
                  </a:lnTo>
                  <a:lnTo>
                    <a:pt x="380345" y="141246"/>
                  </a:lnTo>
                  <a:lnTo>
                    <a:pt x="387892" y="143911"/>
                  </a:lnTo>
                  <a:lnTo>
                    <a:pt x="395736" y="145532"/>
                  </a:lnTo>
                  <a:lnTo>
                    <a:pt x="403767" y="146079"/>
                  </a:lnTo>
                  <a:lnTo>
                    <a:pt x="411483" y="145571"/>
                  </a:lnTo>
                  <a:lnTo>
                    <a:pt x="419044" y="144067"/>
                  </a:lnTo>
                  <a:lnTo>
                    <a:pt x="426346" y="141595"/>
                  </a:lnTo>
                  <a:lnTo>
                    <a:pt x="433285" y="138184"/>
                  </a:lnTo>
                  <a:lnTo>
                    <a:pt x="439923" y="134362"/>
                  </a:lnTo>
                  <a:lnTo>
                    <a:pt x="459767" y="134362"/>
                  </a:lnTo>
                  <a:lnTo>
                    <a:pt x="459397" y="133859"/>
                  </a:lnTo>
                  <a:close/>
                </a:path>
                <a:path w="617220" h="340359">
                  <a:moveTo>
                    <a:pt x="443603" y="43464"/>
                  </a:moveTo>
                  <a:lnTo>
                    <a:pt x="403767" y="43464"/>
                  </a:lnTo>
                  <a:lnTo>
                    <a:pt x="420618" y="46872"/>
                  </a:lnTo>
                  <a:lnTo>
                    <a:pt x="434392" y="56163"/>
                  </a:lnTo>
                  <a:lnTo>
                    <a:pt x="443686" y="69933"/>
                  </a:lnTo>
                  <a:lnTo>
                    <a:pt x="447096" y="86782"/>
                  </a:lnTo>
                  <a:lnTo>
                    <a:pt x="443686" y="103625"/>
                  </a:lnTo>
                  <a:lnTo>
                    <a:pt x="434392" y="117393"/>
                  </a:lnTo>
                  <a:lnTo>
                    <a:pt x="420618" y="126682"/>
                  </a:lnTo>
                  <a:lnTo>
                    <a:pt x="403767" y="130090"/>
                  </a:lnTo>
                  <a:lnTo>
                    <a:pt x="456623" y="130090"/>
                  </a:lnTo>
                  <a:lnTo>
                    <a:pt x="451221" y="122750"/>
                  </a:lnTo>
                  <a:lnTo>
                    <a:pt x="454268" y="117828"/>
                  </a:lnTo>
                  <a:lnTo>
                    <a:pt x="458076" y="110582"/>
                  </a:lnTo>
                  <a:lnTo>
                    <a:pt x="460836" y="102922"/>
                  </a:lnTo>
                  <a:lnTo>
                    <a:pt x="462517" y="94954"/>
                  </a:lnTo>
                  <a:lnTo>
                    <a:pt x="463085" y="86782"/>
                  </a:lnTo>
                  <a:lnTo>
                    <a:pt x="458415" y="63722"/>
                  </a:lnTo>
                  <a:lnTo>
                    <a:pt x="445689" y="44871"/>
                  </a:lnTo>
                  <a:lnTo>
                    <a:pt x="443603" y="43464"/>
                  </a:lnTo>
                  <a:close/>
                </a:path>
                <a:path w="617220" h="340359">
                  <a:moveTo>
                    <a:pt x="59296" y="0"/>
                  </a:moveTo>
                  <a:lnTo>
                    <a:pt x="36235" y="4668"/>
                  </a:lnTo>
                  <a:lnTo>
                    <a:pt x="17385" y="17389"/>
                  </a:lnTo>
                  <a:lnTo>
                    <a:pt x="4666" y="36240"/>
                  </a:lnTo>
                  <a:lnTo>
                    <a:pt x="0" y="59296"/>
                  </a:lnTo>
                  <a:lnTo>
                    <a:pt x="4666" y="82357"/>
                  </a:lnTo>
                  <a:lnTo>
                    <a:pt x="17385" y="101207"/>
                  </a:lnTo>
                  <a:lnTo>
                    <a:pt x="36235" y="113926"/>
                  </a:lnTo>
                  <a:lnTo>
                    <a:pt x="59296" y="118593"/>
                  </a:lnTo>
                  <a:lnTo>
                    <a:pt x="66707" y="118125"/>
                  </a:lnTo>
                  <a:lnTo>
                    <a:pt x="73983" y="116739"/>
                  </a:lnTo>
                  <a:lnTo>
                    <a:pt x="81025" y="114458"/>
                  </a:lnTo>
                  <a:lnTo>
                    <a:pt x="87735" y="111305"/>
                  </a:lnTo>
                  <a:lnTo>
                    <a:pt x="93306" y="108258"/>
                  </a:lnTo>
                  <a:lnTo>
                    <a:pt x="116194" y="108258"/>
                  </a:lnTo>
                  <a:lnTo>
                    <a:pt x="110403" y="102604"/>
                  </a:lnTo>
                  <a:lnTo>
                    <a:pt x="59286" y="102604"/>
                  </a:lnTo>
                  <a:lnTo>
                    <a:pt x="42449" y="99196"/>
                  </a:lnTo>
                  <a:lnTo>
                    <a:pt x="28684" y="89906"/>
                  </a:lnTo>
                  <a:lnTo>
                    <a:pt x="19395" y="76133"/>
                  </a:lnTo>
                  <a:lnTo>
                    <a:pt x="15989" y="59296"/>
                  </a:lnTo>
                  <a:lnTo>
                    <a:pt x="19397" y="42447"/>
                  </a:lnTo>
                  <a:lnTo>
                    <a:pt x="28686" y="28677"/>
                  </a:lnTo>
                  <a:lnTo>
                    <a:pt x="42453" y="19386"/>
                  </a:lnTo>
                  <a:lnTo>
                    <a:pt x="59296" y="15978"/>
                  </a:lnTo>
                  <a:lnTo>
                    <a:pt x="99116" y="15978"/>
                  </a:lnTo>
                  <a:lnTo>
                    <a:pt x="82357" y="4668"/>
                  </a:lnTo>
                  <a:lnTo>
                    <a:pt x="59296" y="0"/>
                  </a:lnTo>
                  <a:close/>
                </a:path>
                <a:path w="617220" h="340359">
                  <a:moveTo>
                    <a:pt x="99116" y="15978"/>
                  </a:moveTo>
                  <a:lnTo>
                    <a:pt x="59296" y="15978"/>
                  </a:lnTo>
                  <a:lnTo>
                    <a:pt x="76139" y="19386"/>
                  </a:lnTo>
                  <a:lnTo>
                    <a:pt x="89906" y="28677"/>
                  </a:lnTo>
                  <a:lnTo>
                    <a:pt x="99196" y="42447"/>
                  </a:lnTo>
                  <a:lnTo>
                    <a:pt x="102604" y="59296"/>
                  </a:lnTo>
                  <a:lnTo>
                    <a:pt x="99194" y="76139"/>
                  </a:lnTo>
                  <a:lnTo>
                    <a:pt x="89901" y="89906"/>
                  </a:lnTo>
                  <a:lnTo>
                    <a:pt x="76130" y="99196"/>
                  </a:lnTo>
                  <a:lnTo>
                    <a:pt x="59286" y="102604"/>
                  </a:lnTo>
                  <a:lnTo>
                    <a:pt x="110403" y="102604"/>
                  </a:lnTo>
                  <a:lnTo>
                    <a:pt x="105148" y="97473"/>
                  </a:lnTo>
                  <a:lnTo>
                    <a:pt x="108991" y="91588"/>
                  </a:lnTo>
                  <a:lnTo>
                    <a:pt x="113142" y="84090"/>
                  </a:lnTo>
                  <a:lnTo>
                    <a:pt x="116148" y="76133"/>
                  </a:lnTo>
                  <a:lnTo>
                    <a:pt x="117976" y="67832"/>
                  </a:lnTo>
                  <a:lnTo>
                    <a:pt x="118593" y="59296"/>
                  </a:lnTo>
                  <a:lnTo>
                    <a:pt x="113926" y="36240"/>
                  </a:lnTo>
                  <a:lnTo>
                    <a:pt x="101207" y="17389"/>
                  </a:lnTo>
                  <a:lnTo>
                    <a:pt x="99116" y="1597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5" name="object 120">
            <a:extLst>
              <a:ext uri="{FF2B5EF4-FFF2-40B4-BE49-F238E27FC236}">
                <a16:creationId xmlns:a16="http://schemas.microsoft.com/office/drawing/2014/main" id="{2D007231-8847-45FF-AD9D-262AE61E8A22}"/>
              </a:ext>
            </a:extLst>
          </p:cNvPr>
          <p:cNvGrpSpPr/>
          <p:nvPr/>
        </p:nvGrpSpPr>
        <p:grpSpPr>
          <a:xfrm>
            <a:off x="351459" y="4446232"/>
            <a:ext cx="1152000" cy="1152000"/>
            <a:chOff x="4936593" y="8520086"/>
            <a:chExt cx="865505" cy="865505"/>
          </a:xfrm>
        </p:grpSpPr>
        <p:sp>
          <p:nvSpPr>
            <p:cNvPr id="16" name="object 121">
              <a:extLst>
                <a:ext uri="{FF2B5EF4-FFF2-40B4-BE49-F238E27FC236}">
                  <a16:creationId xmlns:a16="http://schemas.microsoft.com/office/drawing/2014/main" id="{B59AE4CB-B3B6-481E-A11A-59345FC23875}"/>
                </a:ext>
              </a:extLst>
            </p:cNvPr>
            <p:cNvSpPr/>
            <p:nvPr/>
          </p:nvSpPr>
          <p:spPr>
            <a:xfrm>
              <a:off x="4936593" y="8520086"/>
              <a:ext cx="865505" cy="865505"/>
            </a:xfrm>
            <a:custGeom>
              <a:avLst/>
              <a:gdLst/>
              <a:ahLst/>
              <a:cxnLst/>
              <a:rect l="l" t="t" r="r" b="b"/>
              <a:pathLst>
                <a:path w="865504" h="865504">
                  <a:moveTo>
                    <a:pt x="432719" y="0"/>
                  </a:moveTo>
                  <a:lnTo>
                    <a:pt x="385569" y="2539"/>
                  </a:lnTo>
                  <a:lnTo>
                    <a:pt x="339890" y="9980"/>
                  </a:lnTo>
                  <a:lnTo>
                    <a:pt x="295945" y="22060"/>
                  </a:lnTo>
                  <a:lnTo>
                    <a:pt x="253999" y="38513"/>
                  </a:lnTo>
                  <a:lnTo>
                    <a:pt x="214316" y="59078"/>
                  </a:lnTo>
                  <a:lnTo>
                    <a:pt x="177159" y="83488"/>
                  </a:lnTo>
                  <a:lnTo>
                    <a:pt x="142793" y="111482"/>
                  </a:lnTo>
                  <a:lnTo>
                    <a:pt x="111482" y="142793"/>
                  </a:lnTo>
                  <a:lnTo>
                    <a:pt x="83488" y="177159"/>
                  </a:lnTo>
                  <a:lnTo>
                    <a:pt x="59078" y="214316"/>
                  </a:lnTo>
                  <a:lnTo>
                    <a:pt x="38513" y="253999"/>
                  </a:lnTo>
                  <a:lnTo>
                    <a:pt x="22060" y="295945"/>
                  </a:lnTo>
                  <a:lnTo>
                    <a:pt x="9980" y="339890"/>
                  </a:lnTo>
                  <a:lnTo>
                    <a:pt x="2539" y="385569"/>
                  </a:lnTo>
                  <a:lnTo>
                    <a:pt x="0" y="432719"/>
                  </a:lnTo>
                  <a:lnTo>
                    <a:pt x="2539" y="479870"/>
                  </a:lnTo>
                  <a:lnTo>
                    <a:pt x="9980" y="525549"/>
                  </a:lnTo>
                  <a:lnTo>
                    <a:pt x="22060" y="569494"/>
                  </a:lnTo>
                  <a:lnTo>
                    <a:pt x="38513" y="611441"/>
                  </a:lnTo>
                  <a:lnTo>
                    <a:pt x="59078" y="651125"/>
                  </a:lnTo>
                  <a:lnTo>
                    <a:pt x="83488" y="688283"/>
                  </a:lnTo>
                  <a:lnTo>
                    <a:pt x="111482" y="722650"/>
                  </a:lnTo>
                  <a:lnTo>
                    <a:pt x="142793" y="753963"/>
                  </a:lnTo>
                  <a:lnTo>
                    <a:pt x="177159" y="781957"/>
                  </a:lnTo>
                  <a:lnTo>
                    <a:pt x="214316" y="806369"/>
                  </a:lnTo>
                  <a:lnTo>
                    <a:pt x="253999" y="826934"/>
                  </a:lnTo>
                  <a:lnTo>
                    <a:pt x="295945" y="843388"/>
                  </a:lnTo>
                  <a:lnTo>
                    <a:pt x="339890" y="855469"/>
                  </a:lnTo>
                  <a:lnTo>
                    <a:pt x="385569" y="862910"/>
                  </a:lnTo>
                  <a:lnTo>
                    <a:pt x="432719" y="865450"/>
                  </a:lnTo>
                  <a:lnTo>
                    <a:pt x="479869" y="862910"/>
                  </a:lnTo>
                  <a:lnTo>
                    <a:pt x="525549" y="855469"/>
                  </a:lnTo>
                  <a:lnTo>
                    <a:pt x="569493" y="843388"/>
                  </a:lnTo>
                  <a:lnTo>
                    <a:pt x="611439" y="826934"/>
                  </a:lnTo>
                  <a:lnTo>
                    <a:pt x="651123" y="806369"/>
                  </a:lnTo>
                  <a:lnTo>
                    <a:pt x="688279" y="781957"/>
                  </a:lnTo>
                  <a:lnTo>
                    <a:pt x="722645" y="753963"/>
                  </a:lnTo>
                  <a:lnTo>
                    <a:pt x="753957" y="722650"/>
                  </a:lnTo>
                  <a:lnTo>
                    <a:pt x="781950" y="688283"/>
                  </a:lnTo>
                  <a:lnTo>
                    <a:pt x="806361" y="651125"/>
                  </a:lnTo>
                  <a:lnTo>
                    <a:pt x="826925" y="611441"/>
                  </a:lnTo>
                  <a:lnTo>
                    <a:pt x="843379" y="569494"/>
                  </a:lnTo>
                  <a:lnTo>
                    <a:pt x="855459" y="525549"/>
                  </a:lnTo>
                  <a:lnTo>
                    <a:pt x="862900" y="479870"/>
                  </a:lnTo>
                  <a:lnTo>
                    <a:pt x="865439" y="432719"/>
                  </a:lnTo>
                  <a:lnTo>
                    <a:pt x="862900" y="385569"/>
                  </a:lnTo>
                  <a:lnTo>
                    <a:pt x="855459" y="339890"/>
                  </a:lnTo>
                  <a:lnTo>
                    <a:pt x="843379" y="295945"/>
                  </a:lnTo>
                  <a:lnTo>
                    <a:pt x="826925" y="253999"/>
                  </a:lnTo>
                  <a:lnTo>
                    <a:pt x="806361" y="214316"/>
                  </a:lnTo>
                  <a:lnTo>
                    <a:pt x="781950" y="177159"/>
                  </a:lnTo>
                  <a:lnTo>
                    <a:pt x="753957" y="142793"/>
                  </a:lnTo>
                  <a:lnTo>
                    <a:pt x="722645" y="111482"/>
                  </a:lnTo>
                  <a:lnTo>
                    <a:pt x="688279" y="83488"/>
                  </a:lnTo>
                  <a:lnTo>
                    <a:pt x="651123" y="59078"/>
                  </a:lnTo>
                  <a:lnTo>
                    <a:pt x="611439" y="38513"/>
                  </a:lnTo>
                  <a:lnTo>
                    <a:pt x="569493" y="22060"/>
                  </a:lnTo>
                  <a:lnTo>
                    <a:pt x="525549" y="9980"/>
                  </a:lnTo>
                  <a:lnTo>
                    <a:pt x="479869" y="2539"/>
                  </a:lnTo>
                  <a:lnTo>
                    <a:pt x="432719" y="0"/>
                  </a:lnTo>
                  <a:close/>
                </a:path>
              </a:pathLst>
            </a:custGeom>
            <a:solidFill>
              <a:srgbClr val="9D22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22">
              <a:extLst>
                <a:ext uri="{FF2B5EF4-FFF2-40B4-BE49-F238E27FC236}">
                  <a16:creationId xmlns:a16="http://schemas.microsoft.com/office/drawing/2014/main" id="{09DDBAA2-25EF-40F8-BDD5-E64B65115952}"/>
                </a:ext>
              </a:extLst>
            </p:cNvPr>
            <p:cNvSpPr/>
            <p:nvPr/>
          </p:nvSpPr>
          <p:spPr>
            <a:xfrm>
              <a:off x="5099037" y="8790781"/>
              <a:ext cx="541020" cy="400050"/>
            </a:xfrm>
            <a:custGeom>
              <a:avLst/>
              <a:gdLst/>
              <a:ahLst/>
              <a:cxnLst/>
              <a:rect l="l" t="t" r="r" b="b"/>
              <a:pathLst>
                <a:path w="541020" h="400050">
                  <a:moveTo>
                    <a:pt x="39243" y="152273"/>
                  </a:moveTo>
                  <a:lnTo>
                    <a:pt x="36068" y="149098"/>
                  </a:lnTo>
                  <a:lnTo>
                    <a:pt x="28244" y="149098"/>
                  </a:lnTo>
                  <a:lnTo>
                    <a:pt x="25069" y="152273"/>
                  </a:lnTo>
                  <a:lnTo>
                    <a:pt x="25069" y="247497"/>
                  </a:lnTo>
                  <a:lnTo>
                    <a:pt x="28244" y="250672"/>
                  </a:lnTo>
                  <a:lnTo>
                    <a:pt x="32156" y="250672"/>
                  </a:lnTo>
                  <a:lnTo>
                    <a:pt x="36068" y="250672"/>
                  </a:lnTo>
                  <a:lnTo>
                    <a:pt x="39243" y="247497"/>
                  </a:lnTo>
                  <a:lnTo>
                    <a:pt x="39243" y="152273"/>
                  </a:lnTo>
                  <a:close/>
                </a:path>
                <a:path w="541020" h="400050">
                  <a:moveTo>
                    <a:pt x="491693" y="61061"/>
                  </a:moveTo>
                  <a:lnTo>
                    <a:pt x="490067" y="52730"/>
                  </a:lnTo>
                  <a:lnTo>
                    <a:pt x="489991" y="52311"/>
                  </a:lnTo>
                  <a:lnTo>
                    <a:pt x="485317" y="45161"/>
                  </a:lnTo>
                  <a:lnTo>
                    <a:pt x="478409" y="40335"/>
                  </a:lnTo>
                  <a:lnTo>
                    <a:pt x="477532" y="40157"/>
                  </a:lnTo>
                  <a:lnTo>
                    <a:pt x="477532" y="56464"/>
                  </a:lnTo>
                  <a:lnTo>
                    <a:pt x="477532" y="343319"/>
                  </a:lnTo>
                  <a:lnTo>
                    <a:pt x="474141" y="347052"/>
                  </a:lnTo>
                  <a:lnTo>
                    <a:pt x="66408" y="347052"/>
                  </a:lnTo>
                  <a:lnTo>
                    <a:pt x="63004" y="343319"/>
                  </a:lnTo>
                  <a:lnTo>
                    <a:pt x="63004" y="56464"/>
                  </a:lnTo>
                  <a:lnTo>
                    <a:pt x="66408" y="52730"/>
                  </a:lnTo>
                  <a:lnTo>
                    <a:pt x="474141" y="52730"/>
                  </a:lnTo>
                  <a:lnTo>
                    <a:pt x="477532" y="56464"/>
                  </a:lnTo>
                  <a:lnTo>
                    <a:pt x="477532" y="40157"/>
                  </a:lnTo>
                  <a:lnTo>
                    <a:pt x="469963" y="38557"/>
                  </a:lnTo>
                  <a:lnTo>
                    <a:pt x="70586" y="38557"/>
                  </a:lnTo>
                  <a:lnTo>
                    <a:pt x="62141" y="40335"/>
                  </a:lnTo>
                  <a:lnTo>
                    <a:pt x="55219" y="45161"/>
                  </a:lnTo>
                  <a:lnTo>
                    <a:pt x="50558" y="52311"/>
                  </a:lnTo>
                  <a:lnTo>
                    <a:pt x="48856" y="61061"/>
                  </a:lnTo>
                  <a:lnTo>
                    <a:pt x="48856" y="338709"/>
                  </a:lnTo>
                  <a:lnTo>
                    <a:pt x="50558" y="347459"/>
                  </a:lnTo>
                  <a:lnTo>
                    <a:pt x="55219" y="354609"/>
                  </a:lnTo>
                  <a:lnTo>
                    <a:pt x="62141" y="359448"/>
                  </a:lnTo>
                  <a:lnTo>
                    <a:pt x="70586" y="361213"/>
                  </a:lnTo>
                  <a:lnTo>
                    <a:pt x="469963" y="361213"/>
                  </a:lnTo>
                  <a:lnTo>
                    <a:pt x="478409" y="359448"/>
                  </a:lnTo>
                  <a:lnTo>
                    <a:pt x="485317" y="354609"/>
                  </a:lnTo>
                  <a:lnTo>
                    <a:pt x="489991" y="347459"/>
                  </a:lnTo>
                  <a:lnTo>
                    <a:pt x="490067" y="347052"/>
                  </a:lnTo>
                  <a:lnTo>
                    <a:pt x="491693" y="338709"/>
                  </a:lnTo>
                  <a:lnTo>
                    <a:pt x="491693" y="61061"/>
                  </a:lnTo>
                  <a:close/>
                </a:path>
                <a:path w="541020" h="400050">
                  <a:moveTo>
                    <a:pt x="540550" y="37934"/>
                  </a:moveTo>
                  <a:lnTo>
                    <a:pt x="537552" y="23177"/>
                  </a:lnTo>
                  <a:lnTo>
                    <a:pt x="531469" y="14160"/>
                  </a:lnTo>
                  <a:lnTo>
                    <a:pt x="529424" y="11112"/>
                  </a:lnTo>
                  <a:lnTo>
                    <a:pt x="526364" y="9055"/>
                  </a:lnTo>
                  <a:lnTo>
                    <a:pt x="526364" y="37934"/>
                  </a:lnTo>
                  <a:lnTo>
                    <a:pt x="526364" y="361848"/>
                  </a:lnTo>
                  <a:lnTo>
                    <a:pt x="524497" y="371094"/>
                  </a:lnTo>
                  <a:lnTo>
                    <a:pt x="519404" y="378650"/>
                  </a:lnTo>
                  <a:lnTo>
                    <a:pt x="511848" y="383755"/>
                  </a:lnTo>
                  <a:lnTo>
                    <a:pt x="502602" y="385622"/>
                  </a:lnTo>
                  <a:lnTo>
                    <a:pt x="37947" y="385622"/>
                  </a:lnTo>
                  <a:lnTo>
                    <a:pt x="28689" y="383755"/>
                  </a:lnTo>
                  <a:lnTo>
                    <a:pt x="21132" y="378650"/>
                  </a:lnTo>
                  <a:lnTo>
                    <a:pt x="16040" y="371094"/>
                  </a:lnTo>
                  <a:lnTo>
                    <a:pt x="14160" y="361848"/>
                  </a:lnTo>
                  <a:lnTo>
                    <a:pt x="14160" y="37934"/>
                  </a:lnTo>
                  <a:lnTo>
                    <a:pt x="16040" y="28689"/>
                  </a:lnTo>
                  <a:lnTo>
                    <a:pt x="21132" y="21132"/>
                  </a:lnTo>
                  <a:lnTo>
                    <a:pt x="28689" y="16027"/>
                  </a:lnTo>
                  <a:lnTo>
                    <a:pt x="37947" y="14160"/>
                  </a:lnTo>
                  <a:lnTo>
                    <a:pt x="502602" y="14160"/>
                  </a:lnTo>
                  <a:lnTo>
                    <a:pt x="511848" y="16027"/>
                  </a:lnTo>
                  <a:lnTo>
                    <a:pt x="519404" y="21132"/>
                  </a:lnTo>
                  <a:lnTo>
                    <a:pt x="524497" y="28689"/>
                  </a:lnTo>
                  <a:lnTo>
                    <a:pt x="526364" y="37934"/>
                  </a:lnTo>
                  <a:lnTo>
                    <a:pt x="526364" y="9055"/>
                  </a:lnTo>
                  <a:lnTo>
                    <a:pt x="517359" y="2984"/>
                  </a:lnTo>
                  <a:lnTo>
                    <a:pt x="502602" y="0"/>
                  </a:lnTo>
                  <a:lnTo>
                    <a:pt x="37947" y="0"/>
                  </a:lnTo>
                  <a:lnTo>
                    <a:pt x="23190" y="2984"/>
                  </a:lnTo>
                  <a:lnTo>
                    <a:pt x="11137" y="11112"/>
                  </a:lnTo>
                  <a:lnTo>
                    <a:pt x="2997" y="23177"/>
                  </a:lnTo>
                  <a:lnTo>
                    <a:pt x="0" y="37934"/>
                  </a:lnTo>
                  <a:lnTo>
                    <a:pt x="0" y="361848"/>
                  </a:lnTo>
                  <a:lnTo>
                    <a:pt x="2997" y="376605"/>
                  </a:lnTo>
                  <a:lnTo>
                    <a:pt x="11137" y="388658"/>
                  </a:lnTo>
                  <a:lnTo>
                    <a:pt x="23190" y="396798"/>
                  </a:lnTo>
                  <a:lnTo>
                    <a:pt x="37947" y="399783"/>
                  </a:lnTo>
                  <a:lnTo>
                    <a:pt x="502602" y="399783"/>
                  </a:lnTo>
                  <a:lnTo>
                    <a:pt x="517359" y="396798"/>
                  </a:lnTo>
                  <a:lnTo>
                    <a:pt x="529424" y="388658"/>
                  </a:lnTo>
                  <a:lnTo>
                    <a:pt x="531469" y="385622"/>
                  </a:lnTo>
                  <a:lnTo>
                    <a:pt x="537552" y="376605"/>
                  </a:lnTo>
                  <a:lnTo>
                    <a:pt x="540550" y="361848"/>
                  </a:lnTo>
                  <a:lnTo>
                    <a:pt x="540550" y="3793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23">
              <a:extLst>
                <a:ext uri="{FF2B5EF4-FFF2-40B4-BE49-F238E27FC236}">
                  <a16:creationId xmlns:a16="http://schemas.microsoft.com/office/drawing/2014/main" id="{EBC241BD-F73C-4268-80DE-1E6A51B28E89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199108" y="8890462"/>
              <a:ext cx="148131" cy="205962"/>
            </a:xfrm>
            <a:prstGeom prst="rect">
              <a:avLst/>
            </a:prstGeom>
          </p:spPr>
        </p:pic>
        <p:sp>
          <p:nvSpPr>
            <p:cNvPr id="19" name="object 124">
              <a:extLst>
                <a:ext uri="{FF2B5EF4-FFF2-40B4-BE49-F238E27FC236}">
                  <a16:creationId xmlns:a16="http://schemas.microsoft.com/office/drawing/2014/main" id="{BBBA0FF2-473B-42F1-B9DB-E55AA3C5E913}"/>
                </a:ext>
              </a:extLst>
            </p:cNvPr>
            <p:cNvSpPr/>
            <p:nvPr/>
          </p:nvSpPr>
          <p:spPr>
            <a:xfrm>
              <a:off x="5148948" y="8715051"/>
              <a:ext cx="435609" cy="381635"/>
            </a:xfrm>
            <a:custGeom>
              <a:avLst/>
              <a:gdLst/>
              <a:ahLst/>
              <a:cxnLst/>
              <a:rect l="l" t="t" r="r" b="b"/>
              <a:pathLst>
                <a:path w="435610" h="381634">
                  <a:moveTo>
                    <a:pt x="383273" y="3187"/>
                  </a:moveTo>
                  <a:lnTo>
                    <a:pt x="380098" y="0"/>
                  </a:lnTo>
                  <a:lnTo>
                    <a:pt x="55384" y="0"/>
                  </a:lnTo>
                  <a:lnTo>
                    <a:pt x="52222" y="3187"/>
                  </a:lnTo>
                  <a:lnTo>
                    <a:pt x="52222" y="10998"/>
                  </a:lnTo>
                  <a:lnTo>
                    <a:pt x="55384" y="14173"/>
                  </a:lnTo>
                  <a:lnTo>
                    <a:pt x="376186" y="14173"/>
                  </a:lnTo>
                  <a:lnTo>
                    <a:pt x="380098" y="14173"/>
                  </a:lnTo>
                  <a:lnTo>
                    <a:pt x="383273" y="10998"/>
                  </a:lnTo>
                  <a:lnTo>
                    <a:pt x="383273" y="3187"/>
                  </a:lnTo>
                  <a:close/>
                </a:path>
                <a:path w="435610" h="381634">
                  <a:moveTo>
                    <a:pt x="385343" y="370370"/>
                  </a:moveTo>
                  <a:lnTo>
                    <a:pt x="382168" y="367207"/>
                  </a:lnTo>
                  <a:lnTo>
                    <a:pt x="53327" y="367207"/>
                  </a:lnTo>
                  <a:lnTo>
                    <a:pt x="50152" y="370370"/>
                  </a:lnTo>
                  <a:lnTo>
                    <a:pt x="50152" y="378193"/>
                  </a:lnTo>
                  <a:lnTo>
                    <a:pt x="53327" y="381368"/>
                  </a:lnTo>
                  <a:lnTo>
                    <a:pt x="378244" y="381368"/>
                  </a:lnTo>
                  <a:lnTo>
                    <a:pt x="382168" y="381368"/>
                  </a:lnTo>
                  <a:lnTo>
                    <a:pt x="385343" y="378193"/>
                  </a:lnTo>
                  <a:lnTo>
                    <a:pt x="385343" y="370370"/>
                  </a:lnTo>
                  <a:close/>
                </a:path>
                <a:path w="435610" h="381634">
                  <a:moveTo>
                    <a:pt x="385343" y="302514"/>
                  </a:moveTo>
                  <a:lnTo>
                    <a:pt x="382168" y="299339"/>
                  </a:lnTo>
                  <a:lnTo>
                    <a:pt x="256324" y="299339"/>
                  </a:lnTo>
                  <a:lnTo>
                    <a:pt x="253149" y="302514"/>
                  </a:lnTo>
                  <a:lnTo>
                    <a:pt x="253149" y="310337"/>
                  </a:lnTo>
                  <a:lnTo>
                    <a:pt x="256324" y="313512"/>
                  </a:lnTo>
                  <a:lnTo>
                    <a:pt x="378244" y="313512"/>
                  </a:lnTo>
                  <a:lnTo>
                    <a:pt x="382168" y="313512"/>
                  </a:lnTo>
                  <a:lnTo>
                    <a:pt x="385343" y="310337"/>
                  </a:lnTo>
                  <a:lnTo>
                    <a:pt x="385343" y="302514"/>
                  </a:lnTo>
                  <a:close/>
                </a:path>
                <a:path w="435610" h="381634">
                  <a:moveTo>
                    <a:pt x="385343" y="257086"/>
                  </a:moveTo>
                  <a:lnTo>
                    <a:pt x="382168" y="253911"/>
                  </a:lnTo>
                  <a:lnTo>
                    <a:pt x="256324" y="253911"/>
                  </a:lnTo>
                  <a:lnTo>
                    <a:pt x="253149" y="257086"/>
                  </a:lnTo>
                  <a:lnTo>
                    <a:pt x="253149" y="264896"/>
                  </a:lnTo>
                  <a:lnTo>
                    <a:pt x="256324" y="268071"/>
                  </a:lnTo>
                  <a:lnTo>
                    <a:pt x="378244" y="268071"/>
                  </a:lnTo>
                  <a:lnTo>
                    <a:pt x="382168" y="268071"/>
                  </a:lnTo>
                  <a:lnTo>
                    <a:pt x="385343" y="264896"/>
                  </a:lnTo>
                  <a:lnTo>
                    <a:pt x="385343" y="257086"/>
                  </a:lnTo>
                  <a:close/>
                </a:path>
                <a:path w="435610" h="381634">
                  <a:moveTo>
                    <a:pt x="385343" y="211632"/>
                  </a:moveTo>
                  <a:lnTo>
                    <a:pt x="382168" y="208457"/>
                  </a:lnTo>
                  <a:lnTo>
                    <a:pt x="256324" y="208457"/>
                  </a:lnTo>
                  <a:lnTo>
                    <a:pt x="253149" y="211632"/>
                  </a:lnTo>
                  <a:lnTo>
                    <a:pt x="253149" y="219456"/>
                  </a:lnTo>
                  <a:lnTo>
                    <a:pt x="256324" y="222643"/>
                  </a:lnTo>
                  <a:lnTo>
                    <a:pt x="378244" y="222643"/>
                  </a:lnTo>
                  <a:lnTo>
                    <a:pt x="382168" y="222643"/>
                  </a:lnTo>
                  <a:lnTo>
                    <a:pt x="385343" y="219456"/>
                  </a:lnTo>
                  <a:lnTo>
                    <a:pt x="385343" y="211632"/>
                  </a:lnTo>
                  <a:close/>
                </a:path>
                <a:path w="435610" h="381634">
                  <a:moveTo>
                    <a:pt x="435495" y="42278"/>
                  </a:moveTo>
                  <a:lnTo>
                    <a:pt x="432320" y="39103"/>
                  </a:lnTo>
                  <a:lnTo>
                    <a:pt x="3175" y="39103"/>
                  </a:lnTo>
                  <a:lnTo>
                    <a:pt x="0" y="42278"/>
                  </a:lnTo>
                  <a:lnTo>
                    <a:pt x="0" y="50101"/>
                  </a:lnTo>
                  <a:lnTo>
                    <a:pt x="3175" y="53276"/>
                  </a:lnTo>
                  <a:lnTo>
                    <a:pt x="428409" y="53276"/>
                  </a:lnTo>
                  <a:lnTo>
                    <a:pt x="432320" y="53276"/>
                  </a:lnTo>
                  <a:lnTo>
                    <a:pt x="435495" y="50101"/>
                  </a:lnTo>
                  <a:lnTo>
                    <a:pt x="435495" y="4227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A6F2241-95C4-2931-0B9E-D3ABA994EE6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1014" t="29185" r="47272" b="49930"/>
          <a:stretch/>
        </p:blipFill>
        <p:spPr>
          <a:xfrm>
            <a:off x="11163869" y="57548"/>
            <a:ext cx="951088" cy="953925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83E9AA2-0341-A4ED-104C-A7A54DFE642A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37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28636"/>
            <a:ext cx="12195361" cy="4829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19183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A074D7-DC6A-4DBD-AF4E-DBD2E18D2A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382" y="2"/>
            <a:ext cx="10667504" cy="1266090"/>
          </a:xfrm>
        </p:spPr>
        <p:txBody>
          <a:bodyPr>
            <a:normAutofit/>
          </a:bodyPr>
          <a:lstStyle/>
          <a:p>
            <a:r>
              <a:rPr lang="ru-RU" sz="3000" b="1" dirty="0">
                <a:solidFill>
                  <a:srgbClr val="A21C2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ЗАКРЕПЛЕНИЕ ДОСТИЖЕНИЙ: </a:t>
            </a:r>
            <a:br>
              <a:rPr lang="ru-RU" sz="3000" b="1" dirty="0">
                <a:solidFill>
                  <a:srgbClr val="A21C28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sz="3000" b="1" dirty="0">
                <a:latin typeface="Verdana" panose="020B0604030504040204" pitchFamily="34" charset="0"/>
                <a:ea typeface="Verdana" panose="020B0604030504040204" pitchFamily="34" charset="0"/>
              </a:rPr>
              <a:t>ЛИДЕР СВОЕЙ СФЕРЫ</a:t>
            </a:r>
          </a:p>
        </p:txBody>
      </p:sp>
      <p:sp>
        <p:nvSpPr>
          <p:cNvPr id="6" name="Объект 2">
            <a:extLst>
              <a:ext uri="{FF2B5EF4-FFF2-40B4-BE49-F238E27FC236}">
                <a16:creationId xmlns:a16="http://schemas.microsoft.com/office/drawing/2014/main" id="{87221267-C7A7-49D6-BD3B-6874B263415A}"/>
              </a:ext>
            </a:extLst>
          </p:cNvPr>
          <p:cNvSpPr txBox="1">
            <a:spLocks/>
          </p:cNvSpPr>
          <p:nvPr/>
        </p:nvSpPr>
        <p:spPr>
          <a:xfrm>
            <a:off x="1775606" y="1212965"/>
            <a:ext cx="7890484" cy="1474135"/>
          </a:xfrm>
          <a:prstGeom prst="rect">
            <a:avLst/>
          </a:prstGeom>
        </p:spPr>
        <p:txBody>
          <a:bodyPr anchor="ctr"/>
          <a:lstStyle>
            <a:lvl1pPr marL="297180" indent="-297180" algn="l" defTabSz="1188720" rtl="0" eaLnBrk="1" latinLnBrk="0" hangingPunct="1">
              <a:lnSpc>
                <a:spcPct val="90000"/>
              </a:lnSpc>
              <a:spcBef>
                <a:spcPts val="1300"/>
              </a:spcBef>
              <a:buFont typeface="Arial" panose="020B0604020202020204" pitchFamily="34" charset="0"/>
              <a:buChar char="•"/>
              <a:defRPr sz="36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91540" indent="-297180" algn="l" defTabSz="1188720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31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85900" indent="-297180" algn="l" defTabSz="1188720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80260" indent="-297180" algn="l" defTabSz="1188720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3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74620" indent="-297180" algn="l" defTabSz="1188720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3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68980" indent="-297180" algn="l" defTabSz="1188720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3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863340" indent="-297180" algn="l" defTabSz="1188720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3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457700" indent="-297180" algn="l" defTabSz="1188720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3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052060" indent="-297180" algn="l" defTabSz="1188720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3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0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Система конкурсов на платформе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000" b="1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«Россия – страна возможностей»</a:t>
            </a:r>
          </a:p>
        </p:txBody>
      </p:sp>
      <p:sp>
        <p:nvSpPr>
          <p:cNvPr id="8" name="Объект 2">
            <a:extLst>
              <a:ext uri="{FF2B5EF4-FFF2-40B4-BE49-F238E27FC236}">
                <a16:creationId xmlns:a16="http://schemas.microsoft.com/office/drawing/2014/main" id="{2B0B6DEA-9A49-4534-B2EF-76601981F888}"/>
              </a:ext>
            </a:extLst>
          </p:cNvPr>
          <p:cNvSpPr txBox="1">
            <a:spLocks/>
          </p:cNvSpPr>
          <p:nvPr/>
        </p:nvSpPr>
        <p:spPr>
          <a:xfrm>
            <a:off x="1775606" y="2815579"/>
            <a:ext cx="7890484" cy="1474135"/>
          </a:xfrm>
          <a:prstGeom prst="rect">
            <a:avLst/>
          </a:prstGeom>
        </p:spPr>
        <p:txBody>
          <a:bodyPr anchor="ctr"/>
          <a:lstStyle>
            <a:lvl1pPr marL="297180" indent="-297180" algn="l" defTabSz="1188720" rtl="0" eaLnBrk="1" latinLnBrk="0" hangingPunct="1">
              <a:lnSpc>
                <a:spcPct val="90000"/>
              </a:lnSpc>
              <a:spcBef>
                <a:spcPts val="1300"/>
              </a:spcBef>
              <a:buFont typeface="Arial" panose="020B0604020202020204" pitchFamily="34" charset="0"/>
              <a:buChar char="•"/>
              <a:defRPr sz="36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91540" indent="-297180" algn="l" defTabSz="1188720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31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85900" indent="-297180" algn="l" defTabSz="1188720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80260" indent="-297180" algn="l" defTabSz="1188720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3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74620" indent="-297180" algn="l" defTabSz="1188720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3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68980" indent="-297180" algn="l" defTabSz="1188720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3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863340" indent="-297180" algn="l" defTabSz="1188720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3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457700" indent="-297180" algn="l" defTabSz="1188720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3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052060" indent="-297180" algn="l" defTabSz="1188720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3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000" b="1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Сообщества единомышленников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0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для реализации молодёжи</a:t>
            </a:r>
            <a:endParaRPr lang="ru-RU" sz="1600" dirty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object 134">
            <a:extLst>
              <a:ext uri="{FF2B5EF4-FFF2-40B4-BE49-F238E27FC236}">
                <a16:creationId xmlns:a16="http://schemas.microsoft.com/office/drawing/2014/main" id="{6D9219EF-0879-43B2-9995-13F0FEF45FAD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57098" y="1529407"/>
            <a:ext cx="1152000" cy="1152000"/>
          </a:xfrm>
          <a:prstGeom prst="rect">
            <a:avLst/>
          </a:prstGeom>
        </p:spPr>
      </p:pic>
      <p:sp>
        <p:nvSpPr>
          <p:cNvPr id="12" name="Объект 2">
            <a:extLst>
              <a:ext uri="{FF2B5EF4-FFF2-40B4-BE49-F238E27FC236}">
                <a16:creationId xmlns:a16="http://schemas.microsoft.com/office/drawing/2014/main" id="{5E90BEE4-5C07-6AB1-0E4F-1CFE8F56C393}"/>
              </a:ext>
            </a:extLst>
          </p:cNvPr>
          <p:cNvSpPr txBox="1">
            <a:spLocks/>
          </p:cNvSpPr>
          <p:nvPr/>
        </p:nvSpPr>
        <p:spPr>
          <a:xfrm>
            <a:off x="1775606" y="4289714"/>
            <a:ext cx="7890484" cy="1474135"/>
          </a:xfrm>
          <a:prstGeom prst="rect">
            <a:avLst/>
          </a:prstGeom>
        </p:spPr>
        <p:txBody>
          <a:bodyPr anchor="ctr"/>
          <a:lstStyle>
            <a:lvl1pPr marL="297180" indent="-297180" algn="l" defTabSz="1188720" rtl="0" eaLnBrk="1" latinLnBrk="0" hangingPunct="1">
              <a:lnSpc>
                <a:spcPct val="90000"/>
              </a:lnSpc>
              <a:spcBef>
                <a:spcPts val="1300"/>
              </a:spcBef>
              <a:buFont typeface="Arial" panose="020B0604020202020204" pitchFamily="34" charset="0"/>
              <a:buChar char="•"/>
              <a:defRPr sz="36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91540" indent="-297180" algn="l" defTabSz="1188720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31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85900" indent="-297180" algn="l" defTabSz="1188720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80260" indent="-297180" algn="l" defTabSz="1188720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3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74620" indent="-297180" algn="l" defTabSz="1188720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3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68980" indent="-297180" algn="l" defTabSz="1188720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3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863340" indent="-297180" algn="l" defTabSz="1188720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3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457700" indent="-297180" algn="l" defTabSz="1188720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3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052060" indent="-297180" algn="l" defTabSz="1188720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3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000" b="1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Молодёжные форумы </a:t>
            </a:r>
            <a:r>
              <a:rPr lang="ru-RU" sz="20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– возможность раскрыть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0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потенциал молодых людей за счет образовательной,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0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тренинговой и конкурсной программ, </a:t>
            </a:r>
            <a:r>
              <a:rPr lang="ru-RU" sz="2000" dirty="0" err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тьюторского</a:t>
            </a:r>
            <a:r>
              <a:rPr lang="ru-RU" sz="20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и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0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наставнического сопровождения</a:t>
            </a:r>
            <a:endParaRPr lang="ru-RU" sz="1800" dirty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EEA8B3B-F03F-334F-B12A-17021E8F127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014" t="29185" r="47272" b="49930"/>
          <a:stretch/>
        </p:blipFill>
        <p:spPr>
          <a:xfrm>
            <a:off x="11163869" y="57548"/>
            <a:ext cx="951088" cy="953925"/>
          </a:xfrm>
          <a:prstGeom prst="rect">
            <a:avLst/>
          </a:prstGeom>
        </p:spPr>
      </p:pic>
      <p:pic>
        <p:nvPicPr>
          <p:cNvPr id="3" name="object 134">
            <a:extLst>
              <a:ext uri="{FF2B5EF4-FFF2-40B4-BE49-F238E27FC236}">
                <a16:creationId xmlns:a16="http://schemas.microsoft.com/office/drawing/2014/main" id="{6F69F6B6-7C9C-8898-28C7-1A51C66E24F9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57098" y="2976647"/>
            <a:ext cx="1152000" cy="1152000"/>
          </a:xfrm>
          <a:prstGeom prst="rect">
            <a:avLst/>
          </a:prstGeom>
        </p:spPr>
      </p:pic>
      <p:pic>
        <p:nvPicPr>
          <p:cNvPr id="10" name="object 134">
            <a:extLst>
              <a:ext uri="{FF2B5EF4-FFF2-40B4-BE49-F238E27FC236}">
                <a16:creationId xmlns:a16="http://schemas.microsoft.com/office/drawing/2014/main" id="{A04C885B-601A-7FB1-63A2-44595D5B4163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57098" y="4423887"/>
            <a:ext cx="1152000" cy="11520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3E7E883-19A3-C3A2-70C6-D1E2AE3799D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37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28636"/>
            <a:ext cx="12195361" cy="4829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99069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A074D7-DC6A-4DBD-AF4E-DBD2E18D2A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382" y="1"/>
            <a:ext cx="10667504" cy="1266090"/>
          </a:xfrm>
        </p:spPr>
        <p:txBody>
          <a:bodyPr>
            <a:normAutofit/>
          </a:bodyPr>
          <a:lstStyle/>
          <a:p>
            <a:r>
              <a:rPr lang="ru-RU" sz="3200" b="1" dirty="0">
                <a:latin typeface="Verdana" panose="020B0604030504040204" pitchFamily="34" charset="0"/>
                <a:ea typeface="Verdana" panose="020B0604030504040204" pitchFamily="34" charset="0"/>
              </a:rPr>
              <a:t>СРЕДСТВА</a:t>
            </a:r>
            <a:r>
              <a:rPr lang="ru-RU" sz="3200" b="1" dirty="0">
                <a:solidFill>
                  <a:srgbClr val="A21C2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ВОСПИТАНИЯ</a:t>
            </a:r>
            <a:br>
              <a:rPr lang="ru-RU" sz="3000" b="1" dirty="0">
                <a:solidFill>
                  <a:srgbClr val="A21C28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ru-RU" sz="25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4" name="object 137">
            <a:extLst>
              <a:ext uri="{FF2B5EF4-FFF2-40B4-BE49-F238E27FC236}">
                <a16:creationId xmlns:a16="http://schemas.microsoft.com/office/drawing/2014/main" id="{D5C8DAF2-44D8-41FA-8E89-B7B6D559B4E9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45398" y="1517701"/>
            <a:ext cx="1153136" cy="1133432"/>
          </a:xfrm>
          <a:prstGeom prst="rect">
            <a:avLst/>
          </a:prstGeom>
        </p:spPr>
      </p:pic>
      <p:grpSp>
        <p:nvGrpSpPr>
          <p:cNvPr id="5" name="object 129">
            <a:extLst>
              <a:ext uri="{FF2B5EF4-FFF2-40B4-BE49-F238E27FC236}">
                <a16:creationId xmlns:a16="http://schemas.microsoft.com/office/drawing/2014/main" id="{6E812CA3-0D04-448F-A9ED-DA689003C870}"/>
              </a:ext>
            </a:extLst>
          </p:cNvPr>
          <p:cNvGrpSpPr/>
          <p:nvPr/>
        </p:nvGrpSpPr>
        <p:grpSpPr>
          <a:xfrm>
            <a:off x="345354" y="2862556"/>
            <a:ext cx="1153224" cy="1133518"/>
            <a:chOff x="8722184" y="8520086"/>
            <a:chExt cx="865505" cy="865505"/>
          </a:xfrm>
        </p:grpSpPr>
        <p:sp>
          <p:nvSpPr>
            <p:cNvPr id="6" name="object 130">
              <a:extLst>
                <a:ext uri="{FF2B5EF4-FFF2-40B4-BE49-F238E27FC236}">
                  <a16:creationId xmlns:a16="http://schemas.microsoft.com/office/drawing/2014/main" id="{B64678C3-34BA-4A1B-9ADC-0556935C2CE8}"/>
                </a:ext>
              </a:extLst>
            </p:cNvPr>
            <p:cNvSpPr/>
            <p:nvPr/>
          </p:nvSpPr>
          <p:spPr>
            <a:xfrm>
              <a:off x="8722184" y="8520086"/>
              <a:ext cx="865505" cy="865505"/>
            </a:xfrm>
            <a:custGeom>
              <a:avLst/>
              <a:gdLst/>
              <a:ahLst/>
              <a:cxnLst/>
              <a:rect l="l" t="t" r="r" b="b"/>
              <a:pathLst>
                <a:path w="865504" h="865504">
                  <a:moveTo>
                    <a:pt x="432730" y="0"/>
                  </a:moveTo>
                  <a:lnTo>
                    <a:pt x="385580" y="2539"/>
                  </a:lnTo>
                  <a:lnTo>
                    <a:pt x="339900" y="9980"/>
                  </a:lnTo>
                  <a:lnTo>
                    <a:pt x="295955" y="22060"/>
                  </a:lnTo>
                  <a:lnTo>
                    <a:pt x="254008" y="38513"/>
                  </a:lnTo>
                  <a:lnTo>
                    <a:pt x="214324" y="59078"/>
                  </a:lnTo>
                  <a:lnTo>
                    <a:pt x="177166" y="83488"/>
                  </a:lnTo>
                  <a:lnTo>
                    <a:pt x="142799" y="111482"/>
                  </a:lnTo>
                  <a:lnTo>
                    <a:pt x="111486" y="142793"/>
                  </a:lnTo>
                  <a:lnTo>
                    <a:pt x="83492" y="177159"/>
                  </a:lnTo>
                  <a:lnTo>
                    <a:pt x="59081" y="214316"/>
                  </a:lnTo>
                  <a:lnTo>
                    <a:pt x="38515" y="253999"/>
                  </a:lnTo>
                  <a:lnTo>
                    <a:pt x="22061" y="295945"/>
                  </a:lnTo>
                  <a:lnTo>
                    <a:pt x="9980" y="339890"/>
                  </a:lnTo>
                  <a:lnTo>
                    <a:pt x="2539" y="385569"/>
                  </a:lnTo>
                  <a:lnTo>
                    <a:pt x="0" y="432719"/>
                  </a:lnTo>
                  <a:lnTo>
                    <a:pt x="2539" y="479870"/>
                  </a:lnTo>
                  <a:lnTo>
                    <a:pt x="9980" y="525549"/>
                  </a:lnTo>
                  <a:lnTo>
                    <a:pt x="22061" y="569494"/>
                  </a:lnTo>
                  <a:lnTo>
                    <a:pt x="38515" y="611441"/>
                  </a:lnTo>
                  <a:lnTo>
                    <a:pt x="59081" y="651125"/>
                  </a:lnTo>
                  <a:lnTo>
                    <a:pt x="83492" y="688283"/>
                  </a:lnTo>
                  <a:lnTo>
                    <a:pt x="111486" y="722650"/>
                  </a:lnTo>
                  <a:lnTo>
                    <a:pt x="142799" y="753963"/>
                  </a:lnTo>
                  <a:lnTo>
                    <a:pt x="177166" y="781957"/>
                  </a:lnTo>
                  <a:lnTo>
                    <a:pt x="214324" y="806369"/>
                  </a:lnTo>
                  <a:lnTo>
                    <a:pt x="254008" y="826934"/>
                  </a:lnTo>
                  <a:lnTo>
                    <a:pt x="295955" y="843388"/>
                  </a:lnTo>
                  <a:lnTo>
                    <a:pt x="339900" y="855469"/>
                  </a:lnTo>
                  <a:lnTo>
                    <a:pt x="385580" y="862910"/>
                  </a:lnTo>
                  <a:lnTo>
                    <a:pt x="432730" y="865450"/>
                  </a:lnTo>
                  <a:lnTo>
                    <a:pt x="479878" y="862910"/>
                  </a:lnTo>
                  <a:lnTo>
                    <a:pt x="525556" y="855469"/>
                  </a:lnTo>
                  <a:lnTo>
                    <a:pt x="569500" y="843388"/>
                  </a:lnTo>
                  <a:lnTo>
                    <a:pt x="611445" y="826934"/>
                  </a:lnTo>
                  <a:lnTo>
                    <a:pt x="651128" y="806369"/>
                  </a:lnTo>
                  <a:lnTo>
                    <a:pt x="688285" y="781957"/>
                  </a:lnTo>
                  <a:lnTo>
                    <a:pt x="722652" y="753963"/>
                  </a:lnTo>
                  <a:lnTo>
                    <a:pt x="753964" y="722650"/>
                  </a:lnTo>
                  <a:lnTo>
                    <a:pt x="781958" y="688283"/>
                  </a:lnTo>
                  <a:lnTo>
                    <a:pt x="806369" y="651125"/>
                  </a:lnTo>
                  <a:lnTo>
                    <a:pt x="826934" y="611441"/>
                  </a:lnTo>
                  <a:lnTo>
                    <a:pt x="843389" y="569494"/>
                  </a:lnTo>
                  <a:lnTo>
                    <a:pt x="855469" y="525549"/>
                  </a:lnTo>
                  <a:lnTo>
                    <a:pt x="862910" y="479870"/>
                  </a:lnTo>
                  <a:lnTo>
                    <a:pt x="865450" y="432719"/>
                  </a:lnTo>
                  <a:lnTo>
                    <a:pt x="862910" y="385569"/>
                  </a:lnTo>
                  <a:lnTo>
                    <a:pt x="855469" y="339890"/>
                  </a:lnTo>
                  <a:lnTo>
                    <a:pt x="843389" y="295945"/>
                  </a:lnTo>
                  <a:lnTo>
                    <a:pt x="826934" y="253999"/>
                  </a:lnTo>
                  <a:lnTo>
                    <a:pt x="806369" y="214316"/>
                  </a:lnTo>
                  <a:lnTo>
                    <a:pt x="781958" y="177159"/>
                  </a:lnTo>
                  <a:lnTo>
                    <a:pt x="753964" y="142793"/>
                  </a:lnTo>
                  <a:lnTo>
                    <a:pt x="722652" y="111482"/>
                  </a:lnTo>
                  <a:lnTo>
                    <a:pt x="688285" y="83488"/>
                  </a:lnTo>
                  <a:lnTo>
                    <a:pt x="651128" y="59078"/>
                  </a:lnTo>
                  <a:lnTo>
                    <a:pt x="611445" y="38513"/>
                  </a:lnTo>
                  <a:lnTo>
                    <a:pt x="569500" y="22060"/>
                  </a:lnTo>
                  <a:lnTo>
                    <a:pt x="525556" y="9980"/>
                  </a:lnTo>
                  <a:lnTo>
                    <a:pt x="479878" y="2539"/>
                  </a:lnTo>
                  <a:lnTo>
                    <a:pt x="432730" y="0"/>
                  </a:lnTo>
                  <a:close/>
                </a:path>
              </a:pathLst>
            </a:custGeom>
            <a:solidFill>
              <a:srgbClr val="9D22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131">
              <a:extLst>
                <a:ext uri="{FF2B5EF4-FFF2-40B4-BE49-F238E27FC236}">
                  <a16:creationId xmlns:a16="http://schemas.microsoft.com/office/drawing/2014/main" id="{784DD900-D9A2-4EBD-8034-9BEF198E5078}"/>
                </a:ext>
              </a:extLst>
            </p:cNvPr>
            <p:cNvSpPr/>
            <p:nvPr/>
          </p:nvSpPr>
          <p:spPr>
            <a:xfrm>
              <a:off x="8881289" y="8631672"/>
              <a:ext cx="547370" cy="546100"/>
            </a:xfrm>
            <a:custGeom>
              <a:avLst/>
              <a:gdLst/>
              <a:ahLst/>
              <a:cxnLst/>
              <a:rect l="l" t="t" r="r" b="b"/>
              <a:pathLst>
                <a:path w="547370" h="546100">
                  <a:moveTo>
                    <a:pt x="273635" y="0"/>
                  </a:moveTo>
                  <a:lnTo>
                    <a:pt x="205207" y="26670"/>
                  </a:lnTo>
                  <a:lnTo>
                    <a:pt x="173020" y="92710"/>
                  </a:lnTo>
                  <a:lnTo>
                    <a:pt x="172832" y="95250"/>
                  </a:lnTo>
                  <a:lnTo>
                    <a:pt x="144089" y="95250"/>
                  </a:lnTo>
                  <a:lnTo>
                    <a:pt x="129408" y="97790"/>
                  </a:lnTo>
                  <a:lnTo>
                    <a:pt x="117404" y="106680"/>
                  </a:lnTo>
                  <a:lnTo>
                    <a:pt x="109304" y="118110"/>
                  </a:lnTo>
                  <a:lnTo>
                    <a:pt x="106331" y="133350"/>
                  </a:lnTo>
                  <a:lnTo>
                    <a:pt x="106331" y="170180"/>
                  </a:lnTo>
                  <a:lnTo>
                    <a:pt x="37758" y="170180"/>
                  </a:lnTo>
                  <a:lnTo>
                    <a:pt x="23076" y="173990"/>
                  </a:lnTo>
                  <a:lnTo>
                    <a:pt x="11072" y="181610"/>
                  </a:lnTo>
                  <a:lnTo>
                    <a:pt x="2972" y="194310"/>
                  </a:lnTo>
                  <a:lnTo>
                    <a:pt x="0" y="208280"/>
                  </a:lnTo>
                  <a:lnTo>
                    <a:pt x="0" y="541020"/>
                  </a:lnTo>
                  <a:lnTo>
                    <a:pt x="6293" y="546100"/>
                  </a:lnTo>
                  <a:lnTo>
                    <a:pt x="540967" y="546100"/>
                  </a:lnTo>
                  <a:lnTo>
                    <a:pt x="547250" y="541020"/>
                  </a:lnTo>
                  <a:lnTo>
                    <a:pt x="547250" y="535940"/>
                  </a:lnTo>
                  <a:lnTo>
                    <a:pt x="10764" y="535940"/>
                  </a:lnTo>
                  <a:lnTo>
                    <a:pt x="10764" y="208280"/>
                  </a:lnTo>
                  <a:lnTo>
                    <a:pt x="12888" y="198120"/>
                  </a:lnTo>
                  <a:lnTo>
                    <a:pt x="18677" y="189230"/>
                  </a:lnTo>
                  <a:lnTo>
                    <a:pt x="27258" y="184150"/>
                  </a:lnTo>
                  <a:lnTo>
                    <a:pt x="37758" y="181610"/>
                  </a:lnTo>
                  <a:lnTo>
                    <a:pt x="117085" y="181610"/>
                  </a:lnTo>
                  <a:lnTo>
                    <a:pt x="117085" y="133350"/>
                  </a:lnTo>
                  <a:lnTo>
                    <a:pt x="119211" y="121920"/>
                  </a:lnTo>
                  <a:lnTo>
                    <a:pt x="125004" y="114300"/>
                  </a:lnTo>
                  <a:lnTo>
                    <a:pt x="133588" y="107950"/>
                  </a:lnTo>
                  <a:lnTo>
                    <a:pt x="144089" y="105410"/>
                  </a:lnTo>
                  <a:lnTo>
                    <a:pt x="184484" y="105410"/>
                  </a:lnTo>
                  <a:lnTo>
                    <a:pt x="183470" y="100330"/>
                  </a:lnTo>
                  <a:lnTo>
                    <a:pt x="190567" y="64770"/>
                  </a:lnTo>
                  <a:lnTo>
                    <a:pt x="209909" y="36830"/>
                  </a:lnTo>
                  <a:lnTo>
                    <a:pt x="238573" y="17780"/>
                  </a:lnTo>
                  <a:lnTo>
                    <a:pt x="273635" y="10160"/>
                  </a:lnTo>
                  <a:lnTo>
                    <a:pt x="316720" y="10160"/>
                  </a:lnTo>
                  <a:lnTo>
                    <a:pt x="310875" y="6350"/>
                  </a:lnTo>
                  <a:lnTo>
                    <a:pt x="273635" y="0"/>
                  </a:lnTo>
                  <a:close/>
                </a:path>
                <a:path w="547370" h="546100">
                  <a:moveTo>
                    <a:pt x="117085" y="181610"/>
                  </a:moveTo>
                  <a:lnTo>
                    <a:pt x="106331" y="181610"/>
                  </a:lnTo>
                  <a:lnTo>
                    <a:pt x="106331" y="219710"/>
                  </a:lnTo>
                  <a:lnTo>
                    <a:pt x="58846" y="219710"/>
                  </a:lnTo>
                  <a:lnTo>
                    <a:pt x="55349" y="220980"/>
                  </a:lnTo>
                  <a:lnTo>
                    <a:pt x="49998" y="226060"/>
                  </a:lnTo>
                  <a:lnTo>
                    <a:pt x="48543" y="229870"/>
                  </a:lnTo>
                  <a:lnTo>
                    <a:pt x="48794" y="280670"/>
                  </a:lnTo>
                  <a:lnTo>
                    <a:pt x="55087" y="287020"/>
                  </a:lnTo>
                  <a:lnTo>
                    <a:pt x="106331" y="287020"/>
                  </a:lnTo>
                  <a:lnTo>
                    <a:pt x="106331" y="325120"/>
                  </a:lnTo>
                  <a:lnTo>
                    <a:pt x="58846" y="325120"/>
                  </a:lnTo>
                  <a:lnTo>
                    <a:pt x="55349" y="326390"/>
                  </a:lnTo>
                  <a:lnTo>
                    <a:pt x="49998" y="331470"/>
                  </a:lnTo>
                  <a:lnTo>
                    <a:pt x="48543" y="335280"/>
                  </a:lnTo>
                  <a:lnTo>
                    <a:pt x="48794" y="386080"/>
                  </a:lnTo>
                  <a:lnTo>
                    <a:pt x="55087" y="392430"/>
                  </a:lnTo>
                  <a:lnTo>
                    <a:pt x="106331" y="392430"/>
                  </a:lnTo>
                  <a:lnTo>
                    <a:pt x="106331" y="430530"/>
                  </a:lnTo>
                  <a:lnTo>
                    <a:pt x="58835" y="430530"/>
                  </a:lnTo>
                  <a:lnTo>
                    <a:pt x="55349" y="431800"/>
                  </a:lnTo>
                  <a:lnTo>
                    <a:pt x="49998" y="436880"/>
                  </a:lnTo>
                  <a:lnTo>
                    <a:pt x="48543" y="440690"/>
                  </a:lnTo>
                  <a:lnTo>
                    <a:pt x="48794" y="491490"/>
                  </a:lnTo>
                  <a:lnTo>
                    <a:pt x="55087" y="497840"/>
                  </a:lnTo>
                  <a:lnTo>
                    <a:pt x="106331" y="497840"/>
                  </a:lnTo>
                  <a:lnTo>
                    <a:pt x="106331" y="535940"/>
                  </a:lnTo>
                  <a:lnTo>
                    <a:pt x="117085" y="535940"/>
                  </a:lnTo>
                  <a:lnTo>
                    <a:pt x="117085" y="487680"/>
                  </a:lnTo>
                  <a:lnTo>
                    <a:pt x="62783" y="487680"/>
                  </a:lnTo>
                  <a:lnTo>
                    <a:pt x="59526" y="486410"/>
                  </a:lnTo>
                  <a:lnTo>
                    <a:pt x="59338" y="444500"/>
                  </a:lnTo>
                  <a:lnTo>
                    <a:pt x="59495" y="443230"/>
                  </a:lnTo>
                  <a:lnTo>
                    <a:pt x="60291" y="441960"/>
                  </a:lnTo>
                  <a:lnTo>
                    <a:pt x="61474" y="440690"/>
                  </a:lnTo>
                  <a:lnTo>
                    <a:pt x="117085" y="440690"/>
                  </a:lnTo>
                  <a:lnTo>
                    <a:pt x="117085" y="382270"/>
                  </a:lnTo>
                  <a:lnTo>
                    <a:pt x="62783" y="382270"/>
                  </a:lnTo>
                  <a:lnTo>
                    <a:pt x="59526" y="381000"/>
                  </a:lnTo>
                  <a:lnTo>
                    <a:pt x="59338" y="339090"/>
                  </a:lnTo>
                  <a:lnTo>
                    <a:pt x="59495" y="337820"/>
                  </a:lnTo>
                  <a:lnTo>
                    <a:pt x="60228" y="336550"/>
                  </a:lnTo>
                  <a:lnTo>
                    <a:pt x="61401" y="335280"/>
                  </a:lnTo>
                  <a:lnTo>
                    <a:pt x="117085" y="335280"/>
                  </a:lnTo>
                  <a:lnTo>
                    <a:pt x="117085" y="276860"/>
                  </a:lnTo>
                  <a:lnTo>
                    <a:pt x="62783" y="276860"/>
                  </a:lnTo>
                  <a:lnTo>
                    <a:pt x="59526" y="275590"/>
                  </a:lnTo>
                  <a:lnTo>
                    <a:pt x="59338" y="233680"/>
                  </a:lnTo>
                  <a:lnTo>
                    <a:pt x="59495" y="232410"/>
                  </a:lnTo>
                  <a:lnTo>
                    <a:pt x="60228" y="231140"/>
                  </a:lnTo>
                  <a:lnTo>
                    <a:pt x="61401" y="229870"/>
                  </a:lnTo>
                  <a:lnTo>
                    <a:pt x="117085" y="229870"/>
                  </a:lnTo>
                  <a:lnTo>
                    <a:pt x="117085" y="181610"/>
                  </a:lnTo>
                  <a:close/>
                </a:path>
                <a:path w="547370" h="546100">
                  <a:moveTo>
                    <a:pt x="196151" y="480060"/>
                  </a:moveTo>
                  <a:lnTo>
                    <a:pt x="190224" y="480060"/>
                  </a:lnTo>
                  <a:lnTo>
                    <a:pt x="187805" y="482600"/>
                  </a:lnTo>
                  <a:lnTo>
                    <a:pt x="187805" y="535940"/>
                  </a:lnTo>
                  <a:lnTo>
                    <a:pt x="198569" y="535940"/>
                  </a:lnTo>
                  <a:lnTo>
                    <a:pt x="198569" y="482600"/>
                  </a:lnTo>
                  <a:lnTo>
                    <a:pt x="196151" y="480060"/>
                  </a:lnTo>
                  <a:close/>
                </a:path>
                <a:path w="547370" h="546100">
                  <a:moveTo>
                    <a:pt x="279007" y="387350"/>
                  </a:moveTo>
                  <a:lnTo>
                    <a:pt x="268253" y="387350"/>
                  </a:lnTo>
                  <a:lnTo>
                    <a:pt x="268253" y="535940"/>
                  </a:lnTo>
                  <a:lnTo>
                    <a:pt x="279007" y="535940"/>
                  </a:lnTo>
                  <a:lnTo>
                    <a:pt x="279007" y="387350"/>
                  </a:lnTo>
                  <a:close/>
                </a:path>
                <a:path w="547370" h="546100">
                  <a:moveTo>
                    <a:pt x="360229" y="387350"/>
                  </a:moveTo>
                  <a:lnTo>
                    <a:pt x="348680" y="387350"/>
                  </a:lnTo>
                  <a:lnTo>
                    <a:pt x="348680" y="535940"/>
                  </a:lnTo>
                  <a:lnTo>
                    <a:pt x="359444" y="535940"/>
                  </a:lnTo>
                  <a:lnTo>
                    <a:pt x="359444" y="391160"/>
                  </a:lnTo>
                  <a:lnTo>
                    <a:pt x="360229" y="387350"/>
                  </a:lnTo>
                  <a:close/>
                </a:path>
                <a:path w="547370" h="546100">
                  <a:moveTo>
                    <a:pt x="427617" y="105410"/>
                  </a:moveTo>
                  <a:lnTo>
                    <a:pt x="402647" y="105410"/>
                  </a:lnTo>
                  <a:lnTo>
                    <a:pt x="413146" y="107950"/>
                  </a:lnTo>
                  <a:lnTo>
                    <a:pt x="421727" y="114300"/>
                  </a:lnTo>
                  <a:lnTo>
                    <a:pt x="427517" y="121920"/>
                  </a:lnTo>
                  <a:lnTo>
                    <a:pt x="429641" y="133350"/>
                  </a:lnTo>
                  <a:lnTo>
                    <a:pt x="429641" y="535940"/>
                  </a:lnTo>
                  <a:lnTo>
                    <a:pt x="440405" y="535940"/>
                  </a:lnTo>
                  <a:lnTo>
                    <a:pt x="440405" y="497840"/>
                  </a:lnTo>
                  <a:lnTo>
                    <a:pt x="492173" y="497840"/>
                  </a:lnTo>
                  <a:lnTo>
                    <a:pt x="498456" y="491490"/>
                  </a:lnTo>
                  <a:lnTo>
                    <a:pt x="498474" y="487680"/>
                  </a:lnTo>
                  <a:lnTo>
                    <a:pt x="440405" y="487680"/>
                  </a:lnTo>
                  <a:lnTo>
                    <a:pt x="440405" y="440690"/>
                  </a:lnTo>
                  <a:lnTo>
                    <a:pt x="498707" y="440690"/>
                  </a:lnTo>
                  <a:lnTo>
                    <a:pt x="497251" y="436880"/>
                  </a:lnTo>
                  <a:lnTo>
                    <a:pt x="491901" y="431800"/>
                  </a:lnTo>
                  <a:lnTo>
                    <a:pt x="488403" y="430530"/>
                  </a:lnTo>
                  <a:lnTo>
                    <a:pt x="440405" y="430530"/>
                  </a:lnTo>
                  <a:lnTo>
                    <a:pt x="440405" y="392430"/>
                  </a:lnTo>
                  <a:lnTo>
                    <a:pt x="492173" y="392430"/>
                  </a:lnTo>
                  <a:lnTo>
                    <a:pt x="498456" y="386080"/>
                  </a:lnTo>
                  <a:lnTo>
                    <a:pt x="498474" y="382270"/>
                  </a:lnTo>
                  <a:lnTo>
                    <a:pt x="440405" y="382270"/>
                  </a:lnTo>
                  <a:lnTo>
                    <a:pt x="440405" y="335280"/>
                  </a:lnTo>
                  <a:lnTo>
                    <a:pt x="498707" y="335280"/>
                  </a:lnTo>
                  <a:lnTo>
                    <a:pt x="497251" y="331470"/>
                  </a:lnTo>
                  <a:lnTo>
                    <a:pt x="491901" y="326390"/>
                  </a:lnTo>
                  <a:lnTo>
                    <a:pt x="488403" y="325120"/>
                  </a:lnTo>
                  <a:lnTo>
                    <a:pt x="440405" y="325120"/>
                  </a:lnTo>
                  <a:lnTo>
                    <a:pt x="440405" y="287020"/>
                  </a:lnTo>
                  <a:lnTo>
                    <a:pt x="492173" y="287020"/>
                  </a:lnTo>
                  <a:lnTo>
                    <a:pt x="498456" y="280670"/>
                  </a:lnTo>
                  <a:lnTo>
                    <a:pt x="498474" y="276860"/>
                  </a:lnTo>
                  <a:lnTo>
                    <a:pt x="440405" y="276860"/>
                  </a:lnTo>
                  <a:lnTo>
                    <a:pt x="440405" y="229870"/>
                  </a:lnTo>
                  <a:lnTo>
                    <a:pt x="498707" y="229870"/>
                  </a:lnTo>
                  <a:lnTo>
                    <a:pt x="497251" y="226060"/>
                  </a:lnTo>
                  <a:lnTo>
                    <a:pt x="491901" y="220980"/>
                  </a:lnTo>
                  <a:lnTo>
                    <a:pt x="488403" y="219710"/>
                  </a:lnTo>
                  <a:lnTo>
                    <a:pt x="440405" y="219710"/>
                  </a:lnTo>
                  <a:lnTo>
                    <a:pt x="440405" y="133350"/>
                  </a:lnTo>
                  <a:lnTo>
                    <a:pt x="437433" y="118110"/>
                  </a:lnTo>
                  <a:lnTo>
                    <a:pt x="429332" y="106680"/>
                  </a:lnTo>
                  <a:lnTo>
                    <a:pt x="427617" y="105410"/>
                  </a:lnTo>
                  <a:close/>
                </a:path>
                <a:path w="547370" h="546100">
                  <a:moveTo>
                    <a:pt x="509492" y="170180"/>
                  </a:moveTo>
                  <a:lnTo>
                    <a:pt x="469839" y="170180"/>
                  </a:lnTo>
                  <a:lnTo>
                    <a:pt x="467420" y="172720"/>
                  </a:lnTo>
                  <a:lnTo>
                    <a:pt x="467420" y="179070"/>
                  </a:lnTo>
                  <a:lnTo>
                    <a:pt x="469839" y="181610"/>
                  </a:lnTo>
                  <a:lnTo>
                    <a:pt x="509492" y="181610"/>
                  </a:lnTo>
                  <a:lnTo>
                    <a:pt x="519993" y="184150"/>
                  </a:lnTo>
                  <a:lnTo>
                    <a:pt x="528578" y="189230"/>
                  </a:lnTo>
                  <a:lnTo>
                    <a:pt x="534371" y="198120"/>
                  </a:lnTo>
                  <a:lnTo>
                    <a:pt x="536496" y="208280"/>
                  </a:lnTo>
                  <a:lnTo>
                    <a:pt x="536496" y="532130"/>
                  </a:lnTo>
                  <a:lnTo>
                    <a:pt x="535952" y="535940"/>
                  </a:lnTo>
                  <a:lnTo>
                    <a:pt x="547250" y="535940"/>
                  </a:lnTo>
                  <a:lnTo>
                    <a:pt x="547250" y="208280"/>
                  </a:lnTo>
                  <a:lnTo>
                    <a:pt x="544277" y="194310"/>
                  </a:lnTo>
                  <a:lnTo>
                    <a:pt x="536177" y="181610"/>
                  </a:lnTo>
                  <a:lnTo>
                    <a:pt x="524173" y="173990"/>
                  </a:lnTo>
                  <a:lnTo>
                    <a:pt x="509492" y="170180"/>
                  </a:lnTo>
                  <a:close/>
                </a:path>
                <a:path w="547370" h="546100">
                  <a:moveTo>
                    <a:pt x="117085" y="440690"/>
                  </a:moveTo>
                  <a:lnTo>
                    <a:pt x="106331" y="440690"/>
                  </a:lnTo>
                  <a:lnTo>
                    <a:pt x="106331" y="487680"/>
                  </a:lnTo>
                  <a:lnTo>
                    <a:pt x="117085" y="487680"/>
                  </a:lnTo>
                  <a:lnTo>
                    <a:pt x="117085" y="440690"/>
                  </a:lnTo>
                  <a:close/>
                </a:path>
                <a:path w="547370" h="546100">
                  <a:moveTo>
                    <a:pt x="498707" y="440690"/>
                  </a:moveTo>
                  <a:lnTo>
                    <a:pt x="486163" y="440690"/>
                  </a:lnTo>
                  <a:lnTo>
                    <a:pt x="486969" y="441960"/>
                  </a:lnTo>
                  <a:lnTo>
                    <a:pt x="487922" y="443230"/>
                  </a:lnTo>
                  <a:lnTo>
                    <a:pt x="487733" y="483870"/>
                  </a:lnTo>
                  <a:lnTo>
                    <a:pt x="487189" y="487680"/>
                  </a:lnTo>
                  <a:lnTo>
                    <a:pt x="498474" y="487680"/>
                  </a:lnTo>
                  <a:lnTo>
                    <a:pt x="498707" y="440690"/>
                  </a:lnTo>
                  <a:close/>
                </a:path>
                <a:path w="547370" h="546100">
                  <a:moveTo>
                    <a:pt x="244201" y="448310"/>
                  </a:moveTo>
                  <a:lnTo>
                    <a:pt x="238275" y="448310"/>
                  </a:lnTo>
                  <a:lnTo>
                    <a:pt x="235856" y="450850"/>
                  </a:lnTo>
                  <a:lnTo>
                    <a:pt x="235856" y="473710"/>
                  </a:lnTo>
                  <a:lnTo>
                    <a:pt x="238275" y="476250"/>
                  </a:lnTo>
                  <a:lnTo>
                    <a:pt x="244201" y="476250"/>
                  </a:lnTo>
                  <a:lnTo>
                    <a:pt x="246620" y="473710"/>
                  </a:lnTo>
                  <a:lnTo>
                    <a:pt x="246620" y="450850"/>
                  </a:lnTo>
                  <a:lnTo>
                    <a:pt x="244201" y="448310"/>
                  </a:lnTo>
                  <a:close/>
                </a:path>
                <a:path w="547370" h="546100">
                  <a:moveTo>
                    <a:pt x="308985" y="448310"/>
                  </a:moveTo>
                  <a:lnTo>
                    <a:pt x="303048" y="448310"/>
                  </a:lnTo>
                  <a:lnTo>
                    <a:pt x="300640" y="450850"/>
                  </a:lnTo>
                  <a:lnTo>
                    <a:pt x="300640" y="473710"/>
                  </a:lnTo>
                  <a:lnTo>
                    <a:pt x="303048" y="476250"/>
                  </a:lnTo>
                  <a:lnTo>
                    <a:pt x="308985" y="476250"/>
                  </a:lnTo>
                  <a:lnTo>
                    <a:pt x="311393" y="473710"/>
                  </a:lnTo>
                  <a:lnTo>
                    <a:pt x="311393" y="450850"/>
                  </a:lnTo>
                  <a:lnTo>
                    <a:pt x="308985" y="448310"/>
                  </a:lnTo>
                  <a:close/>
                </a:path>
                <a:path w="547370" h="546100">
                  <a:moveTo>
                    <a:pt x="198569" y="387350"/>
                  </a:moveTo>
                  <a:lnTo>
                    <a:pt x="187805" y="387350"/>
                  </a:lnTo>
                  <a:lnTo>
                    <a:pt x="187805" y="450850"/>
                  </a:lnTo>
                  <a:lnTo>
                    <a:pt x="190224" y="453390"/>
                  </a:lnTo>
                  <a:lnTo>
                    <a:pt x="196151" y="453390"/>
                  </a:lnTo>
                  <a:lnTo>
                    <a:pt x="198569" y="450850"/>
                  </a:lnTo>
                  <a:lnTo>
                    <a:pt x="198569" y="387350"/>
                  </a:lnTo>
                  <a:close/>
                </a:path>
                <a:path w="547370" h="546100">
                  <a:moveTo>
                    <a:pt x="370323" y="345440"/>
                  </a:moveTo>
                  <a:lnTo>
                    <a:pt x="176926" y="345440"/>
                  </a:lnTo>
                  <a:lnTo>
                    <a:pt x="171607" y="350520"/>
                  </a:lnTo>
                  <a:lnTo>
                    <a:pt x="171596" y="379730"/>
                  </a:lnTo>
                  <a:lnTo>
                    <a:pt x="172821" y="382270"/>
                  </a:lnTo>
                  <a:lnTo>
                    <a:pt x="177345" y="387350"/>
                  </a:lnTo>
                  <a:lnTo>
                    <a:pt x="180465" y="388620"/>
                  </a:lnTo>
                  <a:lnTo>
                    <a:pt x="184413" y="388620"/>
                  </a:lnTo>
                  <a:lnTo>
                    <a:pt x="187805" y="387350"/>
                  </a:lnTo>
                  <a:lnTo>
                    <a:pt x="368281" y="387350"/>
                  </a:lnTo>
                  <a:lnTo>
                    <a:pt x="369967" y="386080"/>
                  </a:lnTo>
                  <a:lnTo>
                    <a:pt x="372334" y="384810"/>
                  </a:lnTo>
                  <a:lnTo>
                    <a:pt x="373862" y="382270"/>
                  </a:lnTo>
                  <a:lnTo>
                    <a:pt x="375663" y="379730"/>
                  </a:lnTo>
                  <a:lnTo>
                    <a:pt x="375649" y="377190"/>
                  </a:lnTo>
                  <a:lnTo>
                    <a:pt x="182381" y="377190"/>
                  </a:lnTo>
                  <a:lnTo>
                    <a:pt x="182381" y="355600"/>
                  </a:lnTo>
                  <a:lnTo>
                    <a:pt x="375643" y="355600"/>
                  </a:lnTo>
                  <a:lnTo>
                    <a:pt x="375643" y="350520"/>
                  </a:lnTo>
                  <a:lnTo>
                    <a:pt x="370323" y="345440"/>
                  </a:lnTo>
                  <a:close/>
                </a:path>
                <a:path w="547370" h="546100">
                  <a:moveTo>
                    <a:pt x="368281" y="387350"/>
                  </a:moveTo>
                  <a:lnTo>
                    <a:pt x="360229" y="387350"/>
                  </a:lnTo>
                  <a:lnTo>
                    <a:pt x="363109" y="388620"/>
                  </a:lnTo>
                  <a:lnTo>
                    <a:pt x="366596" y="388620"/>
                  </a:lnTo>
                  <a:lnTo>
                    <a:pt x="368281" y="387350"/>
                  </a:lnTo>
                  <a:close/>
                </a:path>
                <a:path w="547370" h="546100">
                  <a:moveTo>
                    <a:pt x="117085" y="335280"/>
                  </a:moveTo>
                  <a:lnTo>
                    <a:pt x="106331" y="335280"/>
                  </a:lnTo>
                  <a:lnTo>
                    <a:pt x="106331" y="382270"/>
                  </a:lnTo>
                  <a:lnTo>
                    <a:pt x="117085" y="382270"/>
                  </a:lnTo>
                  <a:lnTo>
                    <a:pt x="117085" y="335280"/>
                  </a:lnTo>
                  <a:close/>
                </a:path>
                <a:path w="547370" h="546100">
                  <a:moveTo>
                    <a:pt x="498707" y="335280"/>
                  </a:moveTo>
                  <a:lnTo>
                    <a:pt x="484665" y="335280"/>
                  </a:lnTo>
                  <a:lnTo>
                    <a:pt x="486163" y="336550"/>
                  </a:lnTo>
                  <a:lnTo>
                    <a:pt x="486969" y="336550"/>
                  </a:lnTo>
                  <a:lnTo>
                    <a:pt x="487922" y="337820"/>
                  </a:lnTo>
                  <a:lnTo>
                    <a:pt x="487733" y="378460"/>
                  </a:lnTo>
                  <a:lnTo>
                    <a:pt x="487189" y="382270"/>
                  </a:lnTo>
                  <a:lnTo>
                    <a:pt x="498474" y="382270"/>
                  </a:lnTo>
                  <a:lnTo>
                    <a:pt x="498707" y="335280"/>
                  </a:lnTo>
                  <a:close/>
                </a:path>
                <a:path w="547370" h="546100">
                  <a:moveTo>
                    <a:pt x="375643" y="355600"/>
                  </a:moveTo>
                  <a:lnTo>
                    <a:pt x="364899" y="355600"/>
                  </a:lnTo>
                  <a:lnTo>
                    <a:pt x="364899" y="377190"/>
                  </a:lnTo>
                  <a:lnTo>
                    <a:pt x="375649" y="377190"/>
                  </a:lnTo>
                  <a:lnTo>
                    <a:pt x="375643" y="355600"/>
                  </a:lnTo>
                  <a:close/>
                </a:path>
                <a:path w="547370" h="546100">
                  <a:moveTo>
                    <a:pt x="248421" y="238760"/>
                  </a:moveTo>
                  <a:lnTo>
                    <a:pt x="161450" y="238760"/>
                  </a:lnTo>
                  <a:lnTo>
                    <a:pt x="155157" y="245110"/>
                  </a:lnTo>
                  <a:lnTo>
                    <a:pt x="154916" y="297180"/>
                  </a:lnTo>
                  <a:lnTo>
                    <a:pt x="156361" y="299720"/>
                  </a:lnTo>
                  <a:lnTo>
                    <a:pt x="161712" y="306070"/>
                  </a:lnTo>
                  <a:lnTo>
                    <a:pt x="165199" y="307340"/>
                  </a:lnTo>
                  <a:lnTo>
                    <a:pt x="248421" y="307340"/>
                  </a:lnTo>
                  <a:lnTo>
                    <a:pt x="254714" y="300990"/>
                  </a:lnTo>
                  <a:lnTo>
                    <a:pt x="254714" y="295910"/>
                  </a:lnTo>
                  <a:lnTo>
                    <a:pt x="167335" y="295910"/>
                  </a:lnTo>
                  <a:lnTo>
                    <a:pt x="166528" y="294640"/>
                  </a:lnTo>
                  <a:lnTo>
                    <a:pt x="165701" y="294640"/>
                  </a:lnTo>
                  <a:lnTo>
                    <a:pt x="165890" y="252730"/>
                  </a:lnTo>
                  <a:lnTo>
                    <a:pt x="166413" y="250190"/>
                  </a:lnTo>
                  <a:lnTo>
                    <a:pt x="254714" y="250190"/>
                  </a:lnTo>
                  <a:lnTo>
                    <a:pt x="254714" y="245110"/>
                  </a:lnTo>
                  <a:lnTo>
                    <a:pt x="248421" y="238760"/>
                  </a:lnTo>
                  <a:close/>
                </a:path>
                <a:path w="547370" h="546100">
                  <a:moveTo>
                    <a:pt x="381789" y="238760"/>
                  </a:moveTo>
                  <a:lnTo>
                    <a:pt x="298828" y="238760"/>
                  </a:lnTo>
                  <a:lnTo>
                    <a:pt x="292535" y="245110"/>
                  </a:lnTo>
                  <a:lnTo>
                    <a:pt x="292535" y="300990"/>
                  </a:lnTo>
                  <a:lnTo>
                    <a:pt x="298828" y="307340"/>
                  </a:lnTo>
                  <a:lnTo>
                    <a:pt x="385548" y="307340"/>
                  </a:lnTo>
                  <a:lnTo>
                    <a:pt x="391831" y="300990"/>
                  </a:lnTo>
                  <a:lnTo>
                    <a:pt x="391854" y="295910"/>
                  </a:lnTo>
                  <a:lnTo>
                    <a:pt x="303299" y="295910"/>
                  </a:lnTo>
                  <a:lnTo>
                    <a:pt x="303299" y="252730"/>
                  </a:lnTo>
                  <a:lnTo>
                    <a:pt x="303833" y="250190"/>
                  </a:lnTo>
                  <a:lnTo>
                    <a:pt x="392071" y="250190"/>
                  </a:lnTo>
                  <a:lnTo>
                    <a:pt x="392082" y="248920"/>
                  </a:lnTo>
                  <a:lnTo>
                    <a:pt x="390626" y="246380"/>
                  </a:lnTo>
                  <a:lnTo>
                    <a:pt x="385276" y="240030"/>
                  </a:lnTo>
                  <a:lnTo>
                    <a:pt x="381789" y="238760"/>
                  </a:lnTo>
                  <a:close/>
                </a:path>
                <a:path w="547370" h="546100">
                  <a:moveTo>
                    <a:pt x="254714" y="250190"/>
                  </a:moveTo>
                  <a:lnTo>
                    <a:pt x="243961" y="250190"/>
                  </a:lnTo>
                  <a:lnTo>
                    <a:pt x="243961" y="293370"/>
                  </a:lnTo>
                  <a:lnTo>
                    <a:pt x="243416" y="295910"/>
                  </a:lnTo>
                  <a:lnTo>
                    <a:pt x="254714" y="295910"/>
                  </a:lnTo>
                  <a:lnTo>
                    <a:pt x="254714" y="250190"/>
                  </a:lnTo>
                  <a:close/>
                </a:path>
                <a:path w="547370" h="546100">
                  <a:moveTo>
                    <a:pt x="392071" y="250190"/>
                  </a:moveTo>
                  <a:lnTo>
                    <a:pt x="379538" y="250190"/>
                  </a:lnTo>
                  <a:lnTo>
                    <a:pt x="380333" y="251460"/>
                  </a:lnTo>
                  <a:lnTo>
                    <a:pt x="381307" y="251460"/>
                  </a:lnTo>
                  <a:lnTo>
                    <a:pt x="381108" y="293370"/>
                  </a:lnTo>
                  <a:lnTo>
                    <a:pt x="380564" y="295910"/>
                  </a:lnTo>
                  <a:lnTo>
                    <a:pt x="391854" y="295910"/>
                  </a:lnTo>
                  <a:lnTo>
                    <a:pt x="392071" y="250190"/>
                  </a:lnTo>
                  <a:close/>
                </a:path>
                <a:path w="547370" h="546100">
                  <a:moveTo>
                    <a:pt x="117085" y="229870"/>
                  </a:moveTo>
                  <a:lnTo>
                    <a:pt x="106331" y="229870"/>
                  </a:lnTo>
                  <a:lnTo>
                    <a:pt x="106331" y="276860"/>
                  </a:lnTo>
                  <a:lnTo>
                    <a:pt x="117085" y="276860"/>
                  </a:lnTo>
                  <a:lnTo>
                    <a:pt x="117085" y="229870"/>
                  </a:lnTo>
                  <a:close/>
                </a:path>
                <a:path w="547370" h="546100">
                  <a:moveTo>
                    <a:pt x="498707" y="229870"/>
                  </a:moveTo>
                  <a:lnTo>
                    <a:pt x="486163" y="229870"/>
                  </a:lnTo>
                  <a:lnTo>
                    <a:pt x="486969" y="231140"/>
                  </a:lnTo>
                  <a:lnTo>
                    <a:pt x="487922" y="232410"/>
                  </a:lnTo>
                  <a:lnTo>
                    <a:pt x="487733" y="273050"/>
                  </a:lnTo>
                  <a:lnTo>
                    <a:pt x="487189" y="276860"/>
                  </a:lnTo>
                  <a:lnTo>
                    <a:pt x="498474" y="276860"/>
                  </a:lnTo>
                  <a:lnTo>
                    <a:pt x="498707" y="229870"/>
                  </a:lnTo>
                  <a:close/>
                </a:path>
                <a:path w="547370" h="546100">
                  <a:moveTo>
                    <a:pt x="184484" y="105410"/>
                  </a:moveTo>
                  <a:lnTo>
                    <a:pt x="172832" y="105410"/>
                  </a:lnTo>
                  <a:lnTo>
                    <a:pt x="173020" y="107950"/>
                  </a:lnTo>
                  <a:lnTo>
                    <a:pt x="183086" y="144780"/>
                  </a:lnTo>
                  <a:lnTo>
                    <a:pt x="205207" y="173990"/>
                  </a:lnTo>
                  <a:lnTo>
                    <a:pt x="236388" y="194310"/>
                  </a:lnTo>
                  <a:lnTo>
                    <a:pt x="273635" y="201930"/>
                  </a:lnTo>
                  <a:lnTo>
                    <a:pt x="310875" y="194310"/>
                  </a:lnTo>
                  <a:lnTo>
                    <a:pt x="316720" y="190500"/>
                  </a:lnTo>
                  <a:lnTo>
                    <a:pt x="273635" y="190500"/>
                  </a:lnTo>
                  <a:lnTo>
                    <a:pt x="238573" y="182880"/>
                  </a:lnTo>
                  <a:lnTo>
                    <a:pt x="209909" y="163830"/>
                  </a:lnTo>
                  <a:lnTo>
                    <a:pt x="190567" y="135890"/>
                  </a:lnTo>
                  <a:lnTo>
                    <a:pt x="184484" y="105410"/>
                  </a:lnTo>
                  <a:close/>
                </a:path>
                <a:path w="547370" h="546100">
                  <a:moveTo>
                    <a:pt x="316720" y="10160"/>
                  </a:moveTo>
                  <a:lnTo>
                    <a:pt x="273635" y="10160"/>
                  </a:lnTo>
                  <a:lnTo>
                    <a:pt x="308690" y="17780"/>
                  </a:lnTo>
                  <a:lnTo>
                    <a:pt x="337347" y="36830"/>
                  </a:lnTo>
                  <a:lnTo>
                    <a:pt x="356684" y="64770"/>
                  </a:lnTo>
                  <a:lnTo>
                    <a:pt x="363779" y="100330"/>
                  </a:lnTo>
                  <a:lnTo>
                    <a:pt x="356684" y="135890"/>
                  </a:lnTo>
                  <a:lnTo>
                    <a:pt x="337347" y="163830"/>
                  </a:lnTo>
                  <a:lnTo>
                    <a:pt x="308690" y="182880"/>
                  </a:lnTo>
                  <a:lnTo>
                    <a:pt x="273635" y="190500"/>
                  </a:lnTo>
                  <a:lnTo>
                    <a:pt x="316720" y="190500"/>
                  </a:lnTo>
                  <a:lnTo>
                    <a:pt x="342049" y="173990"/>
                  </a:lnTo>
                  <a:lnTo>
                    <a:pt x="364165" y="144780"/>
                  </a:lnTo>
                  <a:lnTo>
                    <a:pt x="374229" y="107950"/>
                  </a:lnTo>
                  <a:lnTo>
                    <a:pt x="374428" y="105410"/>
                  </a:lnTo>
                  <a:lnTo>
                    <a:pt x="427617" y="105410"/>
                  </a:lnTo>
                  <a:lnTo>
                    <a:pt x="417328" y="97790"/>
                  </a:lnTo>
                  <a:lnTo>
                    <a:pt x="402647" y="95250"/>
                  </a:lnTo>
                  <a:lnTo>
                    <a:pt x="374428" y="95250"/>
                  </a:lnTo>
                  <a:lnTo>
                    <a:pt x="374229" y="92710"/>
                  </a:lnTo>
                  <a:lnTo>
                    <a:pt x="364165" y="55880"/>
                  </a:lnTo>
                  <a:lnTo>
                    <a:pt x="342049" y="26670"/>
                  </a:lnTo>
                  <a:lnTo>
                    <a:pt x="316720" y="10160"/>
                  </a:lnTo>
                  <a:close/>
                </a:path>
                <a:path w="547370" h="546100">
                  <a:moveTo>
                    <a:pt x="289886" y="31750"/>
                  </a:moveTo>
                  <a:lnTo>
                    <a:pt x="257384" y="31750"/>
                  </a:lnTo>
                  <a:lnTo>
                    <a:pt x="252065" y="36830"/>
                  </a:lnTo>
                  <a:lnTo>
                    <a:pt x="252065" y="78740"/>
                  </a:lnTo>
                  <a:lnTo>
                    <a:pt x="210412" y="78740"/>
                  </a:lnTo>
                  <a:lnTo>
                    <a:pt x="205103" y="83820"/>
                  </a:lnTo>
                  <a:lnTo>
                    <a:pt x="205103" y="116840"/>
                  </a:lnTo>
                  <a:lnTo>
                    <a:pt x="210412" y="121920"/>
                  </a:lnTo>
                  <a:lnTo>
                    <a:pt x="252055" y="121920"/>
                  </a:lnTo>
                  <a:lnTo>
                    <a:pt x="252055" y="163830"/>
                  </a:lnTo>
                  <a:lnTo>
                    <a:pt x="257384" y="168910"/>
                  </a:lnTo>
                  <a:lnTo>
                    <a:pt x="289886" y="168910"/>
                  </a:lnTo>
                  <a:lnTo>
                    <a:pt x="295205" y="163830"/>
                  </a:lnTo>
                  <a:lnTo>
                    <a:pt x="295205" y="158750"/>
                  </a:lnTo>
                  <a:lnTo>
                    <a:pt x="262819" y="158750"/>
                  </a:lnTo>
                  <a:lnTo>
                    <a:pt x="262819" y="115570"/>
                  </a:lnTo>
                  <a:lnTo>
                    <a:pt x="258955" y="111760"/>
                  </a:lnTo>
                  <a:lnTo>
                    <a:pt x="215857" y="111760"/>
                  </a:lnTo>
                  <a:lnTo>
                    <a:pt x="215857" y="90170"/>
                  </a:lnTo>
                  <a:lnTo>
                    <a:pt x="258955" y="90170"/>
                  </a:lnTo>
                  <a:lnTo>
                    <a:pt x="262819" y="85090"/>
                  </a:lnTo>
                  <a:lnTo>
                    <a:pt x="262819" y="43180"/>
                  </a:lnTo>
                  <a:lnTo>
                    <a:pt x="295205" y="43180"/>
                  </a:lnTo>
                  <a:lnTo>
                    <a:pt x="295205" y="36830"/>
                  </a:lnTo>
                  <a:lnTo>
                    <a:pt x="289886" y="31750"/>
                  </a:lnTo>
                  <a:close/>
                </a:path>
                <a:path w="547370" h="546100">
                  <a:moveTo>
                    <a:pt x="295205" y="43180"/>
                  </a:moveTo>
                  <a:lnTo>
                    <a:pt x="284441" y="43180"/>
                  </a:lnTo>
                  <a:lnTo>
                    <a:pt x="284441" y="85090"/>
                  </a:lnTo>
                  <a:lnTo>
                    <a:pt x="288315" y="90170"/>
                  </a:lnTo>
                  <a:lnTo>
                    <a:pt x="331393" y="90170"/>
                  </a:lnTo>
                  <a:lnTo>
                    <a:pt x="331393" y="111760"/>
                  </a:lnTo>
                  <a:lnTo>
                    <a:pt x="288315" y="111760"/>
                  </a:lnTo>
                  <a:lnTo>
                    <a:pt x="284441" y="115570"/>
                  </a:lnTo>
                  <a:lnTo>
                    <a:pt x="284441" y="158750"/>
                  </a:lnTo>
                  <a:lnTo>
                    <a:pt x="295205" y="158750"/>
                  </a:lnTo>
                  <a:lnTo>
                    <a:pt x="295205" y="121920"/>
                  </a:lnTo>
                  <a:lnTo>
                    <a:pt x="336848" y="121920"/>
                  </a:lnTo>
                  <a:lnTo>
                    <a:pt x="342167" y="116840"/>
                  </a:lnTo>
                  <a:lnTo>
                    <a:pt x="342167" y="83820"/>
                  </a:lnTo>
                  <a:lnTo>
                    <a:pt x="336848" y="78740"/>
                  </a:lnTo>
                  <a:lnTo>
                    <a:pt x="295205" y="78740"/>
                  </a:lnTo>
                  <a:lnTo>
                    <a:pt x="295205" y="431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" name="object 122">
            <a:extLst>
              <a:ext uri="{FF2B5EF4-FFF2-40B4-BE49-F238E27FC236}">
                <a16:creationId xmlns:a16="http://schemas.microsoft.com/office/drawing/2014/main" id="{602E7EF6-E9F8-4E91-A60F-027F7D0F4CCC}"/>
              </a:ext>
            </a:extLst>
          </p:cNvPr>
          <p:cNvGrpSpPr/>
          <p:nvPr/>
        </p:nvGrpSpPr>
        <p:grpSpPr>
          <a:xfrm>
            <a:off x="379780" y="5588267"/>
            <a:ext cx="1153224" cy="1133518"/>
            <a:chOff x="6814598" y="8541656"/>
            <a:chExt cx="865505" cy="865505"/>
          </a:xfrm>
        </p:grpSpPr>
        <p:sp>
          <p:nvSpPr>
            <p:cNvPr id="9" name="object 123">
              <a:extLst>
                <a:ext uri="{FF2B5EF4-FFF2-40B4-BE49-F238E27FC236}">
                  <a16:creationId xmlns:a16="http://schemas.microsoft.com/office/drawing/2014/main" id="{99E38CA1-9C38-4958-B0C1-CFA21983D090}"/>
                </a:ext>
              </a:extLst>
            </p:cNvPr>
            <p:cNvSpPr/>
            <p:nvPr/>
          </p:nvSpPr>
          <p:spPr>
            <a:xfrm>
              <a:off x="6814598" y="8541656"/>
              <a:ext cx="865505" cy="865505"/>
            </a:xfrm>
            <a:custGeom>
              <a:avLst/>
              <a:gdLst/>
              <a:ahLst/>
              <a:cxnLst/>
              <a:rect l="l" t="t" r="r" b="b"/>
              <a:pathLst>
                <a:path w="865504" h="865504">
                  <a:moveTo>
                    <a:pt x="432719" y="0"/>
                  </a:moveTo>
                  <a:lnTo>
                    <a:pt x="385571" y="2539"/>
                  </a:lnTo>
                  <a:lnTo>
                    <a:pt x="339893" y="9980"/>
                  </a:lnTo>
                  <a:lnTo>
                    <a:pt x="295949" y="22060"/>
                  </a:lnTo>
                  <a:lnTo>
                    <a:pt x="254004" y="38513"/>
                  </a:lnTo>
                  <a:lnTo>
                    <a:pt x="214321" y="59078"/>
                  </a:lnTo>
                  <a:lnTo>
                    <a:pt x="177164" y="83488"/>
                  </a:lnTo>
                  <a:lnTo>
                    <a:pt x="142797" y="111482"/>
                  </a:lnTo>
                  <a:lnTo>
                    <a:pt x="111485" y="142793"/>
                  </a:lnTo>
                  <a:lnTo>
                    <a:pt x="83491" y="177159"/>
                  </a:lnTo>
                  <a:lnTo>
                    <a:pt x="59080" y="214316"/>
                  </a:lnTo>
                  <a:lnTo>
                    <a:pt x="38515" y="253999"/>
                  </a:lnTo>
                  <a:lnTo>
                    <a:pt x="22061" y="295945"/>
                  </a:lnTo>
                  <a:lnTo>
                    <a:pt x="9980" y="339890"/>
                  </a:lnTo>
                  <a:lnTo>
                    <a:pt x="2539" y="385569"/>
                  </a:lnTo>
                  <a:lnTo>
                    <a:pt x="0" y="432719"/>
                  </a:lnTo>
                  <a:lnTo>
                    <a:pt x="2539" y="479870"/>
                  </a:lnTo>
                  <a:lnTo>
                    <a:pt x="9980" y="525549"/>
                  </a:lnTo>
                  <a:lnTo>
                    <a:pt x="22061" y="569494"/>
                  </a:lnTo>
                  <a:lnTo>
                    <a:pt x="38515" y="611441"/>
                  </a:lnTo>
                  <a:lnTo>
                    <a:pt x="59080" y="651125"/>
                  </a:lnTo>
                  <a:lnTo>
                    <a:pt x="83491" y="688283"/>
                  </a:lnTo>
                  <a:lnTo>
                    <a:pt x="111485" y="722650"/>
                  </a:lnTo>
                  <a:lnTo>
                    <a:pt x="142797" y="753963"/>
                  </a:lnTo>
                  <a:lnTo>
                    <a:pt x="177164" y="781957"/>
                  </a:lnTo>
                  <a:lnTo>
                    <a:pt x="214321" y="806369"/>
                  </a:lnTo>
                  <a:lnTo>
                    <a:pt x="254004" y="826934"/>
                  </a:lnTo>
                  <a:lnTo>
                    <a:pt x="295949" y="843388"/>
                  </a:lnTo>
                  <a:lnTo>
                    <a:pt x="339893" y="855469"/>
                  </a:lnTo>
                  <a:lnTo>
                    <a:pt x="385571" y="862910"/>
                  </a:lnTo>
                  <a:lnTo>
                    <a:pt x="432719" y="865450"/>
                  </a:lnTo>
                  <a:lnTo>
                    <a:pt x="479871" y="862910"/>
                  </a:lnTo>
                  <a:lnTo>
                    <a:pt x="525552" y="855469"/>
                  </a:lnTo>
                  <a:lnTo>
                    <a:pt x="569498" y="843388"/>
                  </a:lnTo>
                  <a:lnTo>
                    <a:pt x="611446" y="826934"/>
                  </a:lnTo>
                  <a:lnTo>
                    <a:pt x="651130" y="806369"/>
                  </a:lnTo>
                  <a:lnTo>
                    <a:pt x="688287" y="781957"/>
                  </a:lnTo>
                  <a:lnTo>
                    <a:pt x="722654" y="753963"/>
                  </a:lnTo>
                  <a:lnTo>
                    <a:pt x="753966" y="722650"/>
                  </a:lnTo>
                  <a:lnTo>
                    <a:pt x="781960" y="688283"/>
                  </a:lnTo>
                  <a:lnTo>
                    <a:pt x="806371" y="651125"/>
                  </a:lnTo>
                  <a:lnTo>
                    <a:pt x="826935" y="611441"/>
                  </a:lnTo>
                  <a:lnTo>
                    <a:pt x="843389" y="569494"/>
                  </a:lnTo>
                  <a:lnTo>
                    <a:pt x="855469" y="525549"/>
                  </a:lnTo>
                  <a:lnTo>
                    <a:pt x="862910" y="479870"/>
                  </a:lnTo>
                  <a:lnTo>
                    <a:pt x="865450" y="432719"/>
                  </a:lnTo>
                  <a:lnTo>
                    <a:pt x="862910" y="385569"/>
                  </a:lnTo>
                  <a:lnTo>
                    <a:pt x="855469" y="339890"/>
                  </a:lnTo>
                  <a:lnTo>
                    <a:pt x="843389" y="295945"/>
                  </a:lnTo>
                  <a:lnTo>
                    <a:pt x="826935" y="253999"/>
                  </a:lnTo>
                  <a:lnTo>
                    <a:pt x="806371" y="214316"/>
                  </a:lnTo>
                  <a:lnTo>
                    <a:pt x="781960" y="177159"/>
                  </a:lnTo>
                  <a:lnTo>
                    <a:pt x="753966" y="142793"/>
                  </a:lnTo>
                  <a:lnTo>
                    <a:pt x="722654" y="111482"/>
                  </a:lnTo>
                  <a:lnTo>
                    <a:pt x="688287" y="83488"/>
                  </a:lnTo>
                  <a:lnTo>
                    <a:pt x="651130" y="59078"/>
                  </a:lnTo>
                  <a:lnTo>
                    <a:pt x="611446" y="38513"/>
                  </a:lnTo>
                  <a:lnTo>
                    <a:pt x="569498" y="22060"/>
                  </a:lnTo>
                  <a:lnTo>
                    <a:pt x="525552" y="9980"/>
                  </a:lnTo>
                  <a:lnTo>
                    <a:pt x="479871" y="2539"/>
                  </a:lnTo>
                  <a:lnTo>
                    <a:pt x="432719" y="0"/>
                  </a:lnTo>
                  <a:close/>
                </a:path>
              </a:pathLst>
            </a:custGeom>
            <a:solidFill>
              <a:srgbClr val="9D22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24">
              <a:extLst>
                <a:ext uri="{FF2B5EF4-FFF2-40B4-BE49-F238E27FC236}">
                  <a16:creationId xmlns:a16="http://schemas.microsoft.com/office/drawing/2014/main" id="{01EDB122-DC58-4879-B491-EED9BC06E791}"/>
                </a:ext>
              </a:extLst>
            </p:cNvPr>
            <p:cNvSpPr/>
            <p:nvPr/>
          </p:nvSpPr>
          <p:spPr>
            <a:xfrm>
              <a:off x="6943191" y="8750217"/>
              <a:ext cx="615950" cy="406400"/>
            </a:xfrm>
            <a:custGeom>
              <a:avLst/>
              <a:gdLst/>
              <a:ahLst/>
              <a:cxnLst/>
              <a:rect l="l" t="t" r="r" b="b"/>
              <a:pathLst>
                <a:path w="615950" h="406400">
                  <a:moveTo>
                    <a:pt x="53759" y="304076"/>
                  </a:moveTo>
                  <a:lnTo>
                    <a:pt x="41694" y="304076"/>
                  </a:lnTo>
                  <a:lnTo>
                    <a:pt x="41694" y="325424"/>
                  </a:lnTo>
                  <a:lnTo>
                    <a:pt x="53759" y="325424"/>
                  </a:lnTo>
                  <a:lnTo>
                    <a:pt x="53759" y="304076"/>
                  </a:lnTo>
                  <a:close/>
                </a:path>
                <a:path w="615950" h="406400">
                  <a:moveTo>
                    <a:pt x="53759" y="242493"/>
                  </a:moveTo>
                  <a:lnTo>
                    <a:pt x="41694" y="242493"/>
                  </a:lnTo>
                  <a:lnTo>
                    <a:pt x="41694" y="263842"/>
                  </a:lnTo>
                  <a:lnTo>
                    <a:pt x="53759" y="263842"/>
                  </a:lnTo>
                  <a:lnTo>
                    <a:pt x="53759" y="242493"/>
                  </a:lnTo>
                  <a:close/>
                </a:path>
                <a:path w="615950" h="406400">
                  <a:moveTo>
                    <a:pt x="53759" y="180873"/>
                  </a:moveTo>
                  <a:lnTo>
                    <a:pt x="41694" y="180873"/>
                  </a:lnTo>
                  <a:lnTo>
                    <a:pt x="41694" y="202209"/>
                  </a:lnTo>
                  <a:lnTo>
                    <a:pt x="53759" y="202209"/>
                  </a:lnTo>
                  <a:lnTo>
                    <a:pt x="53759" y="180873"/>
                  </a:lnTo>
                  <a:close/>
                </a:path>
                <a:path w="615950" h="406400">
                  <a:moveTo>
                    <a:pt x="98526" y="304088"/>
                  </a:moveTo>
                  <a:lnTo>
                    <a:pt x="86436" y="304088"/>
                  </a:lnTo>
                  <a:lnTo>
                    <a:pt x="86436" y="325412"/>
                  </a:lnTo>
                  <a:lnTo>
                    <a:pt x="98526" y="325412"/>
                  </a:lnTo>
                  <a:lnTo>
                    <a:pt x="98526" y="304088"/>
                  </a:lnTo>
                  <a:close/>
                </a:path>
                <a:path w="615950" h="406400">
                  <a:moveTo>
                    <a:pt x="98526" y="242493"/>
                  </a:moveTo>
                  <a:lnTo>
                    <a:pt x="86436" y="242493"/>
                  </a:lnTo>
                  <a:lnTo>
                    <a:pt x="86436" y="263842"/>
                  </a:lnTo>
                  <a:lnTo>
                    <a:pt x="98526" y="263842"/>
                  </a:lnTo>
                  <a:lnTo>
                    <a:pt x="98526" y="242493"/>
                  </a:lnTo>
                  <a:close/>
                </a:path>
                <a:path w="615950" h="406400">
                  <a:moveTo>
                    <a:pt x="98526" y="180873"/>
                  </a:moveTo>
                  <a:lnTo>
                    <a:pt x="86436" y="180873"/>
                  </a:lnTo>
                  <a:lnTo>
                    <a:pt x="86436" y="202209"/>
                  </a:lnTo>
                  <a:lnTo>
                    <a:pt x="98526" y="202209"/>
                  </a:lnTo>
                  <a:lnTo>
                    <a:pt x="98526" y="180873"/>
                  </a:lnTo>
                  <a:close/>
                </a:path>
                <a:path w="615950" h="406400">
                  <a:moveTo>
                    <a:pt x="248627" y="180873"/>
                  </a:moveTo>
                  <a:lnTo>
                    <a:pt x="236829" y="180873"/>
                  </a:lnTo>
                  <a:lnTo>
                    <a:pt x="236829" y="285826"/>
                  </a:lnTo>
                  <a:lnTo>
                    <a:pt x="248627" y="282727"/>
                  </a:lnTo>
                  <a:lnTo>
                    <a:pt x="248627" y="180873"/>
                  </a:lnTo>
                  <a:close/>
                </a:path>
                <a:path w="615950" h="406400">
                  <a:moveTo>
                    <a:pt x="248793" y="349135"/>
                  </a:moveTo>
                  <a:lnTo>
                    <a:pt x="236702" y="349135"/>
                  </a:lnTo>
                  <a:lnTo>
                    <a:pt x="236702" y="370459"/>
                  </a:lnTo>
                  <a:lnTo>
                    <a:pt x="248793" y="370459"/>
                  </a:lnTo>
                  <a:lnTo>
                    <a:pt x="248793" y="349135"/>
                  </a:lnTo>
                  <a:close/>
                </a:path>
                <a:path w="615950" h="406400">
                  <a:moveTo>
                    <a:pt x="289687" y="180873"/>
                  </a:moveTo>
                  <a:lnTo>
                    <a:pt x="279603" y="180873"/>
                  </a:lnTo>
                  <a:lnTo>
                    <a:pt x="279400" y="274586"/>
                  </a:lnTo>
                  <a:lnTo>
                    <a:pt x="289687" y="271983"/>
                  </a:lnTo>
                  <a:lnTo>
                    <a:pt x="289687" y="180873"/>
                  </a:lnTo>
                  <a:close/>
                </a:path>
                <a:path w="615950" h="406400">
                  <a:moveTo>
                    <a:pt x="335203" y="180886"/>
                  </a:moveTo>
                  <a:lnTo>
                    <a:pt x="323151" y="180886"/>
                  </a:lnTo>
                  <a:lnTo>
                    <a:pt x="323151" y="271932"/>
                  </a:lnTo>
                  <a:lnTo>
                    <a:pt x="335203" y="274955"/>
                  </a:lnTo>
                  <a:lnTo>
                    <a:pt x="335203" y="180886"/>
                  </a:lnTo>
                  <a:close/>
                </a:path>
                <a:path w="615950" h="406400">
                  <a:moveTo>
                    <a:pt x="379818" y="394982"/>
                  </a:moveTo>
                  <a:lnTo>
                    <a:pt x="236829" y="394982"/>
                  </a:lnTo>
                  <a:lnTo>
                    <a:pt x="236829" y="406196"/>
                  </a:lnTo>
                  <a:lnTo>
                    <a:pt x="379818" y="406196"/>
                  </a:lnTo>
                  <a:lnTo>
                    <a:pt x="379818" y="394982"/>
                  </a:lnTo>
                  <a:close/>
                </a:path>
                <a:path w="615950" h="406400">
                  <a:moveTo>
                    <a:pt x="379818" y="315493"/>
                  </a:moveTo>
                  <a:lnTo>
                    <a:pt x="306247" y="296367"/>
                  </a:lnTo>
                  <a:lnTo>
                    <a:pt x="236766" y="315518"/>
                  </a:lnTo>
                  <a:lnTo>
                    <a:pt x="236677" y="324688"/>
                  </a:lnTo>
                  <a:lnTo>
                    <a:pt x="305638" y="306006"/>
                  </a:lnTo>
                  <a:lnTo>
                    <a:pt x="379818" y="324815"/>
                  </a:lnTo>
                  <a:lnTo>
                    <a:pt x="379818" y="315493"/>
                  </a:lnTo>
                  <a:close/>
                </a:path>
                <a:path w="615950" h="406400">
                  <a:moveTo>
                    <a:pt x="379907" y="349135"/>
                  </a:moveTo>
                  <a:lnTo>
                    <a:pt x="367792" y="349135"/>
                  </a:lnTo>
                  <a:lnTo>
                    <a:pt x="367792" y="370459"/>
                  </a:lnTo>
                  <a:lnTo>
                    <a:pt x="379907" y="370459"/>
                  </a:lnTo>
                  <a:lnTo>
                    <a:pt x="379907" y="349135"/>
                  </a:lnTo>
                  <a:close/>
                </a:path>
                <a:path w="615950" h="406400">
                  <a:moveTo>
                    <a:pt x="379907" y="181267"/>
                  </a:moveTo>
                  <a:lnTo>
                    <a:pt x="367792" y="181267"/>
                  </a:lnTo>
                  <a:lnTo>
                    <a:pt x="367792" y="283540"/>
                  </a:lnTo>
                  <a:lnTo>
                    <a:pt x="379907" y="286816"/>
                  </a:lnTo>
                  <a:lnTo>
                    <a:pt x="379907" y="181267"/>
                  </a:lnTo>
                  <a:close/>
                </a:path>
                <a:path w="615950" h="406400">
                  <a:moveTo>
                    <a:pt x="528294" y="304088"/>
                  </a:moveTo>
                  <a:lnTo>
                    <a:pt x="516216" y="304088"/>
                  </a:lnTo>
                  <a:lnTo>
                    <a:pt x="516216" y="325412"/>
                  </a:lnTo>
                  <a:lnTo>
                    <a:pt x="528294" y="325412"/>
                  </a:lnTo>
                  <a:lnTo>
                    <a:pt x="528294" y="304088"/>
                  </a:lnTo>
                  <a:close/>
                </a:path>
                <a:path w="615950" h="406400">
                  <a:moveTo>
                    <a:pt x="528294" y="242493"/>
                  </a:moveTo>
                  <a:lnTo>
                    <a:pt x="516216" y="242493"/>
                  </a:lnTo>
                  <a:lnTo>
                    <a:pt x="516216" y="263829"/>
                  </a:lnTo>
                  <a:lnTo>
                    <a:pt x="528294" y="263829"/>
                  </a:lnTo>
                  <a:lnTo>
                    <a:pt x="528294" y="242493"/>
                  </a:lnTo>
                  <a:close/>
                </a:path>
                <a:path w="615950" h="406400">
                  <a:moveTo>
                    <a:pt x="528294" y="180873"/>
                  </a:moveTo>
                  <a:lnTo>
                    <a:pt x="516216" y="180873"/>
                  </a:lnTo>
                  <a:lnTo>
                    <a:pt x="516216" y="203187"/>
                  </a:lnTo>
                  <a:lnTo>
                    <a:pt x="528294" y="203187"/>
                  </a:lnTo>
                  <a:lnTo>
                    <a:pt x="528294" y="180873"/>
                  </a:lnTo>
                  <a:close/>
                </a:path>
                <a:path w="615950" h="406400">
                  <a:moveTo>
                    <a:pt x="575017" y="304088"/>
                  </a:moveTo>
                  <a:lnTo>
                    <a:pt x="562965" y="304088"/>
                  </a:lnTo>
                  <a:lnTo>
                    <a:pt x="562965" y="325424"/>
                  </a:lnTo>
                  <a:lnTo>
                    <a:pt x="575017" y="325424"/>
                  </a:lnTo>
                  <a:lnTo>
                    <a:pt x="575017" y="304088"/>
                  </a:lnTo>
                  <a:close/>
                </a:path>
                <a:path w="615950" h="406400">
                  <a:moveTo>
                    <a:pt x="575017" y="242493"/>
                  </a:moveTo>
                  <a:lnTo>
                    <a:pt x="562965" y="242493"/>
                  </a:lnTo>
                  <a:lnTo>
                    <a:pt x="562965" y="263829"/>
                  </a:lnTo>
                  <a:lnTo>
                    <a:pt x="575017" y="263829"/>
                  </a:lnTo>
                  <a:lnTo>
                    <a:pt x="575017" y="242493"/>
                  </a:lnTo>
                  <a:close/>
                </a:path>
                <a:path w="615950" h="406400">
                  <a:moveTo>
                    <a:pt x="575017" y="180873"/>
                  </a:moveTo>
                  <a:lnTo>
                    <a:pt x="562965" y="180873"/>
                  </a:lnTo>
                  <a:lnTo>
                    <a:pt x="562965" y="203187"/>
                  </a:lnTo>
                  <a:lnTo>
                    <a:pt x="575017" y="203187"/>
                  </a:lnTo>
                  <a:lnTo>
                    <a:pt x="575017" y="180873"/>
                  </a:lnTo>
                  <a:close/>
                </a:path>
                <a:path w="615950" h="406400">
                  <a:moveTo>
                    <a:pt x="615492" y="121958"/>
                  </a:moveTo>
                  <a:lnTo>
                    <a:pt x="603491" y="121958"/>
                  </a:lnTo>
                  <a:lnTo>
                    <a:pt x="603491" y="133159"/>
                  </a:lnTo>
                  <a:lnTo>
                    <a:pt x="603491" y="394982"/>
                  </a:lnTo>
                  <a:lnTo>
                    <a:pt x="484098" y="394982"/>
                  </a:lnTo>
                  <a:lnTo>
                    <a:pt x="484098" y="153784"/>
                  </a:lnTo>
                  <a:lnTo>
                    <a:pt x="484098" y="142570"/>
                  </a:lnTo>
                  <a:lnTo>
                    <a:pt x="484098" y="133159"/>
                  </a:lnTo>
                  <a:lnTo>
                    <a:pt x="603491" y="133159"/>
                  </a:lnTo>
                  <a:lnTo>
                    <a:pt x="603491" y="121958"/>
                  </a:lnTo>
                  <a:lnTo>
                    <a:pt x="484098" y="121945"/>
                  </a:lnTo>
                  <a:lnTo>
                    <a:pt x="484098" y="100787"/>
                  </a:lnTo>
                  <a:lnTo>
                    <a:pt x="484098" y="89623"/>
                  </a:lnTo>
                  <a:lnTo>
                    <a:pt x="472059" y="89623"/>
                  </a:lnTo>
                  <a:lnTo>
                    <a:pt x="472059" y="100787"/>
                  </a:lnTo>
                  <a:lnTo>
                    <a:pt x="472059" y="142570"/>
                  </a:lnTo>
                  <a:lnTo>
                    <a:pt x="472059" y="153784"/>
                  </a:lnTo>
                  <a:lnTo>
                    <a:pt x="472059" y="394982"/>
                  </a:lnTo>
                  <a:lnTo>
                    <a:pt x="428637" y="394982"/>
                  </a:lnTo>
                  <a:lnTo>
                    <a:pt x="428637" y="153784"/>
                  </a:lnTo>
                  <a:lnTo>
                    <a:pt x="472059" y="153784"/>
                  </a:lnTo>
                  <a:lnTo>
                    <a:pt x="472059" y="142570"/>
                  </a:lnTo>
                  <a:lnTo>
                    <a:pt x="187464" y="142570"/>
                  </a:lnTo>
                  <a:lnTo>
                    <a:pt x="187464" y="153784"/>
                  </a:lnTo>
                  <a:lnTo>
                    <a:pt x="187464" y="394982"/>
                  </a:lnTo>
                  <a:lnTo>
                    <a:pt x="144106" y="394982"/>
                  </a:lnTo>
                  <a:lnTo>
                    <a:pt x="144106" y="153784"/>
                  </a:lnTo>
                  <a:lnTo>
                    <a:pt x="187464" y="153784"/>
                  </a:lnTo>
                  <a:lnTo>
                    <a:pt x="187464" y="142570"/>
                  </a:lnTo>
                  <a:lnTo>
                    <a:pt x="144106" y="142570"/>
                  </a:lnTo>
                  <a:lnTo>
                    <a:pt x="144106" y="133159"/>
                  </a:lnTo>
                  <a:lnTo>
                    <a:pt x="144106" y="100787"/>
                  </a:lnTo>
                  <a:lnTo>
                    <a:pt x="472059" y="100787"/>
                  </a:lnTo>
                  <a:lnTo>
                    <a:pt x="472059" y="89623"/>
                  </a:lnTo>
                  <a:lnTo>
                    <a:pt x="432244" y="89611"/>
                  </a:lnTo>
                  <a:lnTo>
                    <a:pt x="431431" y="85725"/>
                  </a:lnTo>
                  <a:lnTo>
                    <a:pt x="416521" y="51396"/>
                  </a:lnTo>
                  <a:lnTo>
                    <a:pt x="388962" y="24244"/>
                  </a:lnTo>
                  <a:lnTo>
                    <a:pt x="361149" y="10909"/>
                  </a:lnTo>
                  <a:lnTo>
                    <a:pt x="351777" y="6400"/>
                  </a:lnTo>
                  <a:lnTo>
                    <a:pt x="308000" y="0"/>
                  </a:lnTo>
                  <a:lnTo>
                    <a:pt x="306146" y="0"/>
                  </a:lnTo>
                  <a:lnTo>
                    <a:pt x="260184" y="6731"/>
                  </a:lnTo>
                  <a:lnTo>
                    <a:pt x="221792" y="24511"/>
                  </a:lnTo>
                  <a:lnTo>
                    <a:pt x="193751" y="51460"/>
                  </a:lnTo>
                  <a:lnTo>
                    <a:pt x="178092" y="89598"/>
                  </a:lnTo>
                  <a:lnTo>
                    <a:pt x="247561" y="89598"/>
                  </a:lnTo>
                  <a:lnTo>
                    <a:pt x="189890" y="89585"/>
                  </a:lnTo>
                  <a:lnTo>
                    <a:pt x="191884" y="83477"/>
                  </a:lnTo>
                  <a:lnTo>
                    <a:pt x="232168" y="30734"/>
                  </a:lnTo>
                  <a:lnTo>
                    <a:pt x="304787" y="10947"/>
                  </a:lnTo>
                  <a:lnTo>
                    <a:pt x="306044" y="10909"/>
                  </a:lnTo>
                  <a:lnTo>
                    <a:pt x="308521" y="10909"/>
                  </a:lnTo>
                  <a:lnTo>
                    <a:pt x="346722" y="15951"/>
                  </a:lnTo>
                  <a:lnTo>
                    <a:pt x="403364" y="53314"/>
                  </a:lnTo>
                  <a:lnTo>
                    <a:pt x="420560" y="89623"/>
                  </a:lnTo>
                  <a:lnTo>
                    <a:pt x="178092" y="89598"/>
                  </a:lnTo>
                  <a:lnTo>
                    <a:pt x="132118" y="89560"/>
                  </a:lnTo>
                  <a:lnTo>
                    <a:pt x="132118" y="121945"/>
                  </a:lnTo>
                  <a:lnTo>
                    <a:pt x="132118" y="133159"/>
                  </a:lnTo>
                  <a:lnTo>
                    <a:pt x="132118" y="394982"/>
                  </a:lnTo>
                  <a:lnTo>
                    <a:pt x="11988" y="394982"/>
                  </a:lnTo>
                  <a:lnTo>
                    <a:pt x="11988" y="133159"/>
                  </a:lnTo>
                  <a:lnTo>
                    <a:pt x="132118" y="133159"/>
                  </a:lnTo>
                  <a:lnTo>
                    <a:pt x="132118" y="121945"/>
                  </a:lnTo>
                  <a:lnTo>
                    <a:pt x="0" y="121958"/>
                  </a:lnTo>
                  <a:lnTo>
                    <a:pt x="0" y="406196"/>
                  </a:lnTo>
                  <a:lnTo>
                    <a:pt x="199517" y="406196"/>
                  </a:lnTo>
                  <a:lnTo>
                    <a:pt x="199517" y="394982"/>
                  </a:lnTo>
                  <a:lnTo>
                    <a:pt x="199517" y="153784"/>
                  </a:lnTo>
                  <a:lnTo>
                    <a:pt x="416585" y="153784"/>
                  </a:lnTo>
                  <a:lnTo>
                    <a:pt x="416585" y="406196"/>
                  </a:lnTo>
                  <a:lnTo>
                    <a:pt x="615492" y="406196"/>
                  </a:lnTo>
                  <a:lnTo>
                    <a:pt x="615492" y="394982"/>
                  </a:lnTo>
                  <a:lnTo>
                    <a:pt x="615492" y="133159"/>
                  </a:lnTo>
                  <a:lnTo>
                    <a:pt x="615492" y="12195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25">
              <a:extLst>
                <a:ext uri="{FF2B5EF4-FFF2-40B4-BE49-F238E27FC236}">
                  <a16:creationId xmlns:a16="http://schemas.microsoft.com/office/drawing/2014/main" id="{44B3CD3A-4E51-4D78-A705-7218DC8B4A9A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223005" y="8684049"/>
              <a:ext cx="54207" cy="56731"/>
            </a:xfrm>
            <a:prstGeom prst="rect">
              <a:avLst/>
            </a:prstGeom>
          </p:spPr>
        </p:pic>
      </p:grpSp>
      <p:sp>
        <p:nvSpPr>
          <p:cNvPr id="12" name="Заполнитель контента 2">
            <a:extLst>
              <a:ext uri="{FF2B5EF4-FFF2-40B4-BE49-F238E27FC236}">
                <a16:creationId xmlns:a16="http://schemas.microsoft.com/office/drawing/2014/main" id="{C95C4E6A-19F8-4FC5-9FAB-FA8BFBAF2432}"/>
              </a:ext>
            </a:extLst>
          </p:cNvPr>
          <p:cNvSpPr txBox="1">
            <a:spLocks noEditPoints="1"/>
          </p:cNvSpPr>
          <p:nvPr/>
        </p:nvSpPr>
        <p:spPr>
          <a:xfrm>
            <a:off x="1787342" y="1517701"/>
            <a:ext cx="8114543" cy="865439"/>
          </a:xfrm>
          <a:prstGeom prst="rect">
            <a:avLst/>
          </a:prstGeom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000" dirty="0"/>
              <a:t>ВОСПИТАНИЕ</a:t>
            </a:r>
            <a:r>
              <a:rPr lang="ru-RU" sz="2000" b="1" dirty="0"/>
              <a:t> ЧЕРЕЗ ПРЕДМЕТ</a:t>
            </a:r>
            <a:endParaRPr lang="ru-RU" sz="1800" dirty="0"/>
          </a:p>
        </p:txBody>
      </p:sp>
      <p:sp>
        <p:nvSpPr>
          <p:cNvPr id="13" name="Заполнитель контента 2">
            <a:extLst>
              <a:ext uri="{FF2B5EF4-FFF2-40B4-BE49-F238E27FC236}">
                <a16:creationId xmlns:a16="http://schemas.microsoft.com/office/drawing/2014/main" id="{7ACA8768-8E45-4433-90E0-7E7A6C31B1C5}"/>
              </a:ext>
            </a:extLst>
          </p:cNvPr>
          <p:cNvSpPr txBox="1">
            <a:spLocks noEditPoints="1"/>
          </p:cNvSpPr>
          <p:nvPr/>
        </p:nvSpPr>
        <p:spPr>
          <a:xfrm>
            <a:off x="1795038" y="2889904"/>
            <a:ext cx="8243303" cy="814429"/>
          </a:xfrm>
          <a:prstGeom prst="rect">
            <a:avLst/>
          </a:prstGeom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000" b="1" dirty="0"/>
              <a:t>ЛИЧНЫЙ ПРИМЕР И АВТОРИТЕТ </a:t>
            </a:r>
            <a:r>
              <a:rPr lang="ru-RU" sz="2000" dirty="0"/>
              <a:t>ПРЕПОДАВАТЕЛЕЙ</a:t>
            </a:r>
            <a:endParaRPr lang="ru-RU" sz="1800" dirty="0"/>
          </a:p>
        </p:txBody>
      </p:sp>
      <p:sp>
        <p:nvSpPr>
          <p:cNvPr id="14" name="Заполнитель контента 2">
            <a:extLst>
              <a:ext uri="{FF2B5EF4-FFF2-40B4-BE49-F238E27FC236}">
                <a16:creationId xmlns:a16="http://schemas.microsoft.com/office/drawing/2014/main" id="{393FF181-977F-4C95-8DD5-BB3713A5040A}"/>
              </a:ext>
            </a:extLst>
          </p:cNvPr>
          <p:cNvSpPr txBox="1">
            <a:spLocks noEditPoints="1"/>
          </p:cNvSpPr>
          <p:nvPr/>
        </p:nvSpPr>
        <p:spPr>
          <a:xfrm>
            <a:off x="1795039" y="4109413"/>
            <a:ext cx="8243303" cy="1118203"/>
          </a:xfrm>
          <a:prstGeom prst="rect">
            <a:avLst/>
          </a:prstGeom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000" dirty="0"/>
              <a:t>РАЗВИТИЕ</a:t>
            </a:r>
            <a:r>
              <a:rPr lang="ru-RU" sz="2000" b="1" dirty="0"/>
              <a:t> НАУЧНЫХ ШКОЛ </a:t>
            </a:r>
            <a:r>
              <a:rPr lang="ru-RU" sz="2000" dirty="0"/>
              <a:t>ВЫДАЮЩИХСЯ УЧЕНЫХ И ПРЕПОДАВАТЕЛЕЙ</a:t>
            </a:r>
            <a:endParaRPr lang="ru-RU" sz="1800" dirty="0"/>
          </a:p>
        </p:txBody>
      </p:sp>
      <p:sp>
        <p:nvSpPr>
          <p:cNvPr id="3" name="object 115">
            <a:extLst>
              <a:ext uri="{FF2B5EF4-FFF2-40B4-BE49-F238E27FC236}">
                <a16:creationId xmlns:a16="http://schemas.microsoft.com/office/drawing/2014/main" id="{E4A13DF3-2234-197D-9146-E181185B38E5}"/>
              </a:ext>
            </a:extLst>
          </p:cNvPr>
          <p:cNvSpPr/>
          <p:nvPr/>
        </p:nvSpPr>
        <p:spPr>
          <a:xfrm>
            <a:off x="381004" y="4207497"/>
            <a:ext cx="1152000" cy="1152000"/>
          </a:xfrm>
          <a:custGeom>
            <a:avLst/>
            <a:gdLst/>
            <a:ahLst/>
            <a:cxnLst/>
            <a:rect l="l" t="t" r="r" b="b"/>
            <a:pathLst>
              <a:path w="865504" h="865504">
                <a:moveTo>
                  <a:pt x="432730" y="0"/>
                </a:moveTo>
                <a:lnTo>
                  <a:pt x="385580" y="2539"/>
                </a:lnTo>
                <a:lnTo>
                  <a:pt x="339900" y="9980"/>
                </a:lnTo>
                <a:lnTo>
                  <a:pt x="295955" y="22060"/>
                </a:lnTo>
                <a:lnTo>
                  <a:pt x="254008" y="38513"/>
                </a:lnTo>
                <a:lnTo>
                  <a:pt x="214324" y="59078"/>
                </a:lnTo>
                <a:lnTo>
                  <a:pt x="177166" y="83488"/>
                </a:lnTo>
                <a:lnTo>
                  <a:pt x="142799" y="111482"/>
                </a:lnTo>
                <a:lnTo>
                  <a:pt x="111486" y="142793"/>
                </a:lnTo>
                <a:lnTo>
                  <a:pt x="83492" y="177159"/>
                </a:lnTo>
                <a:lnTo>
                  <a:pt x="59081" y="214316"/>
                </a:lnTo>
                <a:lnTo>
                  <a:pt x="38515" y="253999"/>
                </a:lnTo>
                <a:lnTo>
                  <a:pt x="22061" y="295945"/>
                </a:lnTo>
                <a:lnTo>
                  <a:pt x="9980" y="339890"/>
                </a:lnTo>
                <a:lnTo>
                  <a:pt x="2539" y="385569"/>
                </a:lnTo>
                <a:lnTo>
                  <a:pt x="0" y="432719"/>
                </a:lnTo>
                <a:lnTo>
                  <a:pt x="2539" y="479870"/>
                </a:lnTo>
                <a:lnTo>
                  <a:pt x="9980" y="525549"/>
                </a:lnTo>
                <a:lnTo>
                  <a:pt x="22061" y="569494"/>
                </a:lnTo>
                <a:lnTo>
                  <a:pt x="38515" y="611441"/>
                </a:lnTo>
                <a:lnTo>
                  <a:pt x="59081" y="651125"/>
                </a:lnTo>
                <a:lnTo>
                  <a:pt x="83492" y="688283"/>
                </a:lnTo>
                <a:lnTo>
                  <a:pt x="111486" y="722650"/>
                </a:lnTo>
                <a:lnTo>
                  <a:pt x="142799" y="753963"/>
                </a:lnTo>
                <a:lnTo>
                  <a:pt x="177166" y="781957"/>
                </a:lnTo>
                <a:lnTo>
                  <a:pt x="214324" y="806369"/>
                </a:lnTo>
                <a:lnTo>
                  <a:pt x="254008" y="826934"/>
                </a:lnTo>
                <a:lnTo>
                  <a:pt x="295955" y="843388"/>
                </a:lnTo>
                <a:lnTo>
                  <a:pt x="339900" y="855469"/>
                </a:lnTo>
                <a:lnTo>
                  <a:pt x="385580" y="862910"/>
                </a:lnTo>
                <a:lnTo>
                  <a:pt x="432730" y="865450"/>
                </a:lnTo>
                <a:lnTo>
                  <a:pt x="479880" y="862910"/>
                </a:lnTo>
                <a:lnTo>
                  <a:pt x="525559" y="855469"/>
                </a:lnTo>
                <a:lnTo>
                  <a:pt x="569504" y="843388"/>
                </a:lnTo>
                <a:lnTo>
                  <a:pt x="611450" y="826934"/>
                </a:lnTo>
                <a:lnTo>
                  <a:pt x="651133" y="806369"/>
                </a:lnTo>
                <a:lnTo>
                  <a:pt x="688290" y="781957"/>
                </a:lnTo>
                <a:lnTo>
                  <a:pt x="722656" y="753963"/>
                </a:lnTo>
                <a:lnTo>
                  <a:pt x="753967" y="722650"/>
                </a:lnTo>
                <a:lnTo>
                  <a:pt x="781961" y="688283"/>
                </a:lnTo>
                <a:lnTo>
                  <a:pt x="806371" y="651125"/>
                </a:lnTo>
                <a:lnTo>
                  <a:pt x="826936" y="611441"/>
                </a:lnTo>
                <a:lnTo>
                  <a:pt x="843390" y="569494"/>
                </a:lnTo>
                <a:lnTo>
                  <a:pt x="855469" y="525549"/>
                </a:lnTo>
                <a:lnTo>
                  <a:pt x="862910" y="479870"/>
                </a:lnTo>
                <a:lnTo>
                  <a:pt x="865450" y="432719"/>
                </a:lnTo>
                <a:lnTo>
                  <a:pt x="862910" y="385569"/>
                </a:lnTo>
                <a:lnTo>
                  <a:pt x="855469" y="339890"/>
                </a:lnTo>
                <a:lnTo>
                  <a:pt x="843390" y="295945"/>
                </a:lnTo>
                <a:lnTo>
                  <a:pt x="826936" y="253999"/>
                </a:lnTo>
                <a:lnTo>
                  <a:pt x="806371" y="214316"/>
                </a:lnTo>
                <a:lnTo>
                  <a:pt x="781961" y="177159"/>
                </a:lnTo>
                <a:lnTo>
                  <a:pt x="753967" y="142793"/>
                </a:lnTo>
                <a:lnTo>
                  <a:pt x="722656" y="111482"/>
                </a:lnTo>
                <a:lnTo>
                  <a:pt x="688290" y="83488"/>
                </a:lnTo>
                <a:lnTo>
                  <a:pt x="651133" y="59078"/>
                </a:lnTo>
                <a:lnTo>
                  <a:pt x="611450" y="38513"/>
                </a:lnTo>
                <a:lnTo>
                  <a:pt x="569504" y="22060"/>
                </a:lnTo>
                <a:lnTo>
                  <a:pt x="525559" y="9980"/>
                </a:lnTo>
                <a:lnTo>
                  <a:pt x="479880" y="2539"/>
                </a:lnTo>
                <a:lnTo>
                  <a:pt x="432730" y="0"/>
                </a:lnTo>
                <a:close/>
              </a:path>
            </a:pathLst>
          </a:custGeom>
          <a:solidFill>
            <a:srgbClr val="9D22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16">
            <a:extLst>
              <a:ext uri="{FF2B5EF4-FFF2-40B4-BE49-F238E27FC236}">
                <a16:creationId xmlns:a16="http://schemas.microsoft.com/office/drawing/2014/main" id="{185C142F-2CE4-DD9C-286F-D287E4AA1CCD}"/>
              </a:ext>
            </a:extLst>
          </p:cNvPr>
          <p:cNvSpPr/>
          <p:nvPr/>
        </p:nvSpPr>
        <p:spPr>
          <a:xfrm>
            <a:off x="542392" y="4548395"/>
            <a:ext cx="828000" cy="504000"/>
          </a:xfrm>
          <a:custGeom>
            <a:avLst/>
            <a:gdLst/>
            <a:ahLst/>
            <a:cxnLst/>
            <a:rect l="l" t="t" r="r" b="b"/>
            <a:pathLst>
              <a:path w="617220" h="340359">
                <a:moveTo>
                  <a:pt x="459767" y="134362"/>
                </a:moveTo>
                <a:lnTo>
                  <a:pt x="439923" y="134362"/>
                </a:lnTo>
                <a:lnTo>
                  <a:pt x="516256" y="238107"/>
                </a:lnTo>
                <a:lnTo>
                  <a:pt x="511994" y="243259"/>
                </a:lnTo>
                <a:lnTo>
                  <a:pt x="506169" y="251700"/>
                </a:lnTo>
                <a:lnTo>
                  <a:pt x="501908" y="260959"/>
                </a:lnTo>
                <a:lnTo>
                  <a:pt x="499293" y="270805"/>
                </a:lnTo>
                <a:lnTo>
                  <a:pt x="498403" y="281007"/>
                </a:lnTo>
                <a:lnTo>
                  <a:pt x="503070" y="304067"/>
                </a:lnTo>
                <a:lnTo>
                  <a:pt x="515789" y="322918"/>
                </a:lnTo>
                <a:lnTo>
                  <a:pt x="534639" y="335637"/>
                </a:lnTo>
                <a:lnTo>
                  <a:pt x="557700" y="340303"/>
                </a:lnTo>
                <a:lnTo>
                  <a:pt x="580754" y="335637"/>
                </a:lnTo>
                <a:lnTo>
                  <a:pt x="597532" y="324314"/>
                </a:lnTo>
                <a:lnTo>
                  <a:pt x="557700" y="324314"/>
                </a:lnTo>
                <a:lnTo>
                  <a:pt x="540851" y="320906"/>
                </a:lnTo>
                <a:lnTo>
                  <a:pt x="527080" y="311617"/>
                </a:lnTo>
                <a:lnTo>
                  <a:pt x="517790" y="297850"/>
                </a:lnTo>
                <a:lnTo>
                  <a:pt x="514382" y="281007"/>
                </a:lnTo>
                <a:lnTo>
                  <a:pt x="517790" y="264164"/>
                </a:lnTo>
                <a:lnTo>
                  <a:pt x="527080" y="250396"/>
                </a:lnTo>
                <a:lnTo>
                  <a:pt x="540851" y="241107"/>
                </a:lnTo>
                <a:lnTo>
                  <a:pt x="557700" y="237699"/>
                </a:lnTo>
                <a:lnTo>
                  <a:pt x="597532" y="237699"/>
                </a:lnTo>
                <a:lnTo>
                  <a:pt x="584111" y="228642"/>
                </a:lnTo>
                <a:lnTo>
                  <a:pt x="529146" y="228642"/>
                </a:lnTo>
                <a:lnTo>
                  <a:pt x="459767" y="134362"/>
                </a:lnTo>
                <a:close/>
              </a:path>
              <a:path w="617220" h="340359">
                <a:moveTo>
                  <a:pt x="597532" y="237699"/>
                </a:moveTo>
                <a:lnTo>
                  <a:pt x="557700" y="237699"/>
                </a:lnTo>
                <a:lnTo>
                  <a:pt x="574538" y="241107"/>
                </a:lnTo>
                <a:lnTo>
                  <a:pt x="588306" y="250396"/>
                </a:lnTo>
                <a:lnTo>
                  <a:pt x="597598" y="264164"/>
                </a:lnTo>
                <a:lnTo>
                  <a:pt x="601007" y="281007"/>
                </a:lnTo>
                <a:lnTo>
                  <a:pt x="597598" y="297850"/>
                </a:lnTo>
                <a:lnTo>
                  <a:pt x="588306" y="311617"/>
                </a:lnTo>
                <a:lnTo>
                  <a:pt x="574538" y="320906"/>
                </a:lnTo>
                <a:lnTo>
                  <a:pt x="557700" y="324314"/>
                </a:lnTo>
                <a:lnTo>
                  <a:pt x="597532" y="324314"/>
                </a:lnTo>
                <a:lnTo>
                  <a:pt x="599602" y="322918"/>
                </a:lnTo>
                <a:lnTo>
                  <a:pt x="612320" y="304067"/>
                </a:lnTo>
                <a:lnTo>
                  <a:pt x="616986" y="281007"/>
                </a:lnTo>
                <a:lnTo>
                  <a:pt x="612320" y="257946"/>
                </a:lnTo>
                <a:lnTo>
                  <a:pt x="599602" y="239096"/>
                </a:lnTo>
                <a:lnTo>
                  <a:pt x="597532" y="237699"/>
                </a:lnTo>
                <a:close/>
              </a:path>
              <a:path w="617220" h="340359">
                <a:moveTo>
                  <a:pt x="116194" y="108258"/>
                </a:moveTo>
                <a:lnTo>
                  <a:pt x="93306" y="108258"/>
                </a:lnTo>
                <a:lnTo>
                  <a:pt x="187250" y="199962"/>
                </a:lnTo>
                <a:lnTo>
                  <a:pt x="181324" y="213113"/>
                </a:lnTo>
                <a:lnTo>
                  <a:pt x="179575" y="221270"/>
                </a:lnTo>
                <a:lnTo>
                  <a:pt x="179575" y="229699"/>
                </a:lnTo>
                <a:lnTo>
                  <a:pt x="184242" y="252760"/>
                </a:lnTo>
                <a:lnTo>
                  <a:pt x="196961" y="271610"/>
                </a:lnTo>
                <a:lnTo>
                  <a:pt x="215811" y="284329"/>
                </a:lnTo>
                <a:lnTo>
                  <a:pt x="238872" y="288996"/>
                </a:lnTo>
                <a:lnTo>
                  <a:pt x="261928" y="284329"/>
                </a:lnTo>
                <a:lnTo>
                  <a:pt x="278694" y="273017"/>
                </a:lnTo>
                <a:lnTo>
                  <a:pt x="238861" y="273017"/>
                </a:lnTo>
                <a:lnTo>
                  <a:pt x="222018" y="269608"/>
                </a:lnTo>
                <a:lnTo>
                  <a:pt x="208251" y="260315"/>
                </a:lnTo>
                <a:lnTo>
                  <a:pt x="198962" y="246544"/>
                </a:lnTo>
                <a:lnTo>
                  <a:pt x="195554" y="229699"/>
                </a:lnTo>
                <a:lnTo>
                  <a:pt x="198962" y="212859"/>
                </a:lnTo>
                <a:lnTo>
                  <a:pt x="208251" y="199088"/>
                </a:lnTo>
                <a:lnTo>
                  <a:pt x="222018" y="189792"/>
                </a:lnTo>
                <a:lnTo>
                  <a:pt x="235087" y="187146"/>
                </a:lnTo>
                <a:lnTo>
                  <a:pt x="196988" y="187146"/>
                </a:lnTo>
                <a:lnTo>
                  <a:pt x="116194" y="108258"/>
                </a:lnTo>
                <a:close/>
              </a:path>
              <a:path w="617220" h="340359">
                <a:moveTo>
                  <a:pt x="278801" y="186381"/>
                </a:moveTo>
                <a:lnTo>
                  <a:pt x="238861" y="186381"/>
                </a:lnTo>
                <a:lnTo>
                  <a:pt x="255706" y="189792"/>
                </a:lnTo>
                <a:lnTo>
                  <a:pt x="269477" y="199088"/>
                </a:lnTo>
                <a:lnTo>
                  <a:pt x="278770" y="212859"/>
                </a:lnTo>
                <a:lnTo>
                  <a:pt x="282179" y="229699"/>
                </a:lnTo>
                <a:lnTo>
                  <a:pt x="278770" y="246544"/>
                </a:lnTo>
                <a:lnTo>
                  <a:pt x="269477" y="260315"/>
                </a:lnTo>
                <a:lnTo>
                  <a:pt x="255706" y="269608"/>
                </a:lnTo>
                <a:lnTo>
                  <a:pt x="238861" y="273017"/>
                </a:lnTo>
                <a:lnTo>
                  <a:pt x="278694" y="273017"/>
                </a:lnTo>
                <a:lnTo>
                  <a:pt x="280779" y="271610"/>
                </a:lnTo>
                <a:lnTo>
                  <a:pt x="293500" y="252760"/>
                </a:lnTo>
                <a:lnTo>
                  <a:pt x="298168" y="229699"/>
                </a:lnTo>
                <a:lnTo>
                  <a:pt x="298168" y="226045"/>
                </a:lnTo>
                <a:lnTo>
                  <a:pt x="297812" y="222317"/>
                </a:lnTo>
                <a:lnTo>
                  <a:pt x="296336" y="214517"/>
                </a:lnTo>
                <a:lnTo>
                  <a:pt x="311009" y="197784"/>
                </a:lnTo>
                <a:lnTo>
                  <a:pt x="289739" y="197784"/>
                </a:lnTo>
                <a:lnTo>
                  <a:pt x="283300" y="190496"/>
                </a:lnTo>
                <a:lnTo>
                  <a:pt x="278801" y="186381"/>
                </a:lnTo>
                <a:close/>
              </a:path>
              <a:path w="617220" h="340359">
                <a:moveTo>
                  <a:pt x="557700" y="221710"/>
                </a:moveTo>
                <a:lnTo>
                  <a:pt x="549972" y="221710"/>
                </a:lnTo>
                <a:lnTo>
                  <a:pt x="542454" y="223186"/>
                </a:lnTo>
                <a:lnTo>
                  <a:pt x="529146" y="228642"/>
                </a:lnTo>
                <a:lnTo>
                  <a:pt x="584111" y="228642"/>
                </a:lnTo>
                <a:lnTo>
                  <a:pt x="580754" y="226377"/>
                </a:lnTo>
                <a:lnTo>
                  <a:pt x="557700" y="221710"/>
                </a:lnTo>
                <a:close/>
              </a:path>
              <a:path w="617220" h="340359">
                <a:moveTo>
                  <a:pt x="403767" y="27486"/>
                </a:moveTo>
                <a:lnTo>
                  <a:pt x="380707" y="32152"/>
                </a:lnTo>
                <a:lnTo>
                  <a:pt x="361856" y="44871"/>
                </a:lnTo>
                <a:lnTo>
                  <a:pt x="349137" y="63722"/>
                </a:lnTo>
                <a:lnTo>
                  <a:pt x="344471" y="86782"/>
                </a:lnTo>
                <a:lnTo>
                  <a:pt x="345004" y="94687"/>
                </a:lnTo>
                <a:lnTo>
                  <a:pt x="346583" y="102420"/>
                </a:lnTo>
                <a:lnTo>
                  <a:pt x="349180" y="109879"/>
                </a:lnTo>
                <a:lnTo>
                  <a:pt x="352764" y="116959"/>
                </a:lnTo>
                <a:lnTo>
                  <a:pt x="355936" y="122299"/>
                </a:lnTo>
                <a:lnTo>
                  <a:pt x="289739" y="197784"/>
                </a:lnTo>
                <a:lnTo>
                  <a:pt x="311009" y="197784"/>
                </a:lnTo>
                <a:lnTo>
                  <a:pt x="367067" y="133859"/>
                </a:lnTo>
                <a:lnTo>
                  <a:pt x="459397" y="133859"/>
                </a:lnTo>
                <a:lnTo>
                  <a:pt x="456623" y="130090"/>
                </a:lnTo>
                <a:lnTo>
                  <a:pt x="403767" y="130090"/>
                </a:lnTo>
                <a:lnTo>
                  <a:pt x="386924" y="126682"/>
                </a:lnTo>
                <a:lnTo>
                  <a:pt x="373157" y="117393"/>
                </a:lnTo>
                <a:lnTo>
                  <a:pt x="363868" y="103625"/>
                </a:lnTo>
                <a:lnTo>
                  <a:pt x="360460" y="86782"/>
                </a:lnTo>
                <a:lnTo>
                  <a:pt x="363868" y="69933"/>
                </a:lnTo>
                <a:lnTo>
                  <a:pt x="373157" y="56163"/>
                </a:lnTo>
                <a:lnTo>
                  <a:pt x="386924" y="46872"/>
                </a:lnTo>
                <a:lnTo>
                  <a:pt x="403767" y="43464"/>
                </a:lnTo>
                <a:lnTo>
                  <a:pt x="443603" y="43464"/>
                </a:lnTo>
                <a:lnTo>
                  <a:pt x="426831" y="32152"/>
                </a:lnTo>
                <a:lnTo>
                  <a:pt x="403767" y="27486"/>
                </a:lnTo>
                <a:close/>
              </a:path>
              <a:path w="617220" h="340359">
                <a:moveTo>
                  <a:pt x="238872" y="170403"/>
                </a:moveTo>
                <a:lnTo>
                  <a:pt x="196988" y="187146"/>
                </a:lnTo>
                <a:lnTo>
                  <a:pt x="235087" y="187146"/>
                </a:lnTo>
                <a:lnTo>
                  <a:pt x="238861" y="186381"/>
                </a:lnTo>
                <a:lnTo>
                  <a:pt x="278801" y="186381"/>
                </a:lnTo>
                <a:lnTo>
                  <a:pt x="273975" y="181967"/>
                </a:lnTo>
                <a:lnTo>
                  <a:pt x="263206" y="175659"/>
                </a:lnTo>
                <a:lnTo>
                  <a:pt x="251377" y="171746"/>
                </a:lnTo>
                <a:lnTo>
                  <a:pt x="238872" y="170403"/>
                </a:lnTo>
                <a:close/>
              </a:path>
              <a:path w="617220" h="340359">
                <a:moveTo>
                  <a:pt x="459397" y="133859"/>
                </a:moveTo>
                <a:lnTo>
                  <a:pt x="367067" y="133859"/>
                </a:lnTo>
                <a:lnTo>
                  <a:pt x="373203" y="137566"/>
                </a:lnTo>
                <a:lnTo>
                  <a:pt x="380345" y="141246"/>
                </a:lnTo>
                <a:lnTo>
                  <a:pt x="387892" y="143911"/>
                </a:lnTo>
                <a:lnTo>
                  <a:pt x="395736" y="145532"/>
                </a:lnTo>
                <a:lnTo>
                  <a:pt x="403767" y="146079"/>
                </a:lnTo>
                <a:lnTo>
                  <a:pt x="411483" y="145571"/>
                </a:lnTo>
                <a:lnTo>
                  <a:pt x="419044" y="144067"/>
                </a:lnTo>
                <a:lnTo>
                  <a:pt x="426346" y="141595"/>
                </a:lnTo>
                <a:lnTo>
                  <a:pt x="433285" y="138184"/>
                </a:lnTo>
                <a:lnTo>
                  <a:pt x="439923" y="134362"/>
                </a:lnTo>
                <a:lnTo>
                  <a:pt x="459767" y="134362"/>
                </a:lnTo>
                <a:lnTo>
                  <a:pt x="459397" y="133859"/>
                </a:lnTo>
                <a:close/>
              </a:path>
              <a:path w="617220" h="340359">
                <a:moveTo>
                  <a:pt x="443603" y="43464"/>
                </a:moveTo>
                <a:lnTo>
                  <a:pt x="403767" y="43464"/>
                </a:lnTo>
                <a:lnTo>
                  <a:pt x="420618" y="46872"/>
                </a:lnTo>
                <a:lnTo>
                  <a:pt x="434392" y="56163"/>
                </a:lnTo>
                <a:lnTo>
                  <a:pt x="443686" y="69933"/>
                </a:lnTo>
                <a:lnTo>
                  <a:pt x="447096" y="86782"/>
                </a:lnTo>
                <a:lnTo>
                  <a:pt x="443686" y="103625"/>
                </a:lnTo>
                <a:lnTo>
                  <a:pt x="434392" y="117393"/>
                </a:lnTo>
                <a:lnTo>
                  <a:pt x="420618" y="126682"/>
                </a:lnTo>
                <a:lnTo>
                  <a:pt x="403767" y="130090"/>
                </a:lnTo>
                <a:lnTo>
                  <a:pt x="456623" y="130090"/>
                </a:lnTo>
                <a:lnTo>
                  <a:pt x="451221" y="122750"/>
                </a:lnTo>
                <a:lnTo>
                  <a:pt x="454268" y="117828"/>
                </a:lnTo>
                <a:lnTo>
                  <a:pt x="458076" y="110582"/>
                </a:lnTo>
                <a:lnTo>
                  <a:pt x="460836" y="102922"/>
                </a:lnTo>
                <a:lnTo>
                  <a:pt x="462517" y="94954"/>
                </a:lnTo>
                <a:lnTo>
                  <a:pt x="463085" y="86782"/>
                </a:lnTo>
                <a:lnTo>
                  <a:pt x="458415" y="63722"/>
                </a:lnTo>
                <a:lnTo>
                  <a:pt x="445689" y="44871"/>
                </a:lnTo>
                <a:lnTo>
                  <a:pt x="443603" y="43464"/>
                </a:lnTo>
                <a:close/>
              </a:path>
              <a:path w="617220" h="340359">
                <a:moveTo>
                  <a:pt x="59296" y="0"/>
                </a:moveTo>
                <a:lnTo>
                  <a:pt x="36235" y="4668"/>
                </a:lnTo>
                <a:lnTo>
                  <a:pt x="17385" y="17389"/>
                </a:lnTo>
                <a:lnTo>
                  <a:pt x="4666" y="36240"/>
                </a:lnTo>
                <a:lnTo>
                  <a:pt x="0" y="59296"/>
                </a:lnTo>
                <a:lnTo>
                  <a:pt x="4666" y="82357"/>
                </a:lnTo>
                <a:lnTo>
                  <a:pt x="17385" y="101207"/>
                </a:lnTo>
                <a:lnTo>
                  <a:pt x="36235" y="113926"/>
                </a:lnTo>
                <a:lnTo>
                  <a:pt x="59296" y="118593"/>
                </a:lnTo>
                <a:lnTo>
                  <a:pt x="66707" y="118125"/>
                </a:lnTo>
                <a:lnTo>
                  <a:pt x="73983" y="116739"/>
                </a:lnTo>
                <a:lnTo>
                  <a:pt x="81025" y="114458"/>
                </a:lnTo>
                <a:lnTo>
                  <a:pt x="87735" y="111305"/>
                </a:lnTo>
                <a:lnTo>
                  <a:pt x="93306" y="108258"/>
                </a:lnTo>
                <a:lnTo>
                  <a:pt x="116194" y="108258"/>
                </a:lnTo>
                <a:lnTo>
                  <a:pt x="110403" y="102604"/>
                </a:lnTo>
                <a:lnTo>
                  <a:pt x="59286" y="102604"/>
                </a:lnTo>
                <a:lnTo>
                  <a:pt x="42449" y="99196"/>
                </a:lnTo>
                <a:lnTo>
                  <a:pt x="28684" y="89906"/>
                </a:lnTo>
                <a:lnTo>
                  <a:pt x="19395" y="76133"/>
                </a:lnTo>
                <a:lnTo>
                  <a:pt x="15989" y="59296"/>
                </a:lnTo>
                <a:lnTo>
                  <a:pt x="19397" y="42447"/>
                </a:lnTo>
                <a:lnTo>
                  <a:pt x="28686" y="28677"/>
                </a:lnTo>
                <a:lnTo>
                  <a:pt x="42453" y="19386"/>
                </a:lnTo>
                <a:lnTo>
                  <a:pt x="59296" y="15978"/>
                </a:lnTo>
                <a:lnTo>
                  <a:pt x="99116" y="15978"/>
                </a:lnTo>
                <a:lnTo>
                  <a:pt x="82357" y="4668"/>
                </a:lnTo>
                <a:lnTo>
                  <a:pt x="59296" y="0"/>
                </a:lnTo>
                <a:close/>
              </a:path>
              <a:path w="617220" h="340359">
                <a:moveTo>
                  <a:pt x="99116" y="15978"/>
                </a:moveTo>
                <a:lnTo>
                  <a:pt x="59296" y="15978"/>
                </a:lnTo>
                <a:lnTo>
                  <a:pt x="76139" y="19386"/>
                </a:lnTo>
                <a:lnTo>
                  <a:pt x="89906" y="28677"/>
                </a:lnTo>
                <a:lnTo>
                  <a:pt x="99196" y="42447"/>
                </a:lnTo>
                <a:lnTo>
                  <a:pt x="102604" y="59296"/>
                </a:lnTo>
                <a:lnTo>
                  <a:pt x="99194" y="76139"/>
                </a:lnTo>
                <a:lnTo>
                  <a:pt x="89901" y="89906"/>
                </a:lnTo>
                <a:lnTo>
                  <a:pt x="76130" y="99196"/>
                </a:lnTo>
                <a:lnTo>
                  <a:pt x="59286" y="102604"/>
                </a:lnTo>
                <a:lnTo>
                  <a:pt x="110403" y="102604"/>
                </a:lnTo>
                <a:lnTo>
                  <a:pt x="105148" y="97473"/>
                </a:lnTo>
                <a:lnTo>
                  <a:pt x="108991" y="91588"/>
                </a:lnTo>
                <a:lnTo>
                  <a:pt x="113142" y="84090"/>
                </a:lnTo>
                <a:lnTo>
                  <a:pt x="116148" y="76133"/>
                </a:lnTo>
                <a:lnTo>
                  <a:pt x="117976" y="67832"/>
                </a:lnTo>
                <a:lnTo>
                  <a:pt x="118593" y="59296"/>
                </a:lnTo>
                <a:lnTo>
                  <a:pt x="113926" y="36240"/>
                </a:lnTo>
                <a:lnTo>
                  <a:pt x="101207" y="17389"/>
                </a:lnTo>
                <a:lnTo>
                  <a:pt x="99116" y="1597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Заполнитель контента 2">
            <a:extLst>
              <a:ext uri="{FF2B5EF4-FFF2-40B4-BE49-F238E27FC236}">
                <a16:creationId xmlns:a16="http://schemas.microsoft.com/office/drawing/2014/main" id="{3E858E08-0248-9B08-3ADB-35A5334ACF8D}"/>
              </a:ext>
            </a:extLst>
          </p:cNvPr>
          <p:cNvSpPr txBox="1">
            <a:spLocks noEditPoints="1"/>
          </p:cNvSpPr>
          <p:nvPr/>
        </p:nvSpPr>
        <p:spPr>
          <a:xfrm>
            <a:off x="1795039" y="5456386"/>
            <a:ext cx="8243303" cy="1118203"/>
          </a:xfrm>
          <a:prstGeom prst="rect">
            <a:avLst/>
          </a:prstGeom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000" b="1" dirty="0"/>
              <a:t>СИЛА </a:t>
            </a:r>
            <a:r>
              <a:rPr lang="ru-RU" sz="2000" dirty="0"/>
              <a:t>УНИВЕРСИТЕТСКИХ</a:t>
            </a:r>
            <a:r>
              <a:rPr lang="ru-RU" sz="2000" b="1" dirty="0"/>
              <a:t> ТРАДИЦИЙ</a:t>
            </a:r>
            <a:endParaRPr lang="ru-RU" sz="1800" dirty="0"/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B70D6375-23BE-935C-E5A7-506EFBBA617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37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28636"/>
            <a:ext cx="12195361" cy="4829362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90680E80-B9FF-E8FB-38E2-4A8126465AA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1014" t="29185" r="47272" b="49930"/>
          <a:stretch/>
        </p:blipFill>
        <p:spPr>
          <a:xfrm>
            <a:off x="11163869" y="57548"/>
            <a:ext cx="951088" cy="953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66063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99C454F-72AE-4BF7-8517-238E4D7B31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15903"/>
            <a:ext cx="12192000" cy="4828032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1A778F-5B86-4978-AF87-C2B566F948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122363"/>
            <a:ext cx="12192000" cy="2387600"/>
          </a:xfrm>
        </p:spPr>
        <p:txBody>
          <a:bodyPr>
            <a:normAutofit/>
          </a:bodyPr>
          <a:lstStyle/>
          <a:p>
            <a:r>
              <a:rPr lang="ru-RU" sz="5000" b="1" dirty="0">
                <a:solidFill>
                  <a:srgbClr val="A21C2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СПАСИБО ЗА ВНИМАНИЕ</a:t>
            </a:r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EFCB75D5-C2E3-4A28-970D-8C06738D3DBF}"/>
              </a:ext>
            </a:extLst>
          </p:cNvPr>
          <p:cNvSpPr/>
          <p:nvPr/>
        </p:nvSpPr>
        <p:spPr>
          <a:xfrm rot="16200000">
            <a:off x="3624102" y="1734408"/>
            <a:ext cx="1326693" cy="7820358"/>
          </a:xfrm>
          <a:prstGeom prst="roundRect">
            <a:avLst>
              <a:gd name="adj" fmla="val 9229"/>
            </a:avLst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B6E0C90-1F04-480C-8DFE-FE2B64EE34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8246" y="4981242"/>
            <a:ext cx="7869382" cy="1326693"/>
          </a:xfrm>
        </p:spPr>
        <p:txBody>
          <a:bodyPr anchor="ctr">
            <a:norm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ru-RU" sz="1600" b="1" dirty="0">
                <a:solidFill>
                  <a:srgbClr val="A21C2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СОЛОВЬЕВА</a:t>
            </a: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</a:rPr>
              <a:t> Ирина Анатольевна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</a:rPr>
              <a:t>Проректор по учебной, воспитательной работе и молодежной политике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</a:rPr>
              <a:t>ФГБОУ ВО КрасГМУ им проф. В.Ф. Войно-Ясенецкого МЗ России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</a:rPr>
              <a:t>Тел: +7 (913) 835 26 43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1600" dirty="0">
                <a:latin typeface="Verdana" panose="020B0604030504040204" pitchFamily="34" charset="0"/>
                <a:ea typeface="Verdana" panose="020B0604030504040204" pitchFamily="34" charset="0"/>
              </a:rPr>
              <a:t>E</a:t>
            </a: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</a:rPr>
              <a:t>-</a:t>
            </a:r>
            <a:r>
              <a:rPr lang="ru-RU" sz="1600" dirty="0" err="1">
                <a:latin typeface="Verdana" panose="020B0604030504040204" pitchFamily="34" charset="0"/>
                <a:ea typeface="Verdana" panose="020B0604030504040204" pitchFamily="34" charset="0"/>
              </a:rPr>
              <a:t>mail</a:t>
            </a: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</a:rPr>
              <a:t>: acad-prorector@krasgmu.ru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4FCA163-0F4A-6ECA-A155-D5A70B3EED9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1014" t="29185" r="20856" b="49743"/>
          <a:stretch/>
        </p:blipFill>
        <p:spPr>
          <a:xfrm>
            <a:off x="89520" y="187937"/>
            <a:ext cx="4648733" cy="1445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9508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A074D7-DC6A-4DBD-AF4E-DBD2E18D2A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382" y="2"/>
            <a:ext cx="10667504" cy="1266090"/>
          </a:xfrm>
        </p:spPr>
        <p:txBody>
          <a:bodyPr>
            <a:normAutofit/>
          </a:bodyPr>
          <a:lstStyle/>
          <a:p>
            <a:r>
              <a:rPr lang="ru-RU" sz="3000" b="1" dirty="0">
                <a:solidFill>
                  <a:srgbClr val="A21C2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ЭКОСИСТЕМА </a:t>
            </a:r>
            <a:br>
              <a:rPr lang="ru-RU" sz="3000" b="1" dirty="0">
                <a:solidFill>
                  <a:srgbClr val="A21C28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sz="3000" b="1" dirty="0">
                <a:latin typeface="Verdana" panose="020B0604030504040204" pitchFamily="34" charset="0"/>
                <a:ea typeface="Verdana" panose="020B0604030504040204" pitchFamily="34" charset="0"/>
              </a:rPr>
              <a:t>МОЛОДЕЖНОЙ ПОЛИТИКИ</a:t>
            </a:r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AC3D7C4A-7A88-4A90-997B-DFF48C9E4A60}"/>
              </a:ext>
            </a:extLst>
          </p:cNvPr>
          <p:cNvGrpSpPr/>
          <p:nvPr/>
        </p:nvGrpSpPr>
        <p:grpSpPr>
          <a:xfrm>
            <a:off x="837695" y="1622908"/>
            <a:ext cx="10976837" cy="4771836"/>
            <a:chOff x="631804" y="1380683"/>
            <a:chExt cx="10976837" cy="4771836"/>
          </a:xfrm>
        </p:grpSpPr>
        <p:pic>
          <p:nvPicPr>
            <p:cNvPr id="22" name="object 3">
              <a:extLst>
                <a:ext uri="{FF2B5EF4-FFF2-40B4-BE49-F238E27FC236}">
                  <a16:creationId xmlns:a16="http://schemas.microsoft.com/office/drawing/2014/main" id="{8E0B4692-BAB1-47DD-826E-0621900F0AFF}"/>
                </a:ext>
              </a:extLst>
            </p:cNvPr>
            <p:cNvPicPr/>
            <p:nvPr/>
          </p:nvPicPr>
          <p:blipFill rotWithShape="1">
            <a:blip r:embed="rId2" cstate="print"/>
            <a:srcRect l="4344" t="20133" r="6831" b="10287"/>
            <a:stretch/>
          </p:blipFill>
          <p:spPr>
            <a:xfrm>
              <a:off x="631804" y="1380683"/>
              <a:ext cx="10734614" cy="4771836"/>
            </a:xfrm>
            <a:prstGeom prst="rect">
              <a:avLst/>
            </a:prstGeom>
          </p:spPr>
        </p:pic>
        <p:sp>
          <p:nvSpPr>
            <p:cNvPr id="9" name="object 6">
              <a:extLst>
                <a:ext uri="{FF2B5EF4-FFF2-40B4-BE49-F238E27FC236}">
                  <a16:creationId xmlns:a16="http://schemas.microsoft.com/office/drawing/2014/main" id="{EB31EB9C-AA73-48B8-8943-05C0044D6FE1}"/>
                </a:ext>
              </a:extLst>
            </p:cNvPr>
            <p:cNvSpPr txBox="1"/>
            <p:nvPr/>
          </p:nvSpPr>
          <p:spPr>
            <a:xfrm>
              <a:off x="6999858" y="1665554"/>
              <a:ext cx="246379" cy="504625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95"/>
                </a:spcBef>
              </a:pPr>
              <a:r>
                <a:rPr lang="ru-RU" sz="3200" b="1" spc="-240" dirty="0">
                  <a:solidFill>
                    <a:srgbClr val="A21C28"/>
                  </a:solidFill>
                  <a:cs typeface="Tahoma"/>
                </a:rPr>
                <a:t>1</a:t>
              </a:r>
              <a:endParaRPr lang="ru-RU" sz="3200" dirty="0">
                <a:solidFill>
                  <a:srgbClr val="A21C28"/>
                </a:solidFill>
                <a:cs typeface="Tahoma"/>
              </a:endParaRPr>
            </a:p>
          </p:txBody>
        </p:sp>
        <p:sp>
          <p:nvSpPr>
            <p:cNvPr id="11" name="object 7">
              <a:extLst>
                <a:ext uri="{FF2B5EF4-FFF2-40B4-BE49-F238E27FC236}">
                  <a16:creationId xmlns:a16="http://schemas.microsoft.com/office/drawing/2014/main" id="{A80450DD-159F-48DF-BCCD-05EF8809FF6E}"/>
                </a:ext>
              </a:extLst>
            </p:cNvPr>
            <p:cNvSpPr txBox="1"/>
            <p:nvPr/>
          </p:nvSpPr>
          <p:spPr>
            <a:xfrm>
              <a:off x="7924545" y="2846654"/>
              <a:ext cx="246379" cy="504625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95"/>
                </a:spcBef>
              </a:pPr>
              <a:r>
                <a:rPr lang="ru-RU" sz="3200" b="1" spc="-240" dirty="0">
                  <a:solidFill>
                    <a:srgbClr val="A21C28"/>
                  </a:solidFill>
                  <a:cs typeface="Tahoma"/>
                </a:rPr>
                <a:t>2</a:t>
              </a:r>
              <a:endParaRPr lang="ru-RU" sz="3200" dirty="0">
                <a:solidFill>
                  <a:srgbClr val="A21C28"/>
                </a:solidFill>
                <a:cs typeface="Tahoma"/>
              </a:endParaRPr>
            </a:p>
          </p:txBody>
        </p:sp>
        <p:sp>
          <p:nvSpPr>
            <p:cNvPr id="12" name="object 8">
              <a:extLst>
                <a:ext uri="{FF2B5EF4-FFF2-40B4-BE49-F238E27FC236}">
                  <a16:creationId xmlns:a16="http://schemas.microsoft.com/office/drawing/2014/main" id="{ACEEC3AD-2C5B-4E37-A289-1B2FA2C6A2D2}"/>
                </a:ext>
              </a:extLst>
            </p:cNvPr>
            <p:cNvSpPr txBox="1"/>
            <p:nvPr/>
          </p:nvSpPr>
          <p:spPr>
            <a:xfrm>
              <a:off x="7924545" y="4030217"/>
              <a:ext cx="245745" cy="504625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95"/>
                </a:spcBef>
              </a:pPr>
              <a:r>
                <a:rPr lang="ru-RU" sz="3200" b="1" spc="-240" dirty="0">
                  <a:solidFill>
                    <a:srgbClr val="A21C28"/>
                  </a:solidFill>
                  <a:cs typeface="Tahoma"/>
                </a:rPr>
                <a:t>3</a:t>
              </a:r>
              <a:endParaRPr lang="ru-RU" sz="3200" dirty="0">
                <a:solidFill>
                  <a:srgbClr val="A21C28"/>
                </a:solidFill>
                <a:cs typeface="Tahoma"/>
              </a:endParaRPr>
            </a:p>
          </p:txBody>
        </p:sp>
        <p:sp>
          <p:nvSpPr>
            <p:cNvPr id="13" name="object 9">
              <a:extLst>
                <a:ext uri="{FF2B5EF4-FFF2-40B4-BE49-F238E27FC236}">
                  <a16:creationId xmlns:a16="http://schemas.microsoft.com/office/drawing/2014/main" id="{AEB66D8A-22FD-45A5-86EC-5228C38B08A7}"/>
                </a:ext>
              </a:extLst>
            </p:cNvPr>
            <p:cNvSpPr txBox="1"/>
            <p:nvPr/>
          </p:nvSpPr>
          <p:spPr>
            <a:xfrm>
              <a:off x="6999858" y="5228945"/>
              <a:ext cx="245745" cy="504625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95"/>
                </a:spcBef>
              </a:pPr>
              <a:r>
                <a:rPr lang="ru-RU" sz="3200" b="1" spc="-240" dirty="0">
                  <a:solidFill>
                    <a:srgbClr val="A21C28"/>
                  </a:solidFill>
                  <a:cs typeface="Tahoma"/>
                </a:rPr>
                <a:t>4</a:t>
              </a:r>
              <a:endParaRPr lang="ru-RU" sz="3200" dirty="0">
                <a:solidFill>
                  <a:srgbClr val="A21C28"/>
                </a:solidFill>
                <a:cs typeface="Tahoma"/>
              </a:endParaRPr>
            </a:p>
          </p:txBody>
        </p:sp>
        <p:sp>
          <p:nvSpPr>
            <p:cNvPr id="14" name="object 10">
              <a:extLst>
                <a:ext uri="{FF2B5EF4-FFF2-40B4-BE49-F238E27FC236}">
                  <a16:creationId xmlns:a16="http://schemas.microsoft.com/office/drawing/2014/main" id="{A1656A66-3E01-4179-9A87-76513382F193}"/>
                </a:ext>
              </a:extLst>
            </p:cNvPr>
            <p:cNvSpPr txBox="1"/>
            <p:nvPr/>
          </p:nvSpPr>
          <p:spPr>
            <a:xfrm>
              <a:off x="4693411" y="5228945"/>
              <a:ext cx="245745" cy="504625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95"/>
                </a:spcBef>
              </a:pPr>
              <a:r>
                <a:rPr lang="ru-RU" sz="3200" b="1" spc="-240" dirty="0">
                  <a:solidFill>
                    <a:srgbClr val="A21C28"/>
                  </a:solidFill>
                  <a:cs typeface="Tahoma"/>
                </a:rPr>
                <a:t>5</a:t>
              </a:r>
              <a:endParaRPr lang="ru-RU" sz="3200" dirty="0">
                <a:solidFill>
                  <a:srgbClr val="A21C28"/>
                </a:solidFill>
                <a:cs typeface="Tahoma"/>
              </a:endParaRPr>
            </a:p>
          </p:txBody>
        </p:sp>
        <p:sp>
          <p:nvSpPr>
            <p:cNvPr id="15" name="object 11">
              <a:extLst>
                <a:ext uri="{FF2B5EF4-FFF2-40B4-BE49-F238E27FC236}">
                  <a16:creationId xmlns:a16="http://schemas.microsoft.com/office/drawing/2014/main" id="{325FAD44-D71D-4F2B-BA13-A0A9A521DB90}"/>
                </a:ext>
              </a:extLst>
            </p:cNvPr>
            <p:cNvSpPr txBox="1"/>
            <p:nvPr/>
          </p:nvSpPr>
          <p:spPr>
            <a:xfrm>
              <a:off x="3803141" y="4030217"/>
              <a:ext cx="245745" cy="504625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95"/>
                </a:spcBef>
              </a:pPr>
              <a:r>
                <a:rPr lang="ru-RU" sz="3200" b="1" spc="-240" dirty="0">
                  <a:solidFill>
                    <a:srgbClr val="A21C28"/>
                  </a:solidFill>
                  <a:cs typeface="Tahoma"/>
                </a:rPr>
                <a:t>6</a:t>
              </a:r>
              <a:endParaRPr lang="ru-RU" sz="3200" dirty="0">
                <a:solidFill>
                  <a:srgbClr val="A21C28"/>
                </a:solidFill>
                <a:cs typeface="Tahoma"/>
              </a:endParaRPr>
            </a:p>
          </p:txBody>
        </p:sp>
        <p:sp>
          <p:nvSpPr>
            <p:cNvPr id="16" name="object 12">
              <a:extLst>
                <a:ext uri="{FF2B5EF4-FFF2-40B4-BE49-F238E27FC236}">
                  <a16:creationId xmlns:a16="http://schemas.microsoft.com/office/drawing/2014/main" id="{9CF6162E-AB94-4389-8232-A51B7FB6A037}"/>
                </a:ext>
              </a:extLst>
            </p:cNvPr>
            <p:cNvSpPr txBox="1"/>
            <p:nvPr/>
          </p:nvSpPr>
          <p:spPr>
            <a:xfrm>
              <a:off x="3723513" y="2897504"/>
              <a:ext cx="245745" cy="504625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95"/>
                </a:spcBef>
              </a:pPr>
              <a:r>
                <a:rPr lang="ru-RU" sz="3200" b="1" spc="-240" dirty="0">
                  <a:solidFill>
                    <a:srgbClr val="A21C28"/>
                  </a:solidFill>
                  <a:cs typeface="Tahoma"/>
                </a:rPr>
                <a:t>7</a:t>
              </a:r>
              <a:endParaRPr lang="ru-RU" sz="3200" dirty="0">
                <a:solidFill>
                  <a:srgbClr val="A21C28"/>
                </a:solidFill>
                <a:cs typeface="Tahoma"/>
              </a:endParaRPr>
            </a:p>
          </p:txBody>
        </p:sp>
        <p:sp>
          <p:nvSpPr>
            <p:cNvPr id="17" name="object 13">
              <a:extLst>
                <a:ext uri="{FF2B5EF4-FFF2-40B4-BE49-F238E27FC236}">
                  <a16:creationId xmlns:a16="http://schemas.microsoft.com/office/drawing/2014/main" id="{D6815944-8E68-4D52-8B0B-040B8129C970}"/>
                </a:ext>
              </a:extLst>
            </p:cNvPr>
            <p:cNvSpPr txBox="1"/>
            <p:nvPr/>
          </p:nvSpPr>
          <p:spPr>
            <a:xfrm>
              <a:off x="4495546" y="1635328"/>
              <a:ext cx="246379" cy="504625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95"/>
                </a:spcBef>
              </a:pPr>
              <a:r>
                <a:rPr lang="ru-RU" sz="3200" b="1" spc="-240" dirty="0">
                  <a:solidFill>
                    <a:srgbClr val="A21C28"/>
                  </a:solidFill>
                  <a:cs typeface="Tahoma"/>
                </a:rPr>
                <a:t>8</a:t>
              </a:r>
              <a:endParaRPr lang="ru-RU" sz="3200" dirty="0">
                <a:solidFill>
                  <a:srgbClr val="A21C28"/>
                </a:solidFill>
                <a:cs typeface="Tahoma"/>
              </a:endParaRPr>
            </a:p>
          </p:txBody>
        </p:sp>
        <p:sp>
          <p:nvSpPr>
            <p:cNvPr id="23" name="Объект 2">
              <a:extLst>
                <a:ext uri="{FF2B5EF4-FFF2-40B4-BE49-F238E27FC236}">
                  <a16:creationId xmlns:a16="http://schemas.microsoft.com/office/drawing/2014/main" id="{278E9BF4-A6BF-4B60-A08A-38938DC0F42E}"/>
                </a:ext>
              </a:extLst>
            </p:cNvPr>
            <p:cNvSpPr txBox="1">
              <a:spLocks/>
            </p:cNvSpPr>
            <p:nvPr/>
          </p:nvSpPr>
          <p:spPr>
            <a:xfrm>
              <a:off x="1253514" y="1489685"/>
              <a:ext cx="1968079" cy="872010"/>
            </a:xfrm>
            <a:prstGeom prst="rect">
              <a:avLst/>
            </a:prstGeom>
          </p:spPr>
          <p:txBody>
            <a:bodyPr anchor="ctr"/>
            <a:lstStyle>
              <a:lvl1pPr marL="297180" indent="-297180" algn="l" defTabSz="1188720" rtl="0" eaLnBrk="1" latinLnBrk="0" hangingPunct="1">
                <a:lnSpc>
                  <a:spcPct val="90000"/>
                </a:lnSpc>
                <a:spcBef>
                  <a:spcPts val="1300"/>
                </a:spcBef>
                <a:buFont typeface="Arial" panose="020B0604020202020204" pitchFamily="34" charset="0"/>
                <a:buChar char="•"/>
                <a:defRPr sz="364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891540" indent="-297180" algn="l" defTabSz="1188720" rtl="0" eaLnBrk="1" latinLnBrk="0" hangingPunct="1">
                <a:lnSpc>
                  <a:spcPct val="90000"/>
                </a:lnSpc>
                <a:spcBef>
                  <a:spcPts val="650"/>
                </a:spcBef>
                <a:buFont typeface="Arial" panose="020B0604020202020204" pitchFamily="34" charset="0"/>
                <a:buChar char="•"/>
                <a:defRPr sz="312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485900" indent="-297180" algn="l" defTabSz="1188720" rtl="0" eaLnBrk="1" latinLnBrk="0" hangingPunct="1">
                <a:lnSpc>
                  <a:spcPct val="90000"/>
                </a:lnSpc>
                <a:spcBef>
                  <a:spcPts val="650"/>
                </a:spcBef>
                <a:buFont typeface="Arial" panose="020B0604020202020204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080260" indent="-297180" algn="l" defTabSz="1188720" rtl="0" eaLnBrk="1" latinLnBrk="0" hangingPunct="1">
                <a:lnSpc>
                  <a:spcPct val="90000"/>
                </a:lnSpc>
                <a:spcBef>
                  <a:spcPts val="650"/>
                </a:spcBef>
                <a:buFont typeface="Arial" panose="020B0604020202020204" pitchFamily="34" charset="0"/>
                <a:buChar char="•"/>
                <a:defRPr sz="234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674620" indent="-297180" algn="l" defTabSz="1188720" rtl="0" eaLnBrk="1" latinLnBrk="0" hangingPunct="1">
                <a:lnSpc>
                  <a:spcPct val="90000"/>
                </a:lnSpc>
                <a:spcBef>
                  <a:spcPts val="650"/>
                </a:spcBef>
                <a:buFont typeface="Arial" panose="020B0604020202020204" pitchFamily="34" charset="0"/>
                <a:buChar char="•"/>
                <a:defRPr sz="234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268980" indent="-297180" algn="l" defTabSz="1188720" rtl="0" eaLnBrk="1" latinLnBrk="0" hangingPunct="1">
                <a:lnSpc>
                  <a:spcPct val="90000"/>
                </a:lnSpc>
                <a:spcBef>
                  <a:spcPts val="650"/>
                </a:spcBef>
                <a:buFont typeface="Arial" panose="020B0604020202020204" pitchFamily="34" charset="0"/>
                <a:buChar char="•"/>
                <a:defRPr sz="234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863340" indent="-297180" algn="l" defTabSz="1188720" rtl="0" eaLnBrk="1" latinLnBrk="0" hangingPunct="1">
                <a:lnSpc>
                  <a:spcPct val="90000"/>
                </a:lnSpc>
                <a:spcBef>
                  <a:spcPts val="650"/>
                </a:spcBef>
                <a:buFont typeface="Arial" panose="020B0604020202020204" pitchFamily="34" charset="0"/>
                <a:buChar char="•"/>
                <a:defRPr sz="234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457700" indent="-297180" algn="l" defTabSz="1188720" rtl="0" eaLnBrk="1" latinLnBrk="0" hangingPunct="1">
                <a:lnSpc>
                  <a:spcPct val="90000"/>
                </a:lnSpc>
                <a:spcBef>
                  <a:spcPts val="650"/>
                </a:spcBef>
                <a:buFont typeface="Arial" panose="020B0604020202020204" pitchFamily="34" charset="0"/>
                <a:buChar char="•"/>
                <a:defRPr sz="234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052060" indent="-297180" algn="l" defTabSz="1188720" rtl="0" eaLnBrk="1" latinLnBrk="0" hangingPunct="1">
                <a:lnSpc>
                  <a:spcPct val="90000"/>
                </a:lnSpc>
                <a:spcBef>
                  <a:spcPts val="650"/>
                </a:spcBef>
                <a:buFont typeface="Arial" panose="020B0604020202020204" pitchFamily="34" charset="0"/>
                <a:buChar char="•"/>
                <a:defRPr sz="234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00000"/>
                </a:lnSpc>
                <a:spcBef>
                  <a:spcPts val="0"/>
                </a:spcBef>
                <a:buClr>
                  <a:srgbClr val="A21C28"/>
                </a:buClr>
                <a:buNone/>
              </a:pPr>
              <a:r>
                <a:rPr lang="ru-RU" sz="1200" b="1" dirty="0">
                  <a:latin typeface="Verdana" panose="020B0604030504040204" pitchFamily="34" charset="0"/>
                  <a:ea typeface="Verdana" panose="020B0604030504040204" pitchFamily="34" charset="0"/>
                  <a:cs typeface="Times New Roman" panose="02020603050405020304" pitchFamily="18" charset="0"/>
                </a:rPr>
                <a:t>СПОРТИВНЫЕ  УЧРЕЖДЕНИЯ И Т.П</a:t>
              </a:r>
            </a:p>
          </p:txBody>
        </p:sp>
        <p:sp>
          <p:nvSpPr>
            <p:cNvPr id="24" name="Объект 2">
              <a:extLst>
                <a:ext uri="{FF2B5EF4-FFF2-40B4-BE49-F238E27FC236}">
                  <a16:creationId xmlns:a16="http://schemas.microsoft.com/office/drawing/2014/main" id="{B85BD27A-995D-4D8E-8797-A085B2FEA2D4}"/>
                </a:ext>
              </a:extLst>
            </p:cNvPr>
            <p:cNvSpPr txBox="1">
              <a:spLocks/>
            </p:cNvSpPr>
            <p:nvPr/>
          </p:nvSpPr>
          <p:spPr>
            <a:xfrm>
              <a:off x="1441240" y="2706866"/>
              <a:ext cx="962844" cy="890177"/>
            </a:xfrm>
            <a:prstGeom prst="rect">
              <a:avLst/>
            </a:prstGeom>
          </p:spPr>
          <p:txBody>
            <a:bodyPr anchor="ctr"/>
            <a:lstStyle>
              <a:lvl1pPr marL="297180" indent="-297180" algn="l" defTabSz="1188720" rtl="0" eaLnBrk="1" latinLnBrk="0" hangingPunct="1">
                <a:lnSpc>
                  <a:spcPct val="90000"/>
                </a:lnSpc>
                <a:spcBef>
                  <a:spcPts val="1300"/>
                </a:spcBef>
                <a:buFont typeface="Arial" panose="020B0604020202020204" pitchFamily="34" charset="0"/>
                <a:buChar char="•"/>
                <a:defRPr sz="364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891540" indent="-297180" algn="l" defTabSz="1188720" rtl="0" eaLnBrk="1" latinLnBrk="0" hangingPunct="1">
                <a:lnSpc>
                  <a:spcPct val="90000"/>
                </a:lnSpc>
                <a:spcBef>
                  <a:spcPts val="650"/>
                </a:spcBef>
                <a:buFont typeface="Arial" panose="020B0604020202020204" pitchFamily="34" charset="0"/>
                <a:buChar char="•"/>
                <a:defRPr sz="312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485900" indent="-297180" algn="l" defTabSz="1188720" rtl="0" eaLnBrk="1" latinLnBrk="0" hangingPunct="1">
                <a:lnSpc>
                  <a:spcPct val="90000"/>
                </a:lnSpc>
                <a:spcBef>
                  <a:spcPts val="650"/>
                </a:spcBef>
                <a:buFont typeface="Arial" panose="020B0604020202020204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080260" indent="-297180" algn="l" defTabSz="1188720" rtl="0" eaLnBrk="1" latinLnBrk="0" hangingPunct="1">
                <a:lnSpc>
                  <a:spcPct val="90000"/>
                </a:lnSpc>
                <a:spcBef>
                  <a:spcPts val="650"/>
                </a:spcBef>
                <a:buFont typeface="Arial" panose="020B0604020202020204" pitchFamily="34" charset="0"/>
                <a:buChar char="•"/>
                <a:defRPr sz="234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674620" indent="-297180" algn="l" defTabSz="1188720" rtl="0" eaLnBrk="1" latinLnBrk="0" hangingPunct="1">
                <a:lnSpc>
                  <a:spcPct val="90000"/>
                </a:lnSpc>
                <a:spcBef>
                  <a:spcPts val="650"/>
                </a:spcBef>
                <a:buFont typeface="Arial" panose="020B0604020202020204" pitchFamily="34" charset="0"/>
                <a:buChar char="•"/>
                <a:defRPr sz="234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268980" indent="-297180" algn="l" defTabSz="1188720" rtl="0" eaLnBrk="1" latinLnBrk="0" hangingPunct="1">
                <a:lnSpc>
                  <a:spcPct val="90000"/>
                </a:lnSpc>
                <a:spcBef>
                  <a:spcPts val="650"/>
                </a:spcBef>
                <a:buFont typeface="Arial" panose="020B0604020202020204" pitchFamily="34" charset="0"/>
                <a:buChar char="•"/>
                <a:defRPr sz="234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863340" indent="-297180" algn="l" defTabSz="1188720" rtl="0" eaLnBrk="1" latinLnBrk="0" hangingPunct="1">
                <a:lnSpc>
                  <a:spcPct val="90000"/>
                </a:lnSpc>
                <a:spcBef>
                  <a:spcPts val="650"/>
                </a:spcBef>
                <a:buFont typeface="Arial" panose="020B0604020202020204" pitchFamily="34" charset="0"/>
                <a:buChar char="•"/>
                <a:defRPr sz="234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457700" indent="-297180" algn="l" defTabSz="1188720" rtl="0" eaLnBrk="1" latinLnBrk="0" hangingPunct="1">
                <a:lnSpc>
                  <a:spcPct val="90000"/>
                </a:lnSpc>
                <a:spcBef>
                  <a:spcPts val="650"/>
                </a:spcBef>
                <a:buFont typeface="Arial" panose="020B0604020202020204" pitchFamily="34" charset="0"/>
                <a:buChar char="•"/>
                <a:defRPr sz="234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052060" indent="-297180" algn="l" defTabSz="1188720" rtl="0" eaLnBrk="1" latinLnBrk="0" hangingPunct="1">
                <a:lnSpc>
                  <a:spcPct val="90000"/>
                </a:lnSpc>
                <a:spcBef>
                  <a:spcPts val="650"/>
                </a:spcBef>
                <a:buFont typeface="Arial" panose="020B0604020202020204" pitchFamily="34" charset="0"/>
                <a:buChar char="•"/>
                <a:defRPr sz="234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00000"/>
                </a:lnSpc>
                <a:spcBef>
                  <a:spcPts val="0"/>
                </a:spcBef>
                <a:buClr>
                  <a:srgbClr val="A21C28"/>
                </a:buClr>
                <a:buNone/>
              </a:pPr>
              <a:r>
                <a:rPr lang="ru-RU" sz="1200" b="1" dirty="0">
                  <a:latin typeface="Verdana" panose="020B0604030504040204" pitchFamily="34" charset="0"/>
                  <a:ea typeface="Verdana" panose="020B0604030504040204" pitchFamily="34" charset="0"/>
                  <a:cs typeface="Times New Roman" panose="02020603050405020304" pitchFamily="18" charset="0"/>
                </a:rPr>
                <a:t>ШКОЛЫ, ВУЗЫ,  СПО</a:t>
              </a:r>
            </a:p>
          </p:txBody>
        </p:sp>
        <p:sp>
          <p:nvSpPr>
            <p:cNvPr id="25" name="Объект 2">
              <a:extLst>
                <a:ext uri="{FF2B5EF4-FFF2-40B4-BE49-F238E27FC236}">
                  <a16:creationId xmlns:a16="http://schemas.microsoft.com/office/drawing/2014/main" id="{8814910C-615E-4ABC-8E9F-94DB51340619}"/>
                </a:ext>
              </a:extLst>
            </p:cNvPr>
            <p:cNvSpPr txBox="1">
              <a:spLocks/>
            </p:cNvSpPr>
            <p:nvPr/>
          </p:nvSpPr>
          <p:spPr>
            <a:xfrm>
              <a:off x="793286" y="3857436"/>
              <a:ext cx="1647131" cy="896233"/>
            </a:xfrm>
            <a:prstGeom prst="rect">
              <a:avLst/>
            </a:prstGeom>
          </p:spPr>
          <p:txBody>
            <a:bodyPr anchor="ctr"/>
            <a:lstStyle>
              <a:lvl1pPr marL="297180" indent="-297180" algn="l" defTabSz="1188720" rtl="0" eaLnBrk="1" latinLnBrk="0" hangingPunct="1">
                <a:lnSpc>
                  <a:spcPct val="90000"/>
                </a:lnSpc>
                <a:spcBef>
                  <a:spcPts val="1300"/>
                </a:spcBef>
                <a:buFont typeface="Arial" panose="020B0604020202020204" pitchFamily="34" charset="0"/>
                <a:buChar char="•"/>
                <a:defRPr sz="364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891540" indent="-297180" algn="l" defTabSz="1188720" rtl="0" eaLnBrk="1" latinLnBrk="0" hangingPunct="1">
                <a:lnSpc>
                  <a:spcPct val="90000"/>
                </a:lnSpc>
                <a:spcBef>
                  <a:spcPts val="650"/>
                </a:spcBef>
                <a:buFont typeface="Arial" panose="020B0604020202020204" pitchFamily="34" charset="0"/>
                <a:buChar char="•"/>
                <a:defRPr sz="312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485900" indent="-297180" algn="l" defTabSz="1188720" rtl="0" eaLnBrk="1" latinLnBrk="0" hangingPunct="1">
                <a:lnSpc>
                  <a:spcPct val="90000"/>
                </a:lnSpc>
                <a:spcBef>
                  <a:spcPts val="650"/>
                </a:spcBef>
                <a:buFont typeface="Arial" panose="020B0604020202020204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080260" indent="-297180" algn="l" defTabSz="1188720" rtl="0" eaLnBrk="1" latinLnBrk="0" hangingPunct="1">
                <a:lnSpc>
                  <a:spcPct val="90000"/>
                </a:lnSpc>
                <a:spcBef>
                  <a:spcPts val="650"/>
                </a:spcBef>
                <a:buFont typeface="Arial" panose="020B0604020202020204" pitchFamily="34" charset="0"/>
                <a:buChar char="•"/>
                <a:defRPr sz="234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674620" indent="-297180" algn="l" defTabSz="1188720" rtl="0" eaLnBrk="1" latinLnBrk="0" hangingPunct="1">
                <a:lnSpc>
                  <a:spcPct val="90000"/>
                </a:lnSpc>
                <a:spcBef>
                  <a:spcPts val="650"/>
                </a:spcBef>
                <a:buFont typeface="Arial" panose="020B0604020202020204" pitchFamily="34" charset="0"/>
                <a:buChar char="•"/>
                <a:defRPr sz="234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268980" indent="-297180" algn="l" defTabSz="1188720" rtl="0" eaLnBrk="1" latinLnBrk="0" hangingPunct="1">
                <a:lnSpc>
                  <a:spcPct val="90000"/>
                </a:lnSpc>
                <a:spcBef>
                  <a:spcPts val="650"/>
                </a:spcBef>
                <a:buFont typeface="Arial" panose="020B0604020202020204" pitchFamily="34" charset="0"/>
                <a:buChar char="•"/>
                <a:defRPr sz="234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863340" indent="-297180" algn="l" defTabSz="1188720" rtl="0" eaLnBrk="1" latinLnBrk="0" hangingPunct="1">
                <a:lnSpc>
                  <a:spcPct val="90000"/>
                </a:lnSpc>
                <a:spcBef>
                  <a:spcPts val="650"/>
                </a:spcBef>
                <a:buFont typeface="Arial" panose="020B0604020202020204" pitchFamily="34" charset="0"/>
                <a:buChar char="•"/>
                <a:defRPr sz="234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457700" indent="-297180" algn="l" defTabSz="1188720" rtl="0" eaLnBrk="1" latinLnBrk="0" hangingPunct="1">
                <a:lnSpc>
                  <a:spcPct val="90000"/>
                </a:lnSpc>
                <a:spcBef>
                  <a:spcPts val="650"/>
                </a:spcBef>
                <a:buFont typeface="Arial" panose="020B0604020202020204" pitchFamily="34" charset="0"/>
                <a:buChar char="•"/>
                <a:defRPr sz="234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052060" indent="-297180" algn="l" defTabSz="1188720" rtl="0" eaLnBrk="1" latinLnBrk="0" hangingPunct="1">
                <a:lnSpc>
                  <a:spcPct val="90000"/>
                </a:lnSpc>
                <a:spcBef>
                  <a:spcPts val="650"/>
                </a:spcBef>
                <a:buFont typeface="Arial" panose="020B0604020202020204" pitchFamily="34" charset="0"/>
                <a:buChar char="•"/>
                <a:defRPr sz="234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00000"/>
                </a:lnSpc>
                <a:spcBef>
                  <a:spcPts val="0"/>
                </a:spcBef>
                <a:buClr>
                  <a:srgbClr val="A21C28"/>
                </a:buClr>
                <a:buNone/>
              </a:pPr>
              <a:r>
                <a:rPr lang="ru-RU" sz="1200" b="1" dirty="0">
                  <a:latin typeface="Verdana" panose="020B0604030504040204" pitchFamily="34" charset="0"/>
                  <a:ea typeface="Verdana" panose="020B0604030504040204" pitchFamily="34" charset="0"/>
                  <a:cs typeface="Times New Roman" panose="02020603050405020304" pitchFamily="18" charset="0"/>
                </a:rPr>
                <a:t>КАФЕДРЫ,</a:t>
              </a:r>
            </a:p>
            <a:p>
              <a:pPr marL="0" indent="0">
                <a:lnSpc>
                  <a:spcPct val="100000"/>
                </a:lnSpc>
                <a:spcBef>
                  <a:spcPts val="0"/>
                </a:spcBef>
                <a:buClr>
                  <a:srgbClr val="A21C28"/>
                </a:buClr>
                <a:buNone/>
              </a:pPr>
              <a:r>
                <a:rPr lang="ru-RU" sz="1200" b="1" dirty="0">
                  <a:latin typeface="Verdana" panose="020B0604030504040204" pitchFamily="34" charset="0"/>
                  <a:ea typeface="Verdana" panose="020B0604030504040204" pitchFamily="34" charset="0"/>
                  <a:cs typeface="Times New Roman" panose="02020603050405020304" pitchFamily="18" charset="0"/>
                </a:rPr>
                <a:t>РАБОТАЮЩИЕ В  НАПРАВЛЕНИИ</a:t>
              </a:r>
            </a:p>
            <a:p>
              <a:pPr marL="0" indent="0">
                <a:lnSpc>
                  <a:spcPct val="100000"/>
                </a:lnSpc>
                <a:spcBef>
                  <a:spcPts val="0"/>
                </a:spcBef>
                <a:buClr>
                  <a:srgbClr val="A21C28"/>
                </a:buClr>
                <a:buNone/>
              </a:pPr>
              <a:r>
                <a:rPr lang="ru-RU" sz="1200" b="1" dirty="0">
                  <a:latin typeface="Verdana" panose="020B0604030504040204" pitchFamily="34" charset="0"/>
                  <a:ea typeface="Verdana" panose="020B0604030504040204" pitchFamily="34" charset="0"/>
                  <a:cs typeface="Times New Roman" panose="02020603050405020304" pitchFamily="18" charset="0"/>
                </a:rPr>
                <a:t>«ОРГАНИЗАЦИЯ  РАБОТЫ С</a:t>
              </a:r>
            </a:p>
            <a:p>
              <a:pPr marL="0" indent="0">
                <a:lnSpc>
                  <a:spcPct val="100000"/>
                </a:lnSpc>
                <a:spcBef>
                  <a:spcPts val="0"/>
                </a:spcBef>
                <a:buClr>
                  <a:srgbClr val="A21C28"/>
                </a:buClr>
                <a:buNone/>
              </a:pPr>
              <a:r>
                <a:rPr lang="ru-RU" sz="1200" b="1" dirty="0">
                  <a:latin typeface="Verdana" panose="020B0604030504040204" pitchFamily="34" charset="0"/>
                  <a:ea typeface="Verdana" panose="020B0604030504040204" pitchFamily="34" charset="0"/>
                  <a:cs typeface="Times New Roman" panose="02020603050405020304" pitchFamily="18" charset="0"/>
                </a:rPr>
                <a:t>МОЛОДЕЖЬЮ»</a:t>
              </a:r>
            </a:p>
          </p:txBody>
        </p:sp>
        <p:sp>
          <p:nvSpPr>
            <p:cNvPr id="26" name="Объект 2">
              <a:extLst>
                <a:ext uri="{FF2B5EF4-FFF2-40B4-BE49-F238E27FC236}">
                  <a16:creationId xmlns:a16="http://schemas.microsoft.com/office/drawing/2014/main" id="{9819C274-2031-40FA-AB12-B5F70486ABC1}"/>
                </a:ext>
              </a:extLst>
            </p:cNvPr>
            <p:cNvSpPr txBox="1">
              <a:spLocks/>
            </p:cNvSpPr>
            <p:nvPr/>
          </p:nvSpPr>
          <p:spPr>
            <a:xfrm>
              <a:off x="1816689" y="5068562"/>
              <a:ext cx="1507851" cy="896233"/>
            </a:xfrm>
            <a:prstGeom prst="rect">
              <a:avLst/>
            </a:prstGeom>
          </p:spPr>
          <p:txBody>
            <a:bodyPr anchor="ctr"/>
            <a:lstStyle>
              <a:lvl1pPr marL="297180" indent="-297180" algn="l" defTabSz="1188720" rtl="0" eaLnBrk="1" latinLnBrk="0" hangingPunct="1">
                <a:lnSpc>
                  <a:spcPct val="90000"/>
                </a:lnSpc>
                <a:spcBef>
                  <a:spcPts val="1300"/>
                </a:spcBef>
                <a:buFont typeface="Arial" panose="020B0604020202020204" pitchFamily="34" charset="0"/>
                <a:buChar char="•"/>
                <a:defRPr sz="364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891540" indent="-297180" algn="l" defTabSz="1188720" rtl="0" eaLnBrk="1" latinLnBrk="0" hangingPunct="1">
                <a:lnSpc>
                  <a:spcPct val="90000"/>
                </a:lnSpc>
                <a:spcBef>
                  <a:spcPts val="650"/>
                </a:spcBef>
                <a:buFont typeface="Arial" panose="020B0604020202020204" pitchFamily="34" charset="0"/>
                <a:buChar char="•"/>
                <a:defRPr sz="312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485900" indent="-297180" algn="l" defTabSz="1188720" rtl="0" eaLnBrk="1" latinLnBrk="0" hangingPunct="1">
                <a:lnSpc>
                  <a:spcPct val="90000"/>
                </a:lnSpc>
                <a:spcBef>
                  <a:spcPts val="650"/>
                </a:spcBef>
                <a:buFont typeface="Arial" panose="020B0604020202020204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080260" indent="-297180" algn="l" defTabSz="1188720" rtl="0" eaLnBrk="1" latinLnBrk="0" hangingPunct="1">
                <a:lnSpc>
                  <a:spcPct val="90000"/>
                </a:lnSpc>
                <a:spcBef>
                  <a:spcPts val="650"/>
                </a:spcBef>
                <a:buFont typeface="Arial" panose="020B0604020202020204" pitchFamily="34" charset="0"/>
                <a:buChar char="•"/>
                <a:defRPr sz="234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674620" indent="-297180" algn="l" defTabSz="1188720" rtl="0" eaLnBrk="1" latinLnBrk="0" hangingPunct="1">
                <a:lnSpc>
                  <a:spcPct val="90000"/>
                </a:lnSpc>
                <a:spcBef>
                  <a:spcPts val="650"/>
                </a:spcBef>
                <a:buFont typeface="Arial" panose="020B0604020202020204" pitchFamily="34" charset="0"/>
                <a:buChar char="•"/>
                <a:defRPr sz="234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268980" indent="-297180" algn="l" defTabSz="1188720" rtl="0" eaLnBrk="1" latinLnBrk="0" hangingPunct="1">
                <a:lnSpc>
                  <a:spcPct val="90000"/>
                </a:lnSpc>
                <a:spcBef>
                  <a:spcPts val="650"/>
                </a:spcBef>
                <a:buFont typeface="Arial" panose="020B0604020202020204" pitchFamily="34" charset="0"/>
                <a:buChar char="•"/>
                <a:defRPr sz="234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863340" indent="-297180" algn="l" defTabSz="1188720" rtl="0" eaLnBrk="1" latinLnBrk="0" hangingPunct="1">
                <a:lnSpc>
                  <a:spcPct val="90000"/>
                </a:lnSpc>
                <a:spcBef>
                  <a:spcPts val="650"/>
                </a:spcBef>
                <a:buFont typeface="Arial" panose="020B0604020202020204" pitchFamily="34" charset="0"/>
                <a:buChar char="•"/>
                <a:defRPr sz="234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457700" indent="-297180" algn="l" defTabSz="1188720" rtl="0" eaLnBrk="1" latinLnBrk="0" hangingPunct="1">
                <a:lnSpc>
                  <a:spcPct val="90000"/>
                </a:lnSpc>
                <a:spcBef>
                  <a:spcPts val="650"/>
                </a:spcBef>
                <a:buFont typeface="Arial" panose="020B0604020202020204" pitchFamily="34" charset="0"/>
                <a:buChar char="•"/>
                <a:defRPr sz="234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052060" indent="-297180" algn="l" defTabSz="1188720" rtl="0" eaLnBrk="1" latinLnBrk="0" hangingPunct="1">
                <a:lnSpc>
                  <a:spcPct val="90000"/>
                </a:lnSpc>
                <a:spcBef>
                  <a:spcPts val="650"/>
                </a:spcBef>
                <a:buFont typeface="Arial" panose="020B0604020202020204" pitchFamily="34" charset="0"/>
                <a:buChar char="•"/>
                <a:defRPr sz="234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00000"/>
                </a:lnSpc>
                <a:spcBef>
                  <a:spcPts val="0"/>
                </a:spcBef>
                <a:buClr>
                  <a:srgbClr val="A21C28"/>
                </a:buClr>
                <a:buNone/>
              </a:pPr>
              <a:r>
                <a:rPr lang="ru-RU" sz="1200" b="1" dirty="0">
                  <a:latin typeface="Verdana" panose="020B0604030504040204" pitchFamily="34" charset="0"/>
                  <a:ea typeface="Verdana" panose="020B0604030504040204" pitchFamily="34" charset="0"/>
                  <a:cs typeface="Times New Roman" panose="02020603050405020304" pitchFamily="18" charset="0"/>
                </a:rPr>
                <a:t>УЧРЕЖДЕНИЯ  МОЛОДЕЖНОЙ  ПОЛИТИКИ</a:t>
              </a:r>
            </a:p>
          </p:txBody>
        </p:sp>
        <p:sp>
          <p:nvSpPr>
            <p:cNvPr id="27" name="Объект 2">
              <a:extLst>
                <a:ext uri="{FF2B5EF4-FFF2-40B4-BE49-F238E27FC236}">
                  <a16:creationId xmlns:a16="http://schemas.microsoft.com/office/drawing/2014/main" id="{B67067B3-143E-4D4C-AEFB-5F6B020C86B4}"/>
                </a:ext>
              </a:extLst>
            </p:cNvPr>
            <p:cNvSpPr txBox="1">
              <a:spLocks/>
            </p:cNvSpPr>
            <p:nvPr/>
          </p:nvSpPr>
          <p:spPr>
            <a:xfrm>
              <a:off x="8611105" y="1477573"/>
              <a:ext cx="2585753" cy="896233"/>
            </a:xfrm>
            <a:prstGeom prst="rect">
              <a:avLst/>
            </a:prstGeom>
          </p:spPr>
          <p:txBody>
            <a:bodyPr anchor="ctr"/>
            <a:lstStyle>
              <a:lvl1pPr marL="297180" indent="-297180" algn="l" defTabSz="1188720" rtl="0" eaLnBrk="1" latinLnBrk="0" hangingPunct="1">
                <a:lnSpc>
                  <a:spcPct val="90000"/>
                </a:lnSpc>
                <a:spcBef>
                  <a:spcPts val="1300"/>
                </a:spcBef>
                <a:buFont typeface="Arial" panose="020B0604020202020204" pitchFamily="34" charset="0"/>
                <a:buChar char="•"/>
                <a:defRPr sz="364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891540" indent="-297180" algn="l" defTabSz="1188720" rtl="0" eaLnBrk="1" latinLnBrk="0" hangingPunct="1">
                <a:lnSpc>
                  <a:spcPct val="90000"/>
                </a:lnSpc>
                <a:spcBef>
                  <a:spcPts val="650"/>
                </a:spcBef>
                <a:buFont typeface="Arial" panose="020B0604020202020204" pitchFamily="34" charset="0"/>
                <a:buChar char="•"/>
                <a:defRPr sz="312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485900" indent="-297180" algn="l" defTabSz="1188720" rtl="0" eaLnBrk="1" latinLnBrk="0" hangingPunct="1">
                <a:lnSpc>
                  <a:spcPct val="90000"/>
                </a:lnSpc>
                <a:spcBef>
                  <a:spcPts val="650"/>
                </a:spcBef>
                <a:buFont typeface="Arial" panose="020B0604020202020204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080260" indent="-297180" algn="l" defTabSz="1188720" rtl="0" eaLnBrk="1" latinLnBrk="0" hangingPunct="1">
                <a:lnSpc>
                  <a:spcPct val="90000"/>
                </a:lnSpc>
                <a:spcBef>
                  <a:spcPts val="650"/>
                </a:spcBef>
                <a:buFont typeface="Arial" panose="020B0604020202020204" pitchFamily="34" charset="0"/>
                <a:buChar char="•"/>
                <a:defRPr sz="234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674620" indent="-297180" algn="l" defTabSz="1188720" rtl="0" eaLnBrk="1" latinLnBrk="0" hangingPunct="1">
                <a:lnSpc>
                  <a:spcPct val="90000"/>
                </a:lnSpc>
                <a:spcBef>
                  <a:spcPts val="650"/>
                </a:spcBef>
                <a:buFont typeface="Arial" panose="020B0604020202020204" pitchFamily="34" charset="0"/>
                <a:buChar char="•"/>
                <a:defRPr sz="234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268980" indent="-297180" algn="l" defTabSz="1188720" rtl="0" eaLnBrk="1" latinLnBrk="0" hangingPunct="1">
                <a:lnSpc>
                  <a:spcPct val="90000"/>
                </a:lnSpc>
                <a:spcBef>
                  <a:spcPts val="650"/>
                </a:spcBef>
                <a:buFont typeface="Arial" panose="020B0604020202020204" pitchFamily="34" charset="0"/>
                <a:buChar char="•"/>
                <a:defRPr sz="234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863340" indent="-297180" algn="l" defTabSz="1188720" rtl="0" eaLnBrk="1" latinLnBrk="0" hangingPunct="1">
                <a:lnSpc>
                  <a:spcPct val="90000"/>
                </a:lnSpc>
                <a:spcBef>
                  <a:spcPts val="650"/>
                </a:spcBef>
                <a:buFont typeface="Arial" panose="020B0604020202020204" pitchFamily="34" charset="0"/>
                <a:buChar char="•"/>
                <a:defRPr sz="234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457700" indent="-297180" algn="l" defTabSz="1188720" rtl="0" eaLnBrk="1" latinLnBrk="0" hangingPunct="1">
                <a:lnSpc>
                  <a:spcPct val="90000"/>
                </a:lnSpc>
                <a:spcBef>
                  <a:spcPts val="650"/>
                </a:spcBef>
                <a:buFont typeface="Arial" panose="020B0604020202020204" pitchFamily="34" charset="0"/>
                <a:buChar char="•"/>
                <a:defRPr sz="234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052060" indent="-297180" algn="l" defTabSz="1188720" rtl="0" eaLnBrk="1" latinLnBrk="0" hangingPunct="1">
                <a:lnSpc>
                  <a:spcPct val="90000"/>
                </a:lnSpc>
                <a:spcBef>
                  <a:spcPts val="650"/>
                </a:spcBef>
                <a:buFont typeface="Arial" panose="020B0604020202020204" pitchFamily="34" charset="0"/>
                <a:buChar char="•"/>
                <a:defRPr sz="234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00000"/>
                </a:lnSpc>
                <a:spcBef>
                  <a:spcPts val="0"/>
                </a:spcBef>
                <a:buClr>
                  <a:srgbClr val="A21C28"/>
                </a:buClr>
                <a:buNone/>
              </a:pPr>
              <a:r>
                <a:rPr lang="ru-RU" sz="1200" b="1" dirty="0">
                  <a:latin typeface="Verdana" panose="020B0604030504040204" pitchFamily="34" charset="0"/>
                  <a:ea typeface="Verdana" panose="020B0604030504040204" pitchFamily="34" charset="0"/>
                  <a:cs typeface="Times New Roman" panose="02020603050405020304" pitchFamily="18" charset="0"/>
                </a:rPr>
                <a:t>ПРОЯВЛЯЮЩАЯ ИНИЦИАТИВУ  МОЛОДЕЖЬ И ЕЕ  НЕФОРМАЛЬНЫЕ</a:t>
              </a:r>
            </a:p>
            <a:p>
              <a:pPr marL="0" indent="0">
                <a:lnSpc>
                  <a:spcPct val="100000"/>
                </a:lnSpc>
                <a:spcBef>
                  <a:spcPts val="0"/>
                </a:spcBef>
                <a:buClr>
                  <a:srgbClr val="A21C28"/>
                </a:buClr>
                <a:buNone/>
              </a:pPr>
              <a:r>
                <a:rPr lang="ru-RU" sz="1200" b="1" dirty="0">
                  <a:latin typeface="Verdana" panose="020B0604030504040204" pitchFamily="34" charset="0"/>
                  <a:ea typeface="Verdana" panose="020B0604030504040204" pitchFamily="34" charset="0"/>
                  <a:cs typeface="Times New Roman" panose="02020603050405020304" pitchFamily="18" charset="0"/>
                </a:rPr>
                <a:t>СООБЩЕСТВА И ТУСОВКИ</a:t>
              </a:r>
            </a:p>
          </p:txBody>
        </p:sp>
        <p:sp>
          <p:nvSpPr>
            <p:cNvPr id="28" name="Объект 2">
              <a:extLst>
                <a:ext uri="{FF2B5EF4-FFF2-40B4-BE49-F238E27FC236}">
                  <a16:creationId xmlns:a16="http://schemas.microsoft.com/office/drawing/2014/main" id="{E2053E4C-5DD3-4B12-B599-4553CA05DF05}"/>
                </a:ext>
              </a:extLst>
            </p:cNvPr>
            <p:cNvSpPr txBox="1">
              <a:spLocks/>
            </p:cNvSpPr>
            <p:nvPr/>
          </p:nvSpPr>
          <p:spPr>
            <a:xfrm>
              <a:off x="9495227" y="2682644"/>
              <a:ext cx="1871190" cy="884123"/>
            </a:xfrm>
            <a:prstGeom prst="rect">
              <a:avLst/>
            </a:prstGeom>
          </p:spPr>
          <p:txBody>
            <a:bodyPr anchor="ctr"/>
            <a:lstStyle>
              <a:lvl1pPr marL="297180" indent="-297180" algn="l" defTabSz="1188720" rtl="0" eaLnBrk="1" latinLnBrk="0" hangingPunct="1">
                <a:lnSpc>
                  <a:spcPct val="90000"/>
                </a:lnSpc>
                <a:spcBef>
                  <a:spcPts val="1300"/>
                </a:spcBef>
                <a:buFont typeface="Arial" panose="020B0604020202020204" pitchFamily="34" charset="0"/>
                <a:buChar char="•"/>
                <a:defRPr sz="364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891540" indent="-297180" algn="l" defTabSz="1188720" rtl="0" eaLnBrk="1" latinLnBrk="0" hangingPunct="1">
                <a:lnSpc>
                  <a:spcPct val="90000"/>
                </a:lnSpc>
                <a:spcBef>
                  <a:spcPts val="650"/>
                </a:spcBef>
                <a:buFont typeface="Arial" panose="020B0604020202020204" pitchFamily="34" charset="0"/>
                <a:buChar char="•"/>
                <a:defRPr sz="312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485900" indent="-297180" algn="l" defTabSz="1188720" rtl="0" eaLnBrk="1" latinLnBrk="0" hangingPunct="1">
                <a:lnSpc>
                  <a:spcPct val="90000"/>
                </a:lnSpc>
                <a:spcBef>
                  <a:spcPts val="650"/>
                </a:spcBef>
                <a:buFont typeface="Arial" panose="020B0604020202020204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080260" indent="-297180" algn="l" defTabSz="1188720" rtl="0" eaLnBrk="1" latinLnBrk="0" hangingPunct="1">
                <a:lnSpc>
                  <a:spcPct val="90000"/>
                </a:lnSpc>
                <a:spcBef>
                  <a:spcPts val="650"/>
                </a:spcBef>
                <a:buFont typeface="Arial" panose="020B0604020202020204" pitchFamily="34" charset="0"/>
                <a:buChar char="•"/>
                <a:defRPr sz="234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674620" indent="-297180" algn="l" defTabSz="1188720" rtl="0" eaLnBrk="1" latinLnBrk="0" hangingPunct="1">
                <a:lnSpc>
                  <a:spcPct val="90000"/>
                </a:lnSpc>
                <a:spcBef>
                  <a:spcPts val="650"/>
                </a:spcBef>
                <a:buFont typeface="Arial" panose="020B0604020202020204" pitchFamily="34" charset="0"/>
                <a:buChar char="•"/>
                <a:defRPr sz="234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268980" indent="-297180" algn="l" defTabSz="1188720" rtl="0" eaLnBrk="1" latinLnBrk="0" hangingPunct="1">
                <a:lnSpc>
                  <a:spcPct val="90000"/>
                </a:lnSpc>
                <a:spcBef>
                  <a:spcPts val="650"/>
                </a:spcBef>
                <a:buFont typeface="Arial" panose="020B0604020202020204" pitchFamily="34" charset="0"/>
                <a:buChar char="•"/>
                <a:defRPr sz="234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863340" indent="-297180" algn="l" defTabSz="1188720" rtl="0" eaLnBrk="1" latinLnBrk="0" hangingPunct="1">
                <a:lnSpc>
                  <a:spcPct val="90000"/>
                </a:lnSpc>
                <a:spcBef>
                  <a:spcPts val="650"/>
                </a:spcBef>
                <a:buFont typeface="Arial" panose="020B0604020202020204" pitchFamily="34" charset="0"/>
                <a:buChar char="•"/>
                <a:defRPr sz="234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457700" indent="-297180" algn="l" defTabSz="1188720" rtl="0" eaLnBrk="1" latinLnBrk="0" hangingPunct="1">
                <a:lnSpc>
                  <a:spcPct val="90000"/>
                </a:lnSpc>
                <a:spcBef>
                  <a:spcPts val="650"/>
                </a:spcBef>
                <a:buFont typeface="Arial" panose="020B0604020202020204" pitchFamily="34" charset="0"/>
                <a:buChar char="•"/>
                <a:defRPr sz="234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052060" indent="-297180" algn="l" defTabSz="1188720" rtl="0" eaLnBrk="1" latinLnBrk="0" hangingPunct="1">
                <a:lnSpc>
                  <a:spcPct val="90000"/>
                </a:lnSpc>
                <a:spcBef>
                  <a:spcPts val="650"/>
                </a:spcBef>
                <a:buFont typeface="Arial" panose="020B0604020202020204" pitchFamily="34" charset="0"/>
                <a:buChar char="•"/>
                <a:defRPr sz="234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00000"/>
                </a:lnSpc>
                <a:spcBef>
                  <a:spcPts val="0"/>
                </a:spcBef>
                <a:buClr>
                  <a:srgbClr val="A21C28"/>
                </a:buClr>
                <a:buNone/>
              </a:pPr>
              <a:r>
                <a:rPr lang="ru-RU" sz="1200" b="1" dirty="0">
                  <a:latin typeface="Verdana" panose="020B0604030504040204" pitchFamily="34" charset="0"/>
                  <a:ea typeface="Verdana" panose="020B0604030504040204" pitchFamily="34" charset="0"/>
                  <a:cs typeface="Times New Roman" panose="02020603050405020304" pitchFamily="18" charset="0"/>
                </a:rPr>
                <a:t>НЕКОММЕРЧЕСКИЕ</a:t>
              </a:r>
            </a:p>
            <a:p>
              <a:pPr marL="0" indent="0">
                <a:lnSpc>
                  <a:spcPct val="100000"/>
                </a:lnSpc>
                <a:spcBef>
                  <a:spcPts val="0"/>
                </a:spcBef>
                <a:buClr>
                  <a:srgbClr val="A21C28"/>
                </a:buClr>
                <a:buNone/>
              </a:pPr>
              <a:r>
                <a:rPr lang="ru-RU" sz="1200" b="1" dirty="0">
                  <a:latin typeface="Verdana" panose="020B0604030504040204" pitchFamily="34" charset="0"/>
                  <a:ea typeface="Verdana" panose="020B0604030504040204" pitchFamily="34" charset="0"/>
                  <a:cs typeface="Times New Roman" panose="02020603050405020304" pitchFamily="18" charset="0"/>
                </a:rPr>
                <a:t>ОРГАНИЗАЦИИ</a:t>
              </a:r>
            </a:p>
          </p:txBody>
        </p:sp>
        <p:sp>
          <p:nvSpPr>
            <p:cNvPr id="29" name="Объект 2">
              <a:extLst>
                <a:ext uri="{FF2B5EF4-FFF2-40B4-BE49-F238E27FC236}">
                  <a16:creationId xmlns:a16="http://schemas.microsoft.com/office/drawing/2014/main" id="{A5F958D9-6A45-4C42-AB90-4C539FD7225D}"/>
                </a:ext>
              </a:extLst>
            </p:cNvPr>
            <p:cNvSpPr txBox="1">
              <a:spLocks/>
            </p:cNvSpPr>
            <p:nvPr/>
          </p:nvSpPr>
          <p:spPr>
            <a:xfrm>
              <a:off x="9495226" y="3863491"/>
              <a:ext cx="2113415" cy="896233"/>
            </a:xfrm>
            <a:prstGeom prst="rect">
              <a:avLst/>
            </a:prstGeom>
          </p:spPr>
          <p:txBody>
            <a:bodyPr anchor="ctr"/>
            <a:lstStyle>
              <a:lvl1pPr marL="297180" indent="-297180" algn="l" defTabSz="1188720" rtl="0" eaLnBrk="1" latinLnBrk="0" hangingPunct="1">
                <a:lnSpc>
                  <a:spcPct val="90000"/>
                </a:lnSpc>
                <a:spcBef>
                  <a:spcPts val="1300"/>
                </a:spcBef>
                <a:buFont typeface="Arial" panose="020B0604020202020204" pitchFamily="34" charset="0"/>
                <a:buChar char="•"/>
                <a:defRPr sz="364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891540" indent="-297180" algn="l" defTabSz="1188720" rtl="0" eaLnBrk="1" latinLnBrk="0" hangingPunct="1">
                <a:lnSpc>
                  <a:spcPct val="90000"/>
                </a:lnSpc>
                <a:spcBef>
                  <a:spcPts val="650"/>
                </a:spcBef>
                <a:buFont typeface="Arial" panose="020B0604020202020204" pitchFamily="34" charset="0"/>
                <a:buChar char="•"/>
                <a:defRPr sz="312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485900" indent="-297180" algn="l" defTabSz="1188720" rtl="0" eaLnBrk="1" latinLnBrk="0" hangingPunct="1">
                <a:lnSpc>
                  <a:spcPct val="90000"/>
                </a:lnSpc>
                <a:spcBef>
                  <a:spcPts val="650"/>
                </a:spcBef>
                <a:buFont typeface="Arial" panose="020B0604020202020204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080260" indent="-297180" algn="l" defTabSz="1188720" rtl="0" eaLnBrk="1" latinLnBrk="0" hangingPunct="1">
                <a:lnSpc>
                  <a:spcPct val="90000"/>
                </a:lnSpc>
                <a:spcBef>
                  <a:spcPts val="650"/>
                </a:spcBef>
                <a:buFont typeface="Arial" panose="020B0604020202020204" pitchFamily="34" charset="0"/>
                <a:buChar char="•"/>
                <a:defRPr sz="234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674620" indent="-297180" algn="l" defTabSz="1188720" rtl="0" eaLnBrk="1" latinLnBrk="0" hangingPunct="1">
                <a:lnSpc>
                  <a:spcPct val="90000"/>
                </a:lnSpc>
                <a:spcBef>
                  <a:spcPts val="650"/>
                </a:spcBef>
                <a:buFont typeface="Arial" panose="020B0604020202020204" pitchFamily="34" charset="0"/>
                <a:buChar char="•"/>
                <a:defRPr sz="234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268980" indent="-297180" algn="l" defTabSz="1188720" rtl="0" eaLnBrk="1" latinLnBrk="0" hangingPunct="1">
                <a:lnSpc>
                  <a:spcPct val="90000"/>
                </a:lnSpc>
                <a:spcBef>
                  <a:spcPts val="650"/>
                </a:spcBef>
                <a:buFont typeface="Arial" panose="020B0604020202020204" pitchFamily="34" charset="0"/>
                <a:buChar char="•"/>
                <a:defRPr sz="234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863340" indent="-297180" algn="l" defTabSz="1188720" rtl="0" eaLnBrk="1" latinLnBrk="0" hangingPunct="1">
                <a:lnSpc>
                  <a:spcPct val="90000"/>
                </a:lnSpc>
                <a:spcBef>
                  <a:spcPts val="650"/>
                </a:spcBef>
                <a:buFont typeface="Arial" panose="020B0604020202020204" pitchFamily="34" charset="0"/>
                <a:buChar char="•"/>
                <a:defRPr sz="234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457700" indent="-297180" algn="l" defTabSz="1188720" rtl="0" eaLnBrk="1" latinLnBrk="0" hangingPunct="1">
                <a:lnSpc>
                  <a:spcPct val="90000"/>
                </a:lnSpc>
                <a:spcBef>
                  <a:spcPts val="650"/>
                </a:spcBef>
                <a:buFont typeface="Arial" panose="020B0604020202020204" pitchFamily="34" charset="0"/>
                <a:buChar char="•"/>
                <a:defRPr sz="234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052060" indent="-297180" algn="l" defTabSz="1188720" rtl="0" eaLnBrk="1" latinLnBrk="0" hangingPunct="1">
                <a:lnSpc>
                  <a:spcPct val="90000"/>
                </a:lnSpc>
                <a:spcBef>
                  <a:spcPts val="650"/>
                </a:spcBef>
                <a:buFont typeface="Arial" panose="020B0604020202020204" pitchFamily="34" charset="0"/>
                <a:buChar char="•"/>
                <a:defRPr sz="234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00000"/>
                </a:lnSpc>
                <a:spcBef>
                  <a:spcPts val="0"/>
                </a:spcBef>
                <a:buClr>
                  <a:srgbClr val="A21C28"/>
                </a:buClr>
                <a:buNone/>
              </a:pPr>
              <a:r>
                <a:rPr lang="ru-RU" sz="1200" b="1" dirty="0">
                  <a:latin typeface="Verdana" panose="020B0604030504040204" pitchFamily="34" charset="0"/>
                  <a:ea typeface="Verdana" panose="020B0604030504040204" pitchFamily="34" charset="0"/>
                  <a:cs typeface="Times New Roman" panose="02020603050405020304" pitchFamily="18" charset="0"/>
                </a:rPr>
                <a:t>ПЕРВЫЕ ЛИЦА,</a:t>
              </a:r>
            </a:p>
            <a:p>
              <a:pPr marL="0" indent="0">
                <a:lnSpc>
                  <a:spcPct val="100000"/>
                </a:lnSpc>
                <a:spcBef>
                  <a:spcPts val="0"/>
                </a:spcBef>
                <a:buClr>
                  <a:srgbClr val="A21C28"/>
                </a:buClr>
                <a:buNone/>
              </a:pPr>
              <a:r>
                <a:rPr lang="ru-RU" sz="1200" b="1" dirty="0">
                  <a:latin typeface="Verdana" panose="020B0604030504040204" pitchFamily="34" charset="0"/>
                  <a:ea typeface="Verdana" panose="020B0604030504040204" pitchFamily="34" charset="0"/>
                  <a:cs typeface="Times New Roman" panose="02020603050405020304" pitchFamily="18" charset="0"/>
                </a:rPr>
                <a:t>КОТОРЫЕ ОТВЕЧАЮТ ЗА  РЕАЛИЗАЦИЮ</a:t>
              </a:r>
            </a:p>
            <a:p>
              <a:pPr marL="0" indent="0">
                <a:lnSpc>
                  <a:spcPct val="100000"/>
                </a:lnSpc>
                <a:spcBef>
                  <a:spcPts val="0"/>
                </a:spcBef>
                <a:buClr>
                  <a:srgbClr val="A21C28"/>
                </a:buClr>
                <a:buNone/>
              </a:pPr>
              <a:r>
                <a:rPr lang="ru-RU" sz="1200" b="1" dirty="0">
                  <a:latin typeface="Verdana" panose="020B0604030504040204" pitchFamily="34" charset="0"/>
                  <a:ea typeface="Verdana" panose="020B0604030504040204" pitchFamily="34" charset="0"/>
                  <a:cs typeface="Times New Roman" panose="02020603050405020304" pitchFamily="18" charset="0"/>
                </a:rPr>
                <a:t>МОЛОДЕЖНОЙ</a:t>
              </a:r>
            </a:p>
            <a:p>
              <a:pPr marL="0" indent="0">
                <a:lnSpc>
                  <a:spcPct val="100000"/>
                </a:lnSpc>
                <a:spcBef>
                  <a:spcPts val="0"/>
                </a:spcBef>
                <a:buClr>
                  <a:srgbClr val="A21C28"/>
                </a:buClr>
                <a:buNone/>
              </a:pPr>
              <a:r>
                <a:rPr lang="ru-RU" sz="1200" b="1" dirty="0">
                  <a:latin typeface="Verdana" panose="020B0604030504040204" pitchFamily="34" charset="0"/>
                  <a:ea typeface="Verdana" panose="020B0604030504040204" pitchFamily="34" charset="0"/>
                  <a:cs typeface="Times New Roman" panose="02020603050405020304" pitchFamily="18" charset="0"/>
                </a:rPr>
                <a:t>ПОЛИТИКИ</a:t>
              </a:r>
            </a:p>
          </p:txBody>
        </p:sp>
        <p:sp>
          <p:nvSpPr>
            <p:cNvPr id="30" name="Объект 2">
              <a:extLst>
                <a:ext uri="{FF2B5EF4-FFF2-40B4-BE49-F238E27FC236}">
                  <a16:creationId xmlns:a16="http://schemas.microsoft.com/office/drawing/2014/main" id="{8A1A0123-494D-4651-9DED-1755D17D2731}"/>
                </a:ext>
              </a:extLst>
            </p:cNvPr>
            <p:cNvSpPr txBox="1">
              <a:spLocks/>
            </p:cNvSpPr>
            <p:nvPr/>
          </p:nvSpPr>
          <p:spPr>
            <a:xfrm>
              <a:off x="8611105" y="5068562"/>
              <a:ext cx="2949091" cy="884119"/>
            </a:xfrm>
            <a:prstGeom prst="rect">
              <a:avLst/>
            </a:prstGeom>
          </p:spPr>
          <p:txBody>
            <a:bodyPr anchor="ctr"/>
            <a:lstStyle>
              <a:lvl1pPr marL="297180" indent="-297180" algn="l" defTabSz="1188720" rtl="0" eaLnBrk="1" latinLnBrk="0" hangingPunct="1">
                <a:lnSpc>
                  <a:spcPct val="90000"/>
                </a:lnSpc>
                <a:spcBef>
                  <a:spcPts val="1300"/>
                </a:spcBef>
                <a:buFont typeface="Arial" panose="020B0604020202020204" pitchFamily="34" charset="0"/>
                <a:buChar char="•"/>
                <a:defRPr sz="364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891540" indent="-297180" algn="l" defTabSz="1188720" rtl="0" eaLnBrk="1" latinLnBrk="0" hangingPunct="1">
                <a:lnSpc>
                  <a:spcPct val="90000"/>
                </a:lnSpc>
                <a:spcBef>
                  <a:spcPts val="650"/>
                </a:spcBef>
                <a:buFont typeface="Arial" panose="020B0604020202020204" pitchFamily="34" charset="0"/>
                <a:buChar char="•"/>
                <a:defRPr sz="312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485900" indent="-297180" algn="l" defTabSz="1188720" rtl="0" eaLnBrk="1" latinLnBrk="0" hangingPunct="1">
                <a:lnSpc>
                  <a:spcPct val="90000"/>
                </a:lnSpc>
                <a:spcBef>
                  <a:spcPts val="650"/>
                </a:spcBef>
                <a:buFont typeface="Arial" panose="020B0604020202020204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080260" indent="-297180" algn="l" defTabSz="1188720" rtl="0" eaLnBrk="1" latinLnBrk="0" hangingPunct="1">
                <a:lnSpc>
                  <a:spcPct val="90000"/>
                </a:lnSpc>
                <a:spcBef>
                  <a:spcPts val="650"/>
                </a:spcBef>
                <a:buFont typeface="Arial" panose="020B0604020202020204" pitchFamily="34" charset="0"/>
                <a:buChar char="•"/>
                <a:defRPr sz="234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674620" indent="-297180" algn="l" defTabSz="1188720" rtl="0" eaLnBrk="1" latinLnBrk="0" hangingPunct="1">
                <a:lnSpc>
                  <a:spcPct val="90000"/>
                </a:lnSpc>
                <a:spcBef>
                  <a:spcPts val="650"/>
                </a:spcBef>
                <a:buFont typeface="Arial" panose="020B0604020202020204" pitchFamily="34" charset="0"/>
                <a:buChar char="•"/>
                <a:defRPr sz="234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268980" indent="-297180" algn="l" defTabSz="1188720" rtl="0" eaLnBrk="1" latinLnBrk="0" hangingPunct="1">
                <a:lnSpc>
                  <a:spcPct val="90000"/>
                </a:lnSpc>
                <a:spcBef>
                  <a:spcPts val="650"/>
                </a:spcBef>
                <a:buFont typeface="Arial" panose="020B0604020202020204" pitchFamily="34" charset="0"/>
                <a:buChar char="•"/>
                <a:defRPr sz="234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863340" indent="-297180" algn="l" defTabSz="1188720" rtl="0" eaLnBrk="1" latinLnBrk="0" hangingPunct="1">
                <a:lnSpc>
                  <a:spcPct val="90000"/>
                </a:lnSpc>
                <a:spcBef>
                  <a:spcPts val="650"/>
                </a:spcBef>
                <a:buFont typeface="Arial" panose="020B0604020202020204" pitchFamily="34" charset="0"/>
                <a:buChar char="•"/>
                <a:defRPr sz="234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457700" indent="-297180" algn="l" defTabSz="1188720" rtl="0" eaLnBrk="1" latinLnBrk="0" hangingPunct="1">
                <a:lnSpc>
                  <a:spcPct val="90000"/>
                </a:lnSpc>
                <a:spcBef>
                  <a:spcPts val="650"/>
                </a:spcBef>
                <a:buFont typeface="Arial" panose="020B0604020202020204" pitchFamily="34" charset="0"/>
                <a:buChar char="•"/>
                <a:defRPr sz="234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052060" indent="-297180" algn="l" defTabSz="1188720" rtl="0" eaLnBrk="1" latinLnBrk="0" hangingPunct="1">
                <a:lnSpc>
                  <a:spcPct val="90000"/>
                </a:lnSpc>
                <a:spcBef>
                  <a:spcPts val="650"/>
                </a:spcBef>
                <a:buFont typeface="Arial" panose="020B0604020202020204" pitchFamily="34" charset="0"/>
                <a:buChar char="•"/>
                <a:defRPr sz="234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00000"/>
                </a:lnSpc>
                <a:spcBef>
                  <a:spcPts val="0"/>
                </a:spcBef>
                <a:buClr>
                  <a:srgbClr val="A21C28"/>
                </a:buClr>
                <a:buNone/>
              </a:pPr>
              <a:r>
                <a:rPr lang="ru-RU" sz="1200" b="1" dirty="0">
                  <a:latin typeface="Verdana" panose="020B0604030504040204" pitchFamily="34" charset="0"/>
                  <a:ea typeface="Verdana" panose="020B0604030504040204" pitchFamily="34" charset="0"/>
                  <a:cs typeface="Times New Roman" panose="02020603050405020304" pitchFamily="18" charset="0"/>
                </a:rPr>
                <a:t>РАБОТА С БИЗНЕСОМ,  СОЗДАЮЩИМ  ПРОДУКТЫ ДЛЯ</a:t>
              </a:r>
            </a:p>
            <a:p>
              <a:pPr marL="0" indent="0">
                <a:lnSpc>
                  <a:spcPct val="100000"/>
                </a:lnSpc>
                <a:spcBef>
                  <a:spcPts val="0"/>
                </a:spcBef>
                <a:buClr>
                  <a:srgbClr val="A21C28"/>
                </a:buClr>
                <a:buNone/>
              </a:pPr>
              <a:r>
                <a:rPr lang="ru-RU" sz="1200" b="1" dirty="0">
                  <a:latin typeface="Verdana" panose="020B0604030504040204" pitchFamily="34" charset="0"/>
                  <a:ea typeface="Verdana" panose="020B0604030504040204" pitchFamily="34" charset="0"/>
                  <a:cs typeface="Times New Roman" panose="02020603050405020304" pitchFamily="18" charset="0"/>
                </a:rPr>
                <a:t>МОЛОДЫХ ЛЮДЕЙ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40116B6A-70DC-3582-454D-EFE493E8D52F}"/>
              </a:ext>
            </a:extLst>
          </p:cNvPr>
          <p:cNvSpPr txBox="1"/>
          <p:nvPr/>
        </p:nvSpPr>
        <p:spPr>
          <a:xfrm>
            <a:off x="4013200" y="6397088"/>
            <a:ext cx="83245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i="1" dirty="0"/>
              <a:t>ФГБОУ ВО Белгородский государственный аграрный университет имени В.Я. Горина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85F9ADE-095F-666C-E981-501D19E0933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014" t="29185" r="47272" b="49930"/>
          <a:stretch/>
        </p:blipFill>
        <p:spPr>
          <a:xfrm>
            <a:off x="11163869" y="57548"/>
            <a:ext cx="951088" cy="953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9794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A074D7-DC6A-4DBD-AF4E-DBD2E18D2A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382" y="2"/>
            <a:ext cx="10667504" cy="1266090"/>
          </a:xfrm>
        </p:spPr>
        <p:txBody>
          <a:bodyPr>
            <a:normAutofit/>
          </a:bodyPr>
          <a:lstStyle/>
          <a:p>
            <a:r>
              <a:rPr lang="ru-RU" sz="3000" b="1" dirty="0">
                <a:latin typeface="Verdana" panose="020B0604030504040204" pitchFamily="34" charset="0"/>
                <a:ea typeface="Verdana" panose="020B0604030504040204" pitchFamily="34" charset="0"/>
              </a:rPr>
              <a:t>ЭКОСИСТЕМА </a:t>
            </a:r>
            <a:br>
              <a:rPr lang="ru-RU" sz="3000" b="1" dirty="0">
                <a:solidFill>
                  <a:srgbClr val="A21C28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sz="3000" b="1" dirty="0">
                <a:solidFill>
                  <a:srgbClr val="A21C2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МОЛОДЕЖНОЙ ПОЛИТИКИ КРАСГМУ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EC08908-DFB0-4D76-BA09-3474A5086A25}"/>
              </a:ext>
            </a:extLst>
          </p:cNvPr>
          <p:cNvSpPr/>
          <p:nvPr/>
        </p:nvSpPr>
        <p:spPr>
          <a:xfrm>
            <a:off x="4122510" y="5610782"/>
            <a:ext cx="1836000" cy="1042194"/>
          </a:xfrm>
          <a:prstGeom prst="rect">
            <a:avLst/>
          </a:prstGeom>
          <a:solidFill>
            <a:schemeClr val="bg1"/>
          </a:solidFill>
          <a:ln w="12700">
            <a:solidFill>
              <a:srgbClr val="A21C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ln w="0"/>
                <a:solidFill>
                  <a:schemeClr val="tx1"/>
                </a:solidFill>
              </a:rPr>
              <a:t>ОТДЕЛ ПО ВНЕУЧЕБНОЙ РАБОТЕ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59887363-48EC-486D-ABB8-4AB88EB955E2}"/>
              </a:ext>
            </a:extLst>
          </p:cNvPr>
          <p:cNvSpPr/>
          <p:nvPr/>
        </p:nvSpPr>
        <p:spPr>
          <a:xfrm>
            <a:off x="2014755" y="5610783"/>
            <a:ext cx="1836000" cy="1042193"/>
          </a:xfrm>
          <a:prstGeom prst="rect">
            <a:avLst/>
          </a:prstGeom>
          <a:solidFill>
            <a:schemeClr val="bg1"/>
          </a:solidFill>
          <a:ln w="12700">
            <a:solidFill>
              <a:srgbClr val="A21C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ln w="0"/>
                <a:solidFill>
                  <a:schemeClr val="tx1"/>
                </a:solidFill>
              </a:rPr>
              <a:t>МЕМОРИАЛЬНЫЙ ЗАЛ ВАЛЕНТИНА ФЕЛИКСОВИЧА ВОЙНО-ЯСЕНЕЦКОГО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B829461A-872D-40E8-AAC3-6B1DDA005D16}"/>
              </a:ext>
            </a:extLst>
          </p:cNvPr>
          <p:cNvSpPr/>
          <p:nvPr/>
        </p:nvSpPr>
        <p:spPr>
          <a:xfrm>
            <a:off x="413863" y="4928074"/>
            <a:ext cx="2066400" cy="518400"/>
          </a:xfrm>
          <a:prstGeom prst="rect">
            <a:avLst/>
          </a:prstGeom>
          <a:solidFill>
            <a:schemeClr val="bg1"/>
          </a:solidFill>
          <a:ln w="12700">
            <a:solidFill>
              <a:srgbClr val="A21C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ln w="0"/>
                <a:solidFill>
                  <a:schemeClr val="tx1"/>
                </a:solidFill>
              </a:rPr>
              <a:t>СПОРТИВНЫЙ КЛУБ МЕДИК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16E96819-DF16-417B-8BCE-C97C7E2E305B}"/>
              </a:ext>
            </a:extLst>
          </p:cNvPr>
          <p:cNvSpPr/>
          <p:nvPr/>
        </p:nvSpPr>
        <p:spPr>
          <a:xfrm>
            <a:off x="8344470" y="5610781"/>
            <a:ext cx="1836000" cy="1042195"/>
          </a:xfrm>
          <a:prstGeom prst="rect">
            <a:avLst/>
          </a:prstGeom>
          <a:solidFill>
            <a:schemeClr val="bg1"/>
          </a:solidFill>
          <a:ln w="12700">
            <a:solidFill>
              <a:srgbClr val="A21C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ln w="0"/>
                <a:solidFill>
                  <a:schemeClr val="tx1"/>
                </a:solidFill>
              </a:rPr>
              <a:t>ОТДЕЛ ПО ВОСПИТАТЕЛЬНОЙ РАБОТЕ И МОЛОДЕЖНОЙ ПОЛИТИКЕ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07D6C6A0-9016-495E-BC40-FFDF0C2DCD4A}"/>
              </a:ext>
            </a:extLst>
          </p:cNvPr>
          <p:cNvSpPr/>
          <p:nvPr/>
        </p:nvSpPr>
        <p:spPr>
          <a:xfrm>
            <a:off x="9735305" y="4928074"/>
            <a:ext cx="2066400" cy="518400"/>
          </a:xfrm>
          <a:prstGeom prst="rect">
            <a:avLst/>
          </a:prstGeom>
          <a:solidFill>
            <a:schemeClr val="bg1"/>
          </a:solidFill>
          <a:ln w="12700">
            <a:solidFill>
              <a:srgbClr val="A21C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ln w="0"/>
                <a:solidFill>
                  <a:schemeClr val="tx1"/>
                </a:solidFill>
              </a:rPr>
              <a:t>ЦЕНТР ГТО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1FE59980-65D7-4F67-9F0F-E02020CACAB0}"/>
              </a:ext>
            </a:extLst>
          </p:cNvPr>
          <p:cNvSpPr/>
          <p:nvPr/>
        </p:nvSpPr>
        <p:spPr>
          <a:xfrm>
            <a:off x="4420085" y="3662996"/>
            <a:ext cx="3351830" cy="712434"/>
          </a:xfrm>
          <a:prstGeom prst="rect">
            <a:avLst/>
          </a:prstGeom>
          <a:solidFill>
            <a:srgbClr val="A21C28"/>
          </a:solidFill>
          <a:ln w="12700">
            <a:solidFill>
              <a:srgbClr val="A21C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bg1"/>
                </a:solidFill>
              </a:rPr>
              <a:t>УПРАВЛЕНИЕ ПО ВОСПИТАТЕЛЬНОЙ, ВНЕУЧЕБНОЙ И СОЦИАЛЬНОЙ РАБОТЕ</a:t>
            </a:r>
            <a:endParaRPr lang="ru-RU" sz="1400" dirty="0">
              <a:ln w="0"/>
              <a:solidFill>
                <a:schemeClr val="bg1"/>
              </a:solidFill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B3AA0A5D-63A6-4F32-9A7C-A44233C15126}"/>
              </a:ext>
            </a:extLst>
          </p:cNvPr>
          <p:cNvSpPr/>
          <p:nvPr/>
        </p:nvSpPr>
        <p:spPr>
          <a:xfrm>
            <a:off x="4420085" y="2517864"/>
            <a:ext cx="3351830" cy="812046"/>
          </a:xfrm>
          <a:prstGeom prst="rect">
            <a:avLst/>
          </a:prstGeom>
          <a:solidFill>
            <a:srgbClr val="A21C28"/>
          </a:solidFill>
          <a:ln w="12700">
            <a:solidFill>
              <a:srgbClr val="A21C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ПРОРЕКТОР ПО УЧЕБНОЙ, ВОСПИТАТЕЛЬНОЙ РАБОТЕ И МОЛОДЕЖНОЙ ПОЛИТИКЕ</a:t>
            </a:r>
            <a:endParaRPr lang="ru-RU" sz="1600" dirty="0">
              <a:ln w="0"/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1E612215-49A6-41DE-84BC-FBA576A18165}"/>
              </a:ext>
            </a:extLst>
          </p:cNvPr>
          <p:cNvSpPr/>
          <p:nvPr/>
        </p:nvSpPr>
        <p:spPr>
          <a:xfrm>
            <a:off x="5088917" y="1891770"/>
            <a:ext cx="2014166" cy="499821"/>
          </a:xfrm>
          <a:prstGeom prst="rect">
            <a:avLst/>
          </a:prstGeom>
          <a:solidFill>
            <a:srgbClr val="A21C28"/>
          </a:solidFill>
          <a:ln w="12700">
            <a:solidFill>
              <a:srgbClr val="A21C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РЕКТОР</a:t>
            </a:r>
            <a:endParaRPr lang="ru-RU" sz="1600" dirty="0">
              <a:ln w="0"/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837D7B5D-E729-40C2-8189-84F36BECAB67}"/>
              </a:ext>
            </a:extLst>
          </p:cNvPr>
          <p:cNvSpPr/>
          <p:nvPr/>
        </p:nvSpPr>
        <p:spPr>
          <a:xfrm>
            <a:off x="5088918" y="1276523"/>
            <a:ext cx="2014165" cy="502622"/>
          </a:xfrm>
          <a:prstGeom prst="rect">
            <a:avLst/>
          </a:prstGeom>
          <a:solidFill>
            <a:srgbClr val="A21C28"/>
          </a:solidFill>
          <a:ln w="12700">
            <a:solidFill>
              <a:srgbClr val="A21C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УЧЕНЫЙ СОВЕТ</a:t>
            </a:r>
            <a:endParaRPr lang="ru-RU" sz="1600" dirty="0">
              <a:ln w="0"/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22E5DE49-A127-44BC-9FFC-D0CDD821B6F8}"/>
              </a:ext>
            </a:extLst>
          </p:cNvPr>
          <p:cNvSpPr/>
          <p:nvPr/>
        </p:nvSpPr>
        <p:spPr>
          <a:xfrm>
            <a:off x="390295" y="4145732"/>
            <a:ext cx="2065948" cy="516966"/>
          </a:xfrm>
          <a:prstGeom prst="rect">
            <a:avLst/>
          </a:prstGeom>
          <a:solidFill>
            <a:schemeClr val="bg1"/>
          </a:solidFill>
          <a:ln w="12700">
            <a:solidFill>
              <a:srgbClr val="A21C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ln w="0"/>
                <a:solidFill>
                  <a:schemeClr val="tx1"/>
                </a:solidFill>
              </a:rPr>
              <a:t>СОВЕТ КУРАТОРОВ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D57E2C92-33D9-4597-88A0-CD3394BA472F}"/>
              </a:ext>
            </a:extLst>
          </p:cNvPr>
          <p:cNvSpPr/>
          <p:nvPr/>
        </p:nvSpPr>
        <p:spPr>
          <a:xfrm>
            <a:off x="9735305" y="4145732"/>
            <a:ext cx="2066400" cy="516966"/>
          </a:xfrm>
          <a:prstGeom prst="rect">
            <a:avLst/>
          </a:prstGeom>
          <a:solidFill>
            <a:schemeClr val="bg1"/>
          </a:solidFill>
          <a:ln w="12700">
            <a:solidFill>
              <a:srgbClr val="A21C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ln w="0"/>
                <a:solidFill>
                  <a:schemeClr val="tx1"/>
                </a:solidFill>
              </a:rPr>
              <a:t>СТУДЕНЧЕСКОЕ САМОУПРАВЛЕНИЕ</a:t>
            </a:r>
          </a:p>
        </p:txBody>
      </p:sp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id="{FD4CEC14-C843-4EF8-88B3-3E9898EC028D}"/>
              </a:ext>
            </a:extLst>
          </p:cNvPr>
          <p:cNvCxnSpPr>
            <a:stCxn id="11" idx="1"/>
            <a:endCxn id="15" idx="3"/>
          </p:cNvCxnSpPr>
          <p:nvPr/>
        </p:nvCxnSpPr>
        <p:spPr>
          <a:xfrm flipH="1">
            <a:off x="2456243" y="4019213"/>
            <a:ext cx="1963842" cy="385002"/>
          </a:xfrm>
          <a:prstGeom prst="line">
            <a:avLst/>
          </a:prstGeom>
          <a:ln w="12700">
            <a:solidFill>
              <a:srgbClr val="A21C2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3C6274BA-D1F9-44AF-BB61-4E04C4A980E4}"/>
              </a:ext>
            </a:extLst>
          </p:cNvPr>
          <p:cNvCxnSpPr>
            <a:cxnSpLocks/>
            <a:stCxn id="11" idx="1"/>
            <a:endCxn id="8" idx="3"/>
          </p:cNvCxnSpPr>
          <p:nvPr/>
        </p:nvCxnSpPr>
        <p:spPr>
          <a:xfrm flipH="1">
            <a:off x="2480263" y="4019213"/>
            <a:ext cx="1939822" cy="1168061"/>
          </a:xfrm>
          <a:prstGeom prst="line">
            <a:avLst/>
          </a:prstGeom>
          <a:ln w="12700">
            <a:solidFill>
              <a:srgbClr val="A21C2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id="{6C996F55-1B9A-4CC2-B39B-09CCB4FE07D2}"/>
              </a:ext>
            </a:extLst>
          </p:cNvPr>
          <p:cNvCxnSpPr>
            <a:cxnSpLocks/>
            <a:stCxn id="11" idx="3"/>
            <a:endCxn id="16" idx="1"/>
          </p:cNvCxnSpPr>
          <p:nvPr/>
        </p:nvCxnSpPr>
        <p:spPr>
          <a:xfrm>
            <a:off x="7771915" y="4019213"/>
            <a:ext cx="1963390" cy="385002"/>
          </a:xfrm>
          <a:prstGeom prst="line">
            <a:avLst/>
          </a:prstGeom>
          <a:ln w="12700">
            <a:solidFill>
              <a:srgbClr val="A21C2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8E886EA0-DA9C-40B1-B6EA-0B927970A8F5}"/>
              </a:ext>
            </a:extLst>
          </p:cNvPr>
          <p:cNvCxnSpPr>
            <a:cxnSpLocks/>
            <a:stCxn id="11" idx="3"/>
            <a:endCxn id="10" idx="1"/>
          </p:cNvCxnSpPr>
          <p:nvPr/>
        </p:nvCxnSpPr>
        <p:spPr>
          <a:xfrm>
            <a:off x="7771915" y="4019213"/>
            <a:ext cx="1963390" cy="1168061"/>
          </a:xfrm>
          <a:prstGeom prst="line">
            <a:avLst/>
          </a:prstGeom>
          <a:ln w="12700">
            <a:solidFill>
              <a:srgbClr val="A21C2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id="{993E2B65-776E-4475-8609-90AEB093431E}"/>
              </a:ext>
            </a:extLst>
          </p:cNvPr>
          <p:cNvCxnSpPr>
            <a:cxnSpLocks/>
            <a:stCxn id="11" idx="2"/>
            <a:endCxn id="9" idx="0"/>
          </p:cNvCxnSpPr>
          <p:nvPr/>
        </p:nvCxnSpPr>
        <p:spPr>
          <a:xfrm>
            <a:off x="6096000" y="4375430"/>
            <a:ext cx="3166470" cy="1235351"/>
          </a:xfrm>
          <a:prstGeom prst="line">
            <a:avLst/>
          </a:prstGeom>
          <a:ln w="12700">
            <a:solidFill>
              <a:srgbClr val="A21C2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id="{4E346494-119B-43ED-977F-A3DBE78EF4C9}"/>
              </a:ext>
            </a:extLst>
          </p:cNvPr>
          <p:cNvCxnSpPr>
            <a:cxnSpLocks/>
            <a:stCxn id="11" idx="2"/>
            <a:endCxn id="5" idx="0"/>
          </p:cNvCxnSpPr>
          <p:nvPr/>
        </p:nvCxnSpPr>
        <p:spPr>
          <a:xfrm flipH="1">
            <a:off x="5040510" y="4375430"/>
            <a:ext cx="1055490" cy="1235352"/>
          </a:xfrm>
          <a:prstGeom prst="line">
            <a:avLst/>
          </a:prstGeom>
          <a:ln w="12700">
            <a:solidFill>
              <a:srgbClr val="A21C2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>
            <a:extLst>
              <a:ext uri="{FF2B5EF4-FFF2-40B4-BE49-F238E27FC236}">
                <a16:creationId xmlns:a16="http://schemas.microsoft.com/office/drawing/2014/main" id="{517FD39C-3249-4BE2-A176-2E708CADD6BA}"/>
              </a:ext>
            </a:extLst>
          </p:cNvPr>
          <p:cNvCxnSpPr>
            <a:cxnSpLocks/>
            <a:stCxn id="11" idx="2"/>
            <a:endCxn id="6" idx="0"/>
          </p:cNvCxnSpPr>
          <p:nvPr/>
        </p:nvCxnSpPr>
        <p:spPr>
          <a:xfrm flipH="1">
            <a:off x="2932755" y="4375430"/>
            <a:ext cx="3163245" cy="1235353"/>
          </a:xfrm>
          <a:prstGeom prst="line">
            <a:avLst/>
          </a:prstGeom>
          <a:ln w="12700">
            <a:solidFill>
              <a:srgbClr val="A21C2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05856F8E-589C-415D-A7D1-272DB0AE04A6}"/>
              </a:ext>
            </a:extLst>
          </p:cNvPr>
          <p:cNvSpPr/>
          <p:nvPr/>
        </p:nvSpPr>
        <p:spPr>
          <a:xfrm>
            <a:off x="6233490" y="5610782"/>
            <a:ext cx="1836000" cy="1042194"/>
          </a:xfrm>
          <a:prstGeom prst="rect">
            <a:avLst/>
          </a:prstGeom>
          <a:solidFill>
            <a:schemeClr val="bg1"/>
          </a:solidFill>
          <a:ln w="12700">
            <a:solidFill>
              <a:srgbClr val="A21C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ln w="0"/>
                <a:solidFill>
                  <a:schemeClr val="tx1"/>
                </a:solidFill>
              </a:rPr>
              <a:t>ПСИХОЛОГИЧЕСКИЙ ЦЕНТР</a:t>
            </a:r>
          </a:p>
        </p:txBody>
      </p:sp>
      <p:cxnSp>
        <p:nvCxnSpPr>
          <p:cNvPr id="39" name="Прямая соединительная линия 38">
            <a:extLst>
              <a:ext uri="{FF2B5EF4-FFF2-40B4-BE49-F238E27FC236}">
                <a16:creationId xmlns:a16="http://schemas.microsoft.com/office/drawing/2014/main" id="{ADE66664-BFD1-4C48-BD4D-015B50554BE9}"/>
              </a:ext>
            </a:extLst>
          </p:cNvPr>
          <p:cNvCxnSpPr>
            <a:cxnSpLocks/>
            <a:stCxn id="11" idx="2"/>
            <a:endCxn id="24" idx="0"/>
          </p:cNvCxnSpPr>
          <p:nvPr/>
        </p:nvCxnSpPr>
        <p:spPr>
          <a:xfrm>
            <a:off x="6096000" y="4375430"/>
            <a:ext cx="1055490" cy="1235352"/>
          </a:xfrm>
          <a:prstGeom prst="line">
            <a:avLst/>
          </a:prstGeom>
          <a:ln w="12700">
            <a:solidFill>
              <a:srgbClr val="A21C2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F786D31-83AE-9191-5A88-3019A070F87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014" t="29185" r="47272" b="49930"/>
          <a:stretch/>
        </p:blipFill>
        <p:spPr>
          <a:xfrm>
            <a:off x="11163869" y="57548"/>
            <a:ext cx="951088" cy="953925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602BAAA0-4C7E-C760-FE74-D2F1F9D94E44}"/>
              </a:ext>
            </a:extLst>
          </p:cNvPr>
          <p:cNvSpPr/>
          <p:nvPr/>
        </p:nvSpPr>
        <p:spPr>
          <a:xfrm>
            <a:off x="171577" y="2441862"/>
            <a:ext cx="2503384" cy="740508"/>
          </a:xfrm>
          <a:prstGeom prst="rect">
            <a:avLst/>
          </a:prstGeom>
          <a:solidFill>
            <a:srgbClr val="A21C28"/>
          </a:solidFill>
          <a:ln w="12700">
            <a:solidFill>
              <a:srgbClr val="A21C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ln w="0"/>
                <a:solidFill>
                  <a:schemeClr val="bg1"/>
                </a:solidFill>
              </a:rPr>
              <a:t>ДЕКАНЫ</a:t>
            </a:r>
          </a:p>
          <a:p>
            <a:pPr algn="ctr"/>
            <a:r>
              <a:rPr lang="ru-RU" sz="1200" dirty="0">
                <a:ln w="0"/>
                <a:solidFill>
                  <a:schemeClr val="bg1"/>
                </a:solidFill>
              </a:rPr>
              <a:t>ДИРЕКТОР ИПО</a:t>
            </a:r>
          </a:p>
          <a:p>
            <a:pPr algn="ctr"/>
            <a:r>
              <a:rPr lang="ru-RU" sz="1200" dirty="0">
                <a:ln w="0"/>
                <a:solidFill>
                  <a:schemeClr val="bg1"/>
                </a:solidFill>
              </a:rPr>
              <a:t>РУКОВОДИТЕЛЬ КОЛЛЕДЖА</a:t>
            </a:r>
          </a:p>
        </p:txBody>
      </p: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05F419E1-D341-B25B-217C-F922F8781018}"/>
              </a:ext>
            </a:extLst>
          </p:cNvPr>
          <p:cNvSpPr/>
          <p:nvPr/>
        </p:nvSpPr>
        <p:spPr>
          <a:xfrm>
            <a:off x="390295" y="3377838"/>
            <a:ext cx="2065948" cy="516966"/>
          </a:xfrm>
          <a:prstGeom prst="rect">
            <a:avLst/>
          </a:prstGeom>
          <a:solidFill>
            <a:schemeClr val="bg1"/>
          </a:solidFill>
          <a:ln w="12700">
            <a:solidFill>
              <a:srgbClr val="A21C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ln w="0"/>
                <a:solidFill>
                  <a:schemeClr val="tx1"/>
                </a:solidFill>
              </a:rPr>
              <a:t>ПРЕПОДАВАТЕЛИ</a:t>
            </a:r>
          </a:p>
        </p:txBody>
      </p: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B25D470C-9730-846A-BB76-A0121F8CA87C}"/>
              </a:ext>
            </a:extLst>
          </p:cNvPr>
          <p:cNvSpPr/>
          <p:nvPr/>
        </p:nvSpPr>
        <p:spPr>
          <a:xfrm>
            <a:off x="9516813" y="2441862"/>
            <a:ext cx="2503384" cy="740508"/>
          </a:xfrm>
          <a:prstGeom prst="rect">
            <a:avLst/>
          </a:prstGeom>
          <a:solidFill>
            <a:srgbClr val="A21C28"/>
          </a:solidFill>
          <a:ln w="12700">
            <a:solidFill>
              <a:srgbClr val="A21C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cap="all" dirty="0">
                <a:ln w="0"/>
                <a:solidFill>
                  <a:schemeClr val="bg1"/>
                </a:solidFill>
              </a:rPr>
              <a:t>Управление по работе с иностранными гражданами</a:t>
            </a:r>
          </a:p>
        </p:txBody>
      </p:sp>
      <p:sp>
        <p:nvSpPr>
          <p:cNvPr id="67" name="Прямоугольник 66">
            <a:extLst>
              <a:ext uri="{FF2B5EF4-FFF2-40B4-BE49-F238E27FC236}">
                <a16:creationId xmlns:a16="http://schemas.microsoft.com/office/drawing/2014/main" id="{2DFC7844-598B-CF99-5B7E-11450C950CE0}"/>
              </a:ext>
            </a:extLst>
          </p:cNvPr>
          <p:cNvSpPr/>
          <p:nvPr/>
        </p:nvSpPr>
        <p:spPr>
          <a:xfrm>
            <a:off x="9711737" y="3379597"/>
            <a:ext cx="2065948" cy="601827"/>
          </a:xfrm>
          <a:prstGeom prst="rect">
            <a:avLst/>
          </a:prstGeom>
          <a:solidFill>
            <a:srgbClr val="A21C28"/>
          </a:solidFill>
          <a:ln w="12700">
            <a:solidFill>
              <a:srgbClr val="A21C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cap="all" dirty="0">
                <a:ln w="0"/>
                <a:solidFill>
                  <a:schemeClr val="bg1"/>
                </a:solidFill>
              </a:rPr>
              <a:t>Центр развития профессиональной карьеры</a:t>
            </a:r>
          </a:p>
        </p:txBody>
      </p:sp>
      <p:cxnSp>
        <p:nvCxnSpPr>
          <p:cNvPr id="71" name="Прямая соединительная линия 70">
            <a:extLst>
              <a:ext uri="{FF2B5EF4-FFF2-40B4-BE49-F238E27FC236}">
                <a16:creationId xmlns:a16="http://schemas.microsoft.com/office/drawing/2014/main" id="{374359E0-6261-0912-1565-FCEA97A0F4ED}"/>
              </a:ext>
            </a:extLst>
          </p:cNvPr>
          <p:cNvCxnSpPr>
            <a:stCxn id="12" idx="1"/>
          </p:cNvCxnSpPr>
          <p:nvPr/>
        </p:nvCxnSpPr>
        <p:spPr>
          <a:xfrm flipH="1">
            <a:off x="2674961" y="2923887"/>
            <a:ext cx="174512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Прямая соединительная линия 71">
            <a:extLst>
              <a:ext uri="{FF2B5EF4-FFF2-40B4-BE49-F238E27FC236}">
                <a16:creationId xmlns:a16="http://schemas.microsoft.com/office/drawing/2014/main" id="{205E6468-A165-54EC-AC04-3FA1682A53AA}"/>
              </a:ext>
            </a:extLst>
          </p:cNvPr>
          <p:cNvCxnSpPr/>
          <p:nvPr/>
        </p:nvCxnSpPr>
        <p:spPr>
          <a:xfrm flipH="1">
            <a:off x="7771915" y="2915780"/>
            <a:ext cx="174512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Прямая соединительная линия 73">
            <a:extLst>
              <a:ext uri="{FF2B5EF4-FFF2-40B4-BE49-F238E27FC236}">
                <a16:creationId xmlns:a16="http://schemas.microsoft.com/office/drawing/2014/main" id="{89ED465E-CEB6-9618-70B0-49E69B2E5395}"/>
              </a:ext>
            </a:extLst>
          </p:cNvPr>
          <p:cNvCxnSpPr>
            <a:cxnSpLocks/>
            <a:stCxn id="12" idx="3"/>
            <a:endCxn id="67" idx="1"/>
          </p:cNvCxnSpPr>
          <p:nvPr/>
        </p:nvCxnSpPr>
        <p:spPr>
          <a:xfrm>
            <a:off x="7771915" y="2923887"/>
            <a:ext cx="1939822" cy="7566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Прямая соединительная линия 77">
            <a:extLst>
              <a:ext uri="{FF2B5EF4-FFF2-40B4-BE49-F238E27FC236}">
                <a16:creationId xmlns:a16="http://schemas.microsoft.com/office/drawing/2014/main" id="{5497C46F-DECE-D38F-CE5C-915CAD166934}"/>
              </a:ext>
            </a:extLst>
          </p:cNvPr>
          <p:cNvCxnSpPr>
            <a:stCxn id="3" idx="2"/>
            <a:endCxn id="34" idx="0"/>
          </p:cNvCxnSpPr>
          <p:nvPr/>
        </p:nvCxnSpPr>
        <p:spPr>
          <a:xfrm>
            <a:off x="1423269" y="3182370"/>
            <a:ext cx="0" cy="19546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Прямая соединительная линия 79">
            <a:extLst>
              <a:ext uri="{FF2B5EF4-FFF2-40B4-BE49-F238E27FC236}">
                <a16:creationId xmlns:a16="http://schemas.microsoft.com/office/drawing/2014/main" id="{26FC9719-19EE-F40D-1B15-67EC73BE555D}"/>
              </a:ext>
            </a:extLst>
          </p:cNvPr>
          <p:cNvCxnSpPr>
            <a:stCxn id="12" idx="2"/>
            <a:endCxn id="11" idx="0"/>
          </p:cNvCxnSpPr>
          <p:nvPr/>
        </p:nvCxnSpPr>
        <p:spPr>
          <a:xfrm>
            <a:off x="6096000" y="3329910"/>
            <a:ext cx="0" cy="33308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FF1BAE3E-4840-140B-29BE-3F06120F3D16}"/>
              </a:ext>
            </a:extLst>
          </p:cNvPr>
          <p:cNvSpPr/>
          <p:nvPr/>
        </p:nvSpPr>
        <p:spPr>
          <a:xfrm>
            <a:off x="2551690" y="1896221"/>
            <a:ext cx="2014166" cy="499821"/>
          </a:xfrm>
          <a:prstGeom prst="rect">
            <a:avLst/>
          </a:prstGeom>
          <a:solidFill>
            <a:srgbClr val="A21C28"/>
          </a:solidFill>
          <a:ln w="12700">
            <a:solidFill>
              <a:srgbClr val="A21C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cap="al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Проректор по научной работе</a:t>
            </a:r>
            <a:endParaRPr lang="ru-RU" sz="1200" cap="all" dirty="0">
              <a:ln w="0"/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6CF124BD-EDBB-546D-ED70-039DA24871F0}"/>
              </a:ext>
            </a:extLst>
          </p:cNvPr>
          <p:cNvSpPr/>
          <p:nvPr/>
        </p:nvSpPr>
        <p:spPr>
          <a:xfrm>
            <a:off x="7626144" y="1896221"/>
            <a:ext cx="2014166" cy="499821"/>
          </a:xfrm>
          <a:prstGeom prst="rect">
            <a:avLst/>
          </a:prstGeom>
          <a:solidFill>
            <a:srgbClr val="A21C28"/>
          </a:solidFill>
          <a:ln w="12700">
            <a:solidFill>
              <a:srgbClr val="A21C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ПРОРЕКТОР ПО АХР</a:t>
            </a:r>
            <a:endParaRPr lang="ru-RU" sz="1200" dirty="0">
              <a:ln w="0"/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53B79A98-4E32-0E22-7A5B-9F997FEE497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7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28636"/>
            <a:ext cx="12195361" cy="4829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866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A074D7-DC6A-4DBD-AF4E-DBD2E18D2A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382" y="2"/>
            <a:ext cx="10667504" cy="1266090"/>
          </a:xfrm>
        </p:spPr>
        <p:txBody>
          <a:bodyPr>
            <a:normAutofit/>
          </a:bodyPr>
          <a:lstStyle/>
          <a:p>
            <a:r>
              <a:rPr lang="ru-RU" sz="3000" b="1" dirty="0">
                <a:solidFill>
                  <a:srgbClr val="A21C2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ФОРМЫ</a:t>
            </a:r>
            <a:br>
              <a:rPr lang="ru-RU" sz="3000" b="1" dirty="0">
                <a:solidFill>
                  <a:srgbClr val="A21C28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sz="3000" b="1" dirty="0">
                <a:latin typeface="Verdana" panose="020B0604030504040204" pitchFamily="34" charset="0"/>
                <a:ea typeface="Verdana" panose="020B0604030504040204" pitchFamily="34" charset="0"/>
              </a:rPr>
              <a:t>СТУДЕНЧЕСКОГО САМОУПРАВЛЕНИЯ</a:t>
            </a:r>
          </a:p>
        </p:txBody>
      </p:sp>
      <p:sp>
        <p:nvSpPr>
          <p:cNvPr id="6" name="Объект 2">
            <a:extLst>
              <a:ext uri="{FF2B5EF4-FFF2-40B4-BE49-F238E27FC236}">
                <a16:creationId xmlns:a16="http://schemas.microsoft.com/office/drawing/2014/main" id="{87221267-C7A7-49D6-BD3B-6874B263415A}"/>
              </a:ext>
            </a:extLst>
          </p:cNvPr>
          <p:cNvSpPr txBox="1">
            <a:spLocks/>
          </p:cNvSpPr>
          <p:nvPr/>
        </p:nvSpPr>
        <p:spPr>
          <a:xfrm>
            <a:off x="1997776" y="1888367"/>
            <a:ext cx="8678461" cy="1474135"/>
          </a:xfrm>
          <a:prstGeom prst="rect">
            <a:avLst/>
          </a:prstGeom>
        </p:spPr>
        <p:txBody>
          <a:bodyPr anchor="ctr"/>
          <a:lstStyle>
            <a:lvl1pPr marL="297180" indent="-297180" algn="l" defTabSz="1188720" rtl="0" eaLnBrk="1" latinLnBrk="0" hangingPunct="1">
              <a:lnSpc>
                <a:spcPct val="90000"/>
              </a:lnSpc>
              <a:spcBef>
                <a:spcPts val="1300"/>
              </a:spcBef>
              <a:buFont typeface="Arial" panose="020B0604020202020204" pitchFamily="34" charset="0"/>
              <a:buChar char="•"/>
              <a:defRPr sz="36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91540" indent="-297180" algn="l" defTabSz="1188720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31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85900" indent="-297180" algn="l" defTabSz="1188720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80260" indent="-297180" algn="l" defTabSz="1188720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3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74620" indent="-297180" algn="l" defTabSz="1188720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3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68980" indent="-297180" algn="l" defTabSz="1188720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3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863340" indent="-297180" algn="l" defTabSz="1188720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3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457700" indent="-297180" algn="l" defTabSz="1188720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3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052060" indent="-297180" algn="l" defTabSz="1188720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3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b="1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СТУДЕНЧЕСКИЙ СОВЕТ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постоянно действующий представительный орган обучающихся Университета действует на основании Положения</a:t>
            </a:r>
          </a:p>
        </p:txBody>
      </p:sp>
      <p:sp>
        <p:nvSpPr>
          <p:cNvPr id="8" name="Объект 2">
            <a:extLst>
              <a:ext uri="{FF2B5EF4-FFF2-40B4-BE49-F238E27FC236}">
                <a16:creationId xmlns:a16="http://schemas.microsoft.com/office/drawing/2014/main" id="{2B0B6DEA-9A49-4534-B2EF-76601981F888}"/>
              </a:ext>
            </a:extLst>
          </p:cNvPr>
          <p:cNvSpPr txBox="1">
            <a:spLocks/>
          </p:cNvSpPr>
          <p:nvPr/>
        </p:nvSpPr>
        <p:spPr>
          <a:xfrm>
            <a:off x="1997776" y="4274640"/>
            <a:ext cx="8678461" cy="1474135"/>
          </a:xfrm>
          <a:prstGeom prst="rect">
            <a:avLst/>
          </a:prstGeom>
        </p:spPr>
        <p:txBody>
          <a:bodyPr anchor="ctr"/>
          <a:lstStyle>
            <a:lvl1pPr marL="297180" indent="-297180" algn="l" defTabSz="1188720" rtl="0" eaLnBrk="1" latinLnBrk="0" hangingPunct="1">
              <a:lnSpc>
                <a:spcPct val="90000"/>
              </a:lnSpc>
              <a:spcBef>
                <a:spcPts val="1300"/>
              </a:spcBef>
              <a:buFont typeface="Arial" panose="020B0604020202020204" pitchFamily="34" charset="0"/>
              <a:buChar char="•"/>
              <a:defRPr sz="36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91540" indent="-297180" algn="l" defTabSz="1188720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31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85900" indent="-297180" algn="l" defTabSz="1188720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80260" indent="-297180" algn="l" defTabSz="1188720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3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74620" indent="-297180" algn="l" defTabSz="1188720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3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68980" indent="-297180" algn="l" defTabSz="1188720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3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863340" indent="-297180" algn="l" defTabSz="1188720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3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457700" indent="-297180" algn="l" defTabSz="1188720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3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052060" indent="-297180" algn="l" defTabSz="1188720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3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b="1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КОНФЕРЕНЦИЯ ОБУЧАЮЩИХСЯ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Принимает решение o создании Студенческого совета и принятии Положения o Студенческом совете, внесения изменений и дополнений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Заслушивает и утверждает отчеты o работе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Определяет приоритетные направления деятельности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Решает вопрос o досрочном приостановлении полномочий Студенческого совета любого уровня</a:t>
            </a:r>
          </a:p>
        </p:txBody>
      </p:sp>
      <p:pic>
        <p:nvPicPr>
          <p:cNvPr id="7" name="object 134">
            <a:extLst>
              <a:ext uri="{FF2B5EF4-FFF2-40B4-BE49-F238E27FC236}">
                <a16:creationId xmlns:a16="http://schemas.microsoft.com/office/drawing/2014/main" id="{6D9219EF-0879-43B2-9995-13F0FEF45FAD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91759" y="1888368"/>
            <a:ext cx="1474135" cy="1474135"/>
          </a:xfrm>
          <a:prstGeom prst="rect">
            <a:avLst/>
          </a:prstGeom>
        </p:spPr>
      </p:pic>
      <p:grpSp>
        <p:nvGrpSpPr>
          <p:cNvPr id="9" name="object 114">
            <a:extLst>
              <a:ext uri="{FF2B5EF4-FFF2-40B4-BE49-F238E27FC236}">
                <a16:creationId xmlns:a16="http://schemas.microsoft.com/office/drawing/2014/main" id="{EFDE4A6D-9CB0-479E-9016-02DB3F5FBAFC}"/>
              </a:ext>
            </a:extLst>
          </p:cNvPr>
          <p:cNvGrpSpPr/>
          <p:nvPr/>
        </p:nvGrpSpPr>
        <p:grpSpPr>
          <a:xfrm>
            <a:off x="338235" y="3984779"/>
            <a:ext cx="1474136" cy="1474136"/>
            <a:chOff x="3039467" y="8541656"/>
            <a:chExt cx="865505" cy="865505"/>
          </a:xfrm>
        </p:grpSpPr>
        <p:sp>
          <p:nvSpPr>
            <p:cNvPr id="10" name="object 115">
              <a:extLst>
                <a:ext uri="{FF2B5EF4-FFF2-40B4-BE49-F238E27FC236}">
                  <a16:creationId xmlns:a16="http://schemas.microsoft.com/office/drawing/2014/main" id="{6A58DED2-726D-4996-A0D1-A9FD832E2F39}"/>
                </a:ext>
              </a:extLst>
            </p:cNvPr>
            <p:cNvSpPr/>
            <p:nvPr/>
          </p:nvSpPr>
          <p:spPr>
            <a:xfrm>
              <a:off x="3039467" y="8541656"/>
              <a:ext cx="865505" cy="865505"/>
            </a:xfrm>
            <a:custGeom>
              <a:avLst/>
              <a:gdLst/>
              <a:ahLst/>
              <a:cxnLst/>
              <a:rect l="l" t="t" r="r" b="b"/>
              <a:pathLst>
                <a:path w="865504" h="865504">
                  <a:moveTo>
                    <a:pt x="432730" y="0"/>
                  </a:moveTo>
                  <a:lnTo>
                    <a:pt x="385580" y="2539"/>
                  </a:lnTo>
                  <a:lnTo>
                    <a:pt x="339900" y="9980"/>
                  </a:lnTo>
                  <a:lnTo>
                    <a:pt x="295955" y="22060"/>
                  </a:lnTo>
                  <a:lnTo>
                    <a:pt x="254008" y="38513"/>
                  </a:lnTo>
                  <a:lnTo>
                    <a:pt x="214324" y="59078"/>
                  </a:lnTo>
                  <a:lnTo>
                    <a:pt x="177166" y="83488"/>
                  </a:lnTo>
                  <a:lnTo>
                    <a:pt x="142799" y="111482"/>
                  </a:lnTo>
                  <a:lnTo>
                    <a:pt x="111486" y="142793"/>
                  </a:lnTo>
                  <a:lnTo>
                    <a:pt x="83492" y="177159"/>
                  </a:lnTo>
                  <a:lnTo>
                    <a:pt x="59081" y="214316"/>
                  </a:lnTo>
                  <a:lnTo>
                    <a:pt x="38515" y="253999"/>
                  </a:lnTo>
                  <a:lnTo>
                    <a:pt x="22061" y="295945"/>
                  </a:lnTo>
                  <a:lnTo>
                    <a:pt x="9980" y="339890"/>
                  </a:lnTo>
                  <a:lnTo>
                    <a:pt x="2539" y="385569"/>
                  </a:lnTo>
                  <a:lnTo>
                    <a:pt x="0" y="432719"/>
                  </a:lnTo>
                  <a:lnTo>
                    <a:pt x="2539" y="479870"/>
                  </a:lnTo>
                  <a:lnTo>
                    <a:pt x="9980" y="525549"/>
                  </a:lnTo>
                  <a:lnTo>
                    <a:pt x="22061" y="569494"/>
                  </a:lnTo>
                  <a:lnTo>
                    <a:pt x="38515" y="611441"/>
                  </a:lnTo>
                  <a:lnTo>
                    <a:pt x="59081" y="651125"/>
                  </a:lnTo>
                  <a:lnTo>
                    <a:pt x="83492" y="688283"/>
                  </a:lnTo>
                  <a:lnTo>
                    <a:pt x="111486" y="722650"/>
                  </a:lnTo>
                  <a:lnTo>
                    <a:pt x="142799" y="753963"/>
                  </a:lnTo>
                  <a:lnTo>
                    <a:pt x="177166" y="781957"/>
                  </a:lnTo>
                  <a:lnTo>
                    <a:pt x="214324" y="806369"/>
                  </a:lnTo>
                  <a:lnTo>
                    <a:pt x="254008" y="826934"/>
                  </a:lnTo>
                  <a:lnTo>
                    <a:pt x="295955" y="843388"/>
                  </a:lnTo>
                  <a:lnTo>
                    <a:pt x="339900" y="855469"/>
                  </a:lnTo>
                  <a:lnTo>
                    <a:pt x="385580" y="862910"/>
                  </a:lnTo>
                  <a:lnTo>
                    <a:pt x="432730" y="865450"/>
                  </a:lnTo>
                  <a:lnTo>
                    <a:pt x="479880" y="862910"/>
                  </a:lnTo>
                  <a:lnTo>
                    <a:pt x="525559" y="855469"/>
                  </a:lnTo>
                  <a:lnTo>
                    <a:pt x="569504" y="843388"/>
                  </a:lnTo>
                  <a:lnTo>
                    <a:pt x="611450" y="826934"/>
                  </a:lnTo>
                  <a:lnTo>
                    <a:pt x="651133" y="806369"/>
                  </a:lnTo>
                  <a:lnTo>
                    <a:pt x="688290" y="781957"/>
                  </a:lnTo>
                  <a:lnTo>
                    <a:pt x="722656" y="753963"/>
                  </a:lnTo>
                  <a:lnTo>
                    <a:pt x="753967" y="722650"/>
                  </a:lnTo>
                  <a:lnTo>
                    <a:pt x="781961" y="688283"/>
                  </a:lnTo>
                  <a:lnTo>
                    <a:pt x="806371" y="651125"/>
                  </a:lnTo>
                  <a:lnTo>
                    <a:pt x="826936" y="611441"/>
                  </a:lnTo>
                  <a:lnTo>
                    <a:pt x="843390" y="569494"/>
                  </a:lnTo>
                  <a:lnTo>
                    <a:pt x="855469" y="525549"/>
                  </a:lnTo>
                  <a:lnTo>
                    <a:pt x="862910" y="479870"/>
                  </a:lnTo>
                  <a:lnTo>
                    <a:pt x="865450" y="432719"/>
                  </a:lnTo>
                  <a:lnTo>
                    <a:pt x="862910" y="385569"/>
                  </a:lnTo>
                  <a:lnTo>
                    <a:pt x="855469" y="339890"/>
                  </a:lnTo>
                  <a:lnTo>
                    <a:pt x="843390" y="295945"/>
                  </a:lnTo>
                  <a:lnTo>
                    <a:pt x="826936" y="253999"/>
                  </a:lnTo>
                  <a:lnTo>
                    <a:pt x="806371" y="214316"/>
                  </a:lnTo>
                  <a:lnTo>
                    <a:pt x="781961" y="177159"/>
                  </a:lnTo>
                  <a:lnTo>
                    <a:pt x="753967" y="142793"/>
                  </a:lnTo>
                  <a:lnTo>
                    <a:pt x="722656" y="111482"/>
                  </a:lnTo>
                  <a:lnTo>
                    <a:pt x="688290" y="83488"/>
                  </a:lnTo>
                  <a:lnTo>
                    <a:pt x="651133" y="59078"/>
                  </a:lnTo>
                  <a:lnTo>
                    <a:pt x="611450" y="38513"/>
                  </a:lnTo>
                  <a:lnTo>
                    <a:pt x="569504" y="22060"/>
                  </a:lnTo>
                  <a:lnTo>
                    <a:pt x="525559" y="9980"/>
                  </a:lnTo>
                  <a:lnTo>
                    <a:pt x="479880" y="2539"/>
                  </a:lnTo>
                  <a:lnTo>
                    <a:pt x="432730" y="0"/>
                  </a:lnTo>
                  <a:close/>
                </a:path>
              </a:pathLst>
            </a:custGeom>
            <a:solidFill>
              <a:srgbClr val="9D22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6">
              <a:extLst>
                <a:ext uri="{FF2B5EF4-FFF2-40B4-BE49-F238E27FC236}">
                  <a16:creationId xmlns:a16="http://schemas.microsoft.com/office/drawing/2014/main" id="{B3361316-FCB1-4443-90AE-2932B60E70B3}"/>
                </a:ext>
              </a:extLst>
            </p:cNvPr>
            <p:cNvSpPr/>
            <p:nvPr/>
          </p:nvSpPr>
          <p:spPr>
            <a:xfrm>
              <a:off x="3163704" y="8804234"/>
              <a:ext cx="617220" cy="340360"/>
            </a:xfrm>
            <a:custGeom>
              <a:avLst/>
              <a:gdLst/>
              <a:ahLst/>
              <a:cxnLst/>
              <a:rect l="l" t="t" r="r" b="b"/>
              <a:pathLst>
                <a:path w="617220" h="340359">
                  <a:moveTo>
                    <a:pt x="459767" y="134362"/>
                  </a:moveTo>
                  <a:lnTo>
                    <a:pt x="439923" y="134362"/>
                  </a:lnTo>
                  <a:lnTo>
                    <a:pt x="516256" y="238107"/>
                  </a:lnTo>
                  <a:lnTo>
                    <a:pt x="511994" y="243259"/>
                  </a:lnTo>
                  <a:lnTo>
                    <a:pt x="506169" y="251700"/>
                  </a:lnTo>
                  <a:lnTo>
                    <a:pt x="501908" y="260959"/>
                  </a:lnTo>
                  <a:lnTo>
                    <a:pt x="499293" y="270805"/>
                  </a:lnTo>
                  <a:lnTo>
                    <a:pt x="498403" y="281007"/>
                  </a:lnTo>
                  <a:lnTo>
                    <a:pt x="503070" y="304067"/>
                  </a:lnTo>
                  <a:lnTo>
                    <a:pt x="515789" y="322918"/>
                  </a:lnTo>
                  <a:lnTo>
                    <a:pt x="534639" y="335637"/>
                  </a:lnTo>
                  <a:lnTo>
                    <a:pt x="557700" y="340303"/>
                  </a:lnTo>
                  <a:lnTo>
                    <a:pt x="580754" y="335637"/>
                  </a:lnTo>
                  <a:lnTo>
                    <a:pt x="597532" y="324314"/>
                  </a:lnTo>
                  <a:lnTo>
                    <a:pt x="557700" y="324314"/>
                  </a:lnTo>
                  <a:lnTo>
                    <a:pt x="540851" y="320906"/>
                  </a:lnTo>
                  <a:lnTo>
                    <a:pt x="527080" y="311617"/>
                  </a:lnTo>
                  <a:lnTo>
                    <a:pt x="517790" y="297850"/>
                  </a:lnTo>
                  <a:lnTo>
                    <a:pt x="514382" y="281007"/>
                  </a:lnTo>
                  <a:lnTo>
                    <a:pt x="517790" y="264164"/>
                  </a:lnTo>
                  <a:lnTo>
                    <a:pt x="527080" y="250396"/>
                  </a:lnTo>
                  <a:lnTo>
                    <a:pt x="540851" y="241107"/>
                  </a:lnTo>
                  <a:lnTo>
                    <a:pt x="557700" y="237699"/>
                  </a:lnTo>
                  <a:lnTo>
                    <a:pt x="597532" y="237699"/>
                  </a:lnTo>
                  <a:lnTo>
                    <a:pt x="584111" y="228642"/>
                  </a:lnTo>
                  <a:lnTo>
                    <a:pt x="529146" y="228642"/>
                  </a:lnTo>
                  <a:lnTo>
                    <a:pt x="459767" y="134362"/>
                  </a:lnTo>
                  <a:close/>
                </a:path>
                <a:path w="617220" h="340359">
                  <a:moveTo>
                    <a:pt x="597532" y="237699"/>
                  </a:moveTo>
                  <a:lnTo>
                    <a:pt x="557700" y="237699"/>
                  </a:lnTo>
                  <a:lnTo>
                    <a:pt x="574538" y="241107"/>
                  </a:lnTo>
                  <a:lnTo>
                    <a:pt x="588306" y="250396"/>
                  </a:lnTo>
                  <a:lnTo>
                    <a:pt x="597598" y="264164"/>
                  </a:lnTo>
                  <a:lnTo>
                    <a:pt x="601007" y="281007"/>
                  </a:lnTo>
                  <a:lnTo>
                    <a:pt x="597598" y="297850"/>
                  </a:lnTo>
                  <a:lnTo>
                    <a:pt x="588306" y="311617"/>
                  </a:lnTo>
                  <a:lnTo>
                    <a:pt x="574538" y="320906"/>
                  </a:lnTo>
                  <a:lnTo>
                    <a:pt x="557700" y="324314"/>
                  </a:lnTo>
                  <a:lnTo>
                    <a:pt x="597532" y="324314"/>
                  </a:lnTo>
                  <a:lnTo>
                    <a:pt x="599602" y="322918"/>
                  </a:lnTo>
                  <a:lnTo>
                    <a:pt x="612320" y="304067"/>
                  </a:lnTo>
                  <a:lnTo>
                    <a:pt x="616986" y="281007"/>
                  </a:lnTo>
                  <a:lnTo>
                    <a:pt x="612320" y="257946"/>
                  </a:lnTo>
                  <a:lnTo>
                    <a:pt x="599602" y="239096"/>
                  </a:lnTo>
                  <a:lnTo>
                    <a:pt x="597532" y="237699"/>
                  </a:lnTo>
                  <a:close/>
                </a:path>
                <a:path w="617220" h="340359">
                  <a:moveTo>
                    <a:pt x="116194" y="108258"/>
                  </a:moveTo>
                  <a:lnTo>
                    <a:pt x="93306" y="108258"/>
                  </a:lnTo>
                  <a:lnTo>
                    <a:pt x="187250" y="199962"/>
                  </a:lnTo>
                  <a:lnTo>
                    <a:pt x="181324" y="213113"/>
                  </a:lnTo>
                  <a:lnTo>
                    <a:pt x="179575" y="221270"/>
                  </a:lnTo>
                  <a:lnTo>
                    <a:pt x="179575" y="229699"/>
                  </a:lnTo>
                  <a:lnTo>
                    <a:pt x="184242" y="252760"/>
                  </a:lnTo>
                  <a:lnTo>
                    <a:pt x="196961" y="271610"/>
                  </a:lnTo>
                  <a:lnTo>
                    <a:pt x="215811" y="284329"/>
                  </a:lnTo>
                  <a:lnTo>
                    <a:pt x="238872" y="288996"/>
                  </a:lnTo>
                  <a:lnTo>
                    <a:pt x="261928" y="284329"/>
                  </a:lnTo>
                  <a:lnTo>
                    <a:pt x="278694" y="273017"/>
                  </a:lnTo>
                  <a:lnTo>
                    <a:pt x="238861" y="273017"/>
                  </a:lnTo>
                  <a:lnTo>
                    <a:pt x="222018" y="269608"/>
                  </a:lnTo>
                  <a:lnTo>
                    <a:pt x="208251" y="260315"/>
                  </a:lnTo>
                  <a:lnTo>
                    <a:pt x="198962" y="246544"/>
                  </a:lnTo>
                  <a:lnTo>
                    <a:pt x="195554" y="229699"/>
                  </a:lnTo>
                  <a:lnTo>
                    <a:pt x="198962" y="212859"/>
                  </a:lnTo>
                  <a:lnTo>
                    <a:pt x="208251" y="199088"/>
                  </a:lnTo>
                  <a:lnTo>
                    <a:pt x="222018" y="189792"/>
                  </a:lnTo>
                  <a:lnTo>
                    <a:pt x="235087" y="187146"/>
                  </a:lnTo>
                  <a:lnTo>
                    <a:pt x="196988" y="187146"/>
                  </a:lnTo>
                  <a:lnTo>
                    <a:pt x="116194" y="108258"/>
                  </a:lnTo>
                  <a:close/>
                </a:path>
                <a:path w="617220" h="340359">
                  <a:moveTo>
                    <a:pt x="278801" y="186381"/>
                  </a:moveTo>
                  <a:lnTo>
                    <a:pt x="238861" y="186381"/>
                  </a:lnTo>
                  <a:lnTo>
                    <a:pt x="255706" y="189792"/>
                  </a:lnTo>
                  <a:lnTo>
                    <a:pt x="269477" y="199088"/>
                  </a:lnTo>
                  <a:lnTo>
                    <a:pt x="278770" y="212859"/>
                  </a:lnTo>
                  <a:lnTo>
                    <a:pt x="282179" y="229699"/>
                  </a:lnTo>
                  <a:lnTo>
                    <a:pt x="278770" y="246544"/>
                  </a:lnTo>
                  <a:lnTo>
                    <a:pt x="269477" y="260315"/>
                  </a:lnTo>
                  <a:lnTo>
                    <a:pt x="255706" y="269608"/>
                  </a:lnTo>
                  <a:lnTo>
                    <a:pt x="238861" y="273017"/>
                  </a:lnTo>
                  <a:lnTo>
                    <a:pt x="278694" y="273017"/>
                  </a:lnTo>
                  <a:lnTo>
                    <a:pt x="280779" y="271610"/>
                  </a:lnTo>
                  <a:lnTo>
                    <a:pt x="293500" y="252760"/>
                  </a:lnTo>
                  <a:lnTo>
                    <a:pt x="298168" y="229699"/>
                  </a:lnTo>
                  <a:lnTo>
                    <a:pt x="298168" y="226045"/>
                  </a:lnTo>
                  <a:lnTo>
                    <a:pt x="297812" y="222317"/>
                  </a:lnTo>
                  <a:lnTo>
                    <a:pt x="296336" y="214517"/>
                  </a:lnTo>
                  <a:lnTo>
                    <a:pt x="311009" y="197784"/>
                  </a:lnTo>
                  <a:lnTo>
                    <a:pt x="289739" y="197784"/>
                  </a:lnTo>
                  <a:lnTo>
                    <a:pt x="283300" y="190496"/>
                  </a:lnTo>
                  <a:lnTo>
                    <a:pt x="278801" y="186381"/>
                  </a:lnTo>
                  <a:close/>
                </a:path>
                <a:path w="617220" h="340359">
                  <a:moveTo>
                    <a:pt x="557700" y="221710"/>
                  </a:moveTo>
                  <a:lnTo>
                    <a:pt x="549972" y="221710"/>
                  </a:lnTo>
                  <a:lnTo>
                    <a:pt x="542454" y="223186"/>
                  </a:lnTo>
                  <a:lnTo>
                    <a:pt x="529146" y="228642"/>
                  </a:lnTo>
                  <a:lnTo>
                    <a:pt x="584111" y="228642"/>
                  </a:lnTo>
                  <a:lnTo>
                    <a:pt x="580754" y="226377"/>
                  </a:lnTo>
                  <a:lnTo>
                    <a:pt x="557700" y="221710"/>
                  </a:lnTo>
                  <a:close/>
                </a:path>
                <a:path w="617220" h="340359">
                  <a:moveTo>
                    <a:pt x="403767" y="27486"/>
                  </a:moveTo>
                  <a:lnTo>
                    <a:pt x="380707" y="32152"/>
                  </a:lnTo>
                  <a:lnTo>
                    <a:pt x="361856" y="44871"/>
                  </a:lnTo>
                  <a:lnTo>
                    <a:pt x="349137" y="63722"/>
                  </a:lnTo>
                  <a:lnTo>
                    <a:pt x="344471" y="86782"/>
                  </a:lnTo>
                  <a:lnTo>
                    <a:pt x="345004" y="94687"/>
                  </a:lnTo>
                  <a:lnTo>
                    <a:pt x="346583" y="102420"/>
                  </a:lnTo>
                  <a:lnTo>
                    <a:pt x="349180" y="109879"/>
                  </a:lnTo>
                  <a:lnTo>
                    <a:pt x="352764" y="116959"/>
                  </a:lnTo>
                  <a:lnTo>
                    <a:pt x="355936" y="122299"/>
                  </a:lnTo>
                  <a:lnTo>
                    <a:pt x="289739" y="197784"/>
                  </a:lnTo>
                  <a:lnTo>
                    <a:pt x="311009" y="197784"/>
                  </a:lnTo>
                  <a:lnTo>
                    <a:pt x="367067" y="133859"/>
                  </a:lnTo>
                  <a:lnTo>
                    <a:pt x="459397" y="133859"/>
                  </a:lnTo>
                  <a:lnTo>
                    <a:pt x="456623" y="130090"/>
                  </a:lnTo>
                  <a:lnTo>
                    <a:pt x="403767" y="130090"/>
                  </a:lnTo>
                  <a:lnTo>
                    <a:pt x="386924" y="126682"/>
                  </a:lnTo>
                  <a:lnTo>
                    <a:pt x="373157" y="117393"/>
                  </a:lnTo>
                  <a:lnTo>
                    <a:pt x="363868" y="103625"/>
                  </a:lnTo>
                  <a:lnTo>
                    <a:pt x="360460" y="86782"/>
                  </a:lnTo>
                  <a:lnTo>
                    <a:pt x="363868" y="69933"/>
                  </a:lnTo>
                  <a:lnTo>
                    <a:pt x="373157" y="56163"/>
                  </a:lnTo>
                  <a:lnTo>
                    <a:pt x="386924" y="46872"/>
                  </a:lnTo>
                  <a:lnTo>
                    <a:pt x="403767" y="43464"/>
                  </a:lnTo>
                  <a:lnTo>
                    <a:pt x="443603" y="43464"/>
                  </a:lnTo>
                  <a:lnTo>
                    <a:pt x="426831" y="32152"/>
                  </a:lnTo>
                  <a:lnTo>
                    <a:pt x="403767" y="27486"/>
                  </a:lnTo>
                  <a:close/>
                </a:path>
                <a:path w="617220" h="340359">
                  <a:moveTo>
                    <a:pt x="238872" y="170403"/>
                  </a:moveTo>
                  <a:lnTo>
                    <a:pt x="196988" y="187146"/>
                  </a:lnTo>
                  <a:lnTo>
                    <a:pt x="235087" y="187146"/>
                  </a:lnTo>
                  <a:lnTo>
                    <a:pt x="238861" y="186381"/>
                  </a:lnTo>
                  <a:lnTo>
                    <a:pt x="278801" y="186381"/>
                  </a:lnTo>
                  <a:lnTo>
                    <a:pt x="273975" y="181967"/>
                  </a:lnTo>
                  <a:lnTo>
                    <a:pt x="263206" y="175659"/>
                  </a:lnTo>
                  <a:lnTo>
                    <a:pt x="251377" y="171746"/>
                  </a:lnTo>
                  <a:lnTo>
                    <a:pt x="238872" y="170403"/>
                  </a:lnTo>
                  <a:close/>
                </a:path>
                <a:path w="617220" h="340359">
                  <a:moveTo>
                    <a:pt x="459397" y="133859"/>
                  </a:moveTo>
                  <a:lnTo>
                    <a:pt x="367067" y="133859"/>
                  </a:lnTo>
                  <a:lnTo>
                    <a:pt x="373203" y="137566"/>
                  </a:lnTo>
                  <a:lnTo>
                    <a:pt x="380345" y="141246"/>
                  </a:lnTo>
                  <a:lnTo>
                    <a:pt x="387892" y="143911"/>
                  </a:lnTo>
                  <a:lnTo>
                    <a:pt x="395736" y="145532"/>
                  </a:lnTo>
                  <a:lnTo>
                    <a:pt x="403767" y="146079"/>
                  </a:lnTo>
                  <a:lnTo>
                    <a:pt x="411483" y="145571"/>
                  </a:lnTo>
                  <a:lnTo>
                    <a:pt x="419044" y="144067"/>
                  </a:lnTo>
                  <a:lnTo>
                    <a:pt x="426346" y="141595"/>
                  </a:lnTo>
                  <a:lnTo>
                    <a:pt x="433285" y="138184"/>
                  </a:lnTo>
                  <a:lnTo>
                    <a:pt x="439923" y="134362"/>
                  </a:lnTo>
                  <a:lnTo>
                    <a:pt x="459767" y="134362"/>
                  </a:lnTo>
                  <a:lnTo>
                    <a:pt x="459397" y="133859"/>
                  </a:lnTo>
                  <a:close/>
                </a:path>
                <a:path w="617220" h="340359">
                  <a:moveTo>
                    <a:pt x="443603" y="43464"/>
                  </a:moveTo>
                  <a:lnTo>
                    <a:pt x="403767" y="43464"/>
                  </a:lnTo>
                  <a:lnTo>
                    <a:pt x="420618" y="46872"/>
                  </a:lnTo>
                  <a:lnTo>
                    <a:pt x="434392" y="56163"/>
                  </a:lnTo>
                  <a:lnTo>
                    <a:pt x="443686" y="69933"/>
                  </a:lnTo>
                  <a:lnTo>
                    <a:pt x="447096" y="86782"/>
                  </a:lnTo>
                  <a:lnTo>
                    <a:pt x="443686" y="103625"/>
                  </a:lnTo>
                  <a:lnTo>
                    <a:pt x="434392" y="117393"/>
                  </a:lnTo>
                  <a:lnTo>
                    <a:pt x="420618" y="126682"/>
                  </a:lnTo>
                  <a:lnTo>
                    <a:pt x="403767" y="130090"/>
                  </a:lnTo>
                  <a:lnTo>
                    <a:pt x="456623" y="130090"/>
                  </a:lnTo>
                  <a:lnTo>
                    <a:pt x="451221" y="122750"/>
                  </a:lnTo>
                  <a:lnTo>
                    <a:pt x="454268" y="117828"/>
                  </a:lnTo>
                  <a:lnTo>
                    <a:pt x="458076" y="110582"/>
                  </a:lnTo>
                  <a:lnTo>
                    <a:pt x="460836" y="102922"/>
                  </a:lnTo>
                  <a:lnTo>
                    <a:pt x="462517" y="94954"/>
                  </a:lnTo>
                  <a:lnTo>
                    <a:pt x="463085" y="86782"/>
                  </a:lnTo>
                  <a:lnTo>
                    <a:pt x="458415" y="63722"/>
                  </a:lnTo>
                  <a:lnTo>
                    <a:pt x="445689" y="44871"/>
                  </a:lnTo>
                  <a:lnTo>
                    <a:pt x="443603" y="43464"/>
                  </a:lnTo>
                  <a:close/>
                </a:path>
                <a:path w="617220" h="340359">
                  <a:moveTo>
                    <a:pt x="59296" y="0"/>
                  </a:moveTo>
                  <a:lnTo>
                    <a:pt x="36235" y="4668"/>
                  </a:lnTo>
                  <a:lnTo>
                    <a:pt x="17385" y="17389"/>
                  </a:lnTo>
                  <a:lnTo>
                    <a:pt x="4666" y="36240"/>
                  </a:lnTo>
                  <a:lnTo>
                    <a:pt x="0" y="59296"/>
                  </a:lnTo>
                  <a:lnTo>
                    <a:pt x="4666" y="82357"/>
                  </a:lnTo>
                  <a:lnTo>
                    <a:pt x="17385" y="101207"/>
                  </a:lnTo>
                  <a:lnTo>
                    <a:pt x="36235" y="113926"/>
                  </a:lnTo>
                  <a:lnTo>
                    <a:pt x="59296" y="118593"/>
                  </a:lnTo>
                  <a:lnTo>
                    <a:pt x="66707" y="118125"/>
                  </a:lnTo>
                  <a:lnTo>
                    <a:pt x="73983" y="116739"/>
                  </a:lnTo>
                  <a:lnTo>
                    <a:pt x="81025" y="114458"/>
                  </a:lnTo>
                  <a:lnTo>
                    <a:pt x="87735" y="111305"/>
                  </a:lnTo>
                  <a:lnTo>
                    <a:pt x="93306" y="108258"/>
                  </a:lnTo>
                  <a:lnTo>
                    <a:pt x="116194" y="108258"/>
                  </a:lnTo>
                  <a:lnTo>
                    <a:pt x="110403" y="102604"/>
                  </a:lnTo>
                  <a:lnTo>
                    <a:pt x="59286" y="102604"/>
                  </a:lnTo>
                  <a:lnTo>
                    <a:pt x="42449" y="99196"/>
                  </a:lnTo>
                  <a:lnTo>
                    <a:pt x="28684" y="89906"/>
                  </a:lnTo>
                  <a:lnTo>
                    <a:pt x="19395" y="76133"/>
                  </a:lnTo>
                  <a:lnTo>
                    <a:pt x="15989" y="59296"/>
                  </a:lnTo>
                  <a:lnTo>
                    <a:pt x="19397" y="42447"/>
                  </a:lnTo>
                  <a:lnTo>
                    <a:pt x="28686" y="28677"/>
                  </a:lnTo>
                  <a:lnTo>
                    <a:pt x="42453" y="19386"/>
                  </a:lnTo>
                  <a:lnTo>
                    <a:pt x="59296" y="15978"/>
                  </a:lnTo>
                  <a:lnTo>
                    <a:pt x="99116" y="15978"/>
                  </a:lnTo>
                  <a:lnTo>
                    <a:pt x="82357" y="4668"/>
                  </a:lnTo>
                  <a:lnTo>
                    <a:pt x="59296" y="0"/>
                  </a:lnTo>
                  <a:close/>
                </a:path>
                <a:path w="617220" h="340359">
                  <a:moveTo>
                    <a:pt x="99116" y="15978"/>
                  </a:moveTo>
                  <a:lnTo>
                    <a:pt x="59296" y="15978"/>
                  </a:lnTo>
                  <a:lnTo>
                    <a:pt x="76139" y="19386"/>
                  </a:lnTo>
                  <a:lnTo>
                    <a:pt x="89906" y="28677"/>
                  </a:lnTo>
                  <a:lnTo>
                    <a:pt x="99196" y="42447"/>
                  </a:lnTo>
                  <a:lnTo>
                    <a:pt x="102604" y="59296"/>
                  </a:lnTo>
                  <a:lnTo>
                    <a:pt x="99194" y="76139"/>
                  </a:lnTo>
                  <a:lnTo>
                    <a:pt x="89901" y="89906"/>
                  </a:lnTo>
                  <a:lnTo>
                    <a:pt x="76130" y="99196"/>
                  </a:lnTo>
                  <a:lnTo>
                    <a:pt x="59286" y="102604"/>
                  </a:lnTo>
                  <a:lnTo>
                    <a:pt x="110403" y="102604"/>
                  </a:lnTo>
                  <a:lnTo>
                    <a:pt x="105148" y="97473"/>
                  </a:lnTo>
                  <a:lnTo>
                    <a:pt x="108991" y="91588"/>
                  </a:lnTo>
                  <a:lnTo>
                    <a:pt x="113142" y="84090"/>
                  </a:lnTo>
                  <a:lnTo>
                    <a:pt x="116148" y="76133"/>
                  </a:lnTo>
                  <a:lnTo>
                    <a:pt x="117976" y="67832"/>
                  </a:lnTo>
                  <a:lnTo>
                    <a:pt x="118593" y="59296"/>
                  </a:lnTo>
                  <a:lnTo>
                    <a:pt x="113926" y="36240"/>
                  </a:lnTo>
                  <a:lnTo>
                    <a:pt x="101207" y="17389"/>
                  </a:lnTo>
                  <a:lnTo>
                    <a:pt x="99116" y="1597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00EA9E1-7541-8282-3FF2-A6969B0DCB2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014" t="29185" r="47272" b="49930"/>
          <a:stretch/>
        </p:blipFill>
        <p:spPr>
          <a:xfrm>
            <a:off x="11163869" y="57548"/>
            <a:ext cx="951088" cy="953925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0F6EAC9-470B-BB93-2C59-FC386B7474D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37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28636"/>
            <a:ext cx="12195361" cy="4829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6703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A074D7-DC6A-4DBD-AF4E-DBD2E18D2A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382" y="2"/>
            <a:ext cx="10667504" cy="1266090"/>
          </a:xfrm>
        </p:spPr>
        <p:txBody>
          <a:bodyPr>
            <a:normAutofit/>
          </a:bodyPr>
          <a:lstStyle/>
          <a:p>
            <a:r>
              <a:rPr lang="ru-RU" sz="3000" b="1" dirty="0">
                <a:solidFill>
                  <a:srgbClr val="A21C2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РУКОВОДСТВО</a:t>
            </a:r>
            <a:br>
              <a:rPr lang="ru-RU" sz="3000" b="1" dirty="0">
                <a:solidFill>
                  <a:srgbClr val="A21C28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sz="3000" b="1" dirty="0">
                <a:latin typeface="Verdana" panose="020B0604030504040204" pitchFamily="34" charset="0"/>
                <a:ea typeface="Verdana" panose="020B0604030504040204" pitchFamily="34" charset="0"/>
              </a:rPr>
              <a:t>СТУДЕНЧЕСКОГО СОВЕТА</a:t>
            </a:r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57746E17-70EC-487A-A5E8-4D7D28F3D0AC}"/>
              </a:ext>
            </a:extLst>
          </p:cNvPr>
          <p:cNvSpPr/>
          <p:nvPr/>
        </p:nvSpPr>
        <p:spPr>
          <a:xfrm>
            <a:off x="888491" y="1617319"/>
            <a:ext cx="3047119" cy="784837"/>
          </a:xfrm>
          <a:prstGeom prst="rect">
            <a:avLst/>
          </a:prstGeom>
          <a:solidFill>
            <a:srgbClr val="A21C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bg1"/>
                </a:solidFill>
              </a:rPr>
              <a:t>ПРЕДСЕДАТЕЛЬ СТУДЕНЧЕСКОГО СОВЕТА</a:t>
            </a:r>
          </a:p>
        </p:txBody>
      </p: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6DA3EF7A-FDB8-49F8-9BAD-CA58601926B8}"/>
              </a:ext>
            </a:extLst>
          </p:cNvPr>
          <p:cNvSpPr/>
          <p:nvPr/>
        </p:nvSpPr>
        <p:spPr>
          <a:xfrm>
            <a:off x="4572440" y="1630296"/>
            <a:ext cx="3047119" cy="784837"/>
          </a:xfrm>
          <a:prstGeom prst="rect">
            <a:avLst/>
          </a:prstGeom>
          <a:solidFill>
            <a:srgbClr val="A21C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bg1"/>
                </a:solidFill>
              </a:rPr>
              <a:t>ЗАМЕСТИТЕЛЬ ПРЕДСЕДАТЕЛЯ СТУДЕНЧЕСКОГО СОВЕТА</a:t>
            </a:r>
          </a:p>
        </p:txBody>
      </p: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BD1B0F27-8260-4DF7-9515-95CBA312BD46}"/>
              </a:ext>
            </a:extLst>
          </p:cNvPr>
          <p:cNvSpPr/>
          <p:nvPr/>
        </p:nvSpPr>
        <p:spPr>
          <a:xfrm>
            <a:off x="8256386" y="1630296"/>
            <a:ext cx="3047119" cy="784837"/>
          </a:xfrm>
          <a:prstGeom prst="rect">
            <a:avLst/>
          </a:prstGeom>
          <a:solidFill>
            <a:srgbClr val="A21C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bg1"/>
                </a:solidFill>
              </a:rPr>
              <a:t>РУКОВОДИТЕЛИ СЕКТОРОВ</a:t>
            </a:r>
          </a:p>
        </p:txBody>
      </p:sp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id="{A0755D40-B12E-41A0-98DB-67F113C3A9B0}"/>
              </a:ext>
            </a:extLst>
          </p:cNvPr>
          <p:cNvSpPr/>
          <p:nvPr/>
        </p:nvSpPr>
        <p:spPr>
          <a:xfrm>
            <a:off x="8256386" y="3174366"/>
            <a:ext cx="3047119" cy="784837"/>
          </a:xfrm>
          <a:prstGeom prst="rect">
            <a:avLst/>
          </a:prstGeom>
          <a:solidFill>
            <a:srgbClr val="A21C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bg1"/>
                </a:solidFill>
              </a:rPr>
              <a:t>ПРЕДСЕДАТЕЛИ СТУДЕНЧЕСКИХ СОВЕТОВ ОБЩЕЖИТИЙ</a:t>
            </a:r>
          </a:p>
        </p:txBody>
      </p:sp>
      <p:sp>
        <p:nvSpPr>
          <p:cNvPr id="39" name="Прямоугольник 38">
            <a:extLst>
              <a:ext uri="{FF2B5EF4-FFF2-40B4-BE49-F238E27FC236}">
                <a16:creationId xmlns:a16="http://schemas.microsoft.com/office/drawing/2014/main" id="{3AA04871-9F7B-433D-8779-94325A01434B}"/>
              </a:ext>
            </a:extLst>
          </p:cNvPr>
          <p:cNvSpPr/>
          <p:nvPr/>
        </p:nvSpPr>
        <p:spPr>
          <a:xfrm>
            <a:off x="4572440" y="3169806"/>
            <a:ext cx="3047119" cy="784837"/>
          </a:xfrm>
          <a:prstGeom prst="rect">
            <a:avLst/>
          </a:prstGeom>
          <a:solidFill>
            <a:srgbClr val="A21C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bg1"/>
                </a:solidFill>
              </a:rPr>
              <a:t>ПРЕДСЕДАТЕЛЬ СТУДЕНЧЕСКОГО СОВЕТА ФАРМ. КОЛЛЕДЖА</a:t>
            </a:r>
          </a:p>
        </p:txBody>
      </p:sp>
      <p:sp>
        <p:nvSpPr>
          <p:cNvPr id="41" name="Прямоугольник 40">
            <a:extLst>
              <a:ext uri="{FF2B5EF4-FFF2-40B4-BE49-F238E27FC236}">
                <a16:creationId xmlns:a16="http://schemas.microsoft.com/office/drawing/2014/main" id="{0A83F1C2-EA0E-44EC-BE96-8802A0F03E1E}"/>
              </a:ext>
            </a:extLst>
          </p:cNvPr>
          <p:cNvSpPr/>
          <p:nvPr/>
        </p:nvSpPr>
        <p:spPr>
          <a:xfrm>
            <a:off x="888491" y="3176862"/>
            <a:ext cx="3047119" cy="784837"/>
          </a:xfrm>
          <a:prstGeom prst="rect">
            <a:avLst/>
          </a:prstGeom>
          <a:solidFill>
            <a:srgbClr val="A21C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bg1"/>
                </a:solidFill>
              </a:rPr>
              <a:t>ПРЕДСЕДАТЕЛИ СТУДЕНЧЕСКИХ СОВЕТОВ ФАКУЛЬТЕТОВ</a:t>
            </a:r>
          </a:p>
        </p:txBody>
      </p:sp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id="{97C62751-465A-43CB-8238-B6A2C0E74FE9}"/>
              </a:ext>
            </a:extLst>
          </p:cNvPr>
          <p:cNvSpPr/>
          <p:nvPr/>
        </p:nvSpPr>
        <p:spPr>
          <a:xfrm>
            <a:off x="8950224" y="5328818"/>
            <a:ext cx="2510731" cy="784837"/>
          </a:xfrm>
          <a:prstGeom prst="rect">
            <a:avLst/>
          </a:prstGeom>
          <a:noFill/>
          <a:ln>
            <a:solidFill>
              <a:srgbClr val="A21C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</a:rPr>
              <a:t>СТУДЕНЧЕСКИЕ СОВЕТЫ </a:t>
            </a:r>
          </a:p>
          <a:p>
            <a:pPr algn="ctr"/>
            <a:r>
              <a:rPr lang="ru-RU" sz="1400" dirty="0">
                <a:solidFill>
                  <a:schemeClr val="tx1"/>
                </a:solidFill>
              </a:rPr>
              <a:t>ОБЩЕЖИТИЙ</a:t>
            </a:r>
          </a:p>
        </p:txBody>
      </p:sp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id="{389764E0-77D6-49AF-B516-AE1CC9368534}"/>
              </a:ext>
            </a:extLst>
          </p:cNvPr>
          <p:cNvSpPr/>
          <p:nvPr/>
        </p:nvSpPr>
        <p:spPr>
          <a:xfrm>
            <a:off x="6215702" y="5328818"/>
            <a:ext cx="2510731" cy="784837"/>
          </a:xfrm>
          <a:prstGeom prst="rect">
            <a:avLst/>
          </a:prstGeom>
          <a:noFill/>
          <a:ln>
            <a:solidFill>
              <a:srgbClr val="A21C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</a:rPr>
              <a:t>СТУДЕНЧЕСКИЙ СОВЕТ </a:t>
            </a:r>
          </a:p>
          <a:p>
            <a:pPr algn="ctr"/>
            <a:r>
              <a:rPr lang="ru-RU" sz="1400" dirty="0">
                <a:solidFill>
                  <a:schemeClr val="tx1"/>
                </a:solidFill>
              </a:rPr>
              <a:t>КУРСА / НАПРАВЛЕНИЙ</a:t>
            </a:r>
          </a:p>
        </p:txBody>
      </p:sp>
      <p:sp>
        <p:nvSpPr>
          <p:cNvPr id="44" name="Прямоугольник 43">
            <a:extLst>
              <a:ext uri="{FF2B5EF4-FFF2-40B4-BE49-F238E27FC236}">
                <a16:creationId xmlns:a16="http://schemas.microsoft.com/office/drawing/2014/main" id="{6D043635-FE2B-427D-B133-BD8B9F3FEFB0}"/>
              </a:ext>
            </a:extLst>
          </p:cNvPr>
          <p:cNvSpPr/>
          <p:nvPr/>
        </p:nvSpPr>
        <p:spPr>
          <a:xfrm>
            <a:off x="3481180" y="5323009"/>
            <a:ext cx="2510731" cy="784837"/>
          </a:xfrm>
          <a:prstGeom prst="rect">
            <a:avLst/>
          </a:prstGeom>
          <a:noFill/>
          <a:ln>
            <a:solidFill>
              <a:srgbClr val="A21C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</a:rPr>
              <a:t>ПРЕДСТАВИТЕЛИ СТУДЕНЧЕСКИХ  АКАДЕМИЧЕСКИХ ГРУПП</a:t>
            </a:r>
          </a:p>
        </p:txBody>
      </p:sp>
      <p:sp>
        <p:nvSpPr>
          <p:cNvPr id="45" name="Прямоугольник 44">
            <a:extLst>
              <a:ext uri="{FF2B5EF4-FFF2-40B4-BE49-F238E27FC236}">
                <a16:creationId xmlns:a16="http://schemas.microsoft.com/office/drawing/2014/main" id="{182D5BEB-5F48-4AD6-9624-CCEA52F6D7BC}"/>
              </a:ext>
            </a:extLst>
          </p:cNvPr>
          <p:cNvSpPr/>
          <p:nvPr/>
        </p:nvSpPr>
        <p:spPr>
          <a:xfrm>
            <a:off x="746658" y="5323009"/>
            <a:ext cx="2510731" cy="784837"/>
          </a:xfrm>
          <a:prstGeom prst="rect">
            <a:avLst/>
          </a:prstGeom>
          <a:noFill/>
          <a:ln>
            <a:solidFill>
              <a:srgbClr val="A21C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</a:rPr>
              <a:t>СТУДЕНЧЕСКИЙ СОВЕТ ФАКУЛЬТЕТА </a:t>
            </a:r>
          </a:p>
        </p:txBody>
      </p:sp>
      <p:cxnSp>
        <p:nvCxnSpPr>
          <p:cNvPr id="47" name="Прямая со стрелкой 46">
            <a:extLst>
              <a:ext uri="{FF2B5EF4-FFF2-40B4-BE49-F238E27FC236}">
                <a16:creationId xmlns:a16="http://schemas.microsoft.com/office/drawing/2014/main" id="{8AF332B8-D870-464E-A4B7-7F2F72463057}"/>
              </a:ext>
            </a:extLst>
          </p:cNvPr>
          <p:cNvCxnSpPr>
            <a:stCxn id="44" idx="1"/>
            <a:endCxn id="45" idx="3"/>
          </p:cNvCxnSpPr>
          <p:nvPr/>
        </p:nvCxnSpPr>
        <p:spPr>
          <a:xfrm flipH="1">
            <a:off x="3257389" y="5715428"/>
            <a:ext cx="223791" cy="0"/>
          </a:xfrm>
          <a:prstGeom prst="straightConnector1">
            <a:avLst/>
          </a:prstGeom>
          <a:ln w="12700">
            <a:solidFill>
              <a:srgbClr val="A21C2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Прямая со стрелкой 48">
            <a:extLst>
              <a:ext uri="{FF2B5EF4-FFF2-40B4-BE49-F238E27FC236}">
                <a16:creationId xmlns:a16="http://schemas.microsoft.com/office/drawing/2014/main" id="{91A6B184-BFCA-4123-8FC5-EE16D26E7404}"/>
              </a:ext>
            </a:extLst>
          </p:cNvPr>
          <p:cNvCxnSpPr>
            <a:stCxn id="44" idx="3"/>
            <a:endCxn id="43" idx="1"/>
          </p:cNvCxnSpPr>
          <p:nvPr/>
        </p:nvCxnSpPr>
        <p:spPr>
          <a:xfrm>
            <a:off x="5991911" y="5715428"/>
            <a:ext cx="223791" cy="5809"/>
          </a:xfrm>
          <a:prstGeom prst="straightConnector1">
            <a:avLst/>
          </a:prstGeom>
          <a:ln w="12700">
            <a:solidFill>
              <a:srgbClr val="A21C2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Прямая со стрелкой 50">
            <a:extLst>
              <a:ext uri="{FF2B5EF4-FFF2-40B4-BE49-F238E27FC236}">
                <a16:creationId xmlns:a16="http://schemas.microsoft.com/office/drawing/2014/main" id="{8A6B5388-B0A9-4321-9DCF-AD8C9E887FB9}"/>
              </a:ext>
            </a:extLst>
          </p:cNvPr>
          <p:cNvCxnSpPr>
            <a:stCxn id="42" idx="0"/>
            <a:endCxn id="36" idx="2"/>
          </p:cNvCxnSpPr>
          <p:nvPr/>
        </p:nvCxnSpPr>
        <p:spPr>
          <a:xfrm flipH="1" flipV="1">
            <a:off x="9779946" y="3959203"/>
            <a:ext cx="425644" cy="1369615"/>
          </a:xfrm>
          <a:prstGeom prst="straightConnector1">
            <a:avLst/>
          </a:prstGeom>
          <a:ln w="12700">
            <a:solidFill>
              <a:srgbClr val="A21C2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Прямая со стрелкой 52">
            <a:extLst>
              <a:ext uri="{FF2B5EF4-FFF2-40B4-BE49-F238E27FC236}">
                <a16:creationId xmlns:a16="http://schemas.microsoft.com/office/drawing/2014/main" id="{07EBE32E-E271-48DD-9A4C-4BC28F4A90C3}"/>
              </a:ext>
            </a:extLst>
          </p:cNvPr>
          <p:cNvCxnSpPr>
            <a:stCxn id="43" idx="0"/>
            <a:endCxn id="39" idx="2"/>
          </p:cNvCxnSpPr>
          <p:nvPr/>
        </p:nvCxnSpPr>
        <p:spPr>
          <a:xfrm flipH="1" flipV="1">
            <a:off x="6096000" y="3954643"/>
            <a:ext cx="1375068" cy="1374175"/>
          </a:xfrm>
          <a:prstGeom prst="straightConnector1">
            <a:avLst/>
          </a:prstGeom>
          <a:ln w="12700">
            <a:solidFill>
              <a:srgbClr val="A21C2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Прямая со стрелкой 54">
            <a:extLst>
              <a:ext uri="{FF2B5EF4-FFF2-40B4-BE49-F238E27FC236}">
                <a16:creationId xmlns:a16="http://schemas.microsoft.com/office/drawing/2014/main" id="{B2BABA4F-5C3C-4CE9-B78A-D0C819AE9E17}"/>
              </a:ext>
            </a:extLst>
          </p:cNvPr>
          <p:cNvCxnSpPr>
            <a:stCxn id="44" idx="0"/>
            <a:endCxn id="39" idx="2"/>
          </p:cNvCxnSpPr>
          <p:nvPr/>
        </p:nvCxnSpPr>
        <p:spPr>
          <a:xfrm flipV="1">
            <a:off x="4736546" y="3954643"/>
            <a:ext cx="1359454" cy="1368366"/>
          </a:xfrm>
          <a:prstGeom prst="straightConnector1">
            <a:avLst/>
          </a:prstGeom>
          <a:ln w="12700">
            <a:solidFill>
              <a:srgbClr val="A21C2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Прямая со стрелкой 56">
            <a:extLst>
              <a:ext uri="{FF2B5EF4-FFF2-40B4-BE49-F238E27FC236}">
                <a16:creationId xmlns:a16="http://schemas.microsoft.com/office/drawing/2014/main" id="{72F6B909-C691-4123-BFB2-3ACEAF1391BB}"/>
              </a:ext>
            </a:extLst>
          </p:cNvPr>
          <p:cNvCxnSpPr>
            <a:stCxn id="44" idx="0"/>
            <a:endCxn id="41" idx="2"/>
          </p:cNvCxnSpPr>
          <p:nvPr/>
        </p:nvCxnSpPr>
        <p:spPr>
          <a:xfrm flipH="1" flipV="1">
            <a:off x="2412051" y="3961699"/>
            <a:ext cx="2324495" cy="1361310"/>
          </a:xfrm>
          <a:prstGeom prst="straightConnector1">
            <a:avLst/>
          </a:prstGeom>
          <a:ln w="12700">
            <a:solidFill>
              <a:srgbClr val="A21C2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Прямая со стрелкой 58">
            <a:extLst>
              <a:ext uri="{FF2B5EF4-FFF2-40B4-BE49-F238E27FC236}">
                <a16:creationId xmlns:a16="http://schemas.microsoft.com/office/drawing/2014/main" id="{C6C9617C-B82F-4BAC-91D5-04C878B5D0DF}"/>
              </a:ext>
            </a:extLst>
          </p:cNvPr>
          <p:cNvCxnSpPr>
            <a:stCxn id="45" idx="0"/>
            <a:endCxn id="41" idx="2"/>
          </p:cNvCxnSpPr>
          <p:nvPr/>
        </p:nvCxnSpPr>
        <p:spPr>
          <a:xfrm flipV="1">
            <a:off x="2002024" y="3961699"/>
            <a:ext cx="410027" cy="1361310"/>
          </a:xfrm>
          <a:prstGeom prst="straightConnector1">
            <a:avLst/>
          </a:prstGeom>
          <a:ln w="12700">
            <a:solidFill>
              <a:srgbClr val="A21C2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F235106-24A8-9113-3A74-35ACD4CF34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014" t="29185" r="47272" b="49930"/>
          <a:stretch/>
        </p:blipFill>
        <p:spPr>
          <a:xfrm>
            <a:off x="11163869" y="57548"/>
            <a:ext cx="951088" cy="953925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53DB21A-09C7-D531-37CD-4B60D534D50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7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28636"/>
            <a:ext cx="12195361" cy="4829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99482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Другая 3">
      <a:dk1>
        <a:sysClr val="windowText" lastClr="000000"/>
      </a:dk1>
      <a:lt1>
        <a:sysClr val="window" lastClr="FFFFFF"/>
      </a:lt1>
      <a:dk2>
        <a:srgbClr val="000000"/>
      </a:dk2>
      <a:lt2>
        <a:srgbClr val="E7E6E6"/>
      </a:lt2>
      <a:accent1>
        <a:srgbClr val="C00000"/>
      </a:accent1>
      <a:accent2>
        <a:srgbClr val="034A90"/>
      </a:accent2>
      <a:accent3>
        <a:srgbClr val="7F7F7F"/>
      </a:accent3>
      <a:accent4>
        <a:srgbClr val="7F7F7F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Verdana Work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2969</TotalTime>
  <Words>2881</Words>
  <Application>Microsoft Macintosh PowerPoint</Application>
  <PresentationFormat>Широкоэкранный</PresentationFormat>
  <Paragraphs>492</Paragraphs>
  <Slides>54</Slides>
  <Notes>8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54</vt:i4>
      </vt:variant>
    </vt:vector>
  </HeadingPairs>
  <TitlesOfParts>
    <vt:vector size="60" baseType="lpstr">
      <vt:lpstr>Arial</vt:lpstr>
      <vt:lpstr>Calibri</vt:lpstr>
      <vt:lpstr>Times New Roman</vt:lpstr>
      <vt:lpstr>Verdana</vt:lpstr>
      <vt:lpstr>Wingdings</vt:lpstr>
      <vt:lpstr>Тема Office</vt:lpstr>
      <vt:lpstr>Реализация  государственной  молодежной политики  в КрасГМУ</vt:lpstr>
      <vt:lpstr>ФЗ от 29.12.2012 N 273-ФЗ «Об образовании в РФ»</vt:lpstr>
      <vt:lpstr>ИЗМЕНЕНИЯ В РАБОТЕ С МОЛОДЕЖЬЮ</vt:lpstr>
      <vt:lpstr>ИЗМЕНЕНИЯ В РАБОТЕ С МОЛОДЕЖЬЮ</vt:lpstr>
      <vt:lpstr>ПЛЮСЫ ПРИНЯТИЯ НОВОГО ЗАКОНА</vt:lpstr>
      <vt:lpstr>ЭКОСИСТЕМА  МОЛОДЕЖНОЙ ПОЛИТИКИ</vt:lpstr>
      <vt:lpstr>ЭКОСИСТЕМА  МОЛОДЕЖНОЙ ПОЛИТИКИ КРАСГМУ</vt:lpstr>
      <vt:lpstr>ФОРМЫ СТУДЕНЧЕСКОГО САМОУПРАВЛЕНИЯ</vt:lpstr>
      <vt:lpstr>РУКОВОДСТВО СТУДЕНЧЕСКОГО СОВЕТА</vt:lpstr>
      <vt:lpstr>СТРУКТУРА СТУДЕНЧЕСКОГО СОВЕТА</vt:lpstr>
      <vt:lpstr>ПРЕДСТАВИТЕЛИ СТУДЕНТОВ (ОБУЧАЮЩИХСЯ)</vt:lpstr>
      <vt:lpstr>РАБОТА С МОЛОДЕЖЬЮ</vt:lpstr>
      <vt:lpstr>КРАСГМУ ИННОВАЦИОННЫЕ ПОДХОДЫ</vt:lpstr>
      <vt:lpstr>ВОЛОНТЕРСКАЯ РАБОТА </vt:lpstr>
      <vt:lpstr>КРАСГМУ.ДОБРО</vt:lpstr>
      <vt:lpstr>КРАСГМУ.ПОСТУПАЙ ПРАВИЛЬНО</vt:lpstr>
      <vt:lpstr>ПРОСВЕТИТЕЛЬСКАЯ РАБОТА  СО СТУДЕНТАМИ ООВО КРАСНОЯРСКОГО КРАЯ</vt:lpstr>
      <vt:lpstr>Презентация PowerPoint</vt:lpstr>
      <vt:lpstr>Презентация PowerPoint</vt:lpstr>
      <vt:lpstr>Презентация PowerPoint</vt:lpstr>
      <vt:lpstr>КРАСГМУ ИННОВАЦИОННЫЕ ПОДХОДЫ</vt:lpstr>
      <vt:lpstr>СОВЕТ КУРАТОРОВ</vt:lpstr>
      <vt:lpstr>Презентация PowerPoint</vt:lpstr>
      <vt:lpstr>Презентация PowerPoint</vt:lpstr>
      <vt:lpstr>Презентация PowerPoint</vt:lpstr>
      <vt:lpstr>РОССИЙСКАЯ СТУДЕНЧЕСКАЯ ВЕСНА КРАСНОЯРСКИЙ КРАЙ</vt:lpstr>
      <vt:lpstr>РОССИЙСКАЯ СТУДЕНЧЕСКАЯ ВЕСНА </vt:lpstr>
      <vt:lpstr>XXI ВСЕРОССИЙСКИЕ ДЕЛЬФИЙСКИЕ ИГРЫ</vt:lpstr>
      <vt:lpstr>ПОБЕДА В МЕЖДУНАРОДНОМ IT-ХАКАТОНЕ «ЦИФРОВАЯ МЕДИЦИНА»</vt:lpstr>
      <vt:lpstr>СПОРТИВНЫЕ ДОСТИЖЕНИЯ КРАСГМУ </vt:lpstr>
      <vt:lpstr>СПОРТИВНЫЕ ДОСТИЖЕНИЯ КРАСГМУ </vt:lpstr>
      <vt:lpstr>СПОРТИВНЫЕ ДОСТИЖЕНИЯ КРАСГМУ </vt:lpstr>
      <vt:lpstr>XV Международный молодежный Фестиваль «Студенчество без границ»</vt:lpstr>
      <vt:lpstr>ВЫЕЗДНЫЕ МЕРОПРИЯТИЯ НА МАНСКОЙ ЗАИМКЕ</vt:lpstr>
      <vt:lpstr>ЛЕТНИЙ  УЧЕБНО-МЕТОДИЧЕСКИЙ ОТДЫХ*</vt:lpstr>
      <vt:lpstr>ПРОЕКТ СТУДЕНТОВ КРАСГМУ «Жизнь после поступления в Красноярский мед»</vt:lpstr>
      <vt:lpstr>ФОРМЫ СТУДЕНЧЕСКОГО САМОУПРАВЛЕНИЯ</vt:lpstr>
      <vt:lpstr>ЭКСКЛЮЗИВНЫЕ МЕРОПРИЯТИЯ ПРЯМАЯ ЛИНИЯ С РЕКТОРОМ КРАСГМУ</vt:lpstr>
      <vt:lpstr>ЭКСКЛЮЗИВНЫЕ МЕРОПРИЯТИЯ ДЕНЬ САМОУПРАВЛЕНИЯ</vt:lpstr>
      <vt:lpstr>ЭКСКЛЮЗИВНЫЕ МЕРОПРИЯТИЯ ДОНОРСКИЕ АКЦИИ И ДЕНЬ БОРЬБЫ СО СПИДОМ</vt:lpstr>
      <vt:lpstr>МЕРОПРИЯТИЯ НА ПОСТОЯННОЙ ОСНОВЕ БАРДОВСКИЕ ВЕЧЕРА</vt:lpstr>
      <vt:lpstr>МЕРОПРИЯТИЯ НА ПОСТОЯННОЙ ОСНОВЕ ПОЭТИЧЕСКИЕ ВЕЧЕРА</vt:lpstr>
      <vt:lpstr>МЕРОПРИЯТИЯ НА ПОСТОЯННОЙ ОСНОВЕ ДИСКУССИОННЫЙ КЛУБ</vt:lpstr>
      <vt:lpstr>КУРС ПО СОЗДАНИЮ И СВЕДЕНИЮ МУЗЫКИ</vt:lpstr>
      <vt:lpstr>МЕРОПРИЯТИЯ НА ПОСТОЯННОЙ ОСНОВЕ ЧАЙНАЯ ЦЕРЕМОНИЯ</vt:lpstr>
      <vt:lpstr>МЕРОПРИЯТИЯ НА ПОСТОЯННОЙ ОСНОВЕ ИГРОВЫЕ ВЕЧЕРА</vt:lpstr>
      <vt:lpstr>Презентация PowerPoint</vt:lpstr>
      <vt:lpstr>молодёжная политика </vt:lpstr>
      <vt:lpstr>молодёжная политика </vt:lpstr>
      <vt:lpstr>молодёжная политика </vt:lpstr>
      <vt:lpstr>РАЗВИТИЕ КОМПЕТЕНЦИЙ У МОЛОДЕЖИ </vt:lpstr>
      <vt:lpstr>ЗАКРЕПЛЕНИЕ ДОСТИЖЕНИЙ:  ЛИДЕР СВОЕЙ СФЕРЫ</vt:lpstr>
      <vt:lpstr>СРЕДСТВА ВОСПИТАНИЯ </vt:lpstr>
      <vt:lpstr>СПАСИБО ЗА ВНИМАНИЕ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Denbag</dc:creator>
  <cp:lastModifiedBy>Ирина Соловьева</cp:lastModifiedBy>
  <cp:revision>536</cp:revision>
  <dcterms:created xsi:type="dcterms:W3CDTF">2022-10-10T07:44:37Z</dcterms:created>
  <dcterms:modified xsi:type="dcterms:W3CDTF">2023-02-15T02:43:44Z</dcterms:modified>
</cp:coreProperties>
</file>