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  <p:sldMasterId id="2147483701" r:id="rId2"/>
  </p:sldMasterIdLst>
  <p:notesMasterIdLst>
    <p:notesMasterId r:id="rId21"/>
  </p:notesMasterIdLst>
  <p:sldIdLst>
    <p:sldId id="441" r:id="rId3"/>
    <p:sldId id="430" r:id="rId4"/>
    <p:sldId id="410" r:id="rId5"/>
    <p:sldId id="433" r:id="rId6"/>
    <p:sldId id="431" r:id="rId7"/>
    <p:sldId id="424" r:id="rId8"/>
    <p:sldId id="413" r:id="rId9"/>
    <p:sldId id="434" r:id="rId10"/>
    <p:sldId id="442" r:id="rId11"/>
    <p:sldId id="443" r:id="rId12"/>
    <p:sldId id="444" r:id="rId13"/>
    <p:sldId id="438" r:id="rId14"/>
    <p:sldId id="439" r:id="rId15"/>
    <p:sldId id="445" r:id="rId16"/>
    <p:sldId id="435" r:id="rId17"/>
    <p:sldId id="436" r:id="rId18"/>
    <p:sldId id="277" r:id="rId19"/>
    <p:sldId id="440" r:id="rId20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155" autoAdjust="0"/>
  </p:normalViewPr>
  <p:slideViewPr>
    <p:cSldViewPr>
      <p:cViewPr varScale="1">
        <p:scale>
          <a:sx n="95" d="100"/>
          <a:sy n="95" d="100"/>
        </p:scale>
        <p:origin x="19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76119-1416-0F49-AE87-10E0535D08B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7077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7077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F9CD-4DF7-4247-8983-66370DBDE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4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F9CD-4DF7-4247-8983-66370DBDECF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21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3">
              <a:defRPr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</a:rPr>
              <a:t>Во-избежание направления граждан на платные медицинские услуги, с учетом отсутствия в г. Норильске необходимой КТ-диагностики на амбулаторном этапе, </a:t>
            </a:r>
            <a:endParaRPr lang="ru-RU" sz="1600" dirty="0"/>
          </a:p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</a:rPr>
              <a:t>Для понимания сложившейся ситуации и сопровождения граждан на получение необходимой КТ-диагностики за счет средств системы ОМС,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B9C2E-B4C7-4F50-B7BB-B50D27B5CE57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547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3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B9C2E-B4C7-4F50-B7BB-B50D27B5CE57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10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F9CD-4DF7-4247-8983-66370DBDECF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7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cap="all" dirty="0" smtClean="0">
                <a:solidFill>
                  <a:srgbClr val="0A2896"/>
                </a:solidFill>
                <a:effectLst/>
                <a:latin typeface="VTB Group Cond" charset="0"/>
                <a:ea typeface="VTB Group Cond" charset="0"/>
                <a:cs typeface="VTB Group Cond" charset="0"/>
              </a:rPr>
              <a:t>. </a:t>
            </a:r>
            <a:r>
              <a:rPr lang="ru-RU" sz="12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Информационное сопровождение граждан</a:t>
            </a:r>
            <a:r>
              <a:rPr lang="ru-RU" sz="1200" b="1" baseline="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 и проведение контрольно-экспертных мероприятий проводится с учетом развития страховых принципов по новому законодательству</a:t>
            </a:r>
            <a:endParaRPr lang="ru-RU" sz="1200" b="1" dirty="0" smtClean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F9CD-4DF7-4247-8983-66370DBDECF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6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марта 2019 года состоялось знаковое событие – подписание Общественного договора между Правительством Красноярского края, медицинским сообществом, страховыми медицинскими организациями, общественными организациями и представителями краевого бизнеса.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о подготовке Общественного договора было инициировано на заседании Президиума Правительства Красноярского края в октябре 2018 года  под председательством Губернатора Красноярского края Александром Викторовичем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Уссом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8 сторон Общественного договора, одна из которых – страховые медицинские организации., участники системы ОМС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F9CD-4DF7-4247-8983-66370DBDECF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2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Цели создания института страховых представителей:</a:t>
            </a:r>
          </a:p>
          <a:p>
            <a:pPr marL="285750" marR="0" lvl="0" indent="-285750" algn="l" defTabSz="914400" rtl="0" eaLnBrk="1" fontAlgn="auto" latinLnBrk="0" hangingPunct="1"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формирование пациент-ориентированной модели здравоохранения</a:t>
            </a:r>
          </a:p>
          <a:p>
            <a:pPr marL="285750" marR="0" lvl="0" indent="-285750" algn="l" defTabSz="914400" rtl="0" eaLnBrk="1" fontAlgn="auto" latinLnBrk="0" hangingPunct="1"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повышение эффективности работы по защите прав и законных интересов застрахованных граждан</a:t>
            </a:r>
          </a:p>
          <a:p>
            <a:pPr marL="285750" marR="0" lvl="0" indent="-285750" algn="l" defTabSz="914400" rtl="0" eaLnBrk="1" fontAlgn="auto" latinLnBrk="0" hangingPunct="1"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Усиление профилактической направленности системы ОМС</a:t>
            </a:r>
          </a:p>
          <a:p>
            <a:pPr marL="285750" marR="0" lvl="0" indent="-285750" algn="l" defTabSz="914400" rtl="0" eaLnBrk="1" fontAlgn="auto" latinLnBrk="0" hangingPunct="1"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Повышение информированности застрахованных лиц, в том числе для повышения приверженности лечения и ведению здорового образа жизни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Информационное сопровождение застрахованных на всех этапах оказания медицинской помощи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C00000"/>
              </a:solidFill>
              <a:effectLst/>
              <a:latin typeface="VTB Group Cond" charset="0"/>
              <a:ea typeface="VTB Group Cond" charset="0"/>
              <a:cs typeface="VTB Group Cond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VTB Group Cond" charset="0"/>
                <a:ea typeface="VTB Group Cond" charset="0"/>
                <a:cs typeface="VTB Group Cond" charset="0"/>
              </a:rPr>
              <a:t>Главная задача - СМО - РЕАЛЬНЫЙ ПОМОЩНИК ГРАЖДАНИНА («адвокат»/»поверенный»)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  <a:effectLst/>
                <a:latin typeface="VTB Group Cond" charset="0"/>
                <a:ea typeface="VTB Group Cond" charset="0"/>
                <a:cs typeface="VTB Group Cond" charset="0"/>
              </a:rPr>
              <a:t>Новые компетенции СМО в условиях развития страховых принципов, направленные на повышение эффективности и защиты прав и интересов застрахованных лиц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C00000"/>
              </a:solidFill>
              <a:effectLst/>
              <a:latin typeface="VTB Group Cond" charset="0"/>
              <a:ea typeface="VTB Group Cond" charset="0"/>
              <a:cs typeface="VTB Group Cond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1D9F-0E06-4F95-8929-1FAC12BBA6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9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Алгоритм маршрутизации пациента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F9CD-4DF7-4247-8983-66370DBDECF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2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F9CD-4DF7-4247-8983-66370DBDECF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1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rgbClr val="C00000"/>
                </a:solidFill>
                <a:latin typeface="VTB Group Cond" charset="0"/>
                <a:ea typeface="VTB Group Cond" charset="0"/>
                <a:cs typeface="VTB Group Cond" charset="0"/>
              </a:rPr>
              <a:t>КАЧЕСТВА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Контрольно-экспертные мероприятия врачей-экспертов по оценке:</a:t>
            </a:r>
            <a:r>
              <a:rPr lang="ru-RU" sz="1200" b="0" kern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 соблюдения порядков, качества ведения ДН, соблюдение преемственности лечения и т.д.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Эффективность диспансеризации, по итогу, качественного результата ее проведения даст достижение: увеличения </a:t>
            </a:r>
            <a:r>
              <a:rPr lang="ru-RU" sz="1200" b="0" kern="1200" baseline="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выявляемости ЗНО на ранних стадиях</a:t>
            </a:r>
            <a:endParaRPr lang="ru-RU" sz="1200" b="0" kern="1200" dirty="0" smtClean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Если это ДН:</a:t>
            </a:r>
          </a:p>
          <a:p>
            <a:pPr algn="l"/>
            <a:r>
              <a:rPr lang="ru-RU" sz="1200" b="1" dirty="0" smtClean="0">
                <a:solidFill>
                  <a:srgbClr val="C00000"/>
                </a:solidFill>
                <a:latin typeface="VTB Group Cond" charset="0"/>
                <a:ea typeface="VTB Group Cond" charset="0"/>
                <a:cs typeface="VTB Group Cond" charset="0"/>
              </a:rPr>
              <a:t>Эффективность </a:t>
            </a:r>
            <a:r>
              <a:rPr lang="ru-RU" sz="12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Диспансерного наблюдения </a:t>
            </a:r>
            <a:r>
              <a:rPr lang="ru-RU" sz="1200" b="1" dirty="0" smtClean="0">
                <a:solidFill>
                  <a:srgbClr val="C00000"/>
                </a:solidFill>
                <a:latin typeface="VTB Group Cond" charset="0"/>
                <a:ea typeface="VTB Group Cond" charset="0"/>
                <a:cs typeface="VTB Group Cond" charset="0"/>
              </a:rPr>
              <a:t>= результат качественного </a:t>
            </a:r>
            <a:r>
              <a:rPr lang="ru-RU" sz="12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Диспансерного наблюдения </a:t>
            </a:r>
          </a:p>
          <a:p>
            <a:pPr marL="19050" indent="-190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достижение целевых значений показателей состояния здоровья </a:t>
            </a:r>
            <a:r>
              <a:rPr lang="ru-RU" sz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в соответствии с клиническими рекомендациями (</a:t>
            </a:r>
            <a:r>
              <a:rPr lang="ru-RU" alt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АД, ЧСС, характера ритма, холестерина, глюкозы, МНО, массы тела у больных ХСН, параметров ФВД у больных ХОБЛ</a:t>
            </a:r>
            <a:r>
              <a:rPr lang="en-US" alt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endParaRPr lang="ru-RU" sz="1200" dirty="0" smtClean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 marL="19050" indent="-190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сокращение числа обращений по поводу обострений хронических </a:t>
            </a:r>
            <a:r>
              <a:rPr lang="ru-RU" sz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заболеваний</a:t>
            </a:r>
          </a:p>
          <a:p>
            <a:pPr marL="19050" indent="-190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снижение числа вызовов скорой медицинской помощи </a:t>
            </a:r>
          </a:p>
          <a:p>
            <a:pPr marL="19050" indent="-190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уменьшение числа госпитализаций</a:t>
            </a:r>
            <a:r>
              <a:rPr lang="ru-RU" sz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, в том числе по экстренным медицинским показаниям</a:t>
            </a:r>
          </a:p>
          <a:p>
            <a:pPr marL="19050" indent="-190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снижение показателей смертности</a:t>
            </a:r>
            <a:r>
              <a:rPr lang="ru-RU" sz="12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, в том числе внебольничной смертности, лиц, находящихся под диспансерным наблюдением</a:t>
            </a:r>
            <a:endParaRPr lang="ru-RU" sz="1200" b="1" dirty="0" smtClean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1D9F-0E06-4F95-8929-1FAC12BBA6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20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адрес Губернатора Красноярского края 27.03.2020 направлено письмо Президента Всероссийского союза страховщиков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Юргенса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И.Ю. с предложением об использовании (в максимальной степени) имеющихся возможностей страховых медицинских организаций, осуществляющих деятельность по обязательному медицинскому страхованию, для решения стоящих перед регионом задач в условиях новой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коронавирусной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инфекции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B9C2E-B4C7-4F50-B7BB-B50D27B5CE5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55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июне месяце – значительный рост обращений/ наше выступление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B9C2E-B4C7-4F50-B7BB-B50D27B5CE5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27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gaz.ru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gaz.ru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1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1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963" y="1900114"/>
            <a:ext cx="5321687" cy="443198"/>
          </a:xfrm>
        </p:spPr>
        <p:txBody>
          <a:bodyPr anchor="t">
            <a:spAutoFit/>
          </a:bodyPr>
          <a:lstStyle>
            <a:lvl1pPr algn="l">
              <a:defRPr sz="3200" cap="all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2497625"/>
            <a:ext cx="4192587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EEA8-6FA8-A246-B4FC-3FF4E6D77C04}" type="datetime1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20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963" y="1900114"/>
            <a:ext cx="5321687" cy="443198"/>
          </a:xfrm>
        </p:spPr>
        <p:txBody>
          <a:bodyPr anchor="t">
            <a:spAutoFit/>
          </a:bodyPr>
          <a:lstStyle>
            <a:lvl1pPr algn="l">
              <a:defRPr sz="3200" cap="all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2497625"/>
            <a:ext cx="4192587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EEA8-6FA8-A246-B4FC-3FF4E6D77C04}" type="datetime1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52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1900238"/>
            <a:ext cx="5321687" cy="443198"/>
          </a:xfrm>
        </p:spPr>
        <p:txBody>
          <a:bodyPr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2497625"/>
            <a:ext cx="4192587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4261-4970-9F46-8C9F-E9E3E0B1006D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12704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0238"/>
            <a:ext cx="494665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53E-CFBC-3446-B9EA-CBD48E4B291A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08650" y="1900238"/>
            <a:ext cx="2663825" cy="435133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Четвертый уровень</a:t>
            </a:r>
          </a:p>
        </p:txBody>
      </p:sp>
      <p:pic>
        <p:nvPicPr>
          <p:cNvPr id="10" name="Picture 2" descr="C:\Users\vanina\Downloads\VTB-insurance_logo_ru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30" y="200361"/>
            <a:ext cx="1990598" cy="6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12704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0238"/>
            <a:ext cx="41910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0563-1E52-0045-B993-375B931C092F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945063" y="1900238"/>
            <a:ext cx="38100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10" name="Picture 2" descr="C:\Users\vanina\Downloads\VTB-insurance_logo_ru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30" y="200361"/>
            <a:ext cx="1990598" cy="6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381169" y="0"/>
            <a:ext cx="476283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01ED-8CEF-3344-AFF0-0685FA08ED93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0" y="1900238"/>
            <a:ext cx="3800475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1112" y="1711870"/>
            <a:ext cx="3052762" cy="5146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045619" y="1711870"/>
            <a:ext cx="3052762" cy="51461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091238" y="1711870"/>
            <a:ext cx="3052762" cy="5146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2505322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D1AF-B4DB-8647-95AF-3600AB05EE12}" type="datetime1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60727" y="1900238"/>
            <a:ext cx="2671216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73280" y="1900238"/>
            <a:ext cx="2481783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76" y="194216"/>
            <a:ext cx="1872080" cy="67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381169" y="0"/>
            <a:ext cx="4762831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BD76-75EF-6545-A05D-6D9745046C77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0" y="1900238"/>
            <a:ext cx="3800475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11" name="Picture 2" descr="C:\Users\vanina\Downloads\VTB-insurance_logo_ru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30" y="200361"/>
            <a:ext cx="1990598" cy="6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61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381169" y="0"/>
            <a:ext cx="4762831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748C-8BD7-664A-9D51-2275E0AD86BF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0" y="1900238"/>
            <a:ext cx="3800475" cy="4351338"/>
          </a:xfrm>
        </p:spPr>
        <p:txBody>
          <a:bodyPr>
            <a:normAutofit/>
          </a:bodyPr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1112" y="1711870"/>
            <a:ext cx="3052762" cy="5146130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045619" y="1711870"/>
            <a:ext cx="3052762" cy="514613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091238" y="1711870"/>
            <a:ext cx="3052762" cy="5146130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2505322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4C36-6E72-914C-A941-242ACB53E3E2}" type="datetime1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60727" y="1900238"/>
            <a:ext cx="2671216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73280" y="1900238"/>
            <a:ext cx="2481783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4C36-6E72-914C-A941-242ACB53E3E2}" type="datetime1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бел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1388" y="404664"/>
            <a:ext cx="424061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275"/>
              </a:lnSpc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6381751"/>
            <a:ext cx="720726" cy="476251"/>
          </a:xfrm>
          <a:ln/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55102"/>
          <a:stretch/>
        </p:blipFill>
        <p:spPr>
          <a:xfrm>
            <a:off x="317989" y="6182461"/>
            <a:ext cx="1329378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5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1"/>
            <a:ext cx="9144000" cy="3879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1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2D8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5" y="5361928"/>
            <a:ext cx="3885780" cy="860446"/>
          </a:xfrm>
          <a:prstGeom prst="rect">
            <a:avLst/>
          </a:prstGeom>
        </p:spPr>
      </p:pic>
      <p:sp>
        <p:nvSpPr>
          <p:cNvPr id="6" name="Заголовок 12"/>
          <p:cNvSpPr txBox="1">
            <a:spLocks/>
          </p:cNvSpPr>
          <p:nvPr userDrawn="1"/>
        </p:nvSpPr>
        <p:spPr>
          <a:xfrm>
            <a:off x="5834910" y="1322766"/>
            <a:ext cx="3618402" cy="1940968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1700" kern="1200">
                <a:solidFill>
                  <a:srgbClr val="003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38329">
              <a:lnSpc>
                <a:spcPts val="3751"/>
              </a:lnSpc>
              <a:defRPr/>
            </a:pPr>
            <a:endParaRPr lang="ru-RU" sz="3300" dirty="0">
              <a:solidFill>
                <a:prstClr val="black"/>
              </a:solidFill>
            </a:endParaRPr>
          </a:p>
        </p:txBody>
      </p:sp>
      <p:sp>
        <p:nvSpPr>
          <p:cNvPr id="8" name="Заголовок 12"/>
          <p:cNvSpPr txBox="1">
            <a:spLocks/>
          </p:cNvSpPr>
          <p:nvPr userDrawn="1"/>
        </p:nvSpPr>
        <p:spPr>
          <a:xfrm>
            <a:off x="5834910" y="1322766"/>
            <a:ext cx="3618402" cy="1940968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1700" kern="1200">
                <a:solidFill>
                  <a:srgbClr val="003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38329">
              <a:lnSpc>
                <a:spcPts val="3751"/>
              </a:lnSpc>
              <a:defRPr/>
            </a:pPr>
            <a:endParaRPr lang="ru-RU" sz="33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11" y="1676576"/>
            <a:ext cx="2982462" cy="1739559"/>
          </a:xfrm>
          <a:prstGeom prst="rect">
            <a:avLst/>
          </a:prstGeom>
        </p:spPr>
        <p:txBody>
          <a:bodyPr/>
          <a:lstStyle>
            <a:lvl1pPr>
              <a:defRPr sz="2954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>
          <a:xfrm>
            <a:off x="5436097" y="5866774"/>
            <a:ext cx="2384181" cy="355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82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бела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4" y="5352476"/>
            <a:ext cx="3921667" cy="868394"/>
          </a:xfrm>
          <a:prstGeom prst="rect">
            <a:avLst/>
          </a:prstGeom>
        </p:spPr>
      </p:pic>
      <p:sp>
        <p:nvSpPr>
          <p:cNvPr id="4" name="Заголовок 12"/>
          <p:cNvSpPr txBox="1">
            <a:spLocks/>
          </p:cNvSpPr>
          <p:nvPr userDrawn="1"/>
        </p:nvSpPr>
        <p:spPr>
          <a:xfrm>
            <a:off x="5834910" y="1322766"/>
            <a:ext cx="3618402" cy="1940968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1700" kern="1200">
                <a:solidFill>
                  <a:srgbClr val="003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38329">
              <a:lnSpc>
                <a:spcPts val="3751"/>
              </a:lnSpc>
              <a:defRPr/>
            </a:pPr>
            <a:endParaRPr lang="ru-RU" sz="3300" dirty="0">
              <a:solidFill>
                <a:srgbClr val="00007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9" y="1772817"/>
            <a:ext cx="3167514" cy="1643318"/>
          </a:xfrm>
          <a:prstGeom prst="rect">
            <a:avLst/>
          </a:prstGeom>
        </p:spPr>
        <p:txBody>
          <a:bodyPr/>
          <a:lstStyle>
            <a:lvl1pPr>
              <a:defRPr sz="2954" b="0">
                <a:solidFill>
                  <a:srgbClr val="00007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/>
          </p:nvPr>
        </p:nvSpPr>
        <p:spPr>
          <a:xfrm>
            <a:off x="5436097" y="5866774"/>
            <a:ext cx="2384181" cy="355600"/>
          </a:xfrm>
        </p:spPr>
        <p:txBody>
          <a:bodyPr/>
          <a:lstStyle>
            <a:lvl1pPr marL="0" indent="0">
              <a:buNone/>
              <a:defRPr>
                <a:solidFill>
                  <a:srgbClr val="000078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71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бел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1388" y="404664"/>
            <a:ext cx="424061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100"/>
              </a:lnSpc>
              <a:defRPr sz="2585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6381751"/>
            <a:ext cx="720726" cy="476251"/>
          </a:xfrm>
          <a:ln/>
        </p:spPr>
        <p:txBody>
          <a:bodyPr/>
          <a:lstStyle>
            <a:lvl1pPr>
              <a:defRPr sz="1108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>
                <a:solidFill>
                  <a:srgbClr val="000078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78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55102"/>
          <a:stretch/>
        </p:blipFill>
        <p:spPr>
          <a:xfrm>
            <a:off x="317989" y="6182461"/>
            <a:ext cx="1329378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ер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6381751"/>
            <a:ext cx="720726" cy="476251"/>
          </a:xfrm>
          <a:ln/>
        </p:spPr>
        <p:txBody>
          <a:bodyPr/>
          <a:lstStyle>
            <a:lvl1pPr>
              <a:defRPr sz="1108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>
                <a:solidFill>
                  <a:srgbClr val="000078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78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1389" y="404664"/>
            <a:ext cx="450648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100"/>
              </a:lnSpc>
              <a:defRPr sz="2585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55102"/>
          <a:stretch/>
        </p:blipFill>
        <p:spPr>
          <a:xfrm>
            <a:off x="317989" y="6182461"/>
            <a:ext cx="1329378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65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1"/>
          <a:stretch/>
        </p:blipFill>
        <p:spPr>
          <a:xfrm>
            <a:off x="-52996" y="1"/>
            <a:ext cx="923163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55101"/>
          <a:stretch/>
        </p:blipFill>
        <p:spPr>
          <a:xfrm>
            <a:off x="317989" y="6182461"/>
            <a:ext cx="1329378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33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 сниз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2"/>
          <a:stretch/>
        </p:blipFill>
        <p:spPr>
          <a:xfrm>
            <a:off x="0" y="1"/>
            <a:ext cx="9158356" cy="6858000"/>
          </a:xfrm>
          <a:prstGeom prst="rect">
            <a:avLst/>
          </a:prstGeom>
        </p:spPr>
      </p:pic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6381751"/>
            <a:ext cx="720726" cy="476251"/>
          </a:xfrm>
          <a:ln/>
        </p:spPr>
        <p:txBody>
          <a:bodyPr/>
          <a:lstStyle>
            <a:lvl1pPr>
              <a:defRPr sz="1108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>
                <a:solidFill>
                  <a:srgbClr val="000078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78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1388" y="404664"/>
            <a:ext cx="424061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100"/>
              </a:lnSpc>
              <a:defRPr sz="2585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55102"/>
          <a:stretch/>
        </p:blipFill>
        <p:spPr>
          <a:xfrm>
            <a:off x="317989" y="6182461"/>
            <a:ext cx="1329378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1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84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на 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-36512" y="4"/>
            <a:ext cx="9217024" cy="68579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108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>
                <a:solidFill>
                  <a:srgbClr val="000078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78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55102"/>
          <a:stretch/>
        </p:blipFill>
        <p:spPr>
          <a:xfrm>
            <a:off x="317989" y="6182461"/>
            <a:ext cx="1329378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55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44001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9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>
                <a:solidFill>
                  <a:srgbClr val="000078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78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55102"/>
          <a:stretch/>
        </p:blipFill>
        <p:spPr>
          <a:xfrm>
            <a:off x="317989" y="6182461"/>
            <a:ext cx="1329378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11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оутбу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108"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132" y="481073"/>
            <a:ext cx="2984897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175"/>
              </a:lnSpc>
              <a:defRPr sz="2585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57132" y="1232758"/>
            <a:ext cx="2981121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685817" rtl="0" eaLnBrk="0" fontAlgn="base" latinLnBrk="0" hangingPunct="0">
              <a:lnSpc>
                <a:spcPts val="97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8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68581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endParaRPr lang="ru-RU" dirty="0" smtClean="0"/>
          </a:p>
          <a:p>
            <a:pPr marL="0" marR="0" lvl="0" indent="0" algn="l" defTabSz="68581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55102"/>
          <a:stretch/>
        </p:blipFill>
        <p:spPr>
          <a:xfrm>
            <a:off x="317989" y="6182461"/>
            <a:ext cx="1329378" cy="627176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79D29894-9CFE-594F-99B2-B530DB8F7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90" y="1195068"/>
            <a:ext cx="7587567" cy="4826220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="" xmlns:a16="http://schemas.microsoft.com/office/drawing/2014/main" id="{1965AAD4-244C-F046-AE4B-710B584B7E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9062" y="1536586"/>
            <a:ext cx="5716327" cy="388843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83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22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108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>
                <a:solidFill>
                  <a:srgbClr val="000078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78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9226" y="404664"/>
            <a:ext cx="444788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100"/>
              </a:lnSpc>
              <a:defRPr sz="2585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37114" y="1307432"/>
            <a:ext cx="3720828" cy="471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8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</a:t>
            </a:r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384458" y="1307432"/>
            <a:ext cx="3776062" cy="471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8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</a:t>
            </a:r>
            <a:r>
              <a:rPr lang="ru-RU" dirty="0" smtClean="0"/>
              <a:t>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55102"/>
          <a:stretch/>
        </p:blipFill>
        <p:spPr>
          <a:xfrm>
            <a:off x="317989" y="6182461"/>
            <a:ext cx="1329378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72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оборо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21" y="936785"/>
            <a:ext cx="2924632" cy="316022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 userDrawn="1"/>
        </p:nvSpPr>
        <p:spPr>
          <a:xfrm>
            <a:off x="715550" y="1946836"/>
            <a:ext cx="3640427" cy="585065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111B6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ru-RU" sz="4000" dirty="0">
                <a:solidFill>
                  <a:srgbClr val="000078"/>
                </a:solidFill>
              </a:rPr>
              <a:t>Спасибо</a:t>
            </a:r>
          </a:p>
          <a:p>
            <a:r>
              <a:rPr lang="ru-RU" sz="4000" dirty="0">
                <a:solidFill>
                  <a:srgbClr val="000078"/>
                </a:solidFill>
              </a:rPr>
              <a:t>за внимание!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5550" y="5229201"/>
            <a:ext cx="2858966" cy="865187"/>
          </a:xfrm>
        </p:spPr>
        <p:txBody>
          <a:bodyPr/>
          <a:lstStyle>
            <a:lvl1pPr marL="0" marR="0" indent="0" algn="l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ru-RU" dirty="0" smtClean="0"/>
              <a:t>8 800 100 07 02</a:t>
            </a:r>
          </a:p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s</a:t>
            </a:r>
            <a:r>
              <a:rPr lang="ru-RU" sz="1200" dirty="0" err="1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ogaz</a:t>
            </a:r>
            <a:r>
              <a:rPr lang="ru-RU" sz="1200" dirty="0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med</a:t>
            </a:r>
            <a:r>
              <a:rPr lang="ru-RU" sz="1200" dirty="0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.</a:t>
            </a:r>
            <a:r>
              <a:rPr lang="ru-RU" sz="1200" dirty="0" err="1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ru</a:t>
            </a:r>
            <a:endParaRPr lang="ru-RU" sz="1200" dirty="0" smtClean="0">
              <a:solidFill>
                <a:schemeClr val="bg1"/>
              </a:solidFill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729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оборот белая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20" y="932723"/>
            <a:ext cx="2924633" cy="3168352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 userDrawn="1"/>
        </p:nvSpPr>
        <p:spPr>
          <a:xfrm>
            <a:off x="715550" y="1946836"/>
            <a:ext cx="3640427" cy="585065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111B6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ru-RU" sz="4000" dirty="0">
                <a:solidFill>
                  <a:prstClr val="white"/>
                </a:solidFill>
              </a:rPr>
              <a:t>Спасибо</a:t>
            </a:r>
          </a:p>
          <a:p>
            <a:r>
              <a:rPr lang="ru-RU" sz="4000" dirty="0">
                <a:solidFill>
                  <a:prstClr val="white"/>
                </a:solidFill>
              </a:rPr>
              <a:t>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311" y="5301209"/>
            <a:ext cx="2793023" cy="6492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8 800 100 07 02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s</a:t>
            </a:r>
            <a:r>
              <a:rPr lang="ru-RU" sz="1200" dirty="0" err="1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ogaz</a:t>
            </a:r>
            <a:r>
              <a:rPr lang="ru-RU" sz="1200" dirty="0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med</a:t>
            </a:r>
            <a:r>
              <a:rPr lang="ru-RU" sz="1200" dirty="0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.</a:t>
            </a:r>
            <a:r>
              <a:rPr lang="ru-RU" sz="1200" dirty="0" err="1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ru</a:t>
            </a:r>
            <a:endParaRPr lang="ru-RU" sz="1200" dirty="0" smtClean="0">
              <a:solidFill>
                <a:schemeClr val="bg1"/>
              </a:solidFill>
            </a:endParaRP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060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8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4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5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8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2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2ED9-4DBA-4BAF-ACBB-CFF78DC555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4E9C1-2FD3-4A6D-BAF9-091D55F1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6" r:id="rId12"/>
    <p:sldLayoutId id="2147483699" r:id="rId13"/>
    <p:sldLayoutId id="2147483672" r:id="rId14"/>
    <p:sldLayoutId id="2147483662" r:id="rId15"/>
    <p:sldLayoutId id="2147483673" r:id="rId16"/>
    <p:sldLayoutId id="2147483674" r:id="rId17"/>
    <p:sldLayoutId id="2147483677" r:id="rId18"/>
    <p:sldLayoutId id="2147483675" r:id="rId19"/>
    <p:sldLayoutId id="2147483676" r:id="rId20"/>
    <p:sldLayoutId id="2147483678" r:id="rId21"/>
    <p:sldLayoutId id="2147483680" r:id="rId22"/>
    <p:sldLayoutId id="2147483700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666" y="176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Слайд think-cell" r:id="rId16" imgW="360" imgH="360" progId="">
                  <p:embed/>
                </p:oleObj>
              </mc:Choice>
              <mc:Fallback>
                <p:oleObj name="Слайд think-cell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" y="176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620688"/>
            <a:ext cx="864115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444" y="6381751"/>
            <a:ext cx="720726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900" b="0">
                <a:solidFill>
                  <a:srgbClr val="003366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187C0F9-EB67-409E-AE5E-91248E26C83E}" type="slidenum">
              <a:rPr lang="ru-RU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22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533399" indent="-533399" algn="l" rtl="0" eaLnBrk="0" fontAlgn="base" hangingPunct="0">
        <a:spcBef>
          <a:spcPct val="20000"/>
        </a:spcBef>
        <a:spcAft>
          <a:spcPct val="0"/>
        </a:spcAft>
        <a:buAutoNum type="arabicPeriod"/>
        <a:defRPr sz="1400">
          <a:solidFill>
            <a:srgbClr val="003366"/>
          </a:solidFill>
          <a:latin typeface="+mn-lt"/>
          <a:ea typeface="+mn-ea"/>
          <a:cs typeface="+mn-cs"/>
        </a:defRPr>
      </a:lvl1pPr>
      <a:lvl2pPr marL="914401" indent="-4572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366"/>
          </a:solidFill>
          <a:latin typeface="+mn-lt"/>
        </a:defRPr>
      </a:lvl2pPr>
      <a:lvl3pPr marL="1295400" indent="-380999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366"/>
          </a:solidFill>
          <a:latin typeface="+mn-lt"/>
        </a:defRPr>
      </a:lvl3pPr>
      <a:lvl4pPr marL="1752600" indent="-38099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3366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66"/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9pPr>
    </p:bodyStyle>
    <p:otherStyle>
      <a:defPPr>
        <a:defRPr lang="ru-RU"/>
      </a:defPPr>
      <a:lvl1pPr marL="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gaz.ru/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gif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 txBox="1">
            <a:spLocks/>
          </p:cNvSpPr>
          <p:nvPr/>
        </p:nvSpPr>
        <p:spPr>
          <a:xfrm>
            <a:off x="1979712" y="908720"/>
            <a:ext cx="7020272" cy="2592288"/>
          </a:xfrm>
          <a:prstGeom prst="rect">
            <a:avLst/>
          </a:prstGeom>
        </p:spPr>
        <p:txBody>
          <a:bodyPr vert="horz" lIns="95908" tIns="47955" rIns="95908" bIns="47955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1700" kern="1200">
                <a:solidFill>
                  <a:srgbClr val="003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539483">
              <a:defRPr/>
            </a:pPr>
            <a:r>
              <a:rPr lang="ru-RU" sz="2677" dirty="0">
                <a:solidFill>
                  <a:schemeClr val="bg1"/>
                </a:solidFill>
              </a:rPr>
              <a:t>Роль и место страховых организаций в развитии здравоохранения региона: </a:t>
            </a:r>
            <a:r>
              <a:rPr lang="ru-RU" sz="2677" dirty="0" err="1">
                <a:solidFill>
                  <a:schemeClr val="bg1"/>
                </a:solidFill>
              </a:rPr>
              <a:t>пациентоориентированный</a:t>
            </a:r>
            <a:r>
              <a:rPr lang="ru-RU" sz="2677" dirty="0">
                <a:solidFill>
                  <a:schemeClr val="bg1"/>
                </a:solidFill>
              </a:rPr>
              <a:t> подход</a:t>
            </a:r>
          </a:p>
          <a:p>
            <a:pPr defTabSz="539483">
              <a:defRPr/>
            </a:pPr>
            <a:r>
              <a:rPr lang="ru-RU" sz="2677" dirty="0" smtClean="0">
                <a:solidFill>
                  <a:schemeClr val="bg1"/>
                </a:solidFill>
              </a:rPr>
              <a:t>Опыт </a:t>
            </a:r>
            <a:r>
              <a:rPr lang="ru-RU" sz="2677" dirty="0">
                <a:solidFill>
                  <a:schemeClr val="bg1"/>
                </a:solidFill>
              </a:rPr>
              <a:t>Красноярского филиала</a:t>
            </a:r>
          </a:p>
          <a:p>
            <a:r>
              <a:rPr lang="ru-RU" sz="2677" dirty="0">
                <a:solidFill>
                  <a:schemeClr val="bg1"/>
                </a:solidFill>
              </a:rPr>
              <a:t>АО «Страховая компания «СОГАЗ-Мед</a:t>
            </a:r>
            <a:r>
              <a:rPr lang="ru-RU" sz="2677" dirty="0" smtClean="0">
                <a:solidFill>
                  <a:schemeClr val="bg1"/>
                </a:solidFill>
              </a:rPr>
              <a:t>»</a:t>
            </a:r>
            <a:endParaRPr lang="ru-RU" sz="2677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6196393"/>
            <a:ext cx="4464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Всероссийская научно </a:t>
            </a:r>
            <a:r>
              <a:rPr lang="ru-RU" sz="900" dirty="0">
                <a:solidFill>
                  <a:schemeClr val="bg1"/>
                </a:solidFill>
              </a:rPr>
              <a:t>– </a:t>
            </a:r>
            <a:r>
              <a:rPr lang="ru-RU" sz="900" dirty="0" smtClean="0">
                <a:solidFill>
                  <a:schemeClr val="bg1"/>
                </a:solidFill>
              </a:rPr>
              <a:t>практическая конференция </a:t>
            </a:r>
            <a:r>
              <a:rPr lang="ru-RU" sz="900" dirty="0">
                <a:solidFill>
                  <a:schemeClr val="bg1"/>
                </a:solidFill>
              </a:rPr>
              <a:t>с международным </a:t>
            </a:r>
            <a:r>
              <a:rPr lang="ru-RU" sz="900" dirty="0" smtClean="0">
                <a:solidFill>
                  <a:schemeClr val="bg1"/>
                </a:solidFill>
              </a:rPr>
              <a:t>участием ««</a:t>
            </a:r>
            <a:r>
              <a:rPr lang="ru-RU" sz="900" dirty="0">
                <a:solidFill>
                  <a:schemeClr val="bg1"/>
                </a:solidFill>
              </a:rPr>
              <a:t>Здравоохранение будущего: </a:t>
            </a:r>
            <a:r>
              <a:rPr lang="ru-RU" sz="900" dirty="0" smtClean="0">
                <a:solidFill>
                  <a:schemeClr val="bg1"/>
                </a:solidFill>
              </a:rPr>
              <a:t> Управление</a:t>
            </a:r>
            <a:r>
              <a:rPr lang="ru-RU" sz="900" dirty="0">
                <a:solidFill>
                  <a:schemeClr val="bg1"/>
                </a:solidFill>
              </a:rPr>
              <a:t>, экономика, право»».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04.12.2020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B80AA72-92A4-4404-843D-D56179828460}"/>
              </a:ext>
            </a:extLst>
          </p:cNvPr>
          <p:cNvSpPr txBox="1">
            <a:spLocks/>
          </p:cNvSpPr>
          <p:nvPr/>
        </p:nvSpPr>
        <p:spPr bwMode="auto">
          <a:xfrm>
            <a:off x="4644008" y="4365104"/>
            <a:ext cx="460851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ru-RU" sz="1600" dirty="0" smtClean="0">
                <a:latin typeface="+mn-lt"/>
              </a:rPr>
              <a:t>Орлова Алёна Юрьевна</a:t>
            </a:r>
          </a:p>
          <a:p>
            <a:endParaRPr lang="ru-RU" sz="1600" dirty="0" smtClean="0">
              <a:latin typeface="+mn-lt"/>
            </a:endParaRPr>
          </a:p>
          <a:p>
            <a:r>
              <a:rPr lang="ru-RU" sz="1600" dirty="0" smtClean="0"/>
              <a:t>Директор</a:t>
            </a:r>
            <a:r>
              <a:rPr lang="ru-RU" sz="1600" dirty="0"/>
              <a:t> Красноярского </a:t>
            </a:r>
            <a:r>
              <a:rPr lang="ru-RU" sz="1600" dirty="0" smtClean="0"/>
              <a:t>филиала</a:t>
            </a:r>
          </a:p>
          <a:p>
            <a:r>
              <a:rPr lang="ru-RU" sz="1600" dirty="0" smtClean="0"/>
              <a:t>АО </a:t>
            </a:r>
            <a:r>
              <a:rPr lang="ru-RU" sz="1600" dirty="0"/>
              <a:t>«Страховая компания «СОГАЗ-Мед</a:t>
            </a:r>
            <a:r>
              <a:rPr lang="ru-RU" sz="1600" dirty="0" smtClean="0"/>
              <a:t>», Полномочный представитель ВСС по медицинскому страхованию в </a:t>
            </a:r>
          </a:p>
          <a:p>
            <a:r>
              <a:rPr lang="ru-RU" sz="1600" dirty="0" smtClean="0"/>
              <a:t>Красноярском крае.</a:t>
            </a:r>
            <a:endParaRPr lang="ru-RU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9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943" t="15228" r="33996" b="6763"/>
          <a:stretch/>
        </p:blipFill>
        <p:spPr>
          <a:xfrm>
            <a:off x="4456601" y="263769"/>
            <a:ext cx="4776679" cy="631454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2DB5A6-6DC1-40B9-81CB-ECB48CF539AF}" type="slidenum">
              <a:rPr lang="ru-RU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746" y="954440"/>
            <a:ext cx="47363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Цель: </a:t>
            </a: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Оперативное информирование всех сторон об имеющихся, возникающих проблемах</a:t>
            </a: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Предложения о принятии управленческих решений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9122" y="123367"/>
            <a:ext cx="8094919" cy="65343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2100"/>
              </a:lnSpc>
              <a:tabLst>
                <a:tab pos="3147725" algn="l"/>
              </a:tabLst>
            </a:pPr>
            <a:r>
              <a:rPr lang="ru-RU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Участие в Штабах, ВКС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2786" y="2115391"/>
            <a:ext cx="441425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Задержка результатов тестов на COVID-19 более 5-10 дней (зарегистрированы случаи более 14 дней)</a:t>
            </a: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Информирование пациентов о результатах анализов на </a:t>
            </a:r>
            <a:r>
              <a:rPr lang="en-US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COVID</a:t>
            </a: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-19.</a:t>
            </a: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Отсутствие контроля врачей за состоянием здоровья пациентов с (+) результатом анализа на </a:t>
            </a:r>
            <a:r>
              <a:rPr lang="en-US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COVID</a:t>
            </a: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-19.</a:t>
            </a: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Вызов врача на дом к пациенту с симптомами </a:t>
            </a:r>
            <a:r>
              <a:rPr lang="ru-RU" sz="1250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коронавируса</a:t>
            </a:r>
            <a:endParaRPr lang="ru-RU" sz="1250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Не направление на КТ, оплата ЗЛ необходимого исследования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075" y="1846992"/>
            <a:ext cx="17578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Проблемы: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608" y="4163129"/>
            <a:ext cx="4572000" cy="105413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1" fontAlgn="b">
              <a:defRPr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Причина – отсутствие должных объемов при возможности их выполнения</a:t>
            </a:r>
          </a:p>
          <a:p>
            <a:pPr defTabSz="914401" fontAlgn="b">
              <a:defRPr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Решение</a:t>
            </a:r>
          </a:p>
          <a:p>
            <a:pPr defTabSz="914401" fontAlgn="b">
              <a:defRPr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Выделение </a:t>
            </a:r>
            <a:r>
              <a:rPr lang="ru-RU" sz="1250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бОльших</a:t>
            </a: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 объемов через КРТП, в том числе для Частных МО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" y="5239994"/>
            <a:ext cx="445643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 июня 2020 года изменен функционал сотрудников с переориентацией на дистанционную работу, в том числе в формате Горячей линии (для возможности отработки обращений граждан в связи с их увеличением в более, чем в два раза)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2" y="6331076"/>
            <a:ext cx="2269701" cy="494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2DB5A6-6DC1-40B9-81CB-ECB48CF539AF}" type="slidenum">
              <a:rPr lang="ru-RU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3822" y="2429087"/>
            <a:ext cx="8344370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Перевод работы Штаба ОМС с 09.07.2020 в ежедневный режим работы</a:t>
            </a:r>
          </a:p>
          <a:p>
            <a:endParaRPr lang="ru-RU" sz="1250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r>
              <a:rPr lang="ru-RU" sz="125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Оперативная группа в </a:t>
            </a:r>
            <a:r>
              <a:rPr lang="ru-RU" sz="1250" b="1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WhatsApp</a:t>
            </a:r>
            <a:endParaRPr lang="ru-RU" sz="1250" b="1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Заместитель министра Красноярского края</a:t>
            </a: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Специалист Норильского отделения Министерства здравоохранения Красноярского края</a:t>
            </a: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Заместитель Главы г. Норильска по социальным вопросам</a:t>
            </a: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Руководитель управления ОМС ТФОМС </a:t>
            </a: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Все главные врачи МО Норильска, Таймыра (КГБУЗ, Частная МО)</a:t>
            </a: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Страховые медицинские организации – представители застрахованных граждан на данной территории края (Красноярский филиал АО «Страховая компания «СОГАЗ-Мед», Красноярский филиал ООО СК «Капитал-полис Мед»)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285" y="1506287"/>
            <a:ext cx="850802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Цель: </a:t>
            </a:r>
          </a:p>
          <a:p>
            <a:pPr marL="158265" indent="-158265"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Поиск, разработка нетривиальных эффективных управленческих решений на территории Норильского промышленного района для решения конкретных проблем граждан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3174" y="356207"/>
            <a:ext cx="8752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Штаб по координации работы и </a:t>
            </a:r>
            <a:r>
              <a:rPr lang="ru-RU" b="1" cap="all" dirty="0" err="1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орг</a:t>
            </a:r>
            <a:r>
              <a:rPr lang="ru-RU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-метод. сопровождению участников ОМС в условиях COVID-19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4" y="5661248"/>
            <a:ext cx="2440770" cy="531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2DB5A6-6DC1-40B9-81CB-ECB48CF539AF}" type="slidenum">
              <a:rPr lang="ru-RU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069" t="10833" r="33069" b="4914"/>
          <a:stretch/>
        </p:blipFill>
        <p:spPr>
          <a:xfrm>
            <a:off x="6211468" y="2638002"/>
            <a:ext cx="2791693" cy="42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852" y="548680"/>
            <a:ext cx="8621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Круглосуточная работа Горячих линий ТФОМС, СМО, МО, в том числе определить дежурный телефон и график работы страховых представителей в г. Норильске</a:t>
            </a:r>
          </a:p>
          <a:p>
            <a:pPr indent="542925" fontAlgn="b"/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Выделено 3 номера корпоративных сотовых телефонов</a:t>
            </a:r>
          </a:p>
          <a:p>
            <a:pPr indent="542925" fontAlgn="b"/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Определен график дежурств, утвержден приказом. Начало работы с 11.07.2020 </a:t>
            </a:r>
          </a:p>
          <a:p>
            <a:pPr indent="542925" fontAlgn="b"/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Разработаны скрипты для СП, в </a:t>
            </a:r>
            <a:r>
              <a:rPr lang="ru-RU" sz="1400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тч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 ГО организована работа СП Федеральный Контакт Центр</a:t>
            </a:r>
          </a:p>
          <a:p>
            <a:pPr marL="9525" fontAlgn="b"/>
            <a:endParaRPr lang="ru-RU" sz="1400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 marL="9525" fontAlgn="b"/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Разработка, размещение плаката о работе Горячих линий на территории Норильского района </a:t>
            </a:r>
          </a:p>
          <a:p>
            <a:pPr marL="542925" fontAlgn="b"/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 за 4 дня: разработан, согласован (ТФОМС, МЗКК, ГО), напечатано 100 шт. и размещено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2751" t="23376" r="61358" b="37823"/>
          <a:stretch/>
        </p:blipFill>
        <p:spPr>
          <a:xfrm>
            <a:off x="271290" y="2638002"/>
            <a:ext cx="5682820" cy="374374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71290" y="0"/>
            <a:ext cx="8621189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275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5pPr>
            <a:lvl6pPr marL="495288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6pPr>
            <a:lvl7pPr marL="990576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7pPr>
            <a:lvl8pPr marL="1485863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8pPr>
            <a:lvl9pPr marL="1981150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tabLst>
                <a:tab pos="3409950" algn="l"/>
              </a:tabLst>
            </a:pPr>
            <a:r>
              <a:rPr lang="ru-RU" sz="1800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Норильск. Решение проблем в период COVID-19</a:t>
            </a:r>
          </a:p>
        </p:txBody>
      </p:sp>
    </p:spTree>
    <p:extLst>
      <p:ext uri="{BB962C8B-B14F-4D97-AF65-F5344CB8AC3E}">
        <p14:creationId xmlns:p14="http://schemas.microsoft.com/office/powerpoint/2010/main" val="17848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1887" t="17101" r="31888" b="6601"/>
          <a:stretch/>
        </p:blipFill>
        <p:spPr>
          <a:xfrm>
            <a:off x="4771407" y="1548677"/>
            <a:ext cx="4121073" cy="528945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2DB5A6-6DC1-40B9-81CB-ECB48CF539AF}" type="slidenum">
              <a:rPr lang="ru-RU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290" y="456174"/>
            <a:ext cx="8621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fontAlgn="b"/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Разработка, выдача памяток для пациентов: тестирование на COVID-19, показания к КТ-диагностике</a:t>
            </a:r>
          </a:p>
          <a:p>
            <a:pPr marL="539750" fontAlgn="b"/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за 4 дня: разработан, согласован (ТФОМС, МЗКК, ГО), напечатано  более 2000 шт. и передано во все МО Норильской группы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595" t="31801" r="50394" b="24100"/>
          <a:stretch/>
        </p:blipFill>
        <p:spPr>
          <a:xfrm>
            <a:off x="271291" y="1347466"/>
            <a:ext cx="3835427" cy="2784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0787" t="33901" r="12988" b="23400"/>
          <a:stretch/>
        </p:blipFill>
        <p:spPr>
          <a:xfrm>
            <a:off x="262818" y="4077073"/>
            <a:ext cx="3843901" cy="27610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41174" y="1376811"/>
            <a:ext cx="4310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Разработка памятки для врачей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71290" y="0"/>
            <a:ext cx="8621189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275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5pPr>
            <a:lvl6pPr marL="495288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6pPr>
            <a:lvl7pPr marL="990576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7pPr>
            <a:lvl8pPr marL="1485863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8pPr>
            <a:lvl9pPr marL="1981150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tabLst>
                <a:tab pos="3409950" algn="l"/>
              </a:tabLst>
            </a:pPr>
            <a:r>
              <a:rPr lang="ru-RU" sz="1800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Норильск. Решение проблем в период COVID-19</a:t>
            </a:r>
          </a:p>
        </p:txBody>
      </p:sp>
    </p:spTree>
    <p:extLst>
      <p:ext uri="{BB962C8B-B14F-4D97-AF65-F5344CB8AC3E}">
        <p14:creationId xmlns:p14="http://schemas.microsoft.com/office/powerpoint/2010/main" val="19980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 bwMode="auto">
          <a:xfrm>
            <a:off x="8423444" y="6154616"/>
            <a:ext cx="720726" cy="43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 b="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2133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2133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2133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2133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133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133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133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133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82DB5A6-6DC1-40B9-81CB-ECB48CF539AF}" type="slidenum">
              <a:rPr lang="ru-RU" sz="1108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ru-RU" sz="1108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6872" y="193242"/>
            <a:ext cx="8687658" cy="274407"/>
          </a:xfrm>
        </p:spPr>
        <p:txBody>
          <a:bodyPr anchor="ctr" anchorCtr="0">
            <a:noAutofit/>
          </a:bodyPr>
          <a:lstStyle/>
          <a:p>
            <a:pPr>
              <a:tabLst>
                <a:tab pos="3147725" algn="l"/>
              </a:tabLst>
            </a:pPr>
            <a:r>
              <a:rPr lang="ru-RU" sz="1800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Норильск</a:t>
            </a:r>
            <a:r>
              <a:rPr lang="ru-RU" sz="1800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. Решение </a:t>
            </a:r>
            <a:r>
              <a:rPr lang="ru-RU" sz="1800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проблем</a:t>
            </a:r>
            <a:endParaRPr lang="ru-RU" sz="1800" b="1" cap="all" dirty="0">
              <a:solidFill>
                <a:srgbClr val="0A2896"/>
              </a:solidFill>
              <a:latin typeface="VTB Group Cond" charset="0"/>
              <a:ea typeface="VTB Group Cond" charset="0"/>
              <a:cs typeface="VTB Group Cond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685" y="2301420"/>
            <a:ext cx="85860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Индивидуальное информирование граждан по результатам тестирования на COVID-19 начато с 20.07.2020 </a:t>
            </a:r>
          </a:p>
          <a:p>
            <a:pPr marL="328254"/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8 дней – </a:t>
            </a:r>
          </a:p>
          <a:p>
            <a:pPr marL="328254"/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Отработка, анализ списков с результатами</a:t>
            </a:r>
          </a:p>
          <a:p>
            <a:pPr marL="328254"/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Разработка, согласование скриптов </a:t>
            </a:r>
            <a:r>
              <a:rPr lang="ru-RU" sz="1400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sms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/ телефонного </a:t>
            </a:r>
            <a:r>
              <a:rPr lang="ru-RU" sz="14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общения</a:t>
            </a:r>
            <a:endParaRPr lang="ru-RU" sz="1108" kern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777" y="507669"/>
            <a:ext cx="8586030" cy="1860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33002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Индивидуальное информирование населения Страховыми представителями, в том числе:</a:t>
            </a:r>
          </a:p>
          <a:p>
            <a:pPr marL="316531" indent="-316531" algn="just"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 мерах профилактики COVID-19, карантинных мероприятиях с особым акцентом на лиц старших возрастных групп (65+); </a:t>
            </a:r>
          </a:p>
          <a:p>
            <a:pPr marL="316531" indent="-316531" algn="just"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 необходимости вызова врача на дом в случае выявления признаков простудных заболеваний (с акцентом на застрахованных лиц старше 65 лет)- используется во всех случаях контактов с застрахованными (</a:t>
            </a:r>
            <a:r>
              <a:rPr lang="ru-RU" sz="1400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обзвон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 застрахованных, работа с волонтерами, входящие звонки и т.д.);</a:t>
            </a:r>
          </a:p>
          <a:p>
            <a:pPr marL="316531" indent="-316531" algn="just"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 временном приостановлении профилактических мероприятий.</a:t>
            </a:r>
          </a:p>
          <a:p>
            <a:pPr algn="just"/>
            <a:r>
              <a:rPr lang="ru-RU" sz="1477" b="1" dirty="0"/>
              <a:t>На </a:t>
            </a:r>
            <a:r>
              <a:rPr lang="ru-RU" sz="1477" b="1" dirty="0"/>
              <a:t>18.09.2020 проинформировано 21 651 </a:t>
            </a:r>
            <a:r>
              <a:rPr lang="ru-RU" sz="1477" b="1" dirty="0" err="1"/>
              <a:t>норильчанин</a:t>
            </a:r>
            <a:endParaRPr lang="ru-RU" sz="1477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5784" y="3495469"/>
            <a:ext cx="8868216" cy="2060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Если тест +:</a:t>
            </a:r>
            <a:r>
              <a:rPr lang="ru-RU" sz="1477" b="1" dirty="0"/>
              <a:t> </a:t>
            </a:r>
            <a:r>
              <a:rPr lang="ru-RU" sz="1108" kern="0" dirty="0"/>
              <a:t>«</a:t>
            </a:r>
            <a:r>
              <a:rPr lang="ru-RU" sz="1200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По результатам тестирования на COVID-19 Вам необходимо наблюдение участкового терапевта на дому. При ухудшении состояния вызывайте  скорую помощь. По вопросам Вы можете обратиться в территориальную поликлинику, либо позвонить на Горячую линию СОГАЗ-Мед  8-800-100-07-02»</a:t>
            </a:r>
          </a:p>
          <a:p>
            <a:pPr marL="328254">
              <a:lnSpc>
                <a:spcPct val="107000"/>
              </a:lnSpc>
            </a:pPr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На 18.09.2020 проинформировано 231 норильчанина – телефонный звонок</a:t>
            </a:r>
          </a:p>
          <a:p>
            <a:pPr marL="328254">
              <a:lnSpc>
                <a:spcPct val="107000"/>
              </a:lnSpc>
            </a:pPr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Продолжено сопровождение - 11 </a:t>
            </a:r>
            <a:r>
              <a:rPr lang="ru-RU" sz="1400" b="1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норильчанинам</a:t>
            </a:r>
            <a:endParaRPr lang="ru-RU" sz="1400" b="1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Если тест -: </a:t>
            </a:r>
            <a:r>
              <a:rPr lang="ru-RU" sz="1200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«По результатам тестирования на COVID-19 наблюдение участкового терапевта не требуется. По вопросам Вы можете обратиться в территориальную поликлинику, либо позвонить на Горячую линию СОГАЗ-Мед  8-800-100-07-02»</a:t>
            </a:r>
          </a:p>
          <a:p>
            <a:pPr marL="328254">
              <a:lnSpc>
                <a:spcPct val="107000"/>
              </a:lnSpc>
            </a:pPr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На 18.09.2020 проинформировано 1 944 </a:t>
            </a:r>
            <a:r>
              <a:rPr lang="ru-RU" sz="1400" b="1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норильчанина</a:t>
            </a:r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– </a:t>
            </a:r>
            <a:r>
              <a:rPr lang="ru-RU" sz="1400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sms</a:t>
            </a:r>
            <a:endParaRPr lang="ru-RU" sz="1400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4" y="6232915"/>
            <a:ext cx="2440770" cy="531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443" y="5508031"/>
            <a:ext cx="8842557" cy="75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Организация и проведение консилиума с участием зав. </a:t>
            </a:r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отделением Первого 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Московского</a:t>
            </a:r>
            <a:r>
              <a:rPr lang="ru-RU" sz="1477" dirty="0"/>
              <a:t> 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государственного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 </a:t>
            </a:r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медицинского 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университета имени И.М. Сеченова </a:t>
            </a:r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(Арсентьев Н.С.) </a:t>
            </a:r>
          </a:p>
          <a:p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 08-10.08.2020</a:t>
            </a:r>
          </a:p>
        </p:txBody>
      </p:sp>
    </p:spTree>
    <p:extLst>
      <p:ext uri="{BB962C8B-B14F-4D97-AF65-F5344CB8AC3E}">
        <p14:creationId xmlns:p14="http://schemas.microsoft.com/office/powerpoint/2010/main" val="3159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31350" y="6237313"/>
            <a:ext cx="720726" cy="476251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990" y="526174"/>
            <a:ext cx="8242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Проведение КТ в МЦ «Диалог +» по направлениям системы ОМС</a:t>
            </a:r>
            <a:r>
              <a:rPr lang="ru-RU" sz="16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.</a:t>
            </a:r>
            <a:endParaRPr lang="en-US" sz="1600" dirty="0">
              <a:solidFill>
                <a:srgbClr val="000078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71290" y="0"/>
            <a:ext cx="8621189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275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5pPr>
            <a:lvl6pPr marL="495288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6pPr>
            <a:lvl7pPr marL="990576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7pPr>
            <a:lvl8pPr marL="1485863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8pPr>
            <a:lvl9pPr marL="1981150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tabLst>
                <a:tab pos="3409950" algn="l"/>
              </a:tabLst>
            </a:pPr>
            <a:r>
              <a:rPr lang="ru-RU" sz="1800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Норильск. Решение проблем в период COVID-19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989" y="880116"/>
            <a:ext cx="86211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КРТП от 03.07.2020 принято решение о внеплановом включении в систему ОМС МЦ «Диалог+», проводящей КТ-легких в г. Норильске.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11.07.2020 проведен Штаб ОМС по работе МЦ «Диалог+»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 14.07.2020 организована работа врача-эксперта Красноярского филиала АО «Страховая компания «СОГАЗ-Мед» по сформированному платному потоку пациентов в клинике</a:t>
            </a:r>
          </a:p>
          <a:p>
            <a:pPr marL="5270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Перед диагностикой - осмотр пациента, </a:t>
            </a:r>
          </a:p>
          <a:p>
            <a:pPr marL="5270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Наличие показаний - КТ-диагностика на бесплатной для пациента основе</a:t>
            </a:r>
          </a:p>
          <a:p>
            <a:pPr marL="5270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Последующее сопровождение на необходимое лечение + .Всем застрахованным отданы памятки с номером телефона страхового представителя.</a:t>
            </a:r>
          </a:p>
          <a:p>
            <a:pPr marL="5270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Очная экспертиза </a:t>
            </a:r>
          </a:p>
          <a:p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4. Сформирован список ответственных лиц МО по взаимодействию с СП</a:t>
            </a:r>
          </a:p>
          <a:p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5. С 20.07.2020 формирование потока пациентов из поликлиник Норильска</a:t>
            </a:r>
          </a:p>
          <a:p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6. Ежедневный мониторинг с оперативным принятием управленческих решений</a:t>
            </a:r>
          </a:p>
          <a:p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7. Оценка работы МО с 20.07.2020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04047"/>
            <a:ext cx="2626256" cy="2565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83" y="4004405"/>
            <a:ext cx="3161314" cy="25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1291" y="692696"/>
            <a:ext cx="8242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Проведение КТ в МЦ «Диалог +» </a:t>
            </a:r>
          </a:p>
          <a:p>
            <a:pPr marL="355600" lvl="0">
              <a:buNone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работа врача-эксперта Красноярского филиала АО «Страховая компания «СОГАЗ-Мед» по сформированному платному потоку пациентов в клинике с 14.07.2020 в течение 2-х недель</a:t>
            </a:r>
          </a:p>
          <a:p>
            <a:pPr marL="355600" lvl="0">
              <a:buNone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направление из МО Норильска – с 20.07.2020</a:t>
            </a:r>
            <a:endParaRPr lang="en-US" sz="1400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35127" y="2318215"/>
            <a:ext cx="25030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14.07.2020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выявленное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нарушение в МЦ «Диалог +»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при описании КТ с установленной пневмонией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16.07.2020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выявленное нарушение устранено: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описании КТ с установленной пневмонией с учетом Методических рекомендаций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176236"/>
              </p:ext>
            </p:extLst>
          </p:nvPr>
        </p:nvGraphicFramePr>
        <p:xfrm>
          <a:off x="248072" y="2276872"/>
          <a:ext cx="3897785" cy="238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655"/>
                <a:gridCol w="1861130"/>
              </a:tblGrid>
              <a:tr h="4320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Пациенты, пришедшие в МЦ Диалог +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604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Всего принято врачом-экспертом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</a:tr>
              <a:tr h="681871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 клиническими проявлениями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69 (42,6%)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</a:tr>
              <a:tr h="54486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Без клиники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97 (57,4%)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656781" y="2334976"/>
            <a:ext cx="2503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18.07 -  проведение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очной экспертизы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по случаям обращения в клинику Диалог+ с заключением на КТ-диагностике о наличии Пневмонии и по случаям с клиническими проявлениями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73 очные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экспертизы (всех этапов медицинской помощи)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235127" y="2242957"/>
            <a:ext cx="2236926" cy="75259"/>
          </a:xfrm>
          <a:prstGeom prst="rect">
            <a:avLst/>
          </a:prstGeom>
          <a:solidFill>
            <a:srgbClr val="2D5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5708" tIns="50445" rIns="55708" bIns="28512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557064"/>
            <a:endParaRPr lang="ru-RU" sz="975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738144" y="2242956"/>
            <a:ext cx="2236926" cy="58498"/>
          </a:xfrm>
          <a:prstGeom prst="rect">
            <a:avLst/>
          </a:prstGeom>
          <a:solidFill>
            <a:srgbClr val="2D5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5708" tIns="50445" rIns="55708" bIns="28512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557064"/>
            <a:endParaRPr lang="ru-RU" sz="975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71290" y="0"/>
            <a:ext cx="8621189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275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5pPr>
            <a:lvl6pPr marL="495288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6pPr>
            <a:lvl7pPr marL="990576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7pPr>
            <a:lvl8pPr marL="1485863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8pPr>
            <a:lvl9pPr marL="1981150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tabLst>
                <a:tab pos="3409950" algn="l"/>
              </a:tabLst>
            </a:pPr>
            <a:r>
              <a:rPr lang="ru-RU" sz="1800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Норильск. Решение проблем в период COVID-19</a:t>
            </a:r>
          </a:p>
        </p:txBody>
      </p:sp>
    </p:spTree>
    <p:extLst>
      <p:ext uri="{BB962C8B-B14F-4D97-AF65-F5344CB8AC3E}">
        <p14:creationId xmlns:p14="http://schemas.microsoft.com/office/powerpoint/2010/main" val="19990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76" y="3429000"/>
            <a:ext cx="3912023" cy="3278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9220" y="1124744"/>
            <a:ext cx="6100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indent="-285750" fontAlgn="b"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</a:rPr>
              <a:t>езультат совместной деятельности</a:t>
            </a:r>
          </a:p>
          <a:p>
            <a:pPr marL="295275" indent="-285750" fontAlgn="b">
              <a:buFont typeface="Wingdings" pitchFamily="2" charset="2"/>
              <a:buChar char="ü"/>
            </a:pPr>
            <a:r>
              <a:rPr lang="ru-RU" sz="2000" b="1" kern="0" dirty="0" smtClean="0">
                <a:solidFill>
                  <a:srgbClr val="FF0000"/>
                </a:solidFill>
              </a:rPr>
              <a:t>Актуальность вне времени</a:t>
            </a:r>
            <a:endParaRPr lang="ru-RU" sz="2000" b="1" kern="0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71290" y="476672"/>
            <a:ext cx="8621189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275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5pPr>
            <a:lvl6pPr marL="495288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6pPr>
            <a:lvl7pPr marL="990576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7pPr>
            <a:lvl8pPr marL="1485863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8pPr>
            <a:lvl9pPr marL="1981150" algn="l" rtl="0" eaLnBrk="1" fontAlgn="base" hangingPunct="1">
              <a:spcBef>
                <a:spcPct val="0"/>
              </a:spcBef>
              <a:spcAft>
                <a:spcPct val="0"/>
              </a:spcAft>
              <a:defRPr sz="3467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tabLst>
                <a:tab pos="3409950" algn="l"/>
              </a:tabLst>
            </a:pPr>
            <a:r>
              <a:rPr lang="ru-RU" sz="2200" b="1" cap="all" dirty="0">
                <a:solidFill>
                  <a:srgbClr val="FF0000"/>
                </a:solidFill>
                <a:latin typeface="VTB Group Cond" charset="0"/>
                <a:ea typeface="VTB Group Cond" charset="0"/>
                <a:cs typeface="VTB Group Cond" charset="0"/>
              </a:rPr>
              <a:t>Обеспечение </a:t>
            </a:r>
            <a:r>
              <a:rPr lang="ru-RU" sz="2200" b="1" cap="all" dirty="0">
                <a:solidFill>
                  <a:srgbClr val="FF0000"/>
                </a:solidFill>
                <a:latin typeface="VTB Group Cond" charset="0"/>
                <a:ea typeface="VTB Group Cond" charset="0"/>
                <a:cs typeface="VTB Group Cond" charset="0"/>
              </a:rPr>
              <a:t>доступности и качества медицинской помощи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597024" cy="365125"/>
          </a:xfrm>
        </p:spPr>
        <p:txBody>
          <a:bodyPr vert="horz" lIns="91440" tIns="45720" rIns="91440" bIns="45720" rtlCol="0" anchor="ctr"/>
          <a:lstStyle/>
          <a:p>
            <a:r>
              <a:rPr lang="ru-RU" altLang="ru-RU" sz="15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17</a:t>
            </a:r>
            <a:endParaRPr lang="ru-RU" altLang="ru-RU" sz="1500" b="1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200" dirty="0">
                <a:solidFill>
                  <a:schemeClr val="bg1"/>
                </a:solidFill>
              </a:rPr>
              <a:t>8 800 100 07 02</a:t>
            </a:r>
          </a:p>
          <a:p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ru-RU" sz="12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ogaz</a:t>
            </a:r>
            <a:r>
              <a:rPr lang="ru-RU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med</a:t>
            </a:r>
            <a:r>
              <a:rPr lang="ru-RU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.ru</a:t>
            </a:r>
            <a:endParaRPr lang="ru-RU" sz="12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20"/>
            <a:ext cx="4499992" cy="33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464400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449999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0"/>
            <a:ext cx="46440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12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5937" y="1052736"/>
            <a:ext cx="8642432" cy="549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Профилактические осмотры </a:t>
            </a:r>
          </a:p>
          <a:p>
            <a:pPr marL="355600" indent="273050" defTabSz="4508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Диспансеризация</a:t>
            </a:r>
            <a:r>
              <a:rPr lang="ru-RU" b="1" i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 (в том числе охват, объем исследований, </a:t>
            </a:r>
            <a:r>
              <a:rPr lang="ru-RU" b="1" i="1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онкоскрининг</a:t>
            </a:r>
            <a:r>
              <a:rPr lang="ru-RU" b="1" i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)</a:t>
            </a:r>
          </a:p>
          <a:p>
            <a:pPr marL="355600" indent="273050" defTabSz="450850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Профилактические ежегодные осмотры</a:t>
            </a:r>
          </a:p>
          <a:p>
            <a:pPr marL="355600" indent="273050" defTabSz="4508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Диспансерное наблюдение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Злокачественные новообразования</a:t>
            </a:r>
          </a:p>
          <a:p>
            <a:pPr marL="355600" indent="2730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Контроль </a:t>
            </a:r>
            <a:r>
              <a:rPr lang="ru-RU" b="1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соблюдения сроков </a:t>
            </a:r>
            <a:r>
              <a:rPr lang="ru-RU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обследования и направления на лечение пациентов </a:t>
            </a:r>
            <a:r>
              <a:rPr lang="ru-RU" b="1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 момента выявления/подозрения на ЗНО </a:t>
            </a:r>
            <a:r>
              <a:rPr lang="ru-RU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до постановки </a:t>
            </a:r>
            <a:r>
              <a:rPr lang="ru-RU" i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диагноза</a:t>
            </a:r>
          </a:p>
          <a:p>
            <a:pPr marL="355600" indent="273050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Стадия </a:t>
            </a:r>
            <a:r>
              <a:rPr lang="ru-RU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ЗНО и выбор метода лечения</a:t>
            </a:r>
          </a:p>
          <a:p>
            <a:pPr marL="355600" indent="2730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Контроль степени достижения запланированного результата </a:t>
            </a:r>
            <a:r>
              <a:rPr lang="ru-RU" i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(100% при </a:t>
            </a:r>
            <a:r>
              <a:rPr lang="ru-RU" b="1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проведении </a:t>
            </a:r>
            <a:r>
              <a:rPr lang="ru-RU" b="1" i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химиотерапии)</a:t>
            </a:r>
          </a:p>
          <a:p>
            <a:pPr marL="355600" indent="2730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Диспансерное наблюдение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Болезни системы кровообращения </a:t>
            </a:r>
            <a:endParaRPr lang="ru-RU" b="1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 marL="355600" indent="27305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Диспансерное </a:t>
            </a:r>
            <a:r>
              <a:rPr lang="ru-RU" b="1" i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наблюдение</a:t>
            </a:r>
            <a:endParaRPr lang="ru-RU" b="1" i="1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 marL="355600" indent="27305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Маршрутизация при острых состояниях</a:t>
            </a:r>
          </a:p>
          <a:p>
            <a:pPr marL="355600" indent="27305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Соблюдение порядков </a:t>
            </a:r>
            <a:r>
              <a:rPr lang="ru-RU" b="1" i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оказания медицинской помощи на всех этапах </a:t>
            </a:r>
            <a:endParaRPr lang="ru-RU" b="1" i="1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3494" y="214434"/>
            <a:ext cx="6921028" cy="691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 smtClean="0">
                <a:solidFill>
                  <a:srgbClr val="C00000"/>
                </a:solidFill>
                <a:latin typeface="VTB Group Cond" charset="0"/>
                <a:ea typeface="VTB Group Cond" charset="0"/>
                <a:cs typeface="VTB Group Cond" charset="0"/>
              </a:rPr>
              <a:t>Цель – снижение смертности населения красноярского края от управляемых причин</a:t>
            </a:r>
            <a:endParaRPr lang="ru-RU" sz="2000" b="1" cap="all" dirty="0">
              <a:solidFill>
                <a:srgbClr val="C00000"/>
              </a:solidFill>
              <a:latin typeface="VTB Group Cond" charset="0"/>
              <a:ea typeface="VTB Group Cond" charset="0"/>
              <a:cs typeface="VTB Group Cond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26744" y="6404784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382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3840" y="164524"/>
            <a:ext cx="7964557" cy="120032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страховые медицинские организации –  участники общественного договора в проведении всероссийской  диспансеризации в Красноярском крае</a:t>
            </a:r>
            <a:endParaRPr lang="ru-RU" sz="2000" b="1" dirty="0">
              <a:solidFill>
                <a:srgbClr val="0A2896"/>
              </a:solidFill>
              <a:latin typeface="VTB Group Cond" charset="0"/>
              <a:ea typeface="VTB Group Cond" charset="0"/>
              <a:cs typeface="VTB Group Cond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4897" y="1554385"/>
            <a:ext cx="49601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Красноярский филиал </a:t>
            </a:r>
            <a:r>
              <a:rPr lang="ru-RU" sz="20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«СОГАЗ-Мед»</a:t>
            </a:r>
            <a:endParaRPr lang="ru-RU" sz="2000" b="1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АО </a:t>
            </a:r>
            <a:r>
              <a:rPr lang="ru-RU" sz="20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МСО </a:t>
            </a:r>
            <a:r>
              <a:rPr lang="ru-RU" sz="20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Надежда»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ООО МСК «Медика-Восток»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Красноярский филиал ООО СК "Капитал-полис Мед"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73" y="1173385"/>
            <a:ext cx="2197487" cy="24337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6955" y="3753054"/>
            <a:ext cx="826389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VTB Group Cond" charset="0"/>
                <a:ea typeface="VTB Group Cond" charset="0"/>
                <a:cs typeface="VTB Group Cond" charset="0"/>
              </a:rPr>
              <a:t>Страховые медицинские организации обязуются</a:t>
            </a:r>
            <a:r>
              <a:rPr lang="ru-RU" b="1" dirty="0">
                <a:solidFill>
                  <a:srgbClr val="FF0000"/>
                </a:solidFill>
                <a:latin typeface="VTB Group Cond" charset="0"/>
                <a:ea typeface="VTB Group Cond" charset="0"/>
                <a:cs typeface="VTB Group Cond" charset="0"/>
              </a:rPr>
              <a:t>:</a:t>
            </a:r>
          </a:p>
          <a:p>
            <a:pPr indent="449580" algn="just">
              <a:lnSpc>
                <a:spcPct val="9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осуществлять публичное информирование граждан о целях, задачах                  и порядке проведения медицинских осмотров;</a:t>
            </a:r>
          </a:p>
          <a:p>
            <a:pPr indent="449580" algn="just">
              <a:lnSpc>
                <a:spcPct val="9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обеспечить индивидуальное информирование застрахованных                   по обязательному медицинскому страхованию граждан о прохождении медицинских </a:t>
            </a:r>
            <a:r>
              <a:rPr lang="ru-RU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осмотров;</a:t>
            </a:r>
          </a:p>
          <a:p>
            <a:pPr indent="449580" algn="just">
              <a:lnSpc>
                <a:spcPct val="9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способствовать </a:t>
            </a:r>
            <a:r>
              <a:rPr lang="ru-RU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внедрению в медицинских организациях технологий, ориентированных на максимальное удовлетворение потребностей пациентов, включая создание наиболее благоприятных условий для прохождения медицинских осмотров.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6288" y="3352944"/>
            <a:ext cx="4935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П.2.3. Общественного договора 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86180" y="6392797"/>
            <a:ext cx="381000" cy="365125"/>
          </a:xfrm>
        </p:spPr>
        <p:txBody>
          <a:bodyPr vert="horz" lIns="91440" tIns="45720" rIns="91440" bIns="45720" rtlCol="0" anchor="ctr"/>
          <a:lstStyle/>
          <a:p>
            <a:r>
              <a:rPr lang="ru-RU" altLang="ru-RU" sz="1400" b="1" dirty="0" smtClean="0">
                <a:solidFill>
                  <a:srgbClr val="0A2896"/>
                </a:solidFill>
              </a:rPr>
              <a:t>4</a:t>
            </a:r>
            <a:endParaRPr lang="ru-RU" altLang="ru-RU" sz="1400" b="1" dirty="0">
              <a:solidFill>
                <a:srgbClr val="0A2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-1" y="423407"/>
            <a:ext cx="3158282" cy="1710193"/>
          </a:xfrm>
          <a:prstGeom prst="ellipse">
            <a:avLst/>
          </a:prstGeom>
          <a:solidFill>
            <a:srgbClr val="FFCCFF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21721"/>
            <a:ext cx="9144000" cy="603372"/>
          </a:xfrm>
          <a:prstGeom prst="rect">
            <a:avLst/>
          </a:prstGeom>
          <a:noFill/>
          <a:ln>
            <a:noFill/>
            <a:headEnd/>
            <a:tailEnd/>
          </a:ln>
          <a:effectLst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cap="all" dirty="0">
                <a:solidFill>
                  <a:srgbClr val="0A2896"/>
                </a:solidFill>
                <a:effectLst/>
                <a:latin typeface="VTB Group Cond" charset="0"/>
                <a:ea typeface="VTB Group Cond" charset="0"/>
                <a:cs typeface="VTB Group Cond" charset="0"/>
              </a:rPr>
              <a:t>Введение института страховых представителей – развитие страховых принципов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4640" y="2210380"/>
            <a:ext cx="8554720" cy="994034"/>
          </a:xfrm>
          <a:prstGeom prst="rect">
            <a:avLst/>
          </a:prstGeom>
          <a:solidFill>
            <a:srgbClr val="FFFFCC">
              <a:alpha val="51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Информационное сопровождение 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застрахованных лиц на всех этапах оказания им медицинской помощи, в том числе индивидуальное сопровождение граждан при получении медицинской помощи. Формирование приверженности населения к лечению и ведению здорового образа жизни.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4640" y="3400262"/>
            <a:ext cx="8554720" cy="1485144"/>
          </a:xfrm>
          <a:prstGeom prst="rect">
            <a:avLst/>
          </a:prstGeom>
          <a:solidFill>
            <a:srgbClr val="FFFFCC">
              <a:alpha val="5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Участие в организации диспансеризации, диспансерном наблюдении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том числе: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Публичное и индивидуальное информирование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Мониторинг прохождения </a:t>
            </a:r>
            <a:r>
              <a:rPr lang="ru-RU" sz="14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проф. мероприятий</a:t>
            </a:r>
            <a:endParaRPr lang="ru-RU" sz="1400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Анализ результатов проф</a:t>
            </a:r>
            <a:r>
              <a:rPr lang="ru-RU" sz="14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. мероприятий</a:t>
            </a:r>
            <a:endParaRPr lang="ru-RU" sz="1400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Анализ 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данных опроса граждан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Участие в реализации управленческих  решений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4640" y="5244535"/>
            <a:ext cx="8554719" cy="1148262"/>
          </a:xfrm>
          <a:prstGeom prst="rect">
            <a:avLst/>
          </a:prstGeom>
          <a:solidFill>
            <a:srgbClr val="FFFFCC">
              <a:alpha val="51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Расширение полномочий по экспертному контролю 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по вопросам качества оказания медицинской помощи, межведомственному взаимодействию с участием СМО, </a:t>
            </a:r>
            <a:r>
              <a:rPr lang="ru-RU" sz="14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направленное на предотвращение ухудшения состояния здоровья</a:t>
            </a:r>
            <a:r>
              <a:rPr lang="ru-RU" sz="14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, с целью формирования приверженности назначенному лечению и ведению здорового образа жизни</a:t>
            </a: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86180" y="6392797"/>
            <a:ext cx="381000" cy="365125"/>
          </a:xfrm>
        </p:spPr>
        <p:txBody>
          <a:bodyPr vert="horz" lIns="91440" tIns="45720" rIns="91440" bIns="45720" rtlCol="0" anchor="ctr"/>
          <a:lstStyle/>
          <a:p>
            <a:r>
              <a:rPr lang="ru-RU" altLang="ru-RU" sz="1400" b="1" dirty="0" smtClean="0">
                <a:solidFill>
                  <a:srgbClr val="0A2896"/>
                </a:solidFill>
              </a:rPr>
              <a:t>5</a:t>
            </a:r>
            <a:endParaRPr lang="ru-RU" altLang="ru-RU" sz="1400" b="1" dirty="0">
              <a:solidFill>
                <a:srgbClr val="0A289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4" y="805300"/>
            <a:ext cx="991611" cy="991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28" y="3900544"/>
            <a:ext cx="958244" cy="1064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09" y="1199236"/>
            <a:ext cx="1415151" cy="11898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16" y="786757"/>
            <a:ext cx="995927" cy="9959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01" y="4155604"/>
            <a:ext cx="1608407" cy="1206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05" y="622848"/>
            <a:ext cx="1470555" cy="14338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40" y="991576"/>
            <a:ext cx="1463537" cy="987325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ÑÐµÐ»Ð¾Ð²ÐµÑÐºÐ¸ Ð¿Ð¾Ð¼Ð¾ÑÑ Ð´Ð»Ñ Ð¿ÑÐµÐ·ÐµÐ½ÑÐ°ÑÐ¸Ð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49" y="3097905"/>
            <a:ext cx="1033388" cy="10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3" y="567379"/>
            <a:ext cx="1495474" cy="112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Порядок </a:t>
            </a:r>
            <a:r>
              <a:rPr lang="ru-RU" sz="2000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оказания медицинской помощи населению по профилю «Онкология» (приказ МЗ РФ от 15.11.2012 №915н)</a:t>
            </a:r>
          </a:p>
        </p:txBody>
      </p:sp>
      <p:sp>
        <p:nvSpPr>
          <p:cNvPr id="4" name="Rectangle 66"/>
          <p:cNvSpPr>
            <a:spLocks noChangeArrowheads="1"/>
          </p:cNvSpPr>
          <p:nvPr/>
        </p:nvSpPr>
        <p:spPr bwMode="auto">
          <a:xfrm>
            <a:off x="-324543" y="6214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5350" t="16400" r="14957" b="5900"/>
          <a:stretch/>
        </p:blipFill>
        <p:spPr>
          <a:xfrm>
            <a:off x="0" y="792892"/>
            <a:ext cx="9617334" cy="6031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1257902"/>
            <a:ext cx="864096" cy="12153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24" y="3082494"/>
            <a:ext cx="1018192" cy="17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79413" y="90633"/>
            <a:ext cx="7315200" cy="747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Реальная помощь пациентам страховыми представителями  (выборочные примеры)</a:t>
            </a:r>
            <a:endParaRPr lang="ru-RU" sz="1800" b="1" dirty="0">
              <a:solidFill>
                <a:srgbClr val="0A2896"/>
              </a:solidFill>
              <a:latin typeface="VTB Group Cond" charset="0"/>
              <a:ea typeface="VTB Group Cond" charset="0"/>
              <a:cs typeface="VTB Group Cond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06204"/>
              </p:ext>
            </p:extLst>
          </p:nvPr>
        </p:nvGraphicFramePr>
        <p:xfrm>
          <a:off x="0" y="692696"/>
          <a:ext cx="9103049" cy="61653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54463"/>
                <a:gridCol w="3375362"/>
                <a:gridCol w="4473224"/>
              </a:tblGrid>
              <a:tr h="587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Пациент</a:t>
                      </a:r>
                    </a:p>
                  </a:txBody>
                  <a:tcPr marL="7926" marR="7926" marT="792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Жалоба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VTB Group Cond Light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7926" marR="7926" marT="792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Результат</a:t>
                      </a:r>
                    </a:p>
                  </a:txBody>
                  <a:tcPr marL="7926" marR="7926" marT="7928" marB="0" anchor="ctr">
                    <a:noFill/>
                  </a:tcPr>
                </a:tc>
              </a:tr>
              <a:tr h="1852946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Алёна, 20 лет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6" marR="7926" marT="79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4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проводят обследование при наличии жалоб. Потеряли карту в МО, Обратилась в частную МО, дали направление в ККОД на бумажном носителе, сказали, что запишет в ККОД – КГБУЗ, где в этом отказывают.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6" marR="7926" marT="79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момент обращения в  20.02.2019</a:t>
                      </a:r>
                      <a:r>
                        <a:rPr lang="ru-RU" sz="14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ситуация прежняя, заместитель главного врача не видит проблем и не понимает свою ответственность: карты в МО нет, при этом имеется заключение врача из частной клиники и врач-онколог в МО (!). На 14.03.2019 – пациентка госпитализирована в ККОД.</a:t>
                      </a:r>
                    </a:p>
                    <a:p>
                      <a:pPr algn="l" fontAlgn="b"/>
                      <a:r>
                        <a:rPr lang="ru-RU" sz="1400" b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сегодня – ПХТ пройдена. Диспансерное наблюдение. Ремиссия.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6" marR="7926" marT="7926" marB="0" anchor="ctr">
                    <a:noFill/>
                  </a:tcPr>
                </a:tc>
              </a:tr>
              <a:tr h="870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Татьяна Андреевна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latin typeface="VTB Group Cond Light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7926" marR="7926" marT="79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Просит содействия в прохождении УЗИ в день сдачи анализов. 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latin typeface="VTB Group Cond Light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7926" marR="7926" marT="79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Оказано содействие.</a:t>
                      </a:r>
                    </a:p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При контрольном звонке - УЗИ. поведено в день сдачи всех анализов. </a:t>
                      </a:r>
                    </a:p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Госпитализирована в ККОД 07.06.2020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latin typeface="VTB Group Cond Light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7926" marR="7926" marT="7926" marB="0" anchor="ctr">
                    <a:noFill/>
                  </a:tcPr>
                </a:tc>
              </a:tr>
              <a:tr h="91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Владимир Александрович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latin typeface="VTB Group Cond Light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7926" marR="7926" marT="792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29.05.20</a:t>
                      </a:r>
                      <a:r>
                        <a:rPr lang="en-US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20</a:t>
                      </a: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 необходимо быть в ККОД. Беспокоится, что не успеет пройти обследование  УЗИ. Просит содействия.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latin typeface="VTB Group Cond Light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7926" marR="7926" marT="792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21.05.2020 состоялась консультация  врача - онколога. </a:t>
                      </a:r>
                    </a:p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ЗЛ записан на обследование УЗИ на 22.05.2020.</a:t>
                      </a:r>
                    </a:p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При контрольном звонке 23.05.2020- проведено.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latin typeface="VTB Group Cond Light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7926" marR="7926" marT="7928" marB="0" anchor="ctr">
                    <a:noFill/>
                  </a:tcPr>
                </a:tc>
              </a:tr>
              <a:tr h="778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kern="1200" dirty="0" err="1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Зульфия</a:t>
                      </a: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Исламовна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latin typeface="VTB Group Cond Light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7926" marR="7926" marT="792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Без записи</a:t>
                      </a: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 не смогла попасть на прием к гинекологу. Есть проблемы. Просит содействия.</a:t>
                      </a:r>
                      <a:endParaRPr lang="ru-RU" sz="1300" b="0" kern="1200" dirty="0">
                        <a:solidFill>
                          <a:srgbClr val="002060"/>
                        </a:solidFill>
                        <a:latin typeface="VTB Group Cond Light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7926" marR="7926" marT="792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Разъяснены все виды записей на прием к врачам. Оказана помощь, записана к гинекологу. На</a:t>
                      </a: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 20.05.2020</a:t>
                      </a:r>
                    </a:p>
                  </a:txBody>
                  <a:tcPr marL="7926" marR="7926" marT="7928" marB="0" anchor="ctr">
                    <a:noFill/>
                  </a:tcPr>
                </a:tc>
              </a:tr>
              <a:tr h="11613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Оксана </a:t>
                      </a:r>
                      <a:r>
                        <a:rPr lang="ru-RU" sz="1300" b="0" kern="1200" dirty="0" err="1" smtClean="0">
                          <a:solidFill>
                            <a:srgbClr val="002060"/>
                          </a:solidFill>
                          <a:latin typeface="VTB Group Cond Light" charset="0"/>
                          <a:ea typeface="VTB Group Cond Light" charset="0"/>
                          <a:cs typeface="VTB Group Cond Light" charset="0"/>
                        </a:rPr>
                        <a:t>Мелетеевна</a:t>
                      </a:r>
                      <a:endParaRPr lang="ru-RU" sz="1300" b="0" kern="1200" dirty="0" smtClean="0">
                        <a:solidFill>
                          <a:srgbClr val="002060"/>
                        </a:solidFill>
                        <a:latin typeface="VTB Group Cond Light" charset="0"/>
                        <a:ea typeface="VTB Group Cond Light" charset="0"/>
                        <a:cs typeface="VTB Group Cond Light" charset="0"/>
                      </a:endParaRPr>
                    </a:p>
                    <a:p>
                      <a:pPr algn="l" fontAlgn="b"/>
                      <a:endParaRPr lang="ru-RU" sz="1300" b="0" kern="1200" dirty="0">
                        <a:solidFill>
                          <a:srgbClr val="C00000"/>
                        </a:solidFill>
                        <a:latin typeface="VTB Group Cond Light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7926" marR="7926" marT="792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врачей, невозможно пройти обследование перед госпитализацией в ККОД (отдаленный ФАП)</a:t>
                      </a:r>
                      <a:endParaRPr lang="ru-RU" sz="1400" u="none" strike="noStrike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6" marR="7926" marT="79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Проведена работа с МО, организован выезд лаборанта на ФАП для забора анализов. Проведен контроль в феврале – пациентка подтвердила, что все анализы сданы, осмотр в ККОД 20.02.2020.</a:t>
                      </a:r>
                      <a:r>
                        <a:rPr lang="ru-RU" sz="1400" b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31.10.2020 – заканчивает куры ПХТ </a:t>
                      </a:r>
                      <a:endParaRPr lang="ru-RU" sz="1400" b="1" u="none" strike="noStrike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6" marR="7926" marT="7926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10226"/>
              </p:ext>
            </p:extLst>
          </p:nvPr>
        </p:nvGraphicFramePr>
        <p:xfrm>
          <a:off x="30124" y="1935014"/>
          <a:ext cx="9048902" cy="48901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63855"/>
                <a:gridCol w="7785047"/>
              </a:tblGrid>
              <a:tr h="3392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КОНТРОЛЬ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VTB Group Cond" charset="0"/>
                        <a:ea typeface="VTB Group Cond" charset="0"/>
                        <a:cs typeface="VTB Group Cond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021597">
                <a:tc>
                  <a:txBody>
                    <a:bodyPr/>
                    <a:lstStyle/>
                    <a:p>
                      <a:r>
                        <a:rPr lang="ru-RU" sz="1550" b="1" kern="1200" dirty="0" smtClean="0">
                          <a:solidFill>
                            <a:srgbClr val="C0000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ОБЪЕМОВ</a:t>
                      </a:r>
                      <a:endParaRPr lang="ru-RU" sz="1550" b="1" kern="1200" dirty="0">
                        <a:solidFill>
                          <a:srgbClr val="C00000"/>
                        </a:solidFill>
                        <a:latin typeface="VTB Group Cond" charset="0"/>
                        <a:ea typeface="VTB Group Cond" charset="0"/>
                        <a:cs typeface="VTB Group Cond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Выполнение обязательных диагностических исследований,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направленных на выявление хронических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 неинфекционных заболеваний, рисков их развития.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Соответствие в МО охвата </a:t>
                      </a:r>
                      <a:r>
                        <a:rPr lang="ru-RU" sz="1600" b="1" kern="1200" baseline="0" dirty="0" err="1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проф.осмотрами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 целевому показателю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VTB Group Cond" charset="0"/>
                        <a:ea typeface="VTB Group Cond" charset="0"/>
                        <a:cs typeface="VTB Group Cond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2247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СРОКОВ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VTB Group Cond" charset="0"/>
                        <a:ea typeface="VTB Group Cond" charset="0"/>
                        <a:cs typeface="VTB Group Cond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Оценка доступности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: 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диспансеризации, диспансерного наблюдения, в </a:t>
                      </a:r>
                      <a:r>
                        <a:rPr lang="ru-RU" sz="1600" b="0" kern="1200" baseline="0" dirty="0" err="1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т.ч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. своевременность взятия на него, направление на </a:t>
                      </a:r>
                      <a:r>
                        <a:rPr lang="ru-RU" sz="1600" b="0" kern="1200" baseline="0" dirty="0" err="1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послед.этапы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 лечения.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VTB Group Cond" charset="0"/>
                        <a:ea typeface="VTB Group Cond" charset="0"/>
                        <a:cs typeface="VTB Group Cond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127601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КАЧЕСТВА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VTB Group Cond" charset="0"/>
                        <a:ea typeface="VTB Group Cond" charset="0"/>
                        <a:cs typeface="VTB Group Cond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Достижение целевых значений 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показателей состояния здоровья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Сокращение числа обращений по поводу обострений хронических заболеваний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Увеличение выявляемости ЗНО на ранних стадиях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Увеличение постановки на ДН нуждающихся пациентов с ХНИЗ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Уменьшение числа госпитализаций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Снижение показателей смертности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, в т. ч. внебольничной смертности, лиц, находящихся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 под диспансерным наблюдением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VTB Group Cond" charset="0"/>
                        <a:ea typeface="VTB Group Cond" charset="0"/>
                        <a:cs typeface="VTB Group Cond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7920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УСЛОВИЙ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VTB Group Cond" charset="0"/>
                        <a:ea typeface="VTB Group Cond" charset="0"/>
                        <a:cs typeface="VTB Group Cond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VTB Group Cond" charset="0"/>
                          <a:ea typeface="VTB Group Cond" charset="0"/>
                          <a:cs typeface="VTB Group Cond" charset="0"/>
                        </a:rPr>
                        <a:t>Оценка режима работы МО, официального сайта, наличия и работы диагностической службы МО 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VTB Group Cond" charset="0"/>
                        <a:ea typeface="VTB Group Cond" charset="0"/>
                        <a:cs typeface="VTB Group Cond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3127" y="109224"/>
            <a:ext cx="8942896" cy="1172149"/>
          </a:xfrm>
          <a:prstGeom prst="rect">
            <a:avLst/>
          </a:prstGeom>
          <a:solidFill>
            <a:srgbClr val="FFFFCC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rgbClr val="C00000"/>
                </a:solidFill>
                <a:latin typeface="VTB Group Cond" charset="0"/>
                <a:ea typeface="VTB Group Cond" charset="0"/>
                <a:cs typeface="VTB Group Cond" charset="0"/>
              </a:rPr>
              <a:t>Расширение полномочий по экспертному контролю </a:t>
            </a:r>
            <a:r>
              <a:rPr lang="ru-RU" sz="15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по вопросам качества оказания медицинской помощи, межведомственному взаимодействию с участием СМО, </a:t>
            </a:r>
            <a:r>
              <a:rPr lang="ru-RU" sz="1500" b="1" dirty="0">
                <a:solidFill>
                  <a:srgbClr val="C00000"/>
                </a:solidFill>
                <a:latin typeface="VTB Group Cond" charset="0"/>
                <a:ea typeface="VTB Group Cond" charset="0"/>
                <a:cs typeface="VTB Group Cond" charset="0"/>
              </a:rPr>
              <a:t>направленное на предотвращение ухудшения состояния здоровья</a:t>
            </a:r>
            <a:r>
              <a:rPr lang="ru-RU" sz="15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, с целью формирования приверженности назначенному лечению и ведению здорового образа жизни</a:t>
            </a: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381000" cy="365125"/>
          </a:xfrm>
        </p:spPr>
        <p:txBody>
          <a:bodyPr vert="horz" lIns="91440" tIns="45720" rIns="91440" bIns="45720" rtlCol="0" anchor="ctr"/>
          <a:lstStyle/>
          <a:p>
            <a:r>
              <a:rPr lang="ru-RU" altLang="ru-RU" sz="15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8</a:t>
            </a:r>
            <a:endParaRPr lang="ru-RU" altLang="ru-RU" sz="1500" b="1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1273427"/>
            <a:ext cx="916643" cy="9166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0826" y="1281373"/>
            <a:ext cx="60801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ru-RU" sz="1700" b="1" dirty="0">
                <a:solidFill>
                  <a:srgbClr val="C00000"/>
                </a:solidFill>
                <a:latin typeface="VTB Group Cond" charset="0"/>
                <a:ea typeface="VTB Group Cond" charset="0"/>
                <a:cs typeface="VTB Group Cond" charset="0"/>
              </a:rPr>
              <a:t>Организация работы с применением риск-ориентированного </a:t>
            </a:r>
            <a:r>
              <a:rPr lang="ru-RU" sz="1700" b="1" dirty="0" smtClean="0">
                <a:solidFill>
                  <a:srgbClr val="C00000"/>
                </a:solidFill>
                <a:latin typeface="VTB Group Cond" charset="0"/>
                <a:ea typeface="VTB Group Cond" charset="0"/>
                <a:cs typeface="VTB Group Cond" charset="0"/>
              </a:rPr>
              <a:t>подхода Приказ </a:t>
            </a:r>
            <a:r>
              <a:rPr lang="ru-RU" sz="1700" b="1" dirty="0">
                <a:solidFill>
                  <a:srgbClr val="C00000"/>
                </a:solidFill>
                <a:latin typeface="VTB Group Cond" charset="0"/>
                <a:ea typeface="VTB Group Cond" charset="0"/>
                <a:cs typeface="VTB Group Cond" charset="0"/>
              </a:rPr>
              <a:t>№36 от </a:t>
            </a:r>
            <a:r>
              <a:rPr lang="ru-RU" sz="1700" b="1" dirty="0" smtClean="0">
                <a:solidFill>
                  <a:srgbClr val="C00000"/>
                </a:solidFill>
                <a:latin typeface="VTB Group Cond" charset="0"/>
                <a:ea typeface="VTB Group Cond" charset="0"/>
                <a:cs typeface="VTB Group Cond" charset="0"/>
              </a:rPr>
              <a:t>28.02.2019</a:t>
            </a:r>
            <a:endParaRPr lang="ru-RU" sz="1700" b="1" dirty="0">
              <a:solidFill>
                <a:srgbClr val="C00000"/>
              </a:solidFill>
              <a:latin typeface="VTB Group Cond" charset="0"/>
              <a:ea typeface="VTB Group Cond" charset="0"/>
              <a:cs typeface="VTB Group Cond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91" y="962056"/>
            <a:ext cx="1535032" cy="12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2DB5A6-6DC1-40B9-81CB-ECB48CF539AF}" type="slidenum">
              <a:rPr lang="ru-RU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09" y="829039"/>
            <a:ext cx="4238226" cy="57933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7748" y="1141795"/>
            <a:ext cx="44843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обеспечить непрерывность осуществления</a:t>
            </a:r>
          </a:p>
          <a:p>
            <a:r>
              <a:rPr lang="ru-RU" sz="15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страховой деятельности в части оказания указанных социально значимых страховых услуг </a:t>
            </a:r>
          </a:p>
          <a:p>
            <a:endParaRPr lang="ru-RU" sz="1500" b="1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  <a:p>
            <a:r>
              <a:rPr lang="ru-RU" sz="1500" b="1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Цель:</a:t>
            </a:r>
          </a:p>
          <a:p>
            <a:pPr indent="-263776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Минимизация рисков для здоровья населения</a:t>
            </a:r>
          </a:p>
          <a:p>
            <a:pPr indent="-263776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Конструктивное взаимодействие с медицинскими организациями для обеспечения их стабильной работы и поддержания репутации органов государственной власти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8321" y="5005279"/>
            <a:ext cx="437072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ТФОМС Красноярского края создан оперативный Штаб по координации работы и </a:t>
            </a:r>
            <a:r>
              <a:rPr lang="ru-RU" sz="1500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орг</a:t>
            </a:r>
            <a:r>
              <a:rPr lang="ru-RU" sz="15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-метод. сопровождению участников ОМС в условиях COVID-19 (приказ ТФОМС  от 02.04.2020 №01.2-011-04-99).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74449" y="267151"/>
            <a:ext cx="8094919" cy="65343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2100"/>
              </a:lnSpc>
              <a:tabLst>
                <a:tab pos="3147725" algn="l"/>
              </a:tabLst>
            </a:pPr>
            <a:r>
              <a:rPr lang="ru-RU" b="1" cap="all" dirty="0" smtClean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Начало пандемии - Деятельность </a:t>
            </a:r>
            <a:r>
              <a:rPr lang="ru-RU" b="1" cap="all" dirty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rPr>
              <a:t>по обязательному медицинскому страхованию не приостановлена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4449" y="4135985"/>
            <a:ext cx="43707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Еженедельное Краевое ВКС по организации работы в режиме распространения новой </a:t>
            </a:r>
            <a:r>
              <a:rPr lang="ru-RU" sz="1500" dirty="0" err="1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коронавирусной</a:t>
            </a:r>
            <a:r>
              <a:rPr lang="ru-RU" sz="1500" dirty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 инфекции COVID-19</a:t>
            </a: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8532440" y="638132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500" b="1" dirty="0" smtClean="0">
                <a:solidFill>
                  <a:srgbClr val="002060"/>
                </a:solidFill>
                <a:latin typeface="VTB Group Cond" charset="0"/>
                <a:ea typeface="VTB Group Cond" charset="0"/>
                <a:cs typeface="VTB Group Cond" charset="0"/>
              </a:rPr>
              <a:t>9</a:t>
            </a:r>
            <a:endParaRPr lang="ru-RU" altLang="ru-RU" sz="1500" b="1" dirty="0">
              <a:solidFill>
                <a:srgbClr val="002060"/>
              </a:solidFill>
              <a:latin typeface="VTB Group Cond" charset="0"/>
              <a:ea typeface="VTB Group Cond" charset="0"/>
              <a:cs typeface="VTB Group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6_SOGAZ1eng">
  <a:themeElements>
    <a:clrScheme name="Другая 1">
      <a:dk1>
        <a:sysClr val="windowText" lastClr="000000"/>
      </a:dk1>
      <a:lt1>
        <a:sysClr val="window" lastClr="FFFFFF"/>
      </a:lt1>
      <a:dk2>
        <a:srgbClr val="1E0A5A"/>
      </a:dk2>
      <a:lt2>
        <a:srgbClr val="F2F2F2"/>
      </a:lt2>
      <a:accent1>
        <a:srgbClr val="000078"/>
      </a:accent1>
      <a:accent2>
        <a:srgbClr val="CC292B"/>
      </a:accent2>
      <a:accent3>
        <a:srgbClr val="00A94F"/>
      </a:accent3>
      <a:accent4>
        <a:srgbClr val="800080"/>
      </a:accent4>
      <a:accent5>
        <a:srgbClr val="2D57FC"/>
      </a:accent5>
      <a:accent6>
        <a:srgbClr val="F7D417"/>
      </a:accent6>
      <a:hlink>
        <a:srgbClr val="00B0F0"/>
      </a:hlink>
      <a:folHlink>
        <a:srgbClr val="8064A2"/>
      </a:folHlink>
    </a:clrScheme>
    <a:fontScheme name="2_СОГАЗнов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ОГАЗнов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2068</Words>
  <Application>Microsoft Office PowerPoint</Application>
  <PresentationFormat>Экран (4:3)</PresentationFormat>
  <Paragraphs>236</Paragraphs>
  <Slides>18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Symbol</vt:lpstr>
      <vt:lpstr>Times New Roman</vt:lpstr>
      <vt:lpstr>VTB Group Cond</vt:lpstr>
      <vt:lpstr>VTB Group Cond Light</vt:lpstr>
      <vt:lpstr>Wingdings</vt:lpstr>
      <vt:lpstr>Специальное оформление</vt:lpstr>
      <vt:lpstr>46_SOGAZ1eng</vt:lpstr>
      <vt:lpstr>Слайд think-cell</vt:lpstr>
      <vt:lpstr>Презентация PowerPoint</vt:lpstr>
      <vt:lpstr>Презентация PowerPoint</vt:lpstr>
      <vt:lpstr>Презентация PowerPoint</vt:lpstr>
      <vt:lpstr>страховые медицинские организации –  участники общественного договора в проведении всероссийской  диспансеризации в Красноярском крае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Норильск. Решение проблем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сопровождение пациентов со злокачественными новообразованиями</dc:title>
  <dc:creator>User</dc:creator>
  <cp:lastModifiedBy>Орлова Алена Юрьевна</cp:lastModifiedBy>
  <cp:revision>133</cp:revision>
  <cp:lastPrinted>2019-10-31T13:54:20Z</cp:lastPrinted>
  <dcterms:modified xsi:type="dcterms:W3CDTF">2020-12-04T07:28:30Z</dcterms:modified>
</cp:coreProperties>
</file>