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4" r:id="rId12"/>
    <p:sldId id="265" r:id="rId13"/>
    <p:sldId id="267" r:id="rId14"/>
    <p:sldId id="266" r:id="rId15"/>
    <p:sldId id="28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A9FFA49-016B-4FC3-94DF-0F3E384AA39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3720E2-3E50-4F17-B591-F5FAC8B79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2675.ht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llmed.pro/drugs/al_bendazo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244.htm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item.asp?id=2378328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lsnet.ru/mnn_index_id_1313.htm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item.asp?id=2378328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gmed.ru/uploads/files/2018-11/96169-metodicheskie_ukazaniya_po_discipline_biologiya_-_osnovy_medicinskoj_parazitologii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endrit.ru/page/show/mnemonick/protivoglistnye-sredstva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gmed.ru/uploads/files/2018-11/96169-metodicheskie_ukazaniya_po_discipline_biologiya_-_osnovy_medicinskoj_parazitologii.pd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tsistitserkoz-u-detey-i-podrostkov" TargetMode="External"/><Relationship Id="rId2" Type="http://schemas.openxmlformats.org/officeDocument/2006/relationships/hyperlink" Target="https://elibrary.ru/item.asp?id=14982162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yberleninka.ru/article/n/gelmintozy-registriruemye-na-territorii-rossiyskoy-federatsii-epidemiologicheskaya-situatsiya-osobennosti-biologii-parazit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item.asp?id=2378328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item.asp?id=23783285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gmed.ru/uploads/files/2018-11/96169-metodicheskie_ukazaniya_po_discipline_biologiya_-_osnovy_medicinskoj_parazitologii.pdf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gmed.ru/uploads/files/2018-11/96169-metodicheskie_ukazaniya_po_discipline_biologiya_-_osnovy_medicinskoj_parazitologii.pdf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1463883_179693436?hash=a9d6f703a35bf25f6e&amp;dl=7305d409f8c96eef2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rol-parazitarnyh-invaziy-v-geneze-vospalitelnyh-zabolevaniy-biliarnogo-trakta-u-detey/viewer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yberleninka.ru/article/n/rol-parazitarnyh-invaziy-v-geneze-vospalitelnyh-zabolevaniy-biliarnogo-trakta-u-detey/viewe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ndrit.ru/page/show/mnemonick/protivoglistnye-sredstva/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yberleninka.ru/article/n/rol-parazitarnyh-invaziy-v-geneze-vospalitelnyh-zabolevaniy-biliarnogo-trakta-u-detey/viewer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ingmed.info/download.php?book_id=4464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gmed.ru/uploads/files/2018-11/96169-metodicheskie_ukazaniya_po_discipline_biologiya_-_osnovy_medicinskoj_parazitologii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1463883_179693436?hash=a9d6f703a35bf25f6e&amp;dl=7305d409f8c96eef21" TargetMode="External"/><Relationship Id="rId2" Type="http://schemas.openxmlformats.org/officeDocument/2006/relationships/hyperlink" Target="https://www.volgmed.ru/uploads/files/2018-11/96169-metodicheskie_ukazaniya_po_discipline_biologiya_-_osnovy_medicinskoj_parazitologii.pd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gmed.ru/uploads/files/2018-11/96169-metodicheskie_ukazaniya_po_discipline_biologiya_-_osnovy_medicinskoj_parazitologii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gmed.ru/uploads/files/2018-11/96169-metodicheskie_ukazaniya_po_discipline_biologiya_-_osnovy_medicinskoj_parazitologii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tsistitserkoz-u-detey-i-podrostkov" TargetMode="External"/><Relationship Id="rId2" Type="http://schemas.openxmlformats.org/officeDocument/2006/relationships/hyperlink" Target="https://elibrary.ru/item.asp?id=14982162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yberleninka.ru/article/n/gelmintozy-registriruemye-na-territorii-rossiyskoy-federatsii-epidemiologicheskaya-situatsiya-osobennosti-biologii-parazit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Лекарственные препараты. Лечение </a:t>
            </a:r>
            <a:r>
              <a:rPr lang="ru-RU" dirty="0" err="1" smtClean="0"/>
              <a:t>тениоза</a:t>
            </a:r>
            <a:r>
              <a:rPr lang="ru-RU" dirty="0" smtClean="0"/>
              <a:t> и </a:t>
            </a:r>
            <a:r>
              <a:rPr lang="ru-RU" dirty="0" err="1" smtClean="0"/>
              <a:t>тениаринхоза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Лечение описторхоза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 студентка 313 группы педиатрического факультета </a:t>
            </a:r>
          </a:p>
          <a:p>
            <a:r>
              <a:rPr lang="ru-RU" dirty="0" err="1" smtClean="0"/>
              <a:t>Расенко</a:t>
            </a:r>
            <a:r>
              <a:rPr lang="ru-RU" dirty="0" smtClean="0"/>
              <a:t> </a:t>
            </a:r>
            <a:r>
              <a:rPr lang="ru-RU" dirty="0" err="1" smtClean="0"/>
              <a:t>Анжелика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Альбендазол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РЛС</a:t>
            </a:r>
            <a:r>
              <a:rPr lang="ru-RU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72816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Противоглистные. Средства, применяемые при лечении кишечных гельминтозов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Фармакологическое действие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- противопаразитарное, антигельминтное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Фармакокинетика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Избирательно ингибирует полимеризацию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бета-тубулина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нарушя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активность цитоплазматической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микротубулярной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системы клеток кишечного канала гельминтов; изменяет течение биохимических процессов (подавляет утилизацию глюкозы), блокирует передвижение секреторных гранул и других органелл в мышечных клетках круглых червей, обусловливая их гибель.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268760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Фармакокинетика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Плохо абсорбируется 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ЖКТ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печени в первичный метаболит —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албендазола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сульфоксид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обладающий антигельминтной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активностью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Биодоступность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пероральном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введении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низкая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Прием жирной пищи повышает всасывание и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(в 5 раз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через 2–5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связь с белками плазмы крови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албендазола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сульфоксида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— 8–12 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Выводится в виде различных метаболитов с мочой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764704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Противопоказания: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Гиперчувствительность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беременность, грудное вскармливание, детский возраст до 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Побочные действия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стороны нервной системы и органов чувств: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головная боль,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головокружение.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Со стороны органов ЖКТ: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боль в области живота, тошнота, рвота, повышение активности АЛТ, АСТ, ЩФ.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Аллергические реакции: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кожная сыпь, зуд.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45365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Rp.:Tab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Albendazoli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0,2 №10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D.S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По 2 таблетки один раз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в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день, в течение трёх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дней,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чеpез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3 недели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пpием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препарата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9700" name="Picture 4" descr="https://apteka.uz/upload/iblock/5b1/5b1b078c6a8ceab7c97daf2d122be1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56" y="2888624"/>
            <a:ext cx="8496944" cy="39693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84168" y="15567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Источник рецепта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Празиквантел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РЛС</a:t>
            </a:r>
            <a:r>
              <a:rPr lang="ru-RU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Противоглистные. Средства, применяемые при лечении кишечных гельминтозов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Фармакологическое действие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антигельминтное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Фармакодинамика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Повышает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проницаемость мембран клеток гельминтов для ионов кальция, вызывая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генерализованное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сокращение мускулатуры паразита, переходящее в стойкий паралич, ведущий к гибели гельминта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Фармакокинетика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/>
              <a:t>быстро </a:t>
            </a:r>
            <a:r>
              <a:rPr lang="ru-RU" sz="2400" dirty="0"/>
              <a:t>и полно всасывается из </a:t>
            </a:r>
            <a:r>
              <a:rPr lang="ru-RU" sz="2400" dirty="0" smtClean="0"/>
              <a:t>ЖКТ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err="1"/>
              <a:t>C</a:t>
            </a:r>
            <a:r>
              <a:rPr lang="ru-RU" sz="2400" baseline="-25000" dirty="0" err="1"/>
              <a:t>max</a:t>
            </a:r>
            <a:r>
              <a:rPr lang="ru-RU" sz="2400" dirty="0"/>
              <a:t> </a:t>
            </a:r>
            <a:r>
              <a:rPr lang="ru-RU" sz="2400" dirty="0" smtClean="0"/>
              <a:t>через </a:t>
            </a:r>
            <a:r>
              <a:rPr lang="ru-RU" sz="2400" dirty="0"/>
              <a:t>1–3 </a:t>
            </a:r>
            <a:r>
              <a:rPr lang="ru-RU" sz="2400" dirty="0" smtClean="0"/>
              <a:t>ч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Связь с белками плазмы крови </a:t>
            </a:r>
            <a:r>
              <a:rPr lang="ru-RU" sz="2400" dirty="0"/>
              <a:t>80</a:t>
            </a:r>
            <a:r>
              <a:rPr lang="ru-RU" sz="2400" dirty="0" smtClean="0"/>
              <a:t>%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Подвергается </a:t>
            </a:r>
            <a:r>
              <a:rPr lang="ru-RU" sz="2400" dirty="0" err="1"/>
              <a:t>биотрансформации</a:t>
            </a:r>
            <a:r>
              <a:rPr lang="ru-RU" sz="2400" dirty="0"/>
              <a:t> в </a:t>
            </a:r>
            <a:r>
              <a:rPr lang="ru-RU" sz="2400" dirty="0" smtClean="0"/>
              <a:t>печени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T</a:t>
            </a:r>
            <a:r>
              <a:rPr lang="ru-RU" sz="2400" baseline="-25000" dirty="0"/>
              <a:t>1/2</a:t>
            </a:r>
            <a:r>
              <a:rPr lang="ru-RU" sz="2400" dirty="0"/>
              <a:t> — 0,8–1,5 ч (</a:t>
            </a:r>
            <a:r>
              <a:rPr lang="ru-RU" sz="2400" dirty="0" err="1"/>
              <a:t>празиквантел</a:t>
            </a:r>
            <a:r>
              <a:rPr lang="ru-RU" sz="2400" dirty="0"/>
              <a:t>) и 4–6 ч (метаболиты</a:t>
            </a:r>
            <a:r>
              <a:rPr lang="ru-RU" sz="2400" dirty="0" smtClean="0"/>
              <a:t>)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Выводится </a:t>
            </a:r>
            <a:r>
              <a:rPr lang="ru-RU" sz="2400" dirty="0" smtClean="0"/>
              <a:t>почками </a:t>
            </a:r>
            <a:r>
              <a:rPr lang="ru-RU" sz="2400" dirty="0"/>
              <a:t>(80% — в виде </a:t>
            </a:r>
            <a:r>
              <a:rPr lang="ru-RU" sz="2400" dirty="0" smtClean="0"/>
              <a:t>метаболитов)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Гиперчувствительность, цистицеркоз глаз.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Побочные эффекты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Тошнота, рвота, боль в животе, диарея с примесью крови, головокружение, головная боль, сонливость, заторможенность, дезориентация, повышенная потливость, лихорадка, аллергические реакции.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.: Tab. "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Praziquantel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0,6 №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принимать внутрь по 50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мг/кг массы тела в сутки в 3 приема в течение 14 дней</a:t>
            </a:r>
          </a:p>
        </p:txBody>
      </p:sp>
      <p:pic>
        <p:nvPicPr>
          <p:cNvPr id="37890" name="Picture 2" descr="https://glisty24.ru/wp-content/uploads/2017/07/b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5367263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119675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Источник рецепта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Никлозамид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РЛС</a:t>
            </a:r>
            <a:r>
              <a:rPr lang="ru-RU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Классификация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Противоглистные. Средства, применяемые при лечении кишечных гельминтозов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Фармакологическое действие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 антигельминтное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Вызывает паралич ленточных гельминтов, также снижает их устойчивость к протеолитическим ферментам ЖКТ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Фармакодинамика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Вызывает паралич ленточных гельминтов, также снижает их устойчивость к протеолитическим ферментам ЖКТ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Гиперчувствительность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Побочные эффекты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Тошнота, аллергические реакции, обострение нейродермита.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0872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.: Tab.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Niclosamidi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0,5 №20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2,5 г перед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сном. За 10–15 мин до приема препарата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выпить до 2 г пищевой соды. Утром натощак (за 2–3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 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еды) выпивают еще 1 г препарата. Через 5 ч после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приема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никлозамида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необходимо выпить слабительное. </a:t>
            </a:r>
          </a:p>
        </p:txBody>
      </p:sp>
      <p:pic>
        <p:nvPicPr>
          <p:cNvPr id="38914" name="Picture 2" descr="https://fanfishka.ru/uploads/posts/2018-03/1521306125_pa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644008" cy="47373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39330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Источник рецепта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Тениаринхоз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Бычий цепень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799288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Локализация в организме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Половозрелая форма обитает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тонком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кишечнике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заражения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Алиментарный. При употреблении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сырой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недостаточно термически обработанной говядины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Инвазия, вызванная бычьим цепнем,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тениаринхоз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менее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опасна, чем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тениоз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так как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дает осложнений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цистиеркоза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Присутствие ленточной формы в кишечнике человека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вызывает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симптомы, сходные с описанными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тениозе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Основы медицинской паразитологии (стр.163,164)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антигельминтных средств по спектру действия: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Средства, применяемые для лечения кишечных глистных инвазий: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Препараты для лечения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нематодозов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албендазол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левамизол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мебендазол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пиран­тел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карбендацим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пиперазина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адипинат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пирвиния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памоат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б. Средства для лечения цестодозов: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празиквантель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фенасал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аминоакрихин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Препараты, применяемые для лечения внекишечных глистных инвазий.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Средство для лечения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нематодозов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дитразина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цитрат.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б. Препараты для лечения трематодозов: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празиквантель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39633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Источник: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dendrit.ru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980728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Жизненный цикл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тела червя,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обитающего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тонкой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кишке отделяются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членики и выбрасываются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вместе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фекалиями            яйца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червя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попадают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пищеварительный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тракт коровы           оболочка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онкосферы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переваривается 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онкосфера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внедряется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стенку кишечника              проникает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лимфатиче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кровеносные сосуды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хозяина              мигрирует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током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крови, оседая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мышцах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здесь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онкосфера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превращается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финку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употребление плохо обработанного мяса коровы           попадание финны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кишечник человека            прикрепление к стенке и рост гельминта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75856" y="198884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788024" y="23488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123728" y="306896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99992" y="342900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23928" y="378904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91880" y="414908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211960" y="450912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03848" y="486916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s://erekto.ru/wp-content/uploads/jiznenuy_cykl_bychego_cepn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6696744" cy="5715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20272" y="2852936"/>
            <a:ext cx="19624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Основы медицинской паразитологии (стр.165)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412776"/>
          <a:ext cx="82809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173030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Препарат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Празиквантел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таблетки по 0,15, 0,5,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 г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Никлозамид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таблетки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0,25 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Аминоакрихин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таблетки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0,1 г</a:t>
                      </a:r>
                    </a:p>
                    <a:p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Препарат резерва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3013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Эффективность лечения составляет 95%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Эффективность лечения не превышает 70%, а порой достигает всего 45%.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Ниже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чем у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феносала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никлозамид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6119336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24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.: Tab. "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Praziquantel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 0,6 № 10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внутрь дозу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20–25 мг на 1 кг массы тела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сутки однократно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glisty24.ru/wp-content/uploads/2017/07/b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5367263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36096" y="119675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Источник рецепта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5010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См слайд 11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.: Tab.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Niclosamidi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0,5 №20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2,5 г перед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сном. За 10–15 мин до приема препарата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выпить до 2 г пищевой соды. Утром натощак (за 2–3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 до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еды) выпивают еще 1 г препарата. Через 5 ч после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никлозамида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необходимо выпить слабительное. </a:t>
            </a:r>
          </a:p>
        </p:txBody>
      </p:sp>
      <p:pic>
        <p:nvPicPr>
          <p:cNvPr id="3" name="Picture 2" descr="https://fanfishka.ru/uploads/posts/2018-03/1521306125_pa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4644008" cy="47373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39330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Источник рецепта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6136" y="530120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См слайд 13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984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Описторхоз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78497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Локализация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организме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Печень, желчный пузырь,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поджелу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дочная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железа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Способы заражения: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Алиментарный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При употреблении в пищу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сырой (недостаточно термически обработанной, вяленой) рыбы,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содержащей жизнеспособных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метацеркариев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Клиника: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Описторхисы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препятствуют оттоку желчи,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провоцируют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кистообразование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новообразования в печени.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Острая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 описторхоза длится от 1 до 2 месяцев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жаром, крапивницей, мышечной и суставной болью,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лихорадкой, увеличением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печени, справа под ребрами, тошнотой со рвотой,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изжогой, поносом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метеоризмом, ухудшением аппетита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Основы медицинской паразитологии (стр.129,131)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764704"/>
            <a:ext cx="78488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Жизненный цикл: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Отложенные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яйца выводятся из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печени с желчью, поступают в кишечник хозяина и вместе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фекалиями выбрасываются наружу          яйца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попадают в пресноводный водоем,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воде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под скорлупой яйца развивается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ресничная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личинка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мирацидий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яйца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будут проглочены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моллюском(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битинией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мирацидий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проникает в ткани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битинии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редии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Редии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развиваются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растут в моллюске            взрослые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редии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дают третье поколение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церкарии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которые выходят из тела моллюска и некоторое время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бодно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плавают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воде           встречаясь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рыбами, они активно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внедряются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их тело и проникают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мускулатуру             здесь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оседают, формируя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оболочки            употребление плохо обработанной рыбы           заражение человека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Основы медицинской паразитологии (стр.130,131)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580112" y="17008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23928" y="21328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660232" y="249289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56176" y="28529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7164288" y="321297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168" y="35730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71800" y="46531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16216" y="53732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84168" y="573325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lifelib.info/biology/biology/biology.files/image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620688"/>
            <a:ext cx="5285247" cy="60486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9584" y="3284984"/>
            <a:ext cx="374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. Чебышев. Биология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мед.вузов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 (стр.372)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340768"/>
          <a:ext cx="8208912" cy="382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88232"/>
                <a:gridCol w="2052228"/>
                <a:gridCol w="2052228"/>
              </a:tblGrid>
              <a:tr h="87849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Препарат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Схема лечения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Празиквантел</a:t>
                      </a:r>
                      <a:endParaRPr kumimoji="0"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dirty="0" smtClean="0"/>
                        <a:t>Препарат выбора!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40–75 мг/кг в 3 приема с интервалом</a:t>
                      </a:r>
                    </a:p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60–95%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4-х лет</a:t>
                      </a:r>
                      <a:endParaRPr lang="ru-RU" dirty="0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Альбендазол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10мг/кг/сутки в течение 7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40–63%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2-х лет</a:t>
                      </a:r>
                      <a:endParaRPr lang="ru-RU" dirty="0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r>
                        <a:rPr kumimoji="0" lang="ru-RU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Альбендазол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 мг 1 раз в сутки 3 дня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более 40%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2-х лет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17232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Роль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паразитарных инвазий в генезе воспалительных заболеваний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  <a:hlinkClick r:id="rId2"/>
              </a:rPr>
              <a:t>билиарного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 тракта 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детей  2019г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.: Tab. "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Praziquantel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 0,6 № 10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принимать </a:t>
            </a:r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40–75 мг/кг в 3 приема с интервалом</a:t>
            </a:r>
          </a:p>
          <a:p>
            <a:r>
              <a:rPr lang="ru-RU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часов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14 дней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glisty24.ru/wp-content/uploads/2017/07/b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5367263" cy="4320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35010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См слайд 11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19675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Источник рецепта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противогельминтных средств по механизму действия: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8884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Средства, нарушающие функцию нервно-мышечной системы червей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албендазол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пиперазин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празиквантель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пирантел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Препараты, блокирующие энергетические процессы у гельминтов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албендазол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ме-бендазол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пирвиний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левамизол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иммуномодуляторы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аминоакрихин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нафтамон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Средства, разрушающие покровы червей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фенасал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празиквантель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602128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Источник: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dendrit.ru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Rp.:Tab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Albendazoli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0,2 №10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D.S. Внутрь по 2 таблетки ( 400 мг ) один раз  в  день, в течение трёх дней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s://apteka.uz/upload/iblock/5b1/5b1b078c6a8ceab7c97daf2d122be1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88624"/>
            <a:ext cx="8496944" cy="3969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2768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См слайд 8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155679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Источник рецепта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Кишечные гельминтозы. Цестодозы.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Тениоз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вооруженный цепень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Свиной цепень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Тениаринхоз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невообуженный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цепень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saginata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Бычий цепень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/>
              <a:t>Внекишечные гельминтозы. Трематодозы.</a:t>
            </a:r>
            <a:endParaRPr lang="en-US" sz="2400" b="1" dirty="0" smtClean="0"/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Описторхоз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Clonorchis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sinensis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Харкевич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. Фармакология (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стр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664,667)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Тениоз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.Свиной цепень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556792"/>
            <a:ext cx="73448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Локализация в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организме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Тонкий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кишечник (в ленточной стадии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мышцы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головной мозг, глаза (в стадии финны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Способы заражения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 Алиментарный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 Заражение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человека происходит при употреблении в пищу сырой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термически обработанной свинины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Клиника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тошнота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рвота, поносы, отсутствие аппетита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Основы медицинской паразитологии (стр.158,161)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052736"/>
            <a:ext cx="76328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Жизненный цикл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 кишечнике больного присутствует ленточная форма паразита              вместе с калом яйца гельминта выходят наружу            яйца вместе с едой попадают в кишечник свиньи           из яйца выходит личинка и прободает стенку кишечника, попадая в кровеносную систему            с током крови заносится в различные органы, в особенности в скелетную мускулатуру            превращается в финну              употребление плохо обработанного свиного мяса человеком             попадание финн в кишечник человека,                     созревание до ленточной формы ( паразитирование 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Основы медицинской паразитологии (стр.159)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. Чебышев. Биология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мед.вузов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 (стр.386)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9992" y="242088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11960" y="1628800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211960" y="20608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63888" y="314096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11760" y="38610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123728" y="458112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28184" y="386104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5472607" cy="61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2852936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Основы медицинской паразитологии (стр.160)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Тяжелое осложнение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развитие паразита в организме человека идет по пути развития его в промежуточном хозяине ( свинье ). Финны с током крови распространяются в организме и поражают головной мозг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глаза, подкожную клетчатку.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6696744" cy="304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87727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– поражение подкожной клетчатки, Б – поражение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Основы медицинской паразитологии (стр.162)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1268760"/>
          <a:ext cx="8352928" cy="4715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02"/>
                <a:gridCol w="2533846"/>
                <a:gridCol w="2294983"/>
                <a:gridCol w="2025497"/>
              </a:tblGrid>
              <a:tr h="165618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Препарат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Альбендазол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таблетки по 200 мг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Празиквантел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таблетки по 0,15, 0,5,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0,6 г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Никлозамид</a:t>
                      </a:r>
                      <a:endParaRPr kumimoji="0" lang="ru-RU" sz="2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фенасал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таблетки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0,25 г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9564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Эффективность лечения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течение 6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месяцеев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лечения выздоравливает 70- 90%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Эф-</a:t>
                      </a:r>
                    </a:p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фективность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лечения не превышает 70%, а порой </a:t>
                      </a:r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достига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kumimoji="0" lang="ru-RU" sz="2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ет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всего 45%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6021288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Источники: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353</TotalTime>
  <Words>1200</Words>
  <Application>Microsoft Office PowerPoint</Application>
  <PresentationFormat>Экран (4:3)</PresentationFormat>
  <Paragraphs>197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Городская</vt:lpstr>
      <vt:lpstr>Лекарственные препараты. Лечение тениоза и тениаринхоза. Лечение описторхоза</vt:lpstr>
      <vt:lpstr>Классификация антигельминтных средств по спектру действия:</vt:lpstr>
      <vt:lpstr>Классификация противогельминтных средств по механизму действия:</vt:lpstr>
      <vt:lpstr>Классификация</vt:lpstr>
      <vt:lpstr>Тениоз .Свиной цепень </vt:lpstr>
      <vt:lpstr>Слайд 6</vt:lpstr>
      <vt:lpstr>Слайд 7</vt:lpstr>
      <vt:lpstr>Слайд 8</vt:lpstr>
      <vt:lpstr>Лечение</vt:lpstr>
      <vt:lpstr>Альбендазол РЛС </vt:lpstr>
      <vt:lpstr>Слайд 11</vt:lpstr>
      <vt:lpstr>Слайд 12</vt:lpstr>
      <vt:lpstr>Слайд 13</vt:lpstr>
      <vt:lpstr>Празиквантел РЛС </vt:lpstr>
      <vt:lpstr>Слайд 15</vt:lpstr>
      <vt:lpstr>Слайд 16</vt:lpstr>
      <vt:lpstr>Никлозамид РЛС </vt:lpstr>
      <vt:lpstr>Слайд 18</vt:lpstr>
      <vt:lpstr>Тениаринхоз. Бычий цепень</vt:lpstr>
      <vt:lpstr>Слайд 20</vt:lpstr>
      <vt:lpstr>Слайд 21</vt:lpstr>
      <vt:lpstr>Лечение</vt:lpstr>
      <vt:lpstr>Слайд 23</vt:lpstr>
      <vt:lpstr>Слайд 24</vt:lpstr>
      <vt:lpstr>Описторхоз</vt:lpstr>
      <vt:lpstr>Слайд 26</vt:lpstr>
      <vt:lpstr>Слайд 27</vt:lpstr>
      <vt:lpstr>Лечение</vt:lpstr>
      <vt:lpstr>Слайд 29</vt:lpstr>
      <vt:lpstr>Слайд 30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препараты. Лечение тениоза и тениаринхоза. Лечение описторхоза</dc:title>
  <dc:creator>user</dc:creator>
  <cp:lastModifiedBy>Марк</cp:lastModifiedBy>
  <cp:revision>41</cp:revision>
  <dcterms:created xsi:type="dcterms:W3CDTF">2020-04-30T15:54:11Z</dcterms:created>
  <dcterms:modified xsi:type="dcterms:W3CDTF">2020-05-01T04:07:48Z</dcterms:modified>
</cp:coreProperties>
</file>