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10" r:id="rId3"/>
    <p:sldId id="271" r:id="rId4"/>
    <p:sldId id="257" r:id="rId5"/>
    <p:sldId id="269" r:id="rId6"/>
    <p:sldId id="258" r:id="rId7"/>
    <p:sldId id="306" r:id="rId8"/>
    <p:sldId id="270" r:id="rId9"/>
    <p:sldId id="281" r:id="rId10"/>
    <p:sldId id="262" r:id="rId11"/>
    <p:sldId id="287" r:id="rId12"/>
    <p:sldId id="260" r:id="rId13"/>
    <p:sldId id="261" r:id="rId14"/>
    <p:sldId id="288" r:id="rId15"/>
    <p:sldId id="289" r:id="rId16"/>
    <p:sldId id="263" r:id="rId17"/>
    <p:sldId id="291" r:id="rId18"/>
    <p:sldId id="311" r:id="rId19"/>
    <p:sldId id="297" r:id="rId20"/>
    <p:sldId id="298" r:id="rId21"/>
    <p:sldId id="299" r:id="rId22"/>
    <p:sldId id="300" r:id="rId23"/>
    <p:sldId id="301" r:id="rId24"/>
    <p:sldId id="302" r:id="rId25"/>
    <p:sldId id="30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4" autoAdjust="0"/>
  </p:normalViewPr>
  <p:slideViewPr>
    <p:cSldViewPr>
      <p:cViewPr>
        <p:scale>
          <a:sx n="88" d="100"/>
          <a:sy n="88" d="100"/>
        </p:scale>
        <p:origin x="-797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E4D9A5-BC93-4791-9789-372995AA4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6D03D-2F34-4311-B36A-25C41A5D7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38619-3623-446B-B87B-594194D26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9A2A4961-2D57-4E41-A236-355B26D04F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8540750" cy="2135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1625" y="3963988"/>
            <a:ext cx="8540750" cy="2135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7A34404-2047-4E8A-935F-59D746EC0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C3AD504A-18DC-445F-8578-8B0A19D30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C676-D0EA-4750-ACB7-767241E0A3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9AD81-E3BC-482C-B81F-09A974EE8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3038D-D3E9-4D80-8EFF-E1C2A22379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CCA05-E6C6-4494-B64F-305600404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E1BE-5BA3-41EB-820A-A275EDFBC1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3CDE4-45FE-4CCC-AA2E-4D93E10244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D6C13-C884-4C30-A0E8-F26620FC2F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3E15E-2199-4141-AAD7-04A7500AE0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4F7526-B81B-49AF-B130-5756B0173AE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ersiniosis.ru/adjectives.htm#Yersinia_pseudotuberculosis" TargetMode="External"/><Relationship Id="rId2" Type="http://schemas.openxmlformats.org/officeDocument/2006/relationships/hyperlink" Target="http://yersiniosis.ru/adjectives.htm#Yersinia_enterocoliti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/>
              <a:t>ИЕРСИНИОЗЫ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10588" cy="685800"/>
          </a:xfrm>
        </p:spPr>
        <p:txBody>
          <a:bodyPr/>
          <a:lstStyle/>
          <a:p>
            <a:r>
              <a:rPr lang="ru-RU" sz="4000" b="1" i="1"/>
              <a:t>Патогенез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762000"/>
            <a:ext cx="9144000" cy="3048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/>
              <a:t>Эпидемическая фаза (фаза заражения) — попадание через рот в желудок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Проникновение в ЖКТ и местное первичное поражение.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Регионарно-воспалительные и общие реакции организма.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Гематогенная диссеминация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Паренхиматозная диссеминация (фиксация в различных органах)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Вторичная гематогенная диссеминация (рецидивы и обострения)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Аллергические реакции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Реконвалесценция. </a:t>
            </a:r>
          </a:p>
        </p:txBody>
      </p:sp>
      <p:pic>
        <p:nvPicPr>
          <p:cNvPr id="12292" name="Picture 4" descr="nri1499-f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04800"/>
            <a:ext cx="8540750" cy="5794375"/>
          </a:xfrm>
        </p:spPr>
        <p:txBody>
          <a:bodyPr/>
          <a:lstStyle/>
          <a:p>
            <a:pPr algn="just"/>
            <a:r>
              <a:rPr lang="ru-RU" i="1">
                <a:solidFill>
                  <a:schemeClr val="hlink"/>
                </a:solidFill>
              </a:rPr>
              <a:t>Инкубационный период</a:t>
            </a:r>
            <a:r>
              <a:rPr lang="ru-RU" i="1"/>
              <a:t> </a:t>
            </a:r>
            <a:r>
              <a:rPr lang="ru-RU"/>
              <a:t>при псевдотуберкулёзе варьирует от 3 до 18 дней, при кишечном иерсиниозе - в пределах 1-6 сут.</a:t>
            </a:r>
          </a:p>
          <a:p>
            <a:pPr algn="just"/>
            <a:r>
              <a:rPr lang="ru-RU"/>
              <a:t>В клинических проявлениях иерсиниозов обычно наблюдают сочетание нескольких синдромов.</a:t>
            </a:r>
          </a:p>
          <a:p>
            <a:pPr algn="just"/>
            <a:r>
              <a:rPr lang="ru-RU"/>
              <a:t>Степень их выраженности неодинакова при разных формах и вариантах заболевания.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 i="1"/>
              <a:t>Клинические варианты</a:t>
            </a:r>
            <a:br>
              <a:rPr lang="ru-RU" sz="4000" b="1" i="1"/>
            </a:br>
            <a:r>
              <a:rPr lang="ru-RU" sz="4000" b="1" i="1"/>
              <a:t>иерсиниоза</a:t>
            </a:r>
            <a:r>
              <a:rPr lang="ru-RU" sz="4000" b="1"/>
              <a:t> </a:t>
            </a:r>
            <a:br>
              <a:rPr lang="ru-RU" sz="4000" b="1"/>
            </a:br>
            <a:r>
              <a:rPr lang="ru-RU" sz="2800" b="1"/>
              <a:t>(Н.Д. Ющук, 1996)</a:t>
            </a:r>
            <a:r>
              <a:rPr lang="ru-RU" sz="4000"/>
              <a:t> 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828800"/>
            <a:ext cx="854075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гастроинтестинальная</a:t>
            </a:r>
            <a:r>
              <a:rPr lang="ru-RU" sz="2800"/>
              <a:t> (</a:t>
            </a:r>
            <a:r>
              <a:rPr lang="ru-RU" sz="2800" u="sng"/>
              <a:t>гастроэнтерит</a:t>
            </a:r>
            <a:r>
              <a:rPr lang="ru-RU" sz="2800"/>
              <a:t>, энтероколит, гастроэнтероколит) – 55-75%;</a:t>
            </a:r>
          </a:p>
          <a:p>
            <a:pPr>
              <a:lnSpc>
                <a:spcPct val="80000"/>
              </a:lnSpc>
            </a:pP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-абдоминальная</a:t>
            </a:r>
            <a:r>
              <a:rPr lang="ru-RU" sz="2800"/>
              <a:t> (мезаденит, терминальный илеит, </a:t>
            </a:r>
            <a:r>
              <a:rPr lang="ru-RU" sz="2800" u="sng"/>
              <a:t>острый аппендицит</a:t>
            </a:r>
            <a:r>
              <a:rPr lang="ru-RU" sz="2800"/>
              <a:t>) – 3,5-10%;</a:t>
            </a:r>
          </a:p>
          <a:p>
            <a:pPr>
              <a:lnSpc>
                <a:spcPct val="80000"/>
              </a:lnSpc>
            </a:pP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-генерализованная</a:t>
            </a:r>
            <a:r>
              <a:rPr lang="ru-RU" sz="2800"/>
              <a:t> (смешанная, септическая) – 15-20% и 2-6%, соответственно;</a:t>
            </a:r>
          </a:p>
          <a:p>
            <a:pPr>
              <a:lnSpc>
                <a:spcPct val="80000"/>
              </a:lnSpc>
            </a:pP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-вторично-очаговая</a:t>
            </a:r>
            <a:r>
              <a:rPr lang="ru-RU" sz="2800"/>
              <a:t> (артрит, хронический энтероколит, офтальмит, остеит, конъюнктивит, синдром Рейтера, узловатая эритема).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/>
              <a:t>Клинические варианты</a:t>
            </a:r>
            <a:br>
              <a:rPr lang="ru-RU" sz="4000" b="1"/>
            </a:br>
            <a:r>
              <a:rPr lang="ru-RU" sz="4000" b="1"/>
              <a:t>псевдотуберкулеза </a:t>
            </a:r>
            <a:br>
              <a:rPr lang="ru-RU" sz="4000" b="1"/>
            </a:br>
            <a:r>
              <a:rPr lang="ru-RU" sz="2800" b="1"/>
              <a:t>(Н.Д. Ющук, 1988)</a:t>
            </a:r>
            <a:r>
              <a:rPr lang="ru-RU" sz="4000"/>
              <a:t>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133600"/>
            <a:ext cx="854075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-катаральная;</a:t>
            </a:r>
          </a:p>
          <a:p>
            <a:pPr>
              <a:lnSpc>
                <a:spcPct val="90000"/>
              </a:lnSpc>
            </a:pPr>
            <a:r>
              <a:rPr lang="ru-RU" sz="2800" b="1"/>
              <a:t>-гастроинтестинальная</a:t>
            </a:r>
            <a:r>
              <a:rPr lang="ru-RU" sz="2800"/>
              <a:t> (гастрит, гастроэнтерит);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-абдоминальная</a:t>
            </a:r>
            <a:r>
              <a:rPr lang="ru-RU" sz="2800"/>
              <a:t> (мезаденит, терминальный илеит, острый аппендицит);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-генерализованная</a:t>
            </a:r>
            <a:r>
              <a:rPr lang="ru-RU" sz="2800"/>
              <a:t> (скарлатиноподобный, смешанный, септический);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-вторично-очаговая</a:t>
            </a:r>
            <a:r>
              <a:rPr lang="ru-RU" sz="2800"/>
              <a:t> (артрит, сакроилеит, узловатая эритема, миокардит, гепатит, менингит, синдром Рейтера, иридоциклит, увеит).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57200"/>
            <a:ext cx="8540750" cy="6019800"/>
          </a:xfrm>
        </p:spPr>
        <p:txBody>
          <a:bodyPr/>
          <a:lstStyle/>
          <a:p>
            <a:pPr algn="just"/>
            <a:r>
              <a:rPr lang="ru-RU"/>
              <a:t>10-20% случаев в начале заболевания отмечают умеренные катаральные явления со стороны верхних дыхательных путей.</a:t>
            </a:r>
          </a:p>
          <a:p>
            <a:pPr algn="just"/>
            <a:r>
              <a:rPr lang="ru-RU"/>
              <a:t>В части случаев в динамике иерсиниозов возникают дизурические явления (15-17%), артралгии в разгар болезни и сыпь на коже на 2-6-й день от начала заболевания, жжение в ладонях и подошвах с их последующим крупнопластинчатым шелушением.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10588" cy="685800"/>
          </a:xfrm>
        </p:spPr>
        <p:txBody>
          <a:bodyPr/>
          <a:lstStyle/>
          <a:p>
            <a:r>
              <a:rPr lang="ru-RU" sz="4000" b="1" i="1"/>
              <a:t>Рецидивы и обострения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40750" cy="5032375"/>
          </a:xfrm>
        </p:spPr>
        <p:txBody>
          <a:bodyPr/>
          <a:lstStyle/>
          <a:p>
            <a:pPr algn="just"/>
            <a:r>
              <a:rPr lang="ru-RU" sz="2400"/>
              <a:t>Встречаются с частотой от 8 до 55%, переход в подострые и хронические формы - в 3-10% случаев.</a:t>
            </a:r>
          </a:p>
          <a:p>
            <a:pPr algn="just"/>
            <a:r>
              <a:rPr lang="ru-RU" sz="2400"/>
              <a:t>Ранние рецидивы наступают в начале 3-й недели заболевания, поэтому в стационаре часто предпочитают задерживать больных до 21-го дня от начала болезни.</a:t>
            </a:r>
          </a:p>
          <a:p>
            <a:pPr algn="just"/>
            <a:r>
              <a:rPr lang="ru-RU" sz="2400"/>
              <a:t>Причины рецидивов недостаточно изучены, возможно, определённую роль в их формировании играют короткие курсы лечения и ранняя выписка больных.</a:t>
            </a:r>
          </a:p>
          <a:p>
            <a:pPr algn="just"/>
            <a:r>
              <a:rPr lang="ru-RU" sz="2400"/>
              <a:t>По своим клиническим проявлениям рецидивы практически повторяют начальную симптоматику заболевания, но в стёртом варианте.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ru-RU" b="1" i="1"/>
              <a:t>Диагностика</a:t>
            </a:r>
          </a:p>
        </p:txBody>
      </p:sp>
      <p:sp>
        <p:nvSpPr>
          <p:cNvPr id="13321" name="Rectangle 9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40750" cy="50323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/>
              <a:t>При исследовании </a:t>
            </a:r>
            <a:r>
              <a:rPr lang="ru-RU" sz="2800">
                <a:solidFill>
                  <a:schemeClr val="hlink"/>
                </a:solidFill>
              </a:rPr>
              <a:t>крови</a:t>
            </a:r>
            <a:r>
              <a:rPr lang="ru-RU" sz="2800"/>
              <a:t> у части больных выявляют лейкоцитоз (особенно в начале заболевания и во время обострения) и увеличение СОЭ до 35-60 мм/ч.</a:t>
            </a:r>
          </a:p>
          <a:p>
            <a:pPr algn="just">
              <a:lnSpc>
                <a:spcPct val="90000"/>
              </a:lnSpc>
            </a:pPr>
            <a:r>
              <a:rPr lang="ru-RU" sz="2800"/>
              <a:t>В </a:t>
            </a:r>
            <a:r>
              <a:rPr lang="ru-RU" sz="2800">
                <a:solidFill>
                  <a:schemeClr val="hlink"/>
                </a:solidFill>
              </a:rPr>
              <a:t>моче</a:t>
            </a:r>
            <a:r>
              <a:rPr lang="ru-RU" sz="2800"/>
              <a:t> обнаруживается белок (0,03-0,24 г/л), а в разгар болезни — лейкоцитурия, микрогематурия, цилиндрурия.</a:t>
            </a:r>
          </a:p>
          <a:p>
            <a:pPr algn="just">
              <a:lnSpc>
                <a:spcPct val="90000"/>
              </a:lnSpc>
            </a:pPr>
            <a:r>
              <a:rPr lang="ru-RU" sz="2800"/>
              <a:t>При </a:t>
            </a:r>
            <a:r>
              <a:rPr lang="ru-RU" sz="2800">
                <a:solidFill>
                  <a:schemeClr val="hlink"/>
                </a:solidFill>
              </a:rPr>
              <a:t>биохимическом исследовании</a:t>
            </a:r>
            <a:r>
              <a:rPr lang="ru-RU" sz="2800"/>
              <a:t> крови кроме повышения свободного билирубина изредка определяют и связанный билирубин, а также умеренное повышение активности АлАТ и АсАТ.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6556375" cy="1325563"/>
          </a:xfrm>
        </p:spPr>
        <p:txBody>
          <a:bodyPr/>
          <a:lstStyle/>
          <a:p>
            <a:r>
              <a:rPr lang="ru-RU" b="1" i="1"/>
              <a:t>ЛАБОРАТОРНАЯ ДИАГНОСТИКА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ru-RU" sz="2400"/>
              <a:t>Основным методом является </a:t>
            </a:r>
            <a:r>
              <a:rPr lang="ru-RU" sz="2400" b="1" i="1">
                <a:solidFill>
                  <a:schemeClr val="hlink"/>
                </a:solidFill>
              </a:rPr>
              <a:t>бактериологический</a:t>
            </a:r>
            <a:r>
              <a:rPr lang="ru-RU" sz="2400"/>
              <a:t> – посев биологического материала больного (фекалии, моча, смыв с задней стенки глотки, сгусток крови, мокрота, желчь, ликвор, операционный материал и др.), материал из внешней среды и от животных на питательные среды.</a:t>
            </a:r>
          </a:p>
          <a:p>
            <a:pPr algn="just">
              <a:lnSpc>
                <a:spcPct val="110000"/>
              </a:lnSpc>
            </a:pPr>
            <a:r>
              <a:rPr lang="ru-RU" sz="2400"/>
              <a:t>Рекомендуется исследовать материал не менее чем из 4 источников (например: фекалии, моча, кровь и смыв с задней стенки глотки). Оптимальные сроки забора материала – первые 7-10 дней болезни. </a:t>
            </a:r>
          </a:p>
        </p:txBody>
      </p:sp>
      <p:pic>
        <p:nvPicPr>
          <p:cNvPr id="46084" name="Picture 4" descr="yersinia-enterocolitic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1325563"/>
          </a:xfrm>
        </p:spPr>
        <p:txBody>
          <a:bodyPr/>
          <a:lstStyle/>
          <a:p>
            <a:r>
              <a:rPr lang="ru-RU" sz="3200">
                <a:solidFill>
                  <a:srgbClr val="FFFF00"/>
                </a:solidFill>
              </a:rPr>
              <a:t>Лабораторным подтверждением диагноза «псевдотуберкулез» и «кишечный иерсиниоз» следует считать: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- выделение культуры </a:t>
            </a:r>
            <a:r>
              <a:rPr lang="ru-RU" i="1"/>
              <a:t>Y. pseudotuberculosis</a:t>
            </a:r>
            <a:r>
              <a:rPr lang="ru-RU"/>
              <a:t>, </a:t>
            </a:r>
            <a:r>
              <a:rPr lang="ru-RU" i="1"/>
              <a:t>Y. enterocolitica</a:t>
            </a:r>
            <a:r>
              <a:rPr lang="ru-RU"/>
              <a:t>;</a:t>
            </a:r>
          </a:p>
          <a:p>
            <a:pPr>
              <a:lnSpc>
                <a:spcPct val="90000"/>
              </a:lnSpc>
            </a:pPr>
            <a:r>
              <a:rPr lang="ru-RU"/>
              <a:t>- обнаружение специфической ДНК</a:t>
            </a:r>
            <a:r>
              <a:rPr lang="ru-RU" i="1"/>
              <a:t> Y. pseudotuberculosis</a:t>
            </a:r>
            <a:r>
              <a:rPr lang="ru-RU"/>
              <a:t>, </a:t>
            </a:r>
            <a:r>
              <a:rPr lang="ru-RU" i="1"/>
              <a:t>Y. enterocolitica</a:t>
            </a:r>
            <a:r>
              <a:rPr lang="ru-RU"/>
              <a:t>;</a:t>
            </a:r>
          </a:p>
          <a:p>
            <a:pPr>
              <a:lnSpc>
                <a:spcPct val="90000"/>
              </a:lnSpc>
            </a:pPr>
            <a:r>
              <a:rPr lang="ru-RU"/>
              <a:t>- обнаружение антител к возбудителю классов А, М и G;</a:t>
            </a:r>
          </a:p>
          <a:p>
            <a:pPr>
              <a:lnSpc>
                <a:spcPct val="90000"/>
              </a:lnSpc>
            </a:pPr>
            <a:r>
              <a:rPr lang="ru-RU"/>
              <a:t>- нарастание титра антител в парных сыворотках.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762000"/>
          </a:xfrm>
        </p:spPr>
        <p:txBody>
          <a:bodyPr/>
          <a:lstStyle/>
          <a:p>
            <a:r>
              <a:rPr lang="ru-RU" b="1" i="1"/>
              <a:t>Лечение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/>
              <a:t>Антибактериальная терапия</a:t>
            </a:r>
            <a:r>
              <a:rPr lang="ru-RU"/>
              <a:t> длительностью 10-14 дней независимо от формы болезни в ранние сроки (желательно до 3 дня болезни).</a:t>
            </a:r>
          </a:p>
          <a:p>
            <a:r>
              <a:rPr lang="ru-RU"/>
              <a:t>Выбор препарата при этом должен определяться чувствительностью штаммов иерсиний на данной территории (каждые 6 мес).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В соответствии с МКБ 10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76400"/>
            <a:ext cx="9144000" cy="4422775"/>
          </a:xfrm>
        </p:spPr>
        <p:txBody>
          <a:bodyPr/>
          <a:lstStyle/>
          <a:p>
            <a:r>
              <a:rPr lang="ru-RU"/>
              <a:t>энтероколит псевдотуберкулезный - А 04.8,</a:t>
            </a:r>
            <a:br>
              <a:rPr lang="ru-RU"/>
            </a:br>
            <a:r>
              <a:rPr lang="ru-RU"/>
              <a:t>энтероколит, вызванный </a:t>
            </a:r>
            <a:r>
              <a:rPr lang="ru-RU" i="1"/>
              <a:t>Y. еnterocolitica - </a:t>
            </a:r>
            <a:r>
              <a:rPr lang="ru-RU"/>
              <a:t>А 04.6,</a:t>
            </a:r>
            <a:br>
              <a:rPr lang="ru-RU"/>
            </a:br>
            <a:r>
              <a:rPr lang="ru-RU"/>
              <a:t>экстраинтестинальный иерсиниоз - А 28.2.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ru-RU" sz="4000" b="1" i="1"/>
              <a:t>Антибактериальная терапия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4075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-</a:t>
            </a:r>
            <a:r>
              <a:rPr lang="ru-RU" sz="2400">
                <a:solidFill>
                  <a:schemeClr val="hlink"/>
                </a:solidFill>
              </a:rPr>
              <a:t>фторхинолоны</a:t>
            </a:r>
            <a:r>
              <a:rPr lang="ru-RU" sz="2400"/>
              <a:t> – пефлоксацин по 800 мг/сут (при генерализованной форме, особенно с симптомами пиелонефрита и менингита) вначале в/в затем перорально; ципрофлоксацин по 1 г/сут перорально;</a:t>
            </a:r>
          </a:p>
          <a:p>
            <a:pPr>
              <a:lnSpc>
                <a:spcPct val="90000"/>
              </a:lnSpc>
            </a:pPr>
            <a:r>
              <a:rPr lang="ru-RU" sz="2400"/>
              <a:t>-</a:t>
            </a:r>
            <a:r>
              <a:rPr lang="ru-RU" sz="2400">
                <a:solidFill>
                  <a:schemeClr val="hlink"/>
                </a:solidFill>
              </a:rPr>
              <a:t>цефалоспорины </a:t>
            </a:r>
            <a:r>
              <a:rPr lang="en-US" sz="2400">
                <a:solidFill>
                  <a:schemeClr val="hlink"/>
                </a:solidFill>
              </a:rPr>
              <a:t>III</a:t>
            </a:r>
            <a:r>
              <a:rPr lang="ru-RU" sz="2400">
                <a:solidFill>
                  <a:schemeClr val="hlink"/>
                </a:solidFill>
              </a:rPr>
              <a:t> поколения</a:t>
            </a:r>
            <a:r>
              <a:rPr lang="ru-RU" sz="2400"/>
              <a:t> – цефоперазон, цефтазидим, цефтриаксон в суточной дозе 2-4 г, при тяжелом течении до 6-8 г/сут;</a:t>
            </a:r>
          </a:p>
          <a:p>
            <a:pPr>
              <a:lnSpc>
                <a:spcPct val="90000"/>
              </a:lnSpc>
            </a:pPr>
            <a:r>
              <a:rPr lang="ru-RU" sz="2400"/>
              <a:t>-</a:t>
            </a:r>
            <a:r>
              <a:rPr lang="ru-RU" sz="2400">
                <a:solidFill>
                  <a:schemeClr val="hlink"/>
                </a:solidFill>
              </a:rPr>
              <a:t>аминогликазиды</a:t>
            </a:r>
            <a:r>
              <a:rPr lang="ru-RU" sz="2400"/>
              <a:t> – гентамицин по 160-240 мг/сут;</a:t>
            </a:r>
          </a:p>
          <a:p>
            <a:pPr>
              <a:lnSpc>
                <a:spcPct val="90000"/>
              </a:lnSpc>
            </a:pPr>
            <a:r>
              <a:rPr lang="ru-RU" sz="2400"/>
              <a:t>-</a:t>
            </a:r>
            <a:r>
              <a:rPr lang="ru-RU" sz="2400">
                <a:solidFill>
                  <a:schemeClr val="hlink"/>
                </a:solidFill>
              </a:rPr>
              <a:t>доксициклин</a:t>
            </a:r>
            <a:r>
              <a:rPr lang="ru-RU" sz="2400"/>
              <a:t> по 0,2 г в 1 сутки и 0,1 г далее; </a:t>
            </a:r>
            <a:r>
              <a:rPr lang="ru-RU" sz="2400">
                <a:solidFill>
                  <a:schemeClr val="hlink"/>
                </a:solidFill>
              </a:rPr>
              <a:t>левомицетина сукцинат</a:t>
            </a:r>
            <a:r>
              <a:rPr lang="ru-RU" sz="2400"/>
              <a:t> (менингит) по 70-100 мг/кг/сут.</a:t>
            </a:r>
          </a:p>
          <a:p>
            <a:pPr>
              <a:lnSpc>
                <a:spcPct val="90000"/>
              </a:lnSpc>
            </a:pPr>
            <a:r>
              <a:rPr lang="ru-RU" sz="2400"/>
              <a:t>Больным с септической формой целесообразно использование комбинации 2-3 антибиотиков разных групп. Предложено также эндолимфатическое введение препаратов.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u="sng"/>
              <a:t>Поливалентный иерсиниозный бактериофаг</a:t>
            </a:r>
            <a:r>
              <a:rPr lang="ru-RU"/>
              <a:t> – 50-60 мл 3 раза в день в течение 5-7 дней, как монотерапия или в сочетании с антибиотиками.</a:t>
            </a:r>
            <a:endParaRPr lang="ru-RU" u="sng"/>
          </a:p>
          <a:p>
            <a:pPr algn="just"/>
            <a:r>
              <a:rPr lang="ru-RU" u="sng"/>
              <a:t>Пробиотики и эубиотики</a:t>
            </a:r>
            <a:r>
              <a:rPr lang="ru-RU"/>
              <a:t> в сочетании с ферментными препаратами и витаминами.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u="sng"/>
              <a:t>Дезинтоксикационная терапия</a:t>
            </a:r>
            <a:r>
              <a:rPr lang="ru-RU"/>
              <a:t> – инфузионная терапия, энтеросорбция, экстракорпоральная детоксикация.</a:t>
            </a:r>
            <a:endParaRPr lang="ru-RU" u="sng"/>
          </a:p>
          <a:p>
            <a:pPr>
              <a:lnSpc>
                <a:spcPct val="90000"/>
              </a:lnSpc>
            </a:pPr>
            <a:r>
              <a:rPr lang="ru-RU" u="sng"/>
              <a:t>Регидратационная терапия</a:t>
            </a:r>
            <a:r>
              <a:rPr lang="ru-RU"/>
              <a:t> – пероральная, внутривенная.</a:t>
            </a:r>
            <a:endParaRPr lang="ru-RU" u="sng"/>
          </a:p>
          <a:p>
            <a:pPr>
              <a:lnSpc>
                <a:spcPct val="90000"/>
              </a:lnSpc>
            </a:pPr>
            <a:r>
              <a:rPr lang="ru-RU" u="sng"/>
              <a:t>Противовоспалительная терапия</a:t>
            </a:r>
            <a:r>
              <a:rPr lang="ru-RU"/>
              <a:t> – НПВС, преимущественно селективные ингибиторы ЦОГ-2.</a:t>
            </a:r>
            <a:endParaRPr lang="ru-RU" u="sng"/>
          </a:p>
          <a:p>
            <a:pPr>
              <a:lnSpc>
                <a:spcPct val="90000"/>
              </a:lnSpc>
            </a:pPr>
            <a:r>
              <a:rPr lang="ru-RU" u="sng"/>
              <a:t>Десенсебилизирующие препараты.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81000"/>
            <a:ext cx="8540750" cy="5718175"/>
          </a:xfrm>
        </p:spPr>
        <p:txBody>
          <a:bodyPr/>
          <a:lstStyle/>
          <a:p>
            <a:pPr algn="just"/>
            <a:r>
              <a:rPr lang="ru-RU" sz="2800" u="sng"/>
              <a:t>Иммунокорректоры</a:t>
            </a:r>
            <a:r>
              <a:rPr lang="ru-RU" sz="2800"/>
              <a:t> – острый период болезни у лиц с преморбидным иммунодефицитом, затяжное, хроническое течение и формирующиеся вторично-очаговые формы без аутоиммунных сдвигов. </a:t>
            </a:r>
            <a:r>
              <a:rPr lang="ru-RU" sz="2800" b="1">
                <a:solidFill>
                  <a:srgbClr val="FF3300"/>
                </a:solidFill>
              </a:rPr>
              <a:t>При циклическом течении не показано.</a:t>
            </a:r>
            <a:r>
              <a:rPr lang="ru-RU" sz="2800"/>
              <a:t> Обязательно предварительное исследование иммунного статуса.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/>
              <a:t>Выписка больных осуществляется после полного клинического выздоровления и нормализации всех показателей функционального состояния переболевших, без проведения контрольных лабораторных исследований на псевдотуберкулез и кишечный иерсиниоз по решению врача-инфекциониста.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За реконвалесцентами проводится диспансерное наблюдение в условиях поликлиники. Диспансерное наблюдение осуществляется в течение 1 мес после выписки из стационара при неосложненных формах, при затяжном течение - не менее 3 мес.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Допуск на работу персонала детских учреждений, детей к посещению детских организованных коллективов проводится на основании справки о выздоровлении.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 rot="-6545417">
            <a:off x="2032794" y="-931069"/>
            <a:ext cx="5248275" cy="7097713"/>
          </a:xfrm>
          <a:prstGeom prst="cloudCallout">
            <a:avLst>
              <a:gd name="adj1" fmla="val -56829"/>
              <a:gd name="adj2" fmla="val 226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611188" y="2205038"/>
            <a:ext cx="7772400" cy="1143000"/>
          </a:xfrm>
        </p:spPr>
        <p:txBody>
          <a:bodyPr/>
          <a:lstStyle/>
          <a:p>
            <a:r>
              <a:rPr lang="ru-RU" sz="6000" b="1" i="1">
                <a:solidFill>
                  <a:srgbClr val="FFFF00"/>
                </a:solidFill>
                <a:latin typeface="Bookman Old Style" pitchFamily="18" charset="0"/>
              </a:rPr>
              <a:t>БЛАГОДАРЮ ЗА ВНИМАНИЕ</a:t>
            </a:r>
            <a:r>
              <a:rPr lang="ru-RU" sz="6000">
                <a:solidFill>
                  <a:srgbClr val="FFFF00"/>
                </a:solidFill>
              </a:rPr>
              <a:t>!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119938" y="4349750"/>
          <a:ext cx="2024062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Clip" r:id="rId3" imgW="2744640" imgH="2507760" progId="MS_ClipArt_Gallery.5">
                  <p:embed/>
                </p:oleObj>
              </mc:Choice>
              <mc:Fallback>
                <p:oleObj name="Clip" r:id="rId3" imgW="2744640" imgH="2507760" progId="MS_ClipArt_Gallery.5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8" y="4349750"/>
                        <a:ext cx="2024062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ru-RU" b="1" i="1"/>
              <a:t>Распространенность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Наиболее часто заболевание встречается в странах Зап. и Сев. Европы, Великобритании, США, Канаде, Японии и России.</a:t>
            </a:r>
          </a:p>
          <a:p>
            <a:pPr>
              <a:lnSpc>
                <a:spcPct val="90000"/>
              </a:lnSpc>
            </a:pPr>
            <a:r>
              <a:rPr lang="ru-RU"/>
              <a:t>Официальная регистрация только с 1996 г.</a:t>
            </a:r>
          </a:p>
          <a:p>
            <a:pPr>
              <a:lnSpc>
                <a:spcPct val="90000"/>
              </a:lnSpc>
            </a:pPr>
            <a:r>
              <a:rPr lang="ru-RU"/>
              <a:t>Заболеваемость псевдотуберкулезом в РФ не превышает 1,27 на 100 тыс населения.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/>
              <a:t>Заболеваемость иерсиниозом не превышает 3,0 на 100 тыс.</a:t>
            </a:r>
          </a:p>
          <a:p>
            <a:pPr>
              <a:lnSpc>
                <a:spcPct val="90000"/>
              </a:lnSpc>
            </a:pPr>
            <a:r>
              <a:rPr lang="ru-RU"/>
              <a:t>Около 3-15 % всех ОКИ приходится на долю </a:t>
            </a:r>
            <a:r>
              <a:rPr lang="ru-RU">
                <a:hlinkClick r:id="rId2"/>
              </a:rPr>
              <a:t>иерсиниоза</a:t>
            </a:r>
            <a:r>
              <a:rPr lang="ru-RU"/>
              <a:t> и </a:t>
            </a:r>
            <a:r>
              <a:rPr lang="ru-RU">
                <a:hlinkClick r:id="rId3"/>
              </a:rPr>
              <a:t>псевдотуберкулеза</a:t>
            </a:r>
            <a:r>
              <a:rPr lang="ru-RU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14400"/>
          </a:xfrm>
        </p:spPr>
        <p:txBody>
          <a:bodyPr/>
          <a:lstStyle/>
          <a:p>
            <a:r>
              <a:rPr lang="ru-RU" b="1" i="1"/>
              <a:t>Этиология</a:t>
            </a:r>
          </a:p>
        </p:txBody>
      </p:sp>
      <p:sp>
        <p:nvSpPr>
          <p:cNvPr id="5126" name="Rectangle 6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600200"/>
            <a:ext cx="41910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Род включает 11 видов</a:t>
            </a:r>
          </a:p>
          <a:p>
            <a:pPr>
              <a:lnSpc>
                <a:spcPct val="90000"/>
              </a:lnSpc>
            </a:pPr>
            <a:r>
              <a:rPr lang="ru-RU" sz="2800"/>
              <a:t>Медицинское значение имеют:</a:t>
            </a:r>
            <a:br>
              <a:rPr lang="ru-RU" sz="2800"/>
            </a:br>
            <a:r>
              <a:rPr lang="en-US" sz="2800"/>
              <a:t>Y. pestis</a:t>
            </a:r>
            <a:br>
              <a:rPr lang="en-US" sz="2800"/>
            </a:br>
            <a:r>
              <a:rPr lang="en-US" sz="2800"/>
              <a:t>Y. enterocolitica</a:t>
            </a:r>
            <a:br>
              <a:rPr lang="en-US" sz="2800"/>
            </a:br>
            <a:r>
              <a:rPr lang="en-US" sz="2800"/>
              <a:t>Y. pseudotuberculosis</a:t>
            </a:r>
            <a:endParaRPr lang="ru-RU" sz="2800" u="sng"/>
          </a:p>
        </p:txBody>
      </p:sp>
      <p:pic>
        <p:nvPicPr>
          <p:cNvPr id="5128" name="Picture 8" descr="yersinia-enterocolitica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600200"/>
            <a:ext cx="4114800" cy="3144838"/>
          </a:xfrm>
          <a:noFill/>
          <a:ln/>
        </p:spPr>
      </p:pic>
      <p:sp>
        <p:nvSpPr>
          <p:cNvPr id="5130" name="Rectangle 10"/>
          <p:cNvSpPr>
            <a:spLocks noRot="1" noChangeArrowheads="1"/>
          </p:cNvSpPr>
          <p:nvPr/>
        </p:nvSpPr>
        <p:spPr bwMode="auto">
          <a:xfrm>
            <a:off x="381000" y="48006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Имеют антигенное родство с сальмонеллами, шигеллами, эшерихиями, протеями, а также с холерными вибрионами, возбудителями туляремии и бруцеллеза</a:t>
            </a:r>
            <a:endParaRPr lang="ru-RU" sz="28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0" y="4267200"/>
            <a:ext cx="9144000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ru-RU" sz="240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0" y="838200"/>
            <a:ext cx="9144000" cy="320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ru-RU" sz="2400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10588" cy="1143000"/>
          </a:xfrm>
        </p:spPr>
        <p:txBody>
          <a:bodyPr/>
          <a:lstStyle/>
          <a:p>
            <a:r>
              <a:rPr lang="ru-RU" b="1" i="1"/>
              <a:t>Этиология</a:t>
            </a:r>
          </a:p>
        </p:txBody>
      </p:sp>
      <p:sp>
        <p:nvSpPr>
          <p:cNvPr id="20487" name="Rectangle 7"/>
          <p:cNvSpPr>
            <a:spLocks noGrp="1" noRot="1" noChangeArrowheads="1"/>
          </p:cNvSpPr>
          <p:nvPr>
            <p:ph sz="half" idx="1"/>
          </p:nvPr>
        </p:nvSpPr>
        <p:spPr>
          <a:xfrm>
            <a:off x="0" y="838200"/>
            <a:ext cx="9144000" cy="2973388"/>
          </a:xfrm>
        </p:spPr>
        <p:txBody>
          <a:bodyPr/>
          <a:lstStyle/>
          <a:p>
            <a:pPr algn="just"/>
            <a:r>
              <a:rPr lang="ru-RU" sz="2400"/>
              <a:t>Бактерии имеют жгутиковые (Н-), соматические (0-) антигены, а также антигены вирулентности (V- и W), расположенные на наружной мембране. По структуре О-антигена </a:t>
            </a:r>
            <a:r>
              <a:rPr lang="en-US" sz="2400"/>
              <a:t>Y</a:t>
            </a:r>
            <a:r>
              <a:rPr lang="ru-RU" sz="2400" i="1"/>
              <a:t>. pseudotuberculosis </a:t>
            </a:r>
            <a:r>
              <a:rPr lang="ru-RU" sz="2400"/>
              <a:t>разделяют на </a:t>
            </a:r>
            <a:r>
              <a:rPr lang="en-US" sz="2400"/>
              <a:t>21</a:t>
            </a:r>
            <a:r>
              <a:rPr lang="ru-RU" sz="2400"/>
              <a:t> серотип; большинство штаммов (60-90%) принадлежит к первому серотипу.</a:t>
            </a:r>
          </a:p>
          <a:p>
            <a:r>
              <a:rPr lang="ru-RU" sz="2400"/>
              <a:t>R-антиген </a:t>
            </a:r>
            <a:r>
              <a:rPr lang="ru-RU" sz="2400" i="1"/>
              <a:t>Y. pseudotuberculosis </a:t>
            </a:r>
            <a:r>
              <a:rPr lang="ru-RU" sz="2400"/>
              <a:t>является общим с Yersinia pestis 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0" y="4343400"/>
            <a:ext cx="9144000" cy="2514600"/>
          </a:xfrm>
        </p:spPr>
        <p:txBody>
          <a:bodyPr/>
          <a:lstStyle/>
          <a:p>
            <a:r>
              <a:rPr lang="ru-RU" sz="2400"/>
              <a:t>Y. enterocolitica имеет 31 серотип. Большинство известных изолятов принадлежит к серотипам 03 (15-60%), меньше - к 05,27 (10-50%), 07,8 (5-10%) и 09 (1-30%).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838200"/>
          </a:xfrm>
        </p:spPr>
        <p:txBody>
          <a:bodyPr/>
          <a:lstStyle/>
          <a:p>
            <a:r>
              <a:rPr lang="ru-RU" b="1" i="1"/>
              <a:t>Эпидемиология</a:t>
            </a:r>
          </a:p>
        </p:txBody>
      </p:sp>
      <p:sp>
        <p:nvSpPr>
          <p:cNvPr id="614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914400"/>
            <a:ext cx="8915400" cy="3810000"/>
          </a:xfrm>
        </p:spPr>
        <p:txBody>
          <a:bodyPr/>
          <a:lstStyle/>
          <a:p>
            <a:pPr algn="just"/>
            <a:r>
              <a:rPr lang="ru-RU" sz="2400" b="1" u="sng"/>
              <a:t>Резервуар и источники возбудителя:</a:t>
            </a:r>
            <a:r>
              <a:rPr lang="ru-RU" sz="2400"/>
              <a:t> различные виды животных, главным образом </a:t>
            </a:r>
            <a:r>
              <a:rPr lang="ru-RU" sz="2400" u="sng"/>
              <a:t>свиньи</a:t>
            </a:r>
            <a:r>
              <a:rPr lang="ru-RU" sz="2400"/>
              <a:t>, а также крупный рогатый скот, собаки, кошки, </a:t>
            </a:r>
            <a:r>
              <a:rPr lang="ru-RU" sz="2400" u="sng"/>
              <a:t>грызуны, птицы</a:t>
            </a:r>
            <a:r>
              <a:rPr lang="ru-RU" sz="2400"/>
              <a:t>, иногда человек — больной или носитель.</a:t>
            </a:r>
          </a:p>
          <a:p>
            <a:pPr algn="just"/>
            <a:r>
              <a:rPr lang="ru-RU" sz="2400"/>
              <a:t>В процесс циркуляции наряду с дикими грызунами включаются синантропные (2,0-5,0%) и сельскохозяйственные животные и птицы, инфицированность которых ИЕ от  6,0 до 12,0%, ИП – менее 2,0%.</a:t>
            </a:r>
          </a:p>
        </p:txBody>
      </p:sp>
      <p:sp>
        <p:nvSpPr>
          <p:cNvPr id="6155" name="Rectangle 11"/>
          <p:cNvSpPr>
            <a:spLocks noRot="1"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Механизм передачи возбудителя: фекально-оральный.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Основной путь передачи — пищевой (при псевдотуберкулезе - продукты растительного происхождения , при кишечном иерсиниозе - продукты животного происхождения), однако не исключены бытовой и водный.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381000"/>
            <a:ext cx="8613775" cy="6172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/>
              <a:t>Преобладает заболеваемость городского населения, преимущественно в возрастных группах 3-6 и 7-14 лет. В последние годы возросла заболеваемость взрослых от 20 до 40 лет.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chemeClr val="hlink"/>
                </a:solidFill>
              </a:rPr>
              <a:t>СЕЗОННОСТЬ</a:t>
            </a:r>
          </a:p>
          <a:p>
            <a:pPr algn="just">
              <a:lnSpc>
                <a:spcPct val="80000"/>
              </a:lnSpc>
            </a:pPr>
            <a:r>
              <a:rPr lang="ru-RU" sz="2400"/>
              <a:t>Пик заболеваемости псевдотуберкулезом переместился на весенне-летний период и определяется вспышками в коллективах, выезжающих на летний отдых, а также включением в питание ранних  и тепличных растений.</a:t>
            </a:r>
          </a:p>
          <a:p>
            <a:pPr algn="just">
              <a:lnSpc>
                <a:spcPct val="80000"/>
              </a:lnSpc>
            </a:pPr>
            <a:r>
              <a:rPr lang="ru-RU" sz="2400"/>
              <a:t>Подъем заболеваемости при иерсиниозе начинается в марте и продолжается 4-5 мес.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chemeClr val="hlink"/>
                </a:solidFill>
              </a:rPr>
              <a:t>ХАРАКТЕР ЗАБОЛЕВАЕМОСТИ</a:t>
            </a:r>
          </a:p>
          <a:p>
            <a:pPr algn="just">
              <a:lnSpc>
                <a:spcPct val="80000"/>
              </a:lnSpc>
            </a:pPr>
            <a:r>
              <a:rPr lang="ru-RU" sz="2400"/>
              <a:t>При псевдотуберкулезе характерна вспышечная заболеваемость, на долю которой приходится более 50% всех случаев.</a:t>
            </a:r>
          </a:p>
          <a:p>
            <a:pPr algn="just">
              <a:lnSpc>
                <a:spcPct val="80000"/>
              </a:lnSpc>
            </a:pPr>
            <a:r>
              <a:rPr lang="ru-RU" sz="2400"/>
              <a:t>При иерсиниозе в течение многих лет заболеваемость преимущественно спорадическая с редкими групповыми вспышками.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z="4000" b="1" i="1"/>
              <a:t>Вирулентность и патогенность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37575" cy="5410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/>
              <a:t>Патогенные свойства иерсиний связаны с их основными токсинами - энтеротоксином, эндотоксином (ЛПС-комплексом) и цитотоксинами.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Энтеротоксин </a:t>
            </a:r>
            <a:r>
              <a:rPr lang="ru-RU" sz="2400" i="1"/>
              <a:t>Y. enterocolitica </a:t>
            </a:r>
            <a:r>
              <a:rPr lang="ru-RU" sz="2400"/>
              <a:t>играет ведущую роль в развитии выраженной диареи; энтеротоксин </a:t>
            </a:r>
            <a:r>
              <a:rPr lang="ru-RU" sz="2400" i="1"/>
              <a:t>Y. pseudotuberculosis </a:t>
            </a:r>
            <a:r>
              <a:rPr lang="ru-RU" sz="2400"/>
              <a:t>имеет меньшее патогенетическое значение.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Патогенность </a:t>
            </a:r>
            <a:r>
              <a:rPr lang="ru-RU" sz="2400" i="1"/>
              <a:t>Y. pseudotuberculosis </a:t>
            </a:r>
            <a:r>
              <a:rPr lang="ru-RU" sz="2400"/>
              <a:t>определяет в первую очередь инвазивная активность. С этим обстоятельством, в частности, во многом связаны частые случаи генерализации инфекции и трудности выделения </a:t>
            </a:r>
            <a:r>
              <a:rPr lang="ru-RU" sz="2400" i="1"/>
              <a:t>Y. pseudotuberculosis </a:t>
            </a:r>
            <a:r>
              <a:rPr lang="ru-RU" sz="2400"/>
              <a:t>из кишечника.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В противоположность этому, у </a:t>
            </a:r>
            <a:r>
              <a:rPr lang="ru-RU" sz="2400" i="1"/>
              <a:t>Y. enterocolitica </a:t>
            </a:r>
            <a:r>
              <a:rPr lang="ru-RU" sz="2400"/>
              <a:t>инвазивность за небольшим исключением (серовар 09) не выражена.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/>
              <a:t>Вызвать заболевание могут лишь те штаммы, которые прошли этап размножения на продуктах, хранящихся при пониженной температуре. 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В условиях пониженной температуры окружающей среды у ИП наблюдается максимальная экспрессия хромосомных генов, кодирующих синтез ряда веществ, участвующих в начальном этапе инфицирования теплокровного организма – адгезии и инвазии эпителиальных клеток желудочно-кишечного тракта.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805</TotalTime>
  <Words>1182</Words>
  <Application>Microsoft Office PowerPoint</Application>
  <PresentationFormat>Экран (4:3)</PresentationFormat>
  <Paragraphs>102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Облака</vt:lpstr>
      <vt:lpstr>Clip</vt:lpstr>
      <vt:lpstr>ИЕРСИНИОЗЫ</vt:lpstr>
      <vt:lpstr>В соответствии с МКБ 10</vt:lpstr>
      <vt:lpstr>Распространенность</vt:lpstr>
      <vt:lpstr>Этиология</vt:lpstr>
      <vt:lpstr>Этиология</vt:lpstr>
      <vt:lpstr>Эпидемиология</vt:lpstr>
      <vt:lpstr>Презентация PowerPoint</vt:lpstr>
      <vt:lpstr>Вирулентность и патогенность</vt:lpstr>
      <vt:lpstr>Презентация PowerPoint</vt:lpstr>
      <vt:lpstr>Патогенез</vt:lpstr>
      <vt:lpstr>Презентация PowerPoint</vt:lpstr>
      <vt:lpstr>Клинические варианты иерсиниоза  (Н.Д. Ющук, 1996) </vt:lpstr>
      <vt:lpstr>Клинические варианты псевдотуберкулеза  (Н.Д. Ющук, 1988) </vt:lpstr>
      <vt:lpstr>Презентация PowerPoint</vt:lpstr>
      <vt:lpstr>Рецидивы и обострения</vt:lpstr>
      <vt:lpstr>Диагностика</vt:lpstr>
      <vt:lpstr>ЛАБОРАТОРНАЯ ДИАГНОСТИКА</vt:lpstr>
      <vt:lpstr>Лабораторным подтверждением диагноза «псевдотуберкулез» и «кишечный иерсиниоз» следует считать:</vt:lpstr>
      <vt:lpstr>Лечение</vt:lpstr>
      <vt:lpstr>Антибактериальная терапия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SLIVANKINA</dc:creator>
  <cp:lastModifiedBy>SLIVANKINA</cp:lastModifiedBy>
  <cp:revision>15</cp:revision>
  <cp:lastPrinted>1601-01-01T00:00:00Z</cp:lastPrinted>
  <dcterms:created xsi:type="dcterms:W3CDTF">1601-01-01T00:00:00Z</dcterms:created>
  <dcterms:modified xsi:type="dcterms:W3CDTF">2018-10-31T03:05:07Z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