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84" r:id="rId3"/>
    <p:sldId id="298" r:id="rId4"/>
    <p:sldId id="299" r:id="rId5"/>
    <p:sldId id="257" r:id="rId6"/>
    <p:sldId id="279" r:id="rId7"/>
    <p:sldId id="276" r:id="rId8"/>
    <p:sldId id="278" r:id="rId9"/>
    <p:sldId id="280" r:id="rId10"/>
    <p:sldId id="281" r:id="rId11"/>
    <p:sldId id="282" r:id="rId12"/>
    <p:sldId id="283" r:id="rId13"/>
    <p:sldId id="266" r:id="rId14"/>
    <p:sldId id="267" r:id="rId15"/>
    <p:sldId id="268" r:id="rId16"/>
    <p:sldId id="269" r:id="rId17"/>
    <p:sldId id="287" r:id="rId18"/>
    <p:sldId id="288" r:id="rId19"/>
    <p:sldId id="285" r:id="rId20"/>
    <p:sldId id="286" r:id="rId21"/>
    <p:sldId id="270" r:id="rId22"/>
    <p:sldId id="301" r:id="rId23"/>
    <p:sldId id="289" r:id="rId24"/>
    <p:sldId id="290" r:id="rId25"/>
    <p:sldId id="302" r:id="rId26"/>
    <p:sldId id="271" r:id="rId27"/>
    <p:sldId id="291" r:id="rId28"/>
    <p:sldId id="272" r:id="rId29"/>
    <p:sldId id="273" r:id="rId30"/>
    <p:sldId id="292" r:id="rId31"/>
    <p:sldId id="293" r:id="rId32"/>
    <p:sldId id="300" r:id="rId33"/>
    <p:sldId id="303" r:id="rId34"/>
    <p:sldId id="305" r:id="rId35"/>
    <p:sldId id="306" r:id="rId36"/>
    <p:sldId id="274" r:id="rId37"/>
    <p:sldId id="294" r:id="rId38"/>
    <p:sldId id="295" r:id="rId39"/>
    <p:sldId id="296" r:id="rId40"/>
    <p:sldId id="297" r:id="rId41"/>
    <p:sldId id="259" r:id="rId42"/>
    <p:sldId id="262" r:id="rId43"/>
    <p:sldId id="261" r:id="rId44"/>
    <p:sldId id="263" r:id="rId45"/>
    <p:sldId id="265" r:id="rId46"/>
    <p:sldId id="30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323BF-0BB9-4249-9067-7725C0132988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55C89-21C6-487A-AC09-30FE110DA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55C89-21C6-487A-AC09-30FE110DA04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55C89-21C6-487A-AC09-30FE110DA04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7300" dirty="0"/>
              <a:t>ВСД </a:t>
            </a:r>
            <a:r>
              <a:rPr lang="en-US" sz="7300" dirty="0" err="1"/>
              <a:t>vs</a:t>
            </a:r>
            <a:r>
              <a:rPr lang="en-US" sz="7300" dirty="0"/>
              <a:t> C</a:t>
            </a:r>
            <a:r>
              <a:rPr lang="ru-RU" sz="7300" dirty="0"/>
              <a:t>ФР</a:t>
            </a:r>
            <a:br>
              <a:rPr lang="ru-RU" dirty="0"/>
            </a:br>
            <a:r>
              <a:rPr lang="ru-RU" dirty="0"/>
              <a:t>Роль медикаментозных препаратов и психотерапии в лечении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92919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/>
              <a:t>Подготовил Ермилов Е.А.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Критерии диагноза </a:t>
            </a:r>
            <a:r>
              <a:rPr lang="en-US" dirty="0"/>
              <a:t>F45.3 </a:t>
            </a:r>
            <a:r>
              <a:rPr lang="ru-RU" dirty="0"/>
              <a:t>(Менделевич)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II. </a:t>
            </a:r>
            <a:r>
              <a:rPr lang="ru-RU" dirty="0"/>
              <a:t>Наличие не менее двух из следующих вегетативных симптомов:</a:t>
            </a:r>
          </a:p>
          <a:p>
            <a:pPr lvl="1">
              <a:buNone/>
            </a:pPr>
            <a:r>
              <a:rPr lang="ru-RU" dirty="0"/>
              <a:t>а) усиленные сердцебиения, </a:t>
            </a:r>
          </a:p>
          <a:p>
            <a:pPr lvl="1">
              <a:buNone/>
            </a:pPr>
            <a:r>
              <a:rPr lang="ru-RU" dirty="0"/>
              <a:t>б) эпизоды потливости (холодный, горячий пот), </a:t>
            </a:r>
          </a:p>
          <a:p>
            <a:pPr lvl="1">
              <a:buNone/>
            </a:pPr>
            <a:r>
              <a:rPr lang="ru-RU" dirty="0"/>
              <a:t>в) сухость во рту, </a:t>
            </a:r>
          </a:p>
          <a:p>
            <a:pPr lvl="1">
              <a:buNone/>
            </a:pPr>
            <a:r>
              <a:rPr lang="ru-RU" dirty="0"/>
              <a:t>г) прилив жара или покраснение, </a:t>
            </a:r>
          </a:p>
          <a:p>
            <a:pPr lvl="1">
              <a:buNone/>
            </a:pPr>
            <a:r>
              <a:rPr lang="ru-RU" dirty="0" err="1"/>
              <a:t>д</a:t>
            </a:r>
            <a:r>
              <a:rPr lang="ru-RU" dirty="0"/>
              <a:t>) чувство давления в </a:t>
            </a:r>
            <a:r>
              <a:rPr lang="ru-RU" dirty="0" err="1"/>
              <a:t>эпигастрии</a:t>
            </a:r>
            <a:r>
              <a:rPr lang="ru-RU" dirty="0"/>
              <a:t>, перемещения в животе, </a:t>
            </a:r>
          </a:p>
          <a:p>
            <a:pPr lvl="1">
              <a:buNone/>
            </a:pPr>
            <a:r>
              <a:rPr lang="ru-RU" dirty="0"/>
              <a:t>е) тремор;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Критерии диагноза </a:t>
            </a:r>
            <a:r>
              <a:rPr lang="en-US" dirty="0"/>
              <a:t>F45.3 </a:t>
            </a:r>
            <a:r>
              <a:rPr lang="ru-RU" dirty="0"/>
              <a:t>(Менделевич)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III. </a:t>
            </a:r>
            <a:r>
              <a:rPr lang="ru-RU" dirty="0"/>
              <a:t>Наличие не менее одного из следующих неспецифических симптомов: </a:t>
            </a:r>
          </a:p>
          <a:p>
            <a:pPr lvl="1">
              <a:buNone/>
            </a:pPr>
            <a:r>
              <a:rPr lang="ru-RU" dirty="0"/>
              <a:t>а) боли в груди или чувство давления в области сердца, </a:t>
            </a:r>
          </a:p>
          <a:p>
            <a:pPr lvl="1">
              <a:buNone/>
            </a:pPr>
            <a:r>
              <a:rPr lang="ru-RU" dirty="0"/>
              <a:t>б) одышка, </a:t>
            </a:r>
          </a:p>
          <a:p>
            <a:pPr lvl="1">
              <a:buNone/>
            </a:pPr>
            <a:r>
              <a:rPr lang="ru-RU" dirty="0"/>
              <a:t>в) выраженная утомляемость при незначительной нагрузке, </a:t>
            </a:r>
          </a:p>
          <a:p>
            <a:pPr lvl="1">
              <a:buNone/>
            </a:pPr>
            <a:r>
              <a:rPr lang="ru-RU" dirty="0"/>
              <a:t>г) </a:t>
            </a:r>
            <a:r>
              <a:rPr lang="ru-RU" dirty="0" err="1"/>
              <a:t>аэрофагия</a:t>
            </a:r>
            <a:r>
              <a:rPr lang="ru-RU" dirty="0"/>
              <a:t>, икота, жжение в груди или </a:t>
            </a:r>
            <a:r>
              <a:rPr lang="ru-RU" dirty="0" err="1"/>
              <a:t>эпигастрии</a:t>
            </a:r>
            <a:r>
              <a:rPr lang="ru-RU" dirty="0"/>
              <a:t>, </a:t>
            </a:r>
          </a:p>
          <a:p>
            <a:pPr lvl="1">
              <a:buNone/>
            </a:pPr>
            <a:r>
              <a:rPr lang="ru-RU" dirty="0" err="1"/>
              <a:t>д</a:t>
            </a:r>
            <a:r>
              <a:rPr lang="ru-RU" dirty="0"/>
              <a:t>) неустойчивый, учащенный стул, </a:t>
            </a:r>
          </a:p>
          <a:p>
            <a:pPr lvl="1">
              <a:buNone/>
            </a:pPr>
            <a:r>
              <a:rPr lang="ru-RU" dirty="0"/>
              <a:t>е) учащенное мочеиспускание, дизурия, </a:t>
            </a:r>
          </a:p>
          <a:p>
            <a:pPr lvl="1">
              <a:buNone/>
            </a:pPr>
            <a:r>
              <a:rPr lang="ru-RU" dirty="0"/>
              <a:t>ж) чувство вздутия;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Критерии диагноза </a:t>
            </a:r>
            <a:r>
              <a:rPr lang="en-US" dirty="0"/>
              <a:t>F45.3 </a:t>
            </a:r>
            <a:r>
              <a:rPr lang="ru-RU" dirty="0"/>
              <a:t>(Менделевич)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IV. </a:t>
            </a:r>
            <a:r>
              <a:rPr lang="ru-RU" dirty="0"/>
              <a:t>Отсутствие структурных или функциональных нарушений затронутых органов или систем;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en-US" dirty="0"/>
              <a:t>V. </a:t>
            </a:r>
            <a:r>
              <a:rPr lang="ru-RU" dirty="0"/>
              <a:t>Состояние не соответствует критериям </a:t>
            </a:r>
            <a:r>
              <a:rPr lang="ru-RU" dirty="0" err="1"/>
              <a:t>фобического</a:t>
            </a:r>
            <a:r>
              <a:rPr lang="ru-RU" dirty="0"/>
              <a:t> (F40.0-F40.3) или тревожного (F41.0) расстройства.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Выбор варианта терапевтического воздействия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/>
              <a:t>Необходимо оценить следующие факторы: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• выраженность и длительность расстройства;</a:t>
            </a:r>
          </a:p>
          <a:p>
            <a:pPr>
              <a:buNone/>
            </a:pPr>
            <a:r>
              <a:rPr lang="ru-RU" dirty="0"/>
              <a:t>• выраженность </a:t>
            </a:r>
            <a:r>
              <a:rPr lang="ru-RU" dirty="0" err="1"/>
              <a:t>дезадаптации</a:t>
            </a:r>
            <a:r>
              <a:rPr lang="ru-RU" dirty="0"/>
              <a:t> в связи с расстройством;</a:t>
            </a:r>
          </a:p>
          <a:p>
            <a:pPr>
              <a:buNone/>
            </a:pPr>
            <a:r>
              <a:rPr lang="ru-RU" dirty="0"/>
              <a:t>• результаты предшествующего лечения;</a:t>
            </a:r>
          </a:p>
          <a:p>
            <a:pPr>
              <a:buNone/>
            </a:pPr>
            <a:r>
              <a:rPr lang="ru-RU" dirty="0"/>
              <a:t>• </a:t>
            </a:r>
            <a:r>
              <a:rPr lang="ru-RU" dirty="0" err="1"/>
              <a:t>социокультурные</a:t>
            </a:r>
            <a:r>
              <a:rPr lang="ru-RU" dirty="0"/>
              <a:t> особенности больного;</a:t>
            </a:r>
          </a:p>
          <a:p>
            <a:pPr>
              <a:buNone/>
            </a:pPr>
            <a:r>
              <a:rPr lang="ru-RU" dirty="0"/>
              <a:t>• возможность поддержки со стороны близких.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Терапия: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В связи с тем, что невротические, связанные со стрессом и </a:t>
            </a:r>
            <a:r>
              <a:rPr lang="ru-RU" dirty="0" err="1"/>
              <a:t>соматоформные</a:t>
            </a:r>
            <a:r>
              <a:rPr lang="ru-RU" dirty="0"/>
              <a:t> расстройства преимущественно относят к нарушениям </a:t>
            </a:r>
            <a:r>
              <a:rPr lang="ru-RU" i="1" dirty="0"/>
              <a:t>аффективного спектра</a:t>
            </a:r>
            <a:r>
              <a:rPr lang="ru-RU" dirty="0"/>
              <a:t>, основу их фармакотерапии составляют антидепрессанты, </a:t>
            </a:r>
            <a:r>
              <a:rPr lang="ru-RU" dirty="0" err="1"/>
              <a:t>анксиолитики</a:t>
            </a:r>
            <a:r>
              <a:rPr lang="ru-RU" dirty="0"/>
              <a:t>, а также </a:t>
            </a:r>
            <a:r>
              <a:rPr lang="ru-RU" dirty="0" err="1"/>
              <a:t>нормотимики</a:t>
            </a:r>
            <a:r>
              <a:rPr lang="ru-RU" dirty="0"/>
              <a:t> и </a:t>
            </a:r>
            <a:r>
              <a:rPr lang="ru-RU" dirty="0" err="1"/>
              <a:t>вегетостабилизирующие</a:t>
            </a:r>
            <a:r>
              <a:rPr lang="ru-RU" dirty="0"/>
              <a:t> препараты.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Фармакотерапию проводят в значительной части случаев в форме </a:t>
            </a:r>
            <a:r>
              <a:rPr lang="ru-RU" i="1" dirty="0"/>
              <a:t>коротких курсов </a:t>
            </a:r>
            <a:r>
              <a:rPr lang="ru-RU" dirty="0"/>
              <a:t>или симптоматического лечения как </a:t>
            </a:r>
            <a:r>
              <a:rPr lang="ru-RU" i="1" dirty="0"/>
              <a:t>предпосылку для психотерапии.</a:t>
            </a:r>
          </a:p>
          <a:p>
            <a:pPr algn="ctr">
              <a:buNone/>
            </a:pPr>
            <a:r>
              <a:rPr lang="ru-RU" i="1" dirty="0"/>
              <a:t> </a:t>
            </a:r>
          </a:p>
          <a:p>
            <a:pPr algn="ctr">
              <a:buNone/>
            </a:pPr>
            <a:r>
              <a:rPr lang="ru-RU" dirty="0"/>
              <a:t>Длительность лечения 3-6 месяцев.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Антидепрессанты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Пирлиндол</a:t>
            </a:r>
            <a:r>
              <a:rPr lang="ru-RU" dirty="0"/>
              <a:t>, </a:t>
            </a:r>
          </a:p>
          <a:p>
            <a:r>
              <a:rPr lang="ru-RU" dirty="0" err="1"/>
              <a:t>Пипофезин</a:t>
            </a:r>
            <a:r>
              <a:rPr lang="ru-RU" dirty="0"/>
              <a:t>, </a:t>
            </a:r>
          </a:p>
          <a:p>
            <a:r>
              <a:rPr lang="ru-RU" dirty="0" err="1"/>
              <a:t>Тианептин</a:t>
            </a:r>
            <a:r>
              <a:rPr lang="ru-RU" dirty="0"/>
              <a:t>, </a:t>
            </a:r>
          </a:p>
          <a:p>
            <a:r>
              <a:rPr lang="ru-RU" dirty="0" err="1"/>
              <a:t>Флувоксамин</a:t>
            </a:r>
            <a:r>
              <a:rPr lang="ru-RU" dirty="0"/>
              <a:t>; </a:t>
            </a:r>
          </a:p>
          <a:p>
            <a:pPr>
              <a:buNone/>
            </a:pPr>
            <a:endParaRPr lang="ru-RU" dirty="0"/>
          </a:p>
          <a:p>
            <a:pPr lvl="1"/>
            <a:r>
              <a:rPr lang="ru-RU" dirty="0"/>
              <a:t>малые и средние дозы ТЦА в комбинации с </a:t>
            </a:r>
            <a:r>
              <a:rPr lang="ru-RU" dirty="0" err="1"/>
              <a:t>анксиолитиками</a:t>
            </a:r>
            <a:r>
              <a:rPr lang="ru-RU" dirty="0"/>
              <a:t> и/или </a:t>
            </a:r>
            <a:r>
              <a:rPr lang="ru-RU" dirty="0" err="1"/>
              <a:t>ß-адреноблокаторами</a:t>
            </a:r>
            <a:r>
              <a:rPr lang="ru-RU" dirty="0"/>
              <a:t>; </a:t>
            </a:r>
          </a:p>
          <a:p>
            <a:pPr lvl="1"/>
            <a:r>
              <a:rPr lang="ru-RU" dirty="0"/>
              <a:t>малые или средние дозы </a:t>
            </a:r>
            <a:r>
              <a:rPr lang="ru-RU" dirty="0" err="1"/>
              <a:t>тразодона</a:t>
            </a:r>
            <a:r>
              <a:rPr lang="ru-RU" dirty="0"/>
              <a:t>, </a:t>
            </a:r>
            <a:r>
              <a:rPr lang="ru-RU" dirty="0" err="1"/>
              <a:t>миансерина</a:t>
            </a:r>
            <a:r>
              <a:rPr lang="ru-RU" dirty="0"/>
              <a:t>; </a:t>
            </a:r>
          </a:p>
          <a:p>
            <a:pPr lvl="1"/>
            <a:r>
              <a:rPr lang="ru-RU" dirty="0"/>
              <a:t>СИОЗС в комбинации с </a:t>
            </a:r>
            <a:r>
              <a:rPr lang="ru-RU" dirty="0" err="1"/>
              <a:t>анксиолитиками</a:t>
            </a:r>
            <a:r>
              <a:rPr lang="ru-RU" dirty="0"/>
              <a:t>; 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для купирования проявлений тревоги и нарушений сна в силу отсроченного действия антидепрессантов!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Пипофезин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600200"/>
            <a:ext cx="504349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ТЦА. </a:t>
            </a:r>
          </a:p>
          <a:p>
            <a:pPr>
              <a:buNone/>
            </a:pPr>
            <a:r>
              <a:rPr lang="ru-RU" dirty="0"/>
              <a:t>Депрессивные расстройства легкой и средней тяжести (в т.ч. депрессивные состояния при хронических соматических заболеваниях).</a:t>
            </a:r>
          </a:p>
        </p:txBody>
      </p:sp>
      <p:pic>
        <p:nvPicPr>
          <p:cNvPr id="44034" name="Picture 2" descr="ÐÐ°ÑÑÐ¸Ð½ÐºÐ¸ Ð¿Ð¾ Ð·Ð°Ð¿ÑÐ¾ÑÑ Ð¿Ð¸Ð¿Ð¾ÑÐµÐ·Ð¸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324084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Тианептин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600200"/>
            <a:ext cx="4900618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ТЦА.</a:t>
            </a:r>
          </a:p>
          <a:p>
            <a:pPr>
              <a:buNone/>
            </a:pPr>
            <a:r>
              <a:rPr lang="ru-RU" dirty="0"/>
              <a:t>Улучшает настроение, купирует двигательную заторможенность, повышает общий тонус организма. Способствует исчезновению соматических жалоб (в т.ч. гастроинтестинального характера), обусловленных тревогой и изменениями настроения. Обладает сбалансированным действием</a:t>
            </a:r>
          </a:p>
        </p:txBody>
      </p:sp>
      <p:pic>
        <p:nvPicPr>
          <p:cNvPr id="45058" name="Picture 2" descr="ÐÐ°ÑÑÐ¸Ð½ÐºÐ¸ Ð¿Ð¾ Ð·Ð°Ð¿ÑÐ¾ÑÑ ÑÐ¸Ð°Ð½ÐµÐ¿ÑÐ¸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3786182" cy="283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Тразодон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600200"/>
            <a:ext cx="4829180" cy="49006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Купирует психические (аффективная напряженность, страх, бессонница) и соматические (сердцебиение, головная боль, миалгия, учащенное мочеиспускание, усиленное потоотделение) проявления тревожности. Увеличивает глубину и продолжительность сна у больных в состоянии депрессии, восстанавливает физиологическую структуру сна.</a:t>
            </a:r>
          </a:p>
        </p:txBody>
      </p:sp>
      <p:pic>
        <p:nvPicPr>
          <p:cNvPr id="41986" name="Picture 2" descr="ÐÐ°ÑÑÐ¸Ð½ÐºÐ¸ Ð¿Ð¾ Ð·Ð°Ð¿ÑÐ¾ÑÑ ÑÑÐ°Ð·Ð¾Ð´Ð¾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3690963" cy="2214578"/>
          </a:xfrm>
          <a:prstGeom prst="rect">
            <a:avLst/>
          </a:prstGeom>
          <a:noFill/>
        </p:spPr>
      </p:pic>
      <p:pic>
        <p:nvPicPr>
          <p:cNvPr id="41988" name="Picture 4" descr="ÐÐ°ÑÑÐ¸Ð½ÐºÐ¸ Ð¿Ð¾ Ð·Ð°Ð¿ÑÐ¾ÑÑ ÑÑÐ°Ð·Ð¾Ð´Ð¾Ð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4071942"/>
            <a:ext cx="4447916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userapi.com/c854124/v854124119/10c2/941yXDNU6F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Миансерин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0200"/>
            <a:ext cx="461486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Тетрациклический антидепрессант, являющийся «</a:t>
            </a:r>
            <a:r>
              <a:rPr lang="ru-RU" dirty="0" err="1"/>
              <a:t>атипичным</a:t>
            </a:r>
            <a:r>
              <a:rPr lang="ru-RU" dirty="0"/>
              <a:t>» по механизму действия. Сочетает </a:t>
            </a:r>
            <a:r>
              <a:rPr lang="ru-RU" dirty="0" err="1"/>
              <a:t>антидепрессивный</a:t>
            </a:r>
            <a:r>
              <a:rPr lang="ru-RU" dirty="0"/>
              <a:t> эффект с </a:t>
            </a:r>
            <a:r>
              <a:rPr lang="ru-RU" dirty="0" err="1"/>
              <a:t>противотревожным</a:t>
            </a:r>
            <a:r>
              <a:rPr lang="ru-RU" dirty="0"/>
              <a:t> и умеренным седативным действием.</a:t>
            </a:r>
          </a:p>
        </p:txBody>
      </p:sp>
      <p:pic>
        <p:nvPicPr>
          <p:cNvPr id="43010" name="Picture 2" descr="ÐÐ°ÑÑÐ¸Ð½ÐºÐ¸ Ð¿Ð¾ Ð·Ð°Ð¿ÑÐ¾ÑÑ Ð¼Ð¸Ð°Ð½ÑÐµÑÐ¸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1"/>
            <a:ext cx="3571900" cy="2028839"/>
          </a:xfrm>
          <a:prstGeom prst="rect">
            <a:avLst/>
          </a:prstGeom>
          <a:noFill/>
        </p:spPr>
      </p:pic>
      <p:pic>
        <p:nvPicPr>
          <p:cNvPr id="43012" name="Picture 4" descr="ÐÐ°ÑÑÐ¸Ð½ÐºÐ¸ Ð¿Ð¾ Ð·Ð°Ð¿ÑÐ¾ÑÑ Ð¼Ð¸Ð°Ð½ÑÐµÑÐ¸Ð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3822896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Анксиолитики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Алпразолам</a:t>
            </a:r>
            <a:r>
              <a:rPr lang="ru-RU" dirty="0"/>
              <a:t>, </a:t>
            </a:r>
            <a:endParaRPr lang="ru-RU" u="sng" dirty="0"/>
          </a:p>
          <a:p>
            <a:r>
              <a:rPr lang="ru-RU" dirty="0" err="1"/>
              <a:t>Афобазол</a:t>
            </a:r>
            <a:r>
              <a:rPr lang="ru-RU" dirty="0"/>
              <a:t>, </a:t>
            </a:r>
          </a:p>
          <a:p>
            <a:r>
              <a:rPr lang="ru-RU" dirty="0" err="1"/>
              <a:t>Диазепам</a:t>
            </a:r>
            <a:r>
              <a:rPr lang="ru-RU" dirty="0"/>
              <a:t>, </a:t>
            </a:r>
          </a:p>
          <a:p>
            <a:r>
              <a:rPr lang="ru-RU" dirty="0" err="1"/>
              <a:t>Феназепам</a:t>
            </a:r>
            <a:r>
              <a:rPr lang="ru-RU" dirty="0"/>
              <a:t>,  </a:t>
            </a:r>
          </a:p>
          <a:p>
            <a:r>
              <a:rPr lang="ru-RU" dirty="0" err="1"/>
              <a:t>Стрезам</a:t>
            </a:r>
            <a:endParaRPr lang="ru-RU" dirty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кратковременными или прерывистыми курсами!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Афобазол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Положительные результаты при терапии широкого круга </a:t>
            </a:r>
            <a:r>
              <a:rPr lang="ru-RU" dirty="0" err="1"/>
              <a:t>соматизированных</a:t>
            </a:r>
            <a:r>
              <a:rPr lang="ru-RU" dirty="0"/>
              <a:t> и тревожно-астенических расстройств, сопровождается минимизацией жалоб на потливость, одышку, </a:t>
            </a:r>
            <a:r>
              <a:rPr lang="ru-RU" dirty="0" err="1"/>
              <a:t>инсомнию</a:t>
            </a:r>
            <a:r>
              <a:rPr lang="ru-RU" dirty="0"/>
              <a:t>.</a:t>
            </a:r>
          </a:p>
        </p:txBody>
      </p:sp>
      <p:pic>
        <p:nvPicPr>
          <p:cNvPr id="57346" name="Picture 2" descr="ÐÐ°ÑÑÐ¸Ð½ÐºÐ¸ Ð¿Ð¾ Ð·Ð°Ð¿ÑÐ¾ÑÑ Ð°ÑÐ¾Ð±Ð°Ð·Ð¾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Алпразолам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00200"/>
            <a:ext cx="4572032" cy="48291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Неврозы и психопатии, сопровождающиеся страхом, тревогой, беспокойством; реактивные депрессивные состояния (в т.ч. на фоне соматических заболеваний), паническое расстройство.</a:t>
            </a:r>
          </a:p>
        </p:txBody>
      </p:sp>
      <p:sp>
        <p:nvSpPr>
          <p:cNvPr id="46082" name="AutoShape 2" descr="ÐÐ°ÑÑÐ¸Ð½ÐºÐ¸ Ð¿Ð¾ Ð·Ð°Ð¿ÑÐ¾ÑÑ ÐÐ»Ð¿ÑÐ°Ð·Ð¾Ð»Ð°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ÐÐ°ÑÑÐ¸Ð½ÐºÐ¸ Ð¿Ð¾ Ð·Ð°Ð¿ÑÐ¾ÑÑ ÐÐ»Ð¿ÑÐ°Ð·Ð¾Ð»Ð°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6" name="Picture 6" descr="ÐÐ°ÑÑÐ¸Ð½ÐºÐ¸ Ð¿Ð¾ Ð·Ð°Ð¿ÑÐ¾ÑÑ ÐÐ»Ð¿ÑÐ°Ð·Ð¾Ð»Ð°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4057650" cy="2162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Стрезам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600200"/>
            <a:ext cx="4900618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Устранение тревоги, страха, внутреннего напряжения, повышенной раздражительности, снижения настроения (в т.ч. на фоне соматических заболеваний, особенно кардиоваскулярной природы).</a:t>
            </a:r>
          </a:p>
        </p:txBody>
      </p:sp>
      <p:pic>
        <p:nvPicPr>
          <p:cNvPr id="47106" name="Picture 2" descr="ÐÐ°ÑÑÐ¸Ð½ÐºÐ¸ Ð¿Ð¾ Ð·Ð°Ð¿ÑÐ¾ÑÑ ÑÑÑÐµÐ·Ð°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3786182" cy="3786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Атаракс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Симптоматическое лечение тревоги у взрослых, психомоторного возбуждения, чувства внутреннего напряжения, повышенной раздражительности при неврологических (</a:t>
            </a:r>
            <a:r>
              <a:rPr lang="ru-RU" dirty="0" err="1"/>
              <a:t>генерализованная</a:t>
            </a:r>
            <a:r>
              <a:rPr lang="ru-RU" dirty="0"/>
              <a:t> тревога и нарушение адаптации) и соматических заболеваниях</a:t>
            </a:r>
          </a:p>
        </p:txBody>
      </p:sp>
      <p:pic>
        <p:nvPicPr>
          <p:cNvPr id="58372" name="Picture 4" descr="ÐÐ°ÑÑÐ¸Ð½ÐºÐ¸ Ð¿Ð¾ Ð·Ð°Ð¿ÑÐ¾ÑÑ Ð°ÑÐ°ÑÐ°ÐºÑ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291016" cy="4291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Снотворные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Снотворные средства назначают в виде кратковременных курсов </a:t>
            </a:r>
          </a:p>
          <a:p>
            <a:r>
              <a:rPr lang="ru-RU" dirty="0"/>
              <a:t>При предполагаемой связи нарушений сна с аффективными (депрессивными и тревожно-депрессивными) расстройствами используют антидепрессанты с </a:t>
            </a:r>
            <a:r>
              <a:rPr lang="ru-RU" dirty="0" err="1"/>
              <a:t>седативно-снотворным</a:t>
            </a:r>
            <a:r>
              <a:rPr lang="ru-RU" dirty="0"/>
              <a:t> компонентом: </a:t>
            </a:r>
          </a:p>
          <a:p>
            <a:pPr lvl="1"/>
            <a:r>
              <a:rPr lang="ru-RU" u="sng" dirty="0" err="1"/>
              <a:t>тразодон</a:t>
            </a:r>
            <a:r>
              <a:rPr lang="ru-RU" dirty="0"/>
              <a:t> </a:t>
            </a:r>
          </a:p>
          <a:p>
            <a:pPr lvl="1"/>
            <a:r>
              <a:rPr lang="ru-RU" u="sng" dirty="0" err="1"/>
              <a:t>миансерин</a:t>
            </a:r>
            <a:endParaRPr lang="ru-RU" u="sng" dirty="0"/>
          </a:p>
          <a:p>
            <a:pPr>
              <a:buNone/>
            </a:pPr>
            <a:r>
              <a:rPr lang="ru-RU" dirty="0"/>
              <a:t> или нейролептики типа </a:t>
            </a:r>
            <a:r>
              <a:rPr lang="ru-RU" u="sng" dirty="0" err="1"/>
              <a:t>тиоридазина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Тиоридазин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600200"/>
            <a:ext cx="497205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Эффективен для уменьшения возбуждения, повышенной подвижности, аффективного напряжения, ажитации. </a:t>
            </a:r>
            <a:r>
              <a:rPr lang="ru-RU" dirty="0" err="1"/>
              <a:t>Антипсихотическое</a:t>
            </a:r>
            <a:r>
              <a:rPr lang="ru-RU" dirty="0"/>
              <a:t> действие сочетается с успокаивающим эффектом без развития выраженной заторможенности, вялости и эмоциональной индифферентности. Проявляет </a:t>
            </a:r>
            <a:r>
              <a:rPr lang="ru-RU" dirty="0" err="1"/>
              <a:t>тимолептическое</a:t>
            </a:r>
            <a:r>
              <a:rPr lang="ru-RU" dirty="0"/>
              <a:t> действие.</a:t>
            </a:r>
          </a:p>
        </p:txBody>
      </p:sp>
      <p:pic>
        <p:nvPicPr>
          <p:cNvPr id="48130" name="Picture 2" descr="ÐÐ°ÑÑÐ¸Ð½ÐºÐ¸ Ð¿Ð¾ Ð·Ð°Ð¿ÑÐ¾ÑÑ ÑÐ¸Ð¾ÑÐ¸Ð´Ð°Ð·Ð¸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377907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Нормотимики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Предпочтительно </a:t>
            </a:r>
            <a:r>
              <a:rPr lang="ru-RU" u="sng" dirty="0" err="1"/>
              <a:t>карбамазепин</a:t>
            </a:r>
            <a:r>
              <a:rPr lang="ru-RU" dirty="0"/>
              <a:t> назначают в небольших и средних дозах при нарушениях вегетативной регуляции и </a:t>
            </a:r>
            <a:r>
              <a:rPr lang="ru-RU" i="1" dirty="0"/>
              <a:t>рецидивирующем </a:t>
            </a:r>
            <a:r>
              <a:rPr lang="ru-RU" dirty="0"/>
              <a:t>или </a:t>
            </a:r>
            <a:r>
              <a:rPr lang="ru-RU" i="1" dirty="0"/>
              <a:t>хроническом течении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Нейролептики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Нейролептики рекомендуют в случаях, если тревогу сопровождает психомоторное возбуждение и/или дезорганизация мышления, а также при неэффективности лечения.</a:t>
            </a:r>
          </a:p>
          <a:p>
            <a:pPr lvl="1"/>
            <a:r>
              <a:rPr lang="ru-RU" dirty="0" err="1"/>
              <a:t>тиоридазин</a:t>
            </a:r>
            <a:r>
              <a:rPr lang="ru-RU" dirty="0"/>
              <a:t>,</a:t>
            </a:r>
          </a:p>
          <a:p>
            <a:pPr lvl="1"/>
            <a:r>
              <a:rPr lang="ru-RU" dirty="0" err="1"/>
              <a:t>алимемазин</a:t>
            </a:r>
            <a:r>
              <a:rPr lang="ru-RU" dirty="0"/>
              <a:t>, </a:t>
            </a:r>
          </a:p>
          <a:p>
            <a:pPr lvl="1"/>
            <a:r>
              <a:rPr lang="ru-RU" dirty="0" err="1"/>
              <a:t>хлорпротиксен</a:t>
            </a:r>
            <a:r>
              <a:rPr lang="ru-RU" dirty="0"/>
              <a:t>, </a:t>
            </a:r>
          </a:p>
          <a:p>
            <a:pPr lvl="1"/>
            <a:r>
              <a:rPr lang="ru-RU" dirty="0" err="1"/>
              <a:t>сульпирид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Органные неврозы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Группа психосоматических расстройств, которую составляют относительно изолированные функциональные нарушения отдельных органов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Алимемазин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00200"/>
            <a:ext cx="547212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Неврозы и </a:t>
            </a:r>
            <a:r>
              <a:rPr lang="ru-RU" sz="2400" dirty="0" err="1"/>
              <a:t>неврозоподобные</a:t>
            </a:r>
            <a:r>
              <a:rPr lang="ru-RU" sz="2400" dirty="0"/>
              <a:t> состояния эндогенного и органического генеза с преобладанием </a:t>
            </a:r>
            <a:r>
              <a:rPr lang="ru-RU" sz="2400" dirty="0" err="1"/>
              <a:t>сенестопатических</a:t>
            </a:r>
            <a:r>
              <a:rPr lang="ru-RU" sz="2400" dirty="0"/>
              <a:t>, ипохондрических, </a:t>
            </a:r>
            <a:r>
              <a:rPr lang="ru-RU" sz="2400" dirty="0" err="1"/>
              <a:t>фобических</a:t>
            </a:r>
            <a:r>
              <a:rPr lang="ru-RU" sz="2400" dirty="0"/>
              <a:t> и </a:t>
            </a:r>
            <a:r>
              <a:rPr lang="ru-RU" sz="2400" dirty="0" err="1"/>
              <a:t>психовегетативных</a:t>
            </a:r>
            <a:r>
              <a:rPr lang="ru-RU" sz="2400" dirty="0"/>
              <a:t> расстройств; психопатии с астеническими или </a:t>
            </a:r>
            <a:r>
              <a:rPr lang="ru-RU" sz="2400" dirty="0" err="1"/>
              <a:t>психоастеническими</a:t>
            </a:r>
            <a:r>
              <a:rPr lang="ru-RU" sz="2400" dirty="0"/>
              <a:t> расстройствами; тревожно-депрессивные состояния в рамках пограничных эндогенных и сосудистых заболеваний; </a:t>
            </a:r>
            <a:r>
              <a:rPr lang="ru-RU" sz="2400" dirty="0" err="1"/>
              <a:t>сенестопатические</a:t>
            </a:r>
            <a:r>
              <a:rPr lang="ru-RU" sz="2400" dirty="0"/>
              <a:t> депрессии; </a:t>
            </a:r>
            <a:r>
              <a:rPr lang="ru-RU" sz="2400" dirty="0" err="1"/>
              <a:t>соматизированные</a:t>
            </a:r>
            <a:r>
              <a:rPr lang="ru-RU" sz="2400" dirty="0"/>
              <a:t> психические расстройства</a:t>
            </a:r>
          </a:p>
        </p:txBody>
      </p:sp>
      <p:pic>
        <p:nvPicPr>
          <p:cNvPr id="49154" name="Picture 2" descr="ÐÐ°ÑÑÐ¸Ð½ÐºÐ¸ Ð¿Ð¾ Ð·Ð°Ð¿ÑÐ¾ÑÑ Ð°Ð»Ð¸Ð¼ÐµÐ¼Ð°Ð·Ð¸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3500430" cy="3212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Сульпирид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600200"/>
            <a:ext cx="5400684" cy="47577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Клинически характеризуется «регулирующим» </a:t>
            </a:r>
            <a:r>
              <a:rPr lang="ru-RU" sz="2000" dirty="0" err="1"/>
              <a:t>дозозависимым</a:t>
            </a:r>
            <a:r>
              <a:rPr lang="ru-RU" sz="2000" dirty="0"/>
              <a:t> влиянием на ЦНС: оказывает стимулирующее, </a:t>
            </a:r>
            <a:r>
              <a:rPr lang="ru-RU" sz="2000" dirty="0" err="1"/>
              <a:t>антидепрессивное</a:t>
            </a:r>
            <a:r>
              <a:rPr lang="ru-RU" sz="2000" dirty="0"/>
              <a:t> и </a:t>
            </a:r>
            <a:r>
              <a:rPr lang="ru-RU" sz="2000" dirty="0" err="1"/>
              <a:t>анксиолитическое</a:t>
            </a:r>
            <a:r>
              <a:rPr lang="ru-RU" sz="2000" dirty="0"/>
              <a:t> действие, проявляет </a:t>
            </a:r>
            <a:r>
              <a:rPr lang="ru-RU" sz="2000" dirty="0" err="1"/>
              <a:t>антипсихотическую</a:t>
            </a:r>
            <a:r>
              <a:rPr lang="ru-RU" sz="2000" dirty="0"/>
              <a:t> активность. Проявляет эффективность при головокружении, независимо от этиологии. В гастроэнтерологической практике на фоне лечения </a:t>
            </a:r>
            <a:r>
              <a:rPr lang="ru-RU" sz="2000" dirty="0" err="1"/>
              <a:t>сульпиридом</a:t>
            </a:r>
            <a:r>
              <a:rPr lang="ru-RU" sz="2000" dirty="0"/>
              <a:t> отмечается снижение кислотности желудочного сока, рубцевание язвы, купирование болевого синдрома и </a:t>
            </a:r>
            <a:r>
              <a:rPr lang="ru-RU" sz="2000" dirty="0" err="1"/>
              <a:t>диспептических</a:t>
            </a:r>
            <a:r>
              <a:rPr lang="ru-RU" sz="2000" dirty="0"/>
              <a:t> явлений, нормализуется перистальтика, повышается аппетит. При синдроме раздраженной толстой кишки уменьшает интенсивность абдоминальной боли.</a:t>
            </a:r>
          </a:p>
        </p:txBody>
      </p:sp>
      <p:pic>
        <p:nvPicPr>
          <p:cNvPr id="50178" name="Picture 2" descr="ÐÐ°ÑÑÐ¸Ð½ÐºÐ¸ Ð¿Ð¾ Ð·Ð°Ð¿ÑÐ¾ÑÑ ÑÑÐ»ÑÐ¿Ð¸ÑÐ¸Ð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000396" cy="3000396"/>
          </a:xfrm>
          <a:prstGeom prst="rect">
            <a:avLst/>
          </a:prstGeom>
          <a:noFill/>
        </p:spPr>
      </p:pic>
      <p:pic>
        <p:nvPicPr>
          <p:cNvPr id="50180" name="Picture 4" descr="ÐÐ°ÑÑÐ¸Ð½ÐºÐ¸ Ð¿Ð¾ Ð·Ð°Ð¿ÑÐ¾ÑÑ ÑÑÐ»ÑÐ¿Ð¸ÑÐ¸Ð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94"/>
            <a:ext cx="361058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Хлорпротиксен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600200"/>
            <a:ext cx="504349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Нарушение сна при тревожных состояниях, тревожность, зудящий дерматоз, </a:t>
            </a:r>
            <a:r>
              <a:rPr lang="ru-RU" dirty="0" err="1"/>
              <a:t>бронхоспазм</a:t>
            </a:r>
            <a:r>
              <a:rPr lang="ru-RU" dirty="0"/>
              <a:t>, рвота, болевой синдром (в комбинации с анальгетиками). В детской психиатрии: психосоматические и невротические расстройства, нарушение поведения у детей.</a:t>
            </a:r>
          </a:p>
        </p:txBody>
      </p:sp>
      <p:pic>
        <p:nvPicPr>
          <p:cNvPr id="1028" name="Picture 4" descr="ÐÐ°ÑÑÐ¸Ð½ÐºÐ¸ Ð¿Ð¾ Ð·Ð°Ð¿ÑÐ¾ÑÑ ÑÐ»Ð¾ÑÐ¿ÑÐ¾ÑÐ¸ÐºÑÐµ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Ноотропы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 descr="ÐÐ°ÑÑÐ¸Ð½ÐºÐ¸ Ð¿Ð¾ Ð·Ð°Ð¿ÑÐ¾ÑÑ Ð¿Ð¸ÑÐ°ÑÐµÑÐ°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3029735" cy="2714644"/>
          </a:xfrm>
          <a:prstGeom prst="rect">
            <a:avLst/>
          </a:prstGeom>
          <a:noFill/>
        </p:spPr>
      </p:pic>
      <p:pic>
        <p:nvPicPr>
          <p:cNvPr id="59396" name="Picture 4" descr="ÐÐ°ÑÑÐ¸Ð½ÐºÐ¸ Ð¿Ð¾ Ð·Ð°Ð¿ÑÐ¾ÑÑ ÑÐµÑÐµÐ±ÑÐ¾Ð»Ð¸Ð·Ð¸Ð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928802"/>
            <a:ext cx="3643338" cy="3643338"/>
          </a:xfrm>
          <a:prstGeom prst="rect">
            <a:avLst/>
          </a:prstGeom>
          <a:noFill/>
        </p:spPr>
      </p:pic>
      <p:pic>
        <p:nvPicPr>
          <p:cNvPr id="59398" name="Picture 6" descr="ÐÐ°ÑÑÐ¸Ð½ÐºÐ¸ Ð¿Ð¾ Ð·Ð°Ð¿ÑÐ¾ÑÑ Ð¿Ð¸ÐºÐ°Ð¼Ð¸Ð»Ð¾Ð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85728"/>
            <a:ext cx="4029060" cy="4029060"/>
          </a:xfrm>
          <a:prstGeom prst="rect">
            <a:avLst/>
          </a:prstGeom>
          <a:noFill/>
        </p:spPr>
      </p:pic>
      <p:pic>
        <p:nvPicPr>
          <p:cNvPr id="59400" name="Picture 8" descr="ÐÐ°ÑÑÐ¸Ð½ÐºÐ¸ Ð¿Ð¾ Ð·Ð°Ð¿ÑÐ¾ÑÑ ÑÐ½ÑÐµÑÐ°Ð±Ð¾Ð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857604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Антиоксиданты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ÐÐ°ÑÑÐ¸Ð½ÐºÐ¸ Ð¿Ð¾ Ð·Ð°Ð¿ÑÐ¾ÑÑ Ð¼ÐµÐºÑÐ¸Ð´Ð¾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714776" cy="3714776"/>
          </a:xfrm>
          <a:prstGeom prst="rect">
            <a:avLst/>
          </a:prstGeom>
          <a:noFill/>
        </p:spPr>
      </p:pic>
      <p:pic>
        <p:nvPicPr>
          <p:cNvPr id="63492" name="Picture 4" descr="ÐÐ°ÑÑÐ¸Ð½ÐºÐ¸ Ð¿Ð¾ Ð·Ð°Ð¿ÑÐ¾ÑÑ Ð½ÐµÐ¹ÑÐ¾ÐºÑ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785926"/>
            <a:ext cx="3810000" cy="3810000"/>
          </a:xfrm>
          <a:prstGeom prst="rect">
            <a:avLst/>
          </a:prstGeom>
          <a:noFill/>
        </p:spPr>
      </p:pic>
      <p:pic>
        <p:nvPicPr>
          <p:cNvPr id="63494" name="Picture 6" descr="ÐÐ°ÑÑÐ¸Ð½ÐºÐ¸ Ð¿Ð¾ Ð·Ð°Ð¿ÑÐ¾ÑÑ ÑÐµÑÐµÐºÐ°ÑÐ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1910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Витаминные комплексы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ÐÐ°ÑÑÐ¸Ð½ÐºÐ¸ Ð¿Ð¾ Ð·Ð°Ð¿ÑÐ¾ÑÑ Ð½ÐµÐ¹ÑÐ¾Ð¼ÑÐ»ÑÑÐ¸Ð²Ð¸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6072230" cy="5331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Психотерапия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• релаксационные методы;</a:t>
            </a:r>
          </a:p>
          <a:p>
            <a:pPr>
              <a:buNone/>
            </a:pPr>
            <a:r>
              <a:rPr lang="ru-RU" dirty="0"/>
              <a:t>• </a:t>
            </a:r>
            <a:r>
              <a:rPr lang="ru-RU" dirty="0" err="1"/>
              <a:t>когнитивно-бихевиоральная</a:t>
            </a:r>
            <a:r>
              <a:rPr lang="ru-RU" dirty="0"/>
              <a:t>;</a:t>
            </a:r>
          </a:p>
          <a:p>
            <a:pPr>
              <a:buNone/>
            </a:pPr>
            <a:r>
              <a:rPr lang="ru-RU" dirty="0"/>
              <a:t>• краткосрочная динамическая;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Длительность лечения составляет 3-6 </a:t>
            </a:r>
            <a:r>
              <a:rPr lang="ru-RU" dirty="0" err="1"/>
              <a:t>мес</a:t>
            </a:r>
            <a:r>
              <a:rPr lang="ru-RU" dirty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Аутогенная тренировка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Основной технический прием - </a:t>
            </a:r>
            <a:r>
              <a:rPr lang="ru-RU" b="1" dirty="0"/>
              <a:t>мысленное многократное повторение вербальных формул</a:t>
            </a:r>
            <a:r>
              <a:rPr lang="ru-RU" dirty="0"/>
              <a:t>, описывающих состояние релаксации (на втором этапе аутогенной тренировки используются и специальные формулы самовнушения в зависимости от характера клинических проявлений).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Лечебный эффект АТ обусловлен возникающей в результате релаксации, сопровождающейся </a:t>
            </a:r>
            <a:r>
              <a:rPr lang="ru-RU" b="1" dirty="0"/>
              <a:t>повышением тонуса парасимпатического отдела вегетативной нервной системы</a:t>
            </a:r>
            <a:r>
              <a:rPr lang="ru-RU" dirty="0"/>
              <a:t>, что, в свою очередь, способствует </a:t>
            </a:r>
            <a:r>
              <a:rPr lang="ru-RU" b="1" dirty="0"/>
              <a:t>нейтрализации негативной стрессовой реакции организма. </a:t>
            </a:r>
            <a:r>
              <a:rPr lang="ru-RU" dirty="0"/>
              <a:t>Некоторые исследователи связывают действие АТ с </a:t>
            </a:r>
            <a:r>
              <a:rPr lang="ru-RU" b="1" dirty="0"/>
              <a:t>ослаблением активности </a:t>
            </a:r>
            <a:r>
              <a:rPr lang="ru-RU" b="1" dirty="0" err="1"/>
              <a:t>лимбической</a:t>
            </a:r>
            <a:r>
              <a:rPr lang="ru-RU" b="1" dirty="0"/>
              <a:t> и гипоталамической областей головного мозга.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Аутогенная тренировка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Упражнение «тяжесть» — на расслабление мышечного тонуса.</a:t>
            </a:r>
          </a:p>
          <a:p>
            <a:r>
              <a:rPr lang="ru-RU" dirty="0"/>
              <a:t>Упражнение «тепло» — на расширение сосудов кожного покрова.</a:t>
            </a:r>
          </a:p>
          <a:p>
            <a:r>
              <a:rPr lang="ru-RU" dirty="0"/>
              <a:t>Упражнение «пульс» — нормализуется сердцебиение.</a:t>
            </a:r>
          </a:p>
          <a:p>
            <a:r>
              <a:rPr lang="ru-RU" dirty="0"/>
              <a:t>Упражнение «дыхание» — вырабатывает спонтанное и равномерное дыхание.</a:t>
            </a:r>
          </a:p>
          <a:p>
            <a:r>
              <a:rPr lang="ru-RU" dirty="0"/>
              <a:t>Упражнение «солнечное сплетение» — нормализуется кровоснабжение внутренних органов.</a:t>
            </a:r>
          </a:p>
          <a:p>
            <a:r>
              <a:rPr lang="ru-RU" dirty="0"/>
              <a:t>Упражнение «прохладный лоб» — головная боль ослабляется и/или прекращается.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Аутогенная тренировка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Низкие результаты АТ показывает при лечении истерии, и ипохондрических синдромов.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Использование аутотренинга не показано при состояниях неясного сознания и бреда, острых соматических приступах и вегетативных кризах.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Терминология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«Органный невроз» </a:t>
            </a:r>
            <a:r>
              <a:rPr lang="ru-RU" sz="2800" dirty="0"/>
              <a:t>- </a:t>
            </a:r>
            <a:r>
              <a:rPr lang="en-US" sz="2800" dirty="0" err="1"/>
              <a:t>G.Bergman</a:t>
            </a:r>
            <a:r>
              <a:rPr lang="en-US" sz="2800" dirty="0"/>
              <a:t> (1932)</a:t>
            </a:r>
          </a:p>
          <a:p>
            <a:r>
              <a:rPr lang="ru-RU" sz="2800" b="1" dirty="0"/>
              <a:t>«</a:t>
            </a:r>
            <a:r>
              <a:rPr lang="ru-RU" sz="2800" b="1" dirty="0" err="1"/>
              <a:t>Психовегетативный</a:t>
            </a:r>
            <a:r>
              <a:rPr lang="ru-RU" sz="2800" b="1" dirty="0"/>
              <a:t> синдром»</a:t>
            </a:r>
            <a:r>
              <a:rPr lang="ru-RU" sz="2800" dirty="0"/>
              <a:t> - </a:t>
            </a:r>
            <a:r>
              <a:rPr lang="en-US" sz="2800" dirty="0" err="1"/>
              <a:t>W.Thiele</a:t>
            </a:r>
            <a:r>
              <a:rPr lang="en-US" sz="2800" dirty="0"/>
              <a:t> (1958)</a:t>
            </a:r>
            <a:endParaRPr lang="ru-RU" sz="2800" dirty="0"/>
          </a:p>
          <a:p>
            <a:r>
              <a:rPr lang="ru-RU" sz="2800" b="1" dirty="0"/>
              <a:t>«</a:t>
            </a:r>
            <a:r>
              <a:rPr lang="ru-RU" sz="2800" b="1" dirty="0" err="1"/>
              <a:t>Висцеровегетоневроз</a:t>
            </a:r>
            <a:r>
              <a:rPr lang="ru-RU" sz="2800" b="1" dirty="0"/>
              <a:t>», «функциональный синдром»</a:t>
            </a:r>
            <a:r>
              <a:rPr lang="en-US" sz="2800" dirty="0"/>
              <a:t> - </a:t>
            </a:r>
            <a:r>
              <a:rPr lang="en-US" sz="2800" dirty="0" err="1"/>
              <a:t>K.Kohle</a:t>
            </a:r>
            <a:r>
              <a:rPr lang="en-US" sz="2800" dirty="0"/>
              <a:t> (1986) </a:t>
            </a:r>
            <a:endParaRPr lang="ru-RU" sz="2800" dirty="0"/>
          </a:p>
          <a:p>
            <a:r>
              <a:rPr lang="ru-RU" sz="2800" b="1" dirty="0"/>
              <a:t>«Нейроциркуляторная астения»</a:t>
            </a:r>
            <a:r>
              <a:rPr lang="en-US" sz="2800" dirty="0"/>
              <a:t> - </a:t>
            </a:r>
            <a:r>
              <a:rPr lang="en-US" sz="2800" dirty="0" err="1"/>
              <a:t>G.Fava</a:t>
            </a:r>
            <a:r>
              <a:rPr lang="en-US" sz="2800" dirty="0"/>
              <a:t> (1994)</a:t>
            </a:r>
            <a:endParaRPr lang="ru-RU" sz="2800" dirty="0"/>
          </a:p>
          <a:p>
            <a:r>
              <a:rPr lang="ru-RU" sz="2800" b="1" dirty="0"/>
              <a:t>«Нейроциркуляторная </a:t>
            </a:r>
            <a:r>
              <a:rPr lang="ru-RU" sz="2800" b="1" dirty="0" err="1"/>
              <a:t>дистония</a:t>
            </a:r>
            <a:r>
              <a:rPr lang="ru-RU" sz="2800" b="1" dirty="0"/>
              <a:t>»</a:t>
            </a:r>
            <a:r>
              <a:rPr lang="en-US" sz="2800" b="1" dirty="0"/>
              <a:t> </a:t>
            </a:r>
            <a:r>
              <a:rPr lang="en-US" sz="2800" dirty="0"/>
              <a:t>- </a:t>
            </a:r>
            <a:r>
              <a:rPr lang="ru-RU" sz="2800" dirty="0" err="1"/>
              <a:t>В.Малколин</a:t>
            </a:r>
            <a:r>
              <a:rPr lang="ru-RU" sz="2800" dirty="0"/>
              <a:t> (1995)</a:t>
            </a:r>
          </a:p>
          <a:p>
            <a:r>
              <a:rPr lang="ru-RU" sz="2800" b="1" dirty="0"/>
              <a:t>«</a:t>
            </a:r>
            <a:r>
              <a:rPr lang="ru-RU" sz="2800" b="1" dirty="0" err="1"/>
              <a:t>Соматоформная</a:t>
            </a:r>
            <a:r>
              <a:rPr lang="ru-RU" sz="2800" b="1" dirty="0"/>
              <a:t> вегетативная дисфункция»</a:t>
            </a:r>
            <a:r>
              <a:rPr lang="ru-RU" sz="2800" dirty="0"/>
              <a:t> - </a:t>
            </a:r>
            <a:r>
              <a:rPr lang="ru-RU" sz="2800" dirty="0" err="1"/>
              <a:t>Л.Маринчева</a:t>
            </a:r>
            <a:r>
              <a:rPr lang="ru-RU" sz="2800" dirty="0"/>
              <a:t> (2008)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Когнитивно-бихевиоральная</a:t>
            </a:r>
            <a:r>
              <a:rPr lang="ru-RU" dirty="0"/>
              <a:t> психотерапия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Когнитивный подход исходит из предположения, что психологические проблемы и нервно-психические расстройства вызваны нелогичными или нецелесообразными мыслями и убеждениями человека, а также </a:t>
            </a:r>
            <a:r>
              <a:rPr lang="ru-RU" dirty="0" err="1"/>
              <a:t>дисфункциональными</a:t>
            </a:r>
            <a:r>
              <a:rPr lang="ru-RU" dirty="0"/>
              <a:t> стереотипами его мышления, изменив которые, проблемы можно решить. Поведенческий подход, основанный на теории бихевиоризма, предполагает изменение поведения человека путём поощрения и подкрепления желаемых форм поведения и отсутствия подкрепления нежелательных форм.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Latowebbold"/>
                        </a:rPr>
                        <a:t>Показания для комбинации психотерапии и фармакотерапии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Latowebbold"/>
                        </a:rPr>
                        <a:t>Терапевтические мероприятия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Выраженная тревожная симптоматика, вследствие которой проведение психотерапии как единственного метода затруднительно (например, при низком принятии риска)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Параллельно или за несколько недель до начала психотерапии медикаментозное лечение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/>
                        <a:t>Коморбидность</a:t>
                      </a:r>
                      <a:r>
                        <a:rPr lang="ru-RU" sz="2000" dirty="0"/>
                        <a:t> (в особенности депрессия)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Показания зависят от выраженности </a:t>
                      </a:r>
                      <a:r>
                        <a:rPr lang="ru-RU" sz="2000" dirty="0" err="1"/>
                        <a:t>коморбидного</a:t>
                      </a:r>
                      <a:r>
                        <a:rPr lang="ru-RU" sz="2000" dirty="0"/>
                        <a:t> расстройства: например, умеренные и выраженные депрессивные состояния - частое показание для назначения антидепрессантов дополнительно к психотерапии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6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Latowebbold"/>
                        </a:rPr>
                        <a:t>Показания для комбинации психотерапии и фармакотерапии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Latowebbold"/>
                        </a:rPr>
                        <a:t>Терапевтические мероприятия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1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Недостаточная мотивация к психотерапии у осведомленного пациента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 err="1"/>
                        <a:t>Монотерапия</a:t>
                      </a:r>
                      <a:r>
                        <a:rPr lang="ru-RU" sz="2000" dirty="0"/>
                        <a:t> подходящим антидепрессантом, параллельное планирование психотерапии. В случае сохранения отсутствия мотивации к психотерапии: фармакотерапия как единственный метод лечения, в течение которой стимулирование мотивации к активным стратегиям преодоления.</a:t>
                      </a:r>
                    </a:p>
                    <a:p>
                      <a:pPr fontAlgn="t"/>
                      <a:r>
                        <a:rPr lang="ru-RU" sz="2000" dirty="0"/>
                        <a:t>При отмене медикаментов дополнительно психотерапия или, по меньшей мере, сообщение базисной информации, включая литературу по самопомощи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9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Latowebbold"/>
                        </a:rPr>
                        <a:t>Показания для комбинации психотерапии и фармакотерапии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Latowebbold"/>
                        </a:rPr>
                        <a:t>Терапевтические мероприятия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Длительность ожидания психотерапии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В период ожидания: </a:t>
                      </a:r>
                      <a:r>
                        <a:rPr lang="ru-RU" sz="2000" dirty="0" err="1"/>
                        <a:t>суппортивная</a:t>
                      </a:r>
                      <a:r>
                        <a:rPr lang="ru-RU" sz="2000" dirty="0"/>
                        <a:t> психотерапия, при тяжелой тревоге дополнительно фармакотерапия, возможно постепенное прекращение приема препаратов при начале психотерапии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6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Фармакотерапия до начала психотерапии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Постепенная отмена фармакотерапии в рамках психотерапии при отсутствии дальнейших показаний для комбинированного лечения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5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Latowebbold"/>
                        </a:rPr>
                        <a:t>Показания для комбинации психотерапии и фармакотерапии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Latowebbold"/>
                        </a:rPr>
                        <a:t>Терапевтические мероприятия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/>
                        <a:t>Неуспешность</a:t>
                      </a:r>
                      <a:r>
                        <a:rPr lang="ru-RU" sz="2000" dirty="0"/>
                        <a:t> психотерапии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Во-первых, психотерапевтические подходы должны быть пересмотрены и при необходимости изменены и/или активизированы. Приняты ли должным образом во внимание психосоциальные факторы, вызывающие стресс? Учтены ли предпочтения пациента? Могут ли другие психотерапевтические подходы быть полезными пациенту? Если, тем не менее, нет эффекта: дополнительно медикаментозное лечение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63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Latowebbold"/>
                        </a:rPr>
                        <a:t>Показания для комбинации психотерапии и фармакотерапии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Latowebbold"/>
                        </a:rPr>
                        <a:t>Терапевтические мероприятия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3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Легкая симптоматика в течение короткого времени, с идентифицированным и ограниченным во времени триггером (например, предстоящие экзамены)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Краткосрочная </a:t>
                      </a:r>
                      <a:r>
                        <a:rPr lang="ru-RU" sz="2000" dirty="0" err="1"/>
                        <a:t>КП-ориентированная</a:t>
                      </a:r>
                      <a:r>
                        <a:rPr lang="ru-RU" sz="2000" dirty="0"/>
                        <a:t> базовая информация, книги по самопомощи и, возможно, на время фармакотерапия с тем, чтобы сделать возможной редукцию симптомов до изменения ситуации. Если нет результата или нет изменений: психотерапия</a:t>
                      </a:r>
                      <a:endParaRPr lang="en-US" sz="2000" dirty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090"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/>
                        <a:t>Выраженная тревожная симптоматика с сильным беспокойством («тревожная неотложка»)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/>
                        <a:t>Краткосрочные (от дней до макс. 3-4 </a:t>
                      </a:r>
                      <a:r>
                        <a:rPr lang="ru-RU" sz="2000" dirty="0" err="1"/>
                        <a:t>нед</a:t>
                      </a:r>
                      <a:r>
                        <a:rPr lang="ru-RU" sz="2000" dirty="0"/>
                        <a:t>) адекватные дозы </a:t>
                      </a:r>
                      <a:r>
                        <a:rPr lang="ru-RU" sz="2000" dirty="0" err="1"/>
                        <a:t>бензодиазепинов</a:t>
                      </a:r>
                      <a:r>
                        <a:rPr lang="ru-RU" sz="2000" dirty="0"/>
                        <a:t>. Если есть основания для комбинированной терапии: одновременное начало приема соответствующих препаратов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s://pp.userapi.com/c844418/v844418600/1334ea/1RHycriHRQ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633442"/>
            <a:ext cx="10002480" cy="7491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Соматоформные</a:t>
            </a:r>
            <a:r>
              <a:rPr lang="ru-RU" dirty="0"/>
              <a:t> расстройства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В группу </a:t>
            </a:r>
            <a:r>
              <a:rPr lang="ru-RU" dirty="0" err="1"/>
              <a:t>соматоформных</a:t>
            </a:r>
            <a:r>
              <a:rPr lang="ru-RU" dirty="0"/>
              <a:t> расстройств включаются невротические (связанные со стрессом) расстройства, для которых характерны жалобы пациента, подобные тем, которые возникают при </a:t>
            </a:r>
            <a:r>
              <a:rPr lang="ru-RU" i="1" dirty="0"/>
              <a:t>соматическом заболевании органа или системы органов, имеющих </a:t>
            </a:r>
            <a:r>
              <a:rPr lang="ru-RU" i="1" u="sng" dirty="0"/>
              <a:t>вегетативную иннервацию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Соматоформная</a:t>
            </a:r>
            <a:r>
              <a:rPr lang="ru-RU" dirty="0"/>
              <a:t> вегетативная дисфункция (</a:t>
            </a:r>
            <a:r>
              <a:rPr lang="en-US" dirty="0"/>
              <a:t>F45.3)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/>
              <a:t>Тогда как собственно </a:t>
            </a:r>
            <a:r>
              <a:rPr lang="ru-RU" i="1" dirty="0">
                <a:solidFill>
                  <a:srgbClr val="FF0000"/>
                </a:solidFill>
              </a:rPr>
              <a:t>психопатологические</a:t>
            </a:r>
            <a:r>
              <a:rPr lang="ru-RU" i="1" dirty="0"/>
              <a:t> отходят на </a:t>
            </a:r>
            <a:r>
              <a:rPr lang="ru-RU" i="1" u="sng" dirty="0"/>
              <a:t>второй план </a:t>
            </a:r>
            <a:r>
              <a:rPr lang="ru-RU" i="1" dirty="0"/>
              <a:t>или являются замаскированными</a:t>
            </a:r>
          </a:p>
          <a:p>
            <a:pPr algn="ctr">
              <a:buNone/>
            </a:pPr>
            <a:r>
              <a:rPr lang="ru-RU" dirty="0"/>
              <a:t>Больной обычно </a:t>
            </a:r>
            <a:r>
              <a:rPr lang="ru-RU" i="1" dirty="0"/>
              <a:t>против попыток обсуждения </a:t>
            </a:r>
            <a:r>
              <a:rPr lang="ru-RU" dirty="0"/>
              <a:t>возможности психологической обусловленности симптоматики, даже когда ее возникновение тесно связано со стрессовыми жизненными событиями, конфликтами.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Коды по МКБ-10.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• F45. </a:t>
            </a:r>
            <a:r>
              <a:rPr lang="ru-RU" dirty="0" err="1"/>
              <a:t>Соматоформные</a:t>
            </a:r>
            <a:r>
              <a:rPr lang="ru-RU" dirty="0"/>
              <a:t> расстройства.</a:t>
            </a:r>
          </a:p>
          <a:p>
            <a:pPr>
              <a:buNone/>
            </a:pPr>
            <a:r>
              <a:rPr lang="ru-RU" dirty="0"/>
              <a:t>• F45.0. </a:t>
            </a:r>
            <a:r>
              <a:rPr lang="ru-RU" dirty="0" err="1"/>
              <a:t>Соматизированное</a:t>
            </a:r>
            <a:r>
              <a:rPr lang="ru-RU" dirty="0"/>
              <a:t> расстройство.</a:t>
            </a:r>
          </a:p>
          <a:p>
            <a:pPr>
              <a:buNone/>
            </a:pPr>
            <a:r>
              <a:rPr lang="ru-RU" dirty="0"/>
              <a:t>• F45.1. Недифференцированное </a:t>
            </a:r>
            <a:r>
              <a:rPr lang="ru-RU" dirty="0" err="1"/>
              <a:t>соматоформное</a:t>
            </a:r>
            <a:r>
              <a:rPr lang="ru-RU" dirty="0"/>
              <a:t> расстройство.</a:t>
            </a:r>
          </a:p>
          <a:p>
            <a:pPr>
              <a:buNone/>
            </a:pPr>
            <a:r>
              <a:rPr lang="ru-RU" dirty="0"/>
              <a:t>• F45.2. Ипохондрическое расстройство.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• F45.3. </a:t>
            </a:r>
            <a:r>
              <a:rPr lang="ru-RU" dirty="0" err="1">
                <a:solidFill>
                  <a:srgbClr val="FF0000"/>
                </a:solidFill>
              </a:rPr>
              <a:t>Соматоформная</a:t>
            </a:r>
            <a:r>
              <a:rPr lang="ru-RU" dirty="0">
                <a:solidFill>
                  <a:srgbClr val="FF0000"/>
                </a:solidFill>
              </a:rPr>
              <a:t> дисфункция вегетативной нервной системы.</a:t>
            </a:r>
          </a:p>
          <a:p>
            <a:pPr>
              <a:buNone/>
            </a:pPr>
            <a:r>
              <a:rPr lang="ru-RU" dirty="0"/>
              <a:t>• F45.4. Устойчивое </a:t>
            </a:r>
            <a:r>
              <a:rPr lang="ru-RU" dirty="0" err="1"/>
              <a:t>соматоформное</a:t>
            </a:r>
            <a:r>
              <a:rPr lang="ru-RU" dirty="0"/>
              <a:t> болевое расстройство.</a:t>
            </a:r>
          </a:p>
          <a:p>
            <a:pPr>
              <a:buNone/>
            </a:pPr>
            <a:r>
              <a:rPr lang="ru-RU" dirty="0"/>
              <a:t>• F45.8. Другие </a:t>
            </a:r>
            <a:r>
              <a:rPr lang="ru-RU" dirty="0" err="1"/>
              <a:t>соматоформные</a:t>
            </a:r>
            <a:r>
              <a:rPr lang="ru-RU" dirty="0"/>
              <a:t> расстройства.</a:t>
            </a:r>
          </a:p>
          <a:p>
            <a:pPr>
              <a:buNone/>
            </a:pPr>
            <a:r>
              <a:rPr lang="ru-RU" dirty="0"/>
              <a:t>• F45.9. </a:t>
            </a:r>
            <a:r>
              <a:rPr lang="ru-RU" dirty="0" err="1"/>
              <a:t>Соматоформное</a:t>
            </a:r>
            <a:r>
              <a:rPr lang="ru-RU" dirty="0"/>
              <a:t> расстройство </a:t>
            </a:r>
            <a:r>
              <a:rPr lang="ru-RU" dirty="0" err="1"/>
              <a:t>неуточненное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Симптомы </a:t>
            </a:r>
            <a:r>
              <a:rPr lang="ru-RU" dirty="0" err="1"/>
              <a:t>соматоформной</a:t>
            </a:r>
            <a:r>
              <a:rPr lang="ru-RU" dirty="0"/>
              <a:t> вегетативной дисфункции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r>
              <a:rPr lang="ru-RU" sz="2400" dirty="0"/>
              <a:t>При этом незначительные объективные нарушения физиологических функций (икота, метеоризм, одышка и др.) </a:t>
            </a:r>
            <a:r>
              <a:rPr lang="ru-RU" sz="2400" i="1" dirty="0"/>
              <a:t>не изменяют физиологического функционирования соответствующего органа или системы.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714488"/>
          <a:ext cx="8501122" cy="230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/>
                        <a:t>Первый 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Второй тип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характерны жалобы, отражающие объективные признаки вегетативных дисфункций (сердцебиение, потливость, покраснение, тремор).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субъективные и изменчивые жалобы, которые пациент соотносит с каким-либо органом или системой органов (быстротечные боли по всему телу, ощущение жара, тяжести, усталости или вздутия живота).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Критерии диагноза </a:t>
            </a:r>
            <a:r>
              <a:rPr lang="en-US" dirty="0"/>
              <a:t>F45.3 </a:t>
            </a:r>
            <a:r>
              <a:rPr lang="ru-RU" dirty="0"/>
              <a:t>(Менделевич)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None/>
            </a:pPr>
            <a:r>
              <a:rPr lang="en-US" dirty="0"/>
              <a:t>I. </a:t>
            </a:r>
            <a:r>
              <a:rPr lang="ru-RU" dirty="0"/>
              <a:t>Симптомы автономного вегетативного раздражения, относимые пациентом к проявлениям соматического заболевания в одной или нескольких из следующих систем или органов: </a:t>
            </a:r>
          </a:p>
          <a:p>
            <a:pPr lvl="2">
              <a:buNone/>
            </a:pPr>
            <a:r>
              <a:rPr lang="ru-RU" dirty="0"/>
              <a:t>а) </a:t>
            </a:r>
            <a:r>
              <a:rPr lang="ru-RU" dirty="0" err="1"/>
              <a:t>сердечно-сосудистая</a:t>
            </a:r>
            <a:r>
              <a:rPr lang="ru-RU" dirty="0"/>
              <a:t> система, </a:t>
            </a:r>
          </a:p>
          <a:p>
            <a:pPr lvl="2">
              <a:buNone/>
            </a:pPr>
            <a:r>
              <a:rPr lang="ru-RU" dirty="0"/>
              <a:t>б) верхний отдел пищеварительного тракта (пищевод и желудок), </a:t>
            </a:r>
          </a:p>
          <a:p>
            <a:pPr lvl="2">
              <a:buNone/>
            </a:pPr>
            <a:r>
              <a:rPr lang="ru-RU" dirty="0"/>
              <a:t>в) нижний отдел пищеварительного тракта, </a:t>
            </a:r>
          </a:p>
          <a:p>
            <a:pPr lvl="2">
              <a:buNone/>
            </a:pPr>
            <a:r>
              <a:rPr lang="ru-RU" dirty="0"/>
              <a:t>г) дыхательная система, </a:t>
            </a:r>
          </a:p>
          <a:p>
            <a:pPr lvl="2">
              <a:buNone/>
            </a:pPr>
            <a:r>
              <a:rPr lang="ru-RU" dirty="0" err="1"/>
              <a:t>д</a:t>
            </a:r>
            <a:r>
              <a:rPr lang="ru-RU" dirty="0"/>
              <a:t>) система мочеполовых органов;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1393</Words>
  <Application>Microsoft Office PowerPoint</Application>
  <PresentationFormat>Экран (4:3)</PresentationFormat>
  <Paragraphs>195</Paragraphs>
  <Slides>46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Arial</vt:lpstr>
      <vt:lpstr>Calibri</vt:lpstr>
      <vt:lpstr>Latowebbold</vt:lpstr>
      <vt:lpstr>Тема Office</vt:lpstr>
      <vt:lpstr> ВСД vs CФР Роль медикаментозных препаратов и психотерапии в лечении</vt:lpstr>
      <vt:lpstr>Презентация PowerPoint</vt:lpstr>
      <vt:lpstr>Органные неврозы</vt:lpstr>
      <vt:lpstr>Терминология</vt:lpstr>
      <vt:lpstr>Соматоформные расстройства</vt:lpstr>
      <vt:lpstr>Соматоформная вегетативная дисфункция (F45.3)</vt:lpstr>
      <vt:lpstr> Коды по МКБ-10. </vt:lpstr>
      <vt:lpstr>Симптомы соматоформной вегетативной дисфункции</vt:lpstr>
      <vt:lpstr>Критерии диагноза F45.3 (Менделевич)</vt:lpstr>
      <vt:lpstr>Критерии диагноза F45.3 (Менделевич)</vt:lpstr>
      <vt:lpstr>Критерии диагноза F45.3 (Менделевич)</vt:lpstr>
      <vt:lpstr>Критерии диагноза F45.3 (Менделевич)</vt:lpstr>
      <vt:lpstr>Выбор варианта терапевтического воздействия</vt:lpstr>
      <vt:lpstr>Терапия:</vt:lpstr>
      <vt:lpstr>Презентация PowerPoint</vt:lpstr>
      <vt:lpstr>Антидепрессанты</vt:lpstr>
      <vt:lpstr>Пипофезин</vt:lpstr>
      <vt:lpstr>Тианептин</vt:lpstr>
      <vt:lpstr>Тразодон</vt:lpstr>
      <vt:lpstr>Миансерин</vt:lpstr>
      <vt:lpstr>Анксиолитики</vt:lpstr>
      <vt:lpstr>Афобазол</vt:lpstr>
      <vt:lpstr>Алпразолам</vt:lpstr>
      <vt:lpstr>Стрезам</vt:lpstr>
      <vt:lpstr>Атаракс</vt:lpstr>
      <vt:lpstr>Снотворные</vt:lpstr>
      <vt:lpstr>Тиоридазин</vt:lpstr>
      <vt:lpstr>Нормотимики</vt:lpstr>
      <vt:lpstr>Нейролептики</vt:lpstr>
      <vt:lpstr>Алимемазин</vt:lpstr>
      <vt:lpstr>Сульпирид</vt:lpstr>
      <vt:lpstr>Хлорпротиксен</vt:lpstr>
      <vt:lpstr>Ноотропы</vt:lpstr>
      <vt:lpstr>Антиоксиданты</vt:lpstr>
      <vt:lpstr>Витаминные комплексы</vt:lpstr>
      <vt:lpstr>Психотерапия</vt:lpstr>
      <vt:lpstr>Аутогенная тренировка</vt:lpstr>
      <vt:lpstr>Аутогенная тренировка</vt:lpstr>
      <vt:lpstr>Аутогенная тренировка</vt:lpstr>
      <vt:lpstr>Когнитивно-бихевиоральная психотерапия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ВСД, НЦД или СФР?</dc:title>
  <cp:lastModifiedBy>Евгений Ермилов</cp:lastModifiedBy>
  <cp:revision>6</cp:revision>
  <dcterms:modified xsi:type="dcterms:W3CDTF">2019-04-18T14:09:50Z</dcterms:modified>
</cp:coreProperties>
</file>