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4" r:id="rId2"/>
    <p:sldId id="257" r:id="rId3"/>
    <p:sldId id="258" r:id="rId4"/>
    <p:sldId id="277" r:id="rId5"/>
    <p:sldId id="289" r:id="rId6"/>
    <p:sldId id="285" r:id="rId7"/>
    <p:sldId id="259" r:id="rId8"/>
    <p:sldId id="290" r:id="rId9"/>
    <p:sldId id="291" r:id="rId10"/>
    <p:sldId id="292" r:id="rId11"/>
    <p:sldId id="260" r:id="rId12"/>
    <p:sldId id="261" r:id="rId13"/>
    <p:sldId id="293" r:id="rId14"/>
    <p:sldId id="294" r:id="rId15"/>
    <p:sldId id="295" r:id="rId16"/>
    <p:sldId id="262" r:id="rId17"/>
    <p:sldId id="272" r:id="rId18"/>
    <p:sldId id="278" r:id="rId19"/>
    <p:sldId id="296" r:id="rId20"/>
    <p:sldId id="298" r:id="rId21"/>
    <p:sldId id="286" r:id="rId22"/>
    <p:sldId id="287" r:id="rId23"/>
    <p:sldId id="271" r:id="rId24"/>
    <p:sldId id="275" r:id="rId25"/>
    <p:sldId id="276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A4"/>
    <a:srgbClr val="489D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698" autoAdjust="0"/>
  </p:normalViewPr>
  <p:slideViewPr>
    <p:cSldViewPr>
      <p:cViewPr>
        <p:scale>
          <a:sx n="50" d="100"/>
          <a:sy n="50" d="100"/>
        </p:scale>
        <p:origin x="-1956" y="-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070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2000" dirty="0"/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</a:t>
            </a:r>
            <a:r>
              <a:rPr lang="ru-RU" sz="2000" dirty="0" err="1"/>
              <a:t>Войно-Ясенецкого</a:t>
            </a:r>
            <a:r>
              <a:rPr lang="ru-RU" sz="2000" dirty="0"/>
              <a:t>» </a:t>
            </a:r>
            <a:br>
              <a:rPr lang="ru-RU" sz="2000" dirty="0"/>
            </a:br>
            <a:r>
              <a:rPr lang="ru-RU" sz="2000" dirty="0"/>
              <a:t>Министерства здравоохранения Российской Федерации</a:t>
            </a:r>
            <a:br>
              <a:rPr lang="ru-RU" sz="2000" dirty="0"/>
            </a:br>
            <a:r>
              <a:rPr lang="ru-RU" sz="2000" dirty="0"/>
              <a:t>Кафедра стоматологии ИПО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323528" y="2132856"/>
            <a:ext cx="8466668" cy="172819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Аномалии зубов. Классификация. Этиология, патогенез, клиника, диагностика, лечение</a:t>
            </a:r>
          </a:p>
          <a:p>
            <a:endParaRPr lang="ru-RU" sz="32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3563888" y="6538119"/>
            <a:ext cx="2304256" cy="563289"/>
          </a:xfrm>
        </p:spPr>
        <p:txBody>
          <a:bodyPr>
            <a:normAutofit/>
          </a:bodyPr>
          <a:lstStyle/>
          <a:p>
            <a:r>
              <a:rPr lang="ru-RU" sz="1800" dirty="0"/>
              <a:t>Красноярск.  2023</a:t>
            </a:r>
          </a:p>
          <a:p>
            <a:endParaRPr lang="ru-RU" sz="1800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4716016" y="4509120"/>
            <a:ext cx="4588351" cy="18722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1800" dirty="0"/>
              <a:t>Выполнил ординатор </a:t>
            </a:r>
          </a:p>
          <a:p>
            <a:pPr marL="0" indent="0" algn="ctr">
              <a:buNone/>
            </a:pPr>
            <a:r>
              <a:rPr lang="ru-RU" sz="1800" dirty="0"/>
              <a:t>кафедры стоматологии ИПО</a:t>
            </a:r>
          </a:p>
          <a:p>
            <a:pPr marL="0" indent="0" algn="ctr">
              <a:buNone/>
            </a:pPr>
            <a:r>
              <a:rPr lang="ru-RU" sz="1800" dirty="0"/>
              <a:t>по специальности «Ортодонтия»</a:t>
            </a:r>
          </a:p>
          <a:p>
            <a:pPr marL="0" indent="0" algn="ctr">
              <a:buNone/>
            </a:pPr>
            <a:r>
              <a:rPr lang="ru-RU" sz="1800" dirty="0"/>
              <a:t>Сулейманов </a:t>
            </a:r>
            <a:r>
              <a:rPr lang="ru-RU" sz="1800" dirty="0" err="1"/>
              <a:t>Нариман</a:t>
            </a:r>
            <a:r>
              <a:rPr lang="ru-RU" sz="1800" dirty="0"/>
              <a:t> </a:t>
            </a:r>
            <a:r>
              <a:rPr lang="ru-RU" sz="1800" dirty="0" err="1"/>
              <a:t>Алилович</a:t>
            </a:r>
            <a:endParaRPr lang="ru-RU" sz="1800" dirty="0"/>
          </a:p>
          <a:p>
            <a:pPr marL="0" indent="0" algn="ctr">
              <a:buNone/>
            </a:pPr>
            <a:r>
              <a:rPr lang="ru-RU" sz="1800" dirty="0"/>
              <a:t>рецензент к.м.н., доцент </a:t>
            </a:r>
            <a:r>
              <a:rPr lang="ru-RU" sz="1800" dirty="0" err="1"/>
              <a:t>Дуж</a:t>
            </a:r>
            <a:r>
              <a:rPr lang="ru-RU" sz="1800" dirty="0"/>
              <a:t> Анатолий Николаевич.</a:t>
            </a:r>
          </a:p>
          <a:p>
            <a:pPr marL="0" indent="0"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64611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745432"/>
            <a:ext cx="5040560" cy="51125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Лечение адентии у детей проводится с учетом тяжести заболевания, возраста маленького пациента, анатомических и физиологических особенностей зубочелюстного аппарата. Основной способ терапии при такой патологии – протезирование с применением несъемных ортопедических конструкций и съемных установок. К ним относятся:</a:t>
            </a:r>
          </a:p>
          <a:p>
            <a:r>
              <a:rPr lang="ru-RU" dirty="0"/>
              <a:t>мостовидные протезы, представляющие собой цепочку искусственных коронок, которые опираются на здоровые зубы, заполняя пустующее пространство до 5 единиц; </a:t>
            </a:r>
          </a:p>
          <a:p>
            <a:r>
              <a:rPr lang="ru-RU" dirty="0" smtClean="0"/>
              <a:t>пластины</a:t>
            </a:r>
            <a:r>
              <a:rPr lang="ru-RU" dirty="0"/>
              <a:t>, которые изготавливаются из пластичных материалов и служат имитацией не только зубов, но и части неба; </a:t>
            </a:r>
          </a:p>
          <a:p>
            <a:r>
              <a:rPr lang="ru-RU" dirty="0" err="1"/>
              <a:t>бюгели</a:t>
            </a:r>
            <a:r>
              <a:rPr lang="ru-RU" dirty="0"/>
              <a:t>, представляющие собой тонкие дуги с напаянными коронками.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5076056" y="1772816"/>
            <a:ext cx="3822192" cy="460851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Лечение зависит от ряда факторов: месторасположение и наклона зуба, влияние сверхкомплектного зуба на остальной зубной ряд и т.д.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Сверхкомплектный зуб удаляется:</a:t>
            </a:r>
            <a:endParaRPr lang="ru-RU" dirty="0"/>
          </a:p>
          <a:p>
            <a:r>
              <a:rPr lang="ru-RU" dirty="0"/>
              <a:t>в случае если зуб прорезался на месте коренного;</a:t>
            </a:r>
          </a:p>
          <a:p>
            <a:r>
              <a:rPr lang="ru-RU" dirty="0"/>
              <a:t>в ситуации, когда сверхкомплектный зуб влияет на формирование прикуса;</a:t>
            </a:r>
          </a:p>
          <a:p>
            <a:r>
              <a:rPr lang="ru-RU" dirty="0"/>
              <a:t>если он не прорезался до конца, и растет под десной неправильно, под каким-либо наклоном.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008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563600" y="56073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2 .Аномалии величины и формы зубов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597144" y="4149080"/>
            <a:ext cx="3822192" cy="639762"/>
          </a:xfrm>
        </p:spPr>
        <p:txBody>
          <a:bodyPr/>
          <a:lstStyle/>
          <a:p>
            <a:r>
              <a:rPr lang="ru-RU" dirty="0"/>
              <a:t>Уродливые формы зубов</a:t>
            </a: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842421" y="1627098"/>
            <a:ext cx="3820055" cy="742068"/>
          </a:xfrm>
        </p:spPr>
        <p:txBody>
          <a:bodyPr>
            <a:normAutofit/>
          </a:bodyPr>
          <a:lstStyle/>
          <a:p>
            <a:r>
              <a:rPr lang="ru-RU" sz="2400" dirty="0"/>
              <a:t>Гигантские зубы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3"/>
          </p:nvPr>
        </p:nvSpPr>
        <p:spPr>
          <a:xfrm>
            <a:off x="4409239" y="4149080"/>
            <a:ext cx="3822192" cy="639762"/>
          </a:xfrm>
        </p:spPr>
        <p:txBody>
          <a:bodyPr/>
          <a:lstStyle/>
          <a:p>
            <a:r>
              <a:rPr lang="ru-RU" dirty="0"/>
              <a:t>Зубы </a:t>
            </a:r>
            <a:r>
              <a:rPr lang="ru-RU" dirty="0" err="1"/>
              <a:t>Гетчинсона</a:t>
            </a:r>
            <a:r>
              <a:rPr lang="ru-RU" dirty="0"/>
              <a:t>, </a:t>
            </a:r>
            <a:r>
              <a:rPr lang="ru-RU" dirty="0" err="1"/>
              <a:t>Фурнье</a:t>
            </a:r>
            <a:endParaRPr lang="ru-RU" dirty="0"/>
          </a:p>
          <a:p>
            <a:endParaRPr lang="ru-RU" dirty="0"/>
          </a:p>
        </p:txBody>
      </p:sp>
      <p:sp>
        <p:nvSpPr>
          <p:cNvPr id="14" name="Объект 13"/>
          <p:cNvSpPr>
            <a:spLocks noGrp="1"/>
          </p:cNvSpPr>
          <p:nvPr>
            <p:ph sz="quarter" idx="4"/>
          </p:nvPr>
        </p:nvSpPr>
        <p:spPr>
          <a:xfrm>
            <a:off x="4671132" y="1599799"/>
            <a:ext cx="3292397" cy="622647"/>
          </a:xfrm>
        </p:spPr>
        <p:txBody>
          <a:bodyPr>
            <a:normAutofit/>
          </a:bodyPr>
          <a:lstStyle/>
          <a:p>
            <a:r>
              <a:rPr lang="ru-RU" dirty="0" err="1"/>
              <a:t>Шиповидые</a:t>
            </a:r>
            <a:r>
              <a:rPr lang="ru-RU" dirty="0"/>
              <a:t> </a:t>
            </a:r>
            <a:r>
              <a:rPr lang="ru-RU" sz="2400" dirty="0"/>
              <a:t>зубы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58" y="2117590"/>
            <a:ext cx="2844377" cy="162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00" y="2189654"/>
            <a:ext cx="2937406" cy="173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229" y="4601616"/>
            <a:ext cx="2756023" cy="154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159" y="4624908"/>
            <a:ext cx="2882353" cy="1548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9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5589240"/>
            <a:ext cx="7408333" cy="897549"/>
          </a:xfrm>
        </p:spPr>
        <p:txBody>
          <a:bodyPr>
            <a:normAutofit/>
          </a:bodyPr>
          <a:lstStyle/>
          <a:p>
            <a:pPr algn="ctr"/>
            <a:r>
              <a:rPr lang="ru-RU" sz="3600" dirty="0"/>
              <a:t>Гипоплазия зубных коронок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I. 3.  Аномалии структуры твердых тканей зубов</a:t>
            </a:r>
            <a:br>
              <a:rPr lang="ru-RU" dirty="0"/>
            </a:b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08" y="1914736"/>
            <a:ext cx="620637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2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271933" cy="4797151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Основная причина гипоплазии – нарушение минерального и белкового обмена в организме, в результате которого страдают зачатки зубов. Причем имеет значение, когда эти нарушения появились – в период внутриутробного развития плода или через время после рождения ребенка. В любом случае гипоплазия – это необратимая зубная аномалия, которую можно устранить только терапевтическими или ортопедическими методами. </a:t>
            </a:r>
          </a:p>
          <a:p>
            <a:r>
              <a:rPr lang="ru-RU" dirty="0"/>
              <a:t>Также имеет значение влияние на плод болезней матери или же болезней, возникших у ребенка уже после его рождения. Важными оказываются не только инфекционные болезни, но и такие патологии как рахит, болезни ЖКТ и ЦНС, нарушение питания. Кроме того, травма зачатка зуба может спровоцировать развитие недоразвитие зубных </a:t>
            </a:r>
            <a:r>
              <a:rPr lang="ru-RU" dirty="0" smtClean="0"/>
              <a:t>тканей.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 и патогенез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02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16832"/>
            <a:ext cx="7408333" cy="4536504"/>
          </a:xfrm>
        </p:spPr>
        <p:txBody>
          <a:bodyPr>
            <a:normAutofit fontScale="92500"/>
          </a:bodyPr>
          <a:lstStyle/>
          <a:p>
            <a:r>
              <a:rPr lang="ru-RU" dirty="0"/>
              <a:t>осмотр полости рта на предмет определения локализации пятен, количества поврежденных зубов, состояния эмали; </a:t>
            </a:r>
          </a:p>
          <a:p>
            <a:r>
              <a:rPr lang="ru-RU" dirty="0"/>
              <a:t>пятна на зубах окрашивают специальными красителями, которые помогают отличить кариозную патологию от </a:t>
            </a:r>
            <a:r>
              <a:rPr lang="ru-RU" dirty="0" err="1"/>
              <a:t>некариозной</a:t>
            </a:r>
            <a:r>
              <a:rPr lang="ru-RU" dirty="0"/>
              <a:t> (к которой относится и гипоплазия); </a:t>
            </a:r>
          </a:p>
          <a:p>
            <a:r>
              <a:rPr lang="ru-RU" dirty="0"/>
              <a:t>изучение зубов люминесцентным методом – в отличие от кариеса в стадии пятна участки гипоплазии не светятся в люминесцентном свете; </a:t>
            </a:r>
          </a:p>
          <a:p>
            <a:r>
              <a:rPr lang="ru-RU" dirty="0"/>
              <a:t>рентгенография зубов – может обнаруживаться </a:t>
            </a:r>
            <a:r>
              <a:rPr lang="ru-RU" dirty="0" err="1"/>
              <a:t>истонченность</a:t>
            </a:r>
            <a:r>
              <a:rPr lang="ru-RU" dirty="0"/>
              <a:t> эмали некоторых зубов, укорочение коронок и расширение корневых каналов.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397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772816"/>
            <a:ext cx="7408333" cy="4929997"/>
          </a:xfrm>
        </p:spPr>
        <p:txBody>
          <a:bodyPr>
            <a:normAutofit fontScale="92500"/>
          </a:bodyPr>
          <a:lstStyle/>
          <a:p>
            <a:r>
              <a:rPr lang="ru-RU" dirty="0"/>
              <a:t>Все методы лечения можно разделить на следующие </a:t>
            </a:r>
            <a:r>
              <a:rPr lang="ru-RU" dirty="0" smtClean="0"/>
              <a:t>виды: </a:t>
            </a:r>
            <a:endParaRPr lang="ru-RU" dirty="0"/>
          </a:p>
          <a:p>
            <a:r>
              <a:rPr lang="ru-RU" dirty="0"/>
              <a:t>консервативная терапия – способствует повышению минерализации зубных тканей (</a:t>
            </a:r>
            <a:r>
              <a:rPr lang="ru-RU" dirty="0" err="1"/>
              <a:t>реминерализация</a:t>
            </a:r>
            <a:r>
              <a:rPr lang="ru-RU" dirty="0"/>
              <a:t>); </a:t>
            </a:r>
          </a:p>
          <a:p>
            <a:r>
              <a:rPr lang="ru-RU" dirty="0"/>
              <a:t>отбеливание эмали или метод </a:t>
            </a:r>
            <a:r>
              <a:rPr lang="ru-RU" dirty="0" err="1"/>
              <a:t>микроабразии</a:t>
            </a:r>
            <a:r>
              <a:rPr lang="ru-RU" dirty="0"/>
              <a:t> (избирательного </a:t>
            </a:r>
            <a:r>
              <a:rPr lang="ru-RU" dirty="0" err="1"/>
              <a:t>сошлифовывания</a:t>
            </a:r>
            <a:r>
              <a:rPr lang="ru-RU" dirty="0"/>
              <a:t> тканей); </a:t>
            </a:r>
          </a:p>
          <a:p>
            <a:r>
              <a:rPr lang="ru-RU" dirty="0"/>
              <a:t>оперативное лечение – закрытие эмалевого дефекта методом пломбирования или протезирования (искусственными коронками или </a:t>
            </a:r>
            <a:r>
              <a:rPr lang="ru-RU" dirty="0" err="1"/>
              <a:t>винирами</a:t>
            </a:r>
            <a:r>
              <a:rPr lang="ru-RU" dirty="0"/>
              <a:t>). </a:t>
            </a:r>
          </a:p>
          <a:p>
            <a:r>
              <a:rPr lang="ru-RU" dirty="0"/>
              <a:t>Какому методу отдать предпочтение, зависит от глубины и обширности дефекта, состоянии эмали (степени ее минерализации), а также от пожеланий и возможностей пациента.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318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90343" y="53383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4. Нарушение прорезывания зубов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5063580"/>
            <a:ext cx="3822192" cy="1490918"/>
          </a:xfrm>
        </p:spPr>
        <p:txBody>
          <a:bodyPr>
            <a:normAutofit/>
          </a:bodyPr>
          <a:lstStyle/>
          <a:p>
            <a:pPr algn="ctr"/>
            <a:r>
              <a:rPr lang="ru-RU" sz="2000" dirty="0"/>
              <a:t>Преждевременное прорезывание – раньше, чем за год до средних сроков прорезывания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4"/>
          </p:nvPr>
        </p:nvSpPr>
        <p:spPr>
          <a:xfrm>
            <a:off x="4622283" y="5129808"/>
            <a:ext cx="3822192" cy="1728192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Запоздалое прорезывание – задерживается более, чем на год</a:t>
            </a:r>
          </a:p>
          <a:p>
            <a:pPr algn="ctr"/>
            <a:endParaRPr lang="ru-RU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691022" cy="3085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961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19256" cy="129614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Аномалии зубных рядов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Аномалийное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 отдельных зубов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99" y="2663825"/>
            <a:ext cx="2347913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55949"/>
            <a:ext cx="2305050" cy="153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54054"/>
            <a:ext cx="2261493" cy="150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62" y="4653136"/>
            <a:ext cx="2305050" cy="139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75125"/>
            <a:ext cx="230505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072" y="3857749"/>
            <a:ext cx="2157413" cy="149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850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II. Аномалии зубных рядов </a:t>
            </a:r>
            <a:br>
              <a:rPr lang="ru-RU" dirty="0"/>
            </a:br>
            <a:r>
              <a:rPr lang="ru-RU" sz="3600" dirty="0"/>
              <a:t>2. Скученное положение зубов</a:t>
            </a:r>
            <a:br>
              <a:rPr lang="ru-RU" sz="3600" dirty="0"/>
            </a:br>
            <a:r>
              <a:rPr lang="ru-RU" sz="3600" dirty="0"/>
              <a:t>3.Тремы между зубами (</a:t>
            </a:r>
            <a:r>
              <a:rPr lang="ru-RU" sz="3600" dirty="0" err="1"/>
              <a:t>диастема</a:t>
            </a:r>
            <a:r>
              <a:rPr lang="ru-RU" sz="3600" dirty="0"/>
              <a:t>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32402"/>
            <a:ext cx="3240360" cy="170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508326"/>
            <a:ext cx="3312368" cy="1704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2495" y="2163342"/>
            <a:ext cx="3175929" cy="1771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54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 и патогенез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2026606"/>
            <a:ext cx="4176464" cy="521881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Причины, которые приводят к развитию </a:t>
            </a:r>
            <a:r>
              <a:rPr lang="ru-RU" dirty="0" smtClean="0"/>
              <a:t> </a:t>
            </a:r>
            <a:r>
              <a:rPr lang="ru-RU" dirty="0" err="1" smtClean="0"/>
              <a:t>скучености</a:t>
            </a:r>
            <a:r>
              <a:rPr lang="ru-RU" dirty="0" smtClean="0"/>
              <a:t> зубов, </a:t>
            </a:r>
            <a:r>
              <a:rPr lang="ru-RU" dirty="0"/>
              <a:t>могут быть врожденного или приобретенного характера. Врожденные предпосылки обусловлены уменьшенным размером челюсти, увеличением физических параметров зубов, наличием сверхкомплектных зубов.</a:t>
            </a:r>
          </a:p>
          <a:p>
            <a:r>
              <a:rPr lang="ru-RU" dirty="0"/>
              <a:t>Приобретенный характер аномалии связан с такими предрасполагающими факторами:</a:t>
            </a:r>
          </a:p>
          <a:p>
            <a:r>
              <a:rPr lang="ru-RU" dirty="0"/>
              <a:t>Прорезыванием зуба мудрости;</a:t>
            </a:r>
          </a:p>
          <a:p>
            <a:r>
              <a:rPr lang="ru-RU" dirty="0"/>
              <a:t>Ранним удалением молочных зубов или наличием вредных привычек у ребенка, вследствие которых постоянные зубы при прорезывании могут занять неправильную позицию;</a:t>
            </a:r>
          </a:p>
          <a:p>
            <a:r>
              <a:rPr lang="ru-RU" dirty="0"/>
              <a:t>Патологией ЛОР-органов, в ходе которой затруднено носовое дыхание;</a:t>
            </a:r>
          </a:p>
          <a:p>
            <a:r>
              <a:rPr lang="ru-RU" dirty="0"/>
              <a:t>Соматическими расстройствами, при которых отмечается поражение костной системы, проявляющееся искривлением челюстей.</a:t>
            </a:r>
          </a:p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572000" y="1988840"/>
            <a:ext cx="4104456" cy="486916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Считается, что данная патология обычно генетически обусловлена, то есть передается по наследству, как неправильный прикус. </a:t>
            </a:r>
          </a:p>
          <a:p>
            <a:r>
              <a:rPr lang="ru-RU" dirty="0"/>
              <a:t>Существует пятидесятипроцентная вероятность наследования </a:t>
            </a:r>
            <a:r>
              <a:rPr lang="ru-RU" dirty="0" err="1"/>
              <a:t>тремы</a:t>
            </a:r>
            <a:r>
              <a:rPr lang="ru-RU" dirty="0"/>
              <a:t>, если хотя бы у одного из родителей была эта патология (врожденная). </a:t>
            </a:r>
          </a:p>
          <a:p>
            <a:r>
              <a:rPr lang="ru-RU" dirty="0"/>
              <a:t>Хотя основания обращения пациентов с </a:t>
            </a:r>
            <a:r>
              <a:rPr lang="ru-RU" dirty="0" err="1"/>
              <a:t>тремами</a:t>
            </a:r>
            <a:r>
              <a:rPr lang="ru-RU" dirty="0"/>
              <a:t> к стоматологу, как правило, эстетические, эта патология может иметь и негативные физиологические последствия. </a:t>
            </a:r>
          </a:p>
          <a:p>
            <a:r>
              <a:rPr lang="ru-RU" dirty="0" err="1"/>
              <a:t>Тремы</a:t>
            </a:r>
            <a:r>
              <a:rPr lang="ru-RU" dirty="0"/>
              <a:t> могут провоцировать появление травм дёсен с последующим развитием патологических осложнений. В расстояния между зубами забивается пища, из-за чего развивается кариес.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494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060848"/>
            <a:ext cx="7704856" cy="3960440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разновидность данной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-челюстных аномалий и дальнейшей дифференциации и лечения их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</a:t>
            </a:r>
          </a:p>
        </p:txBody>
      </p:sp>
    </p:spTree>
    <p:extLst>
      <p:ext uri="{BB962C8B-B14F-4D97-AF65-F5344CB8AC3E}">
        <p14:creationId xmlns:p14="http://schemas.microsoft.com/office/powerpoint/2010/main" val="12035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562" y="1633514"/>
            <a:ext cx="4680520" cy="51959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 взрослых лечение скученности зубов нижней челюсти – более распространенное мероприятие, чем коррекция такой же аномалии сверху. При </a:t>
            </a:r>
            <a:r>
              <a:rPr lang="ru-RU" dirty="0" err="1"/>
              <a:t>макродентии</a:t>
            </a:r>
            <a:r>
              <a:rPr lang="ru-RU" dirty="0"/>
              <a:t> экстракция может коснуться и других зубов. Некоторое улучшение ситуации обеспечивается и путем сепарации тканей.</a:t>
            </a:r>
          </a:p>
          <a:p>
            <a:r>
              <a:rPr lang="ru-RU" dirty="0"/>
              <a:t>Незначительные недостатки удастся скрыть путем установки керамических накладок, </a:t>
            </a:r>
            <a:r>
              <a:rPr lang="ru-RU" dirty="0" err="1"/>
              <a:t>виниров</a:t>
            </a:r>
            <a:r>
              <a:rPr lang="ru-RU" dirty="0"/>
              <a:t>. Чтобы обеспечить прочную фиксацию, в этом случае потребуется несколько сточить переднюю поверхность зуба. Такая процедура относится к компетенции стоматолога-ортопеда. Однако в этом случае речь идет не об исправлении </a:t>
            </a:r>
            <a:r>
              <a:rPr lang="ru-RU" dirty="0" err="1"/>
              <a:t>ортодонтического</a:t>
            </a:r>
            <a:r>
              <a:rPr lang="ru-RU" dirty="0"/>
              <a:t> нарушения, а лишь о нивелировании эстетических недостатков.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282952" y="1484784"/>
            <a:ext cx="4861048" cy="604867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Лечение данной патологии возможно с применением </a:t>
            </a:r>
            <a:r>
              <a:rPr lang="ru-RU" dirty="0" err="1"/>
              <a:t>ортодонтической</a:t>
            </a:r>
            <a:r>
              <a:rPr lang="ru-RU" dirty="0"/>
              <a:t> коррекции. Данный вид операции направлен на то, чтобы устранить межзубные промежутки и добиться </a:t>
            </a:r>
            <a:r>
              <a:rPr lang="ru-RU" dirty="0" err="1"/>
              <a:t>апроксимального</a:t>
            </a:r>
            <a:r>
              <a:rPr lang="ru-RU" dirty="0"/>
              <a:t> контакта между зубами. Методики могут быть различными. </a:t>
            </a:r>
          </a:p>
          <a:p>
            <a:r>
              <a:rPr lang="ru-RU" dirty="0" err="1"/>
              <a:t>Тремы</a:t>
            </a:r>
            <a:r>
              <a:rPr lang="ru-RU" dirty="0"/>
              <a:t>, возникшие из-за наличия первичной адентии, лечатся с помощью протезирования. Для детей в таком случае целесообразно использование съемных зубных протезов. Их использование обусловлено тем, что другие, несъемные конструкции, будут мешать нормальному развитию челюстей, что приведет к стоматологическим проблемам во взрослом возрасте. </a:t>
            </a:r>
          </a:p>
          <a:p>
            <a:r>
              <a:rPr lang="ru-RU" dirty="0"/>
              <a:t>Если скелетный рост завершен, можно применять мостовые протезы. Для трем, возникших в результате ретенции, применяются методики для создания дополнительного места в зубном ряду. Затем необходимо обнажение коронки ретинированного зуба и дальнейшее перемещение его в освободившийся зубной ряд с помощью челюстной тяги.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74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348880"/>
            <a:ext cx="4708045" cy="34506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altLang="ru-RU" sz="2800" dirty="0"/>
              <a:t>А) суженный зубной ряд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800" dirty="0"/>
              <a:t>Б) седлообразно сдавленный зубной ряд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800" dirty="0"/>
              <a:t>В) </a:t>
            </a:r>
            <a:r>
              <a:rPr lang="en-US" altLang="ru-RU" sz="2800" dirty="0"/>
              <a:t>V</a:t>
            </a:r>
            <a:r>
              <a:rPr lang="ru-RU" altLang="ru-RU" sz="2800" dirty="0"/>
              <a:t> – образная форма зубного ряда</a:t>
            </a:r>
          </a:p>
          <a:p>
            <a:pPr>
              <a:lnSpc>
                <a:spcPct val="90000"/>
              </a:lnSpc>
              <a:buNone/>
            </a:pPr>
            <a:r>
              <a:rPr lang="ru-RU" altLang="ru-RU" sz="2800" dirty="0"/>
              <a:t>Г) асимметричный зубной ряд</a:t>
            </a:r>
          </a:p>
          <a:p>
            <a:pPr marL="0" indent="0">
              <a:buNone/>
            </a:pP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II</a:t>
            </a:r>
            <a:r>
              <a:rPr lang="ru-RU" sz="5400" dirty="0"/>
              <a:t>. Аномалии зубных рядов</a:t>
            </a:r>
            <a:r>
              <a:rPr lang="ru-RU" sz="4800" dirty="0"/>
              <a:t> </a:t>
            </a:r>
            <a:r>
              <a:rPr lang="ru-RU" dirty="0"/>
              <a:t>4.Аномалии формы зубных рядов</a:t>
            </a:r>
          </a:p>
        </p:txBody>
      </p:sp>
      <p:pic>
        <p:nvPicPr>
          <p:cNvPr id="5" name="Picture 6" descr="P10582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4" t="37157" r="21323" b="5975"/>
          <a:stretch>
            <a:fillRect/>
          </a:stretch>
        </p:blipFill>
        <p:spPr bwMode="auto">
          <a:xfrm>
            <a:off x="4910131" y="2492896"/>
            <a:ext cx="2088232" cy="1554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готическое небо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429000"/>
            <a:ext cx="1706563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7" descr="P828554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1" t="15443" r="12868" b="11006"/>
          <a:stretch>
            <a:fillRect/>
          </a:stretch>
        </p:blipFill>
        <p:spPr bwMode="auto">
          <a:xfrm>
            <a:off x="4784107" y="4699000"/>
            <a:ext cx="2274323" cy="16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53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496944" cy="53012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None/>
            </a:pPr>
            <a:r>
              <a:rPr lang="ru-RU" altLang="ru-RU" dirty="0"/>
              <a:t>1.Сагиттальные аномалии: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1)</a:t>
            </a:r>
            <a:r>
              <a:rPr lang="ru-RU" altLang="ru-RU" dirty="0" err="1"/>
              <a:t>прогнатия</a:t>
            </a:r>
            <a:endParaRPr lang="ru-RU" altLang="ru-RU" dirty="0"/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2)</a:t>
            </a:r>
            <a:r>
              <a:rPr lang="ru-RU" altLang="ru-RU" dirty="0" err="1"/>
              <a:t>прогения</a:t>
            </a:r>
            <a:r>
              <a:rPr lang="ru-RU" altLang="ru-RU" dirty="0"/>
              <a:t>: а)ложная, б)истинная</a:t>
            </a:r>
          </a:p>
          <a:p>
            <a:pPr>
              <a:lnSpc>
                <a:spcPct val="80000"/>
              </a:lnSpc>
              <a:buNone/>
            </a:pPr>
            <a:endParaRPr lang="ru-RU" altLang="ru-RU" dirty="0"/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2.Трансверзальные аномалии: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1)суженные зубные ряды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2)несоответствие ширины верхнего и нижнего рядов: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	а)нарушение соотношений боковых зубов на обеих 	сторонах (двусторонний перекрестный прикус)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	б)нарушение соотношений боковых зубов на одной стороне </a:t>
            </a:r>
            <a:r>
              <a:rPr lang="ru-RU" altLang="ru-RU" dirty="0" smtClean="0"/>
              <a:t>(</a:t>
            </a:r>
            <a:r>
              <a:rPr lang="ru-RU" altLang="ru-RU" dirty="0"/>
              <a:t>косой или односторонний перекрестный прикус)</a:t>
            </a:r>
          </a:p>
          <a:p>
            <a:pPr>
              <a:lnSpc>
                <a:spcPct val="80000"/>
              </a:lnSpc>
              <a:buNone/>
            </a:pPr>
            <a:endParaRPr lang="ru-RU" altLang="ru-RU" dirty="0"/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3.Вертикальные аномалии: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1)глубокий прикус: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	а)перекрывающий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	б)комбинированный с </a:t>
            </a:r>
            <a:r>
              <a:rPr lang="ru-RU" altLang="ru-RU" dirty="0" err="1"/>
              <a:t>прогнатией</a:t>
            </a:r>
            <a:r>
              <a:rPr lang="ru-RU" altLang="ru-RU" dirty="0"/>
              <a:t> (крышеобразный)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2)открытый прикус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	а)истинный (рахитический)</a:t>
            </a:r>
          </a:p>
          <a:p>
            <a:pPr>
              <a:lnSpc>
                <a:spcPct val="80000"/>
              </a:lnSpc>
              <a:buNone/>
            </a:pPr>
            <a:r>
              <a:rPr lang="ru-RU" altLang="ru-RU" dirty="0"/>
              <a:t>		б)травматический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III</a:t>
            </a:r>
            <a:r>
              <a:rPr lang="ru-RU" b="1" dirty="0"/>
              <a:t>. Аномалии прикуса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83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7408333" cy="3450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патологии встречаются в детском возрасте, связанные с врожденными и приобретенной этиологией. Необходимы компетентность и возможность врачам диагностировать и лечить своевременно данные патологии, детей раннего, дошкольного, школьных возрастов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Выводы: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2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496855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Трезубов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В.Н., Щербаков А. С.,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Мишнёв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Л.М.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Ортодонтическая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стоматология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(факультетский курс): Учебник для медицинских вузов. / Под ред. Заслуженного деятеля науки РФ проф. В.Н. Трезубова. -7-е изд.,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 доп. - СПб.: Фолиант,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 – 352.с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Трезубов В.Н. Планирование и прогнозирование лечения больных с зубочелюстными аномалиями: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Учебн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Пособ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послевузов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Образования / В.Н. Трезубов, Р.А. Фадеев. - М.: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МЕДпресс-информ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2017. – 87-101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илл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В.А.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Сунцов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В.Д.Вагнер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ОСНОВЫ ОРТОДОНТИИ (РУКОВОДСТВО К ПРАКТИЧЕСКИМ ЗАНЯТИЯМ). - М.: Медицинская книга; Н.Н.: Изд-во НГМА,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2013. – 110-123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В.А.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В.Г.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Сунцов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В.Д. Вагнер. Зубочелюстные аномалии и деформации: основные причины развития. - Москва.: Медицинская книга; Н.Н.: Изд-во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НГМА,2016. – 24-29с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.: ил.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Хорошилкина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Ф.Я. Ортодонтия. Дефекты зубов, зубных рядов, аномалии прикуса, морфофункциональные нарушения в челюсти о лицевой области и их комплексное лечение. - М.: ООО «Медицинское информационное агентство»,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2015. – 224-240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с: ил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Клиническая ортодонтия: учебное пособие /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И.В.Токаревич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[и др.].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2019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– 202 с.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Л.С. Ортодонтия. Диагностика и лечение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зубочелюстнолицевых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аномалий и деформаций. Учебник / Л.С.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Персин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М.Я. Алимова,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М.А. Колесов. – М.: ГЭОТАР-Медиа, 2015.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333-352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543800" cy="91440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Список основных использованных источников</a:t>
            </a:r>
          </a:p>
        </p:txBody>
      </p:sp>
    </p:spTree>
    <p:extLst>
      <p:ext uri="{BB962C8B-B14F-4D97-AF65-F5344CB8AC3E}">
        <p14:creationId xmlns:p14="http://schemas.microsoft.com/office/powerpoint/2010/main" val="280558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47413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Классификация патологий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Этиология </a:t>
            </a:r>
            <a:r>
              <a:rPr lang="ru-RU" sz="2800" dirty="0" err="1" smtClean="0"/>
              <a:t>возникнования</a:t>
            </a:r>
            <a:r>
              <a:rPr lang="ru-RU" sz="2800" dirty="0" smtClean="0"/>
              <a:t> поражения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dirty="0" smtClean="0"/>
              <a:t>Лечение всех типов  нарушений</a:t>
            </a:r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543800" cy="914400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работы: </a:t>
            </a:r>
            <a:r>
              <a:rPr lang="ru-RU" sz="2400" dirty="0" smtClean="0"/>
              <a:t>Ознакомиться </a:t>
            </a:r>
            <a:r>
              <a:rPr lang="ru-RU" sz="2400" dirty="0"/>
              <a:t>с различными аномалиями прикуса у детей как врожденных так и приобретенных </a:t>
            </a:r>
            <a:br>
              <a:rPr lang="ru-RU" sz="2400" dirty="0"/>
            </a:b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74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268760"/>
            <a:ext cx="8676456" cy="4769073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dirty="0"/>
              <a:t>Аномалии зубов — различного рода отклонения зубов от норм (по количеству, размерам, форм, структуры и т.д.), как правило, врожденные или приобретенные нарушения функционирования зубочелюстной системы. Согласно зубоврачебной практике, различные аномалии зубов наблюдаются у 40-50% детей и подростков и 30-40% у взрослых. Несмотря на то, что аномалии зубов требуют порой длительного и многоэтапного лечения (</a:t>
            </a:r>
            <a:r>
              <a:rPr lang="ru-RU" dirty="0" err="1"/>
              <a:t>ортодонтического</a:t>
            </a:r>
            <a:r>
              <a:rPr lang="ru-RU" dirty="0"/>
              <a:t>, ортопедического, терапевтического, хирургического и т.д.), многие предпочитают закрывать глаза на наличии проблем, некоторые даже из проблемы пытаются сделать особенность (как в случае с </a:t>
            </a:r>
            <a:r>
              <a:rPr lang="ru-RU" dirty="0" err="1"/>
              <a:t>диастемой</a:t>
            </a:r>
            <a:r>
              <a:rPr lang="ru-RU" dirty="0"/>
              <a:t>, несмотря на очарование и шарм у некоторых публичных представительниц прекрасного пола, это в любом случае аномалия).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-22225"/>
            <a:ext cx="7543800" cy="914400"/>
          </a:xfrm>
        </p:spPr>
        <p:txBody>
          <a:bodyPr/>
          <a:lstStyle/>
          <a:p>
            <a:pPr algn="ctr"/>
            <a:r>
              <a:rPr lang="ru-RU" sz="2800" dirty="0" smtClean="0"/>
              <a:t>Аномалии зубов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5044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412776"/>
            <a:ext cx="7660373" cy="3921885"/>
          </a:xfrm>
        </p:spPr>
        <p:txBody>
          <a:bodyPr>
            <a:noAutofit/>
          </a:bodyPr>
          <a:lstStyle/>
          <a:p>
            <a:r>
              <a:rPr lang="ru-RU" sz="2000" dirty="0"/>
              <a:t>К причинам аномалии зубов относят:</a:t>
            </a:r>
          </a:p>
          <a:p>
            <a:r>
              <a:rPr lang="ru-RU" sz="2000" dirty="0"/>
              <a:t>Врожденный сифилис;</a:t>
            </a:r>
          </a:p>
          <a:p>
            <a:r>
              <a:rPr lang="ru-RU" sz="2000" dirty="0"/>
              <a:t>Наследственность;</a:t>
            </a:r>
          </a:p>
          <a:p>
            <a:r>
              <a:rPr lang="ru-RU" sz="2000" dirty="0"/>
              <a:t>Болезни щитовидной железы;</a:t>
            </a:r>
          </a:p>
          <a:p>
            <a:r>
              <a:rPr lang="ru-RU" sz="2000" dirty="0"/>
              <a:t>Травмы плода во время родов;</a:t>
            </a:r>
          </a:p>
          <a:p>
            <a:r>
              <a:rPr lang="ru-RU" sz="2000" dirty="0"/>
              <a:t>Рахит;</a:t>
            </a:r>
          </a:p>
          <a:p>
            <a:r>
              <a:rPr lang="ru-RU" sz="2000" dirty="0"/>
              <a:t>Гиповитаминоз;</a:t>
            </a:r>
          </a:p>
          <a:p>
            <a:r>
              <a:rPr lang="ru-RU" sz="2000" dirty="0"/>
              <a:t>Осложнение кариеса;</a:t>
            </a:r>
          </a:p>
          <a:p>
            <a:r>
              <a:rPr lang="ru-RU" sz="2000" dirty="0"/>
              <a:t>Недостаток места в зубном ряду;</a:t>
            </a:r>
          </a:p>
          <a:p>
            <a:r>
              <a:rPr lang="ru-RU" sz="2000" dirty="0"/>
              <a:t>Новообразования челюсти;</a:t>
            </a:r>
          </a:p>
          <a:p>
            <a:r>
              <a:rPr lang="ru-RU" sz="2000" dirty="0"/>
              <a:t>Хронические воспалительные процессы в области корней временных зубов;</a:t>
            </a:r>
          </a:p>
          <a:p>
            <a:r>
              <a:rPr lang="ru-RU" sz="2000" dirty="0"/>
              <a:t>Ранняя потеря зубов;</a:t>
            </a:r>
          </a:p>
          <a:p>
            <a:r>
              <a:rPr lang="ru-RU" sz="2000" dirty="0"/>
              <a:t>Недоразвитие альвеолярного отростка челюсти</a:t>
            </a: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Этиология аномалии </a:t>
            </a:r>
            <a:r>
              <a:rPr lang="ru-RU" b="1" dirty="0"/>
              <a:t>зубов</a:t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581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9512" y="1628800"/>
            <a:ext cx="7992888" cy="52292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I.   Аномалии отдельных зубов</a:t>
            </a:r>
          </a:p>
          <a:p>
            <a:r>
              <a:rPr lang="ru-RU" dirty="0"/>
              <a:t>		1. Аномалии числа зубов</a:t>
            </a:r>
          </a:p>
          <a:p>
            <a:r>
              <a:rPr lang="ru-RU" dirty="0"/>
              <a:t>		2. Аномалии величины и формы зубов</a:t>
            </a:r>
          </a:p>
          <a:p>
            <a:r>
              <a:rPr lang="ru-RU" dirty="0"/>
              <a:t>		3. Аномалии структуры твердых тканей зубов</a:t>
            </a:r>
          </a:p>
          <a:p>
            <a:r>
              <a:rPr lang="ru-RU" dirty="0"/>
              <a:t>		4. Нарушение процесса прорезывания зубов</a:t>
            </a:r>
          </a:p>
          <a:p>
            <a:r>
              <a:rPr lang="ru-RU" dirty="0"/>
              <a:t>II.  Аномалии зубных рядов</a:t>
            </a:r>
          </a:p>
          <a:p>
            <a:r>
              <a:rPr lang="ru-RU" dirty="0"/>
              <a:t>		1. </a:t>
            </a:r>
            <a:r>
              <a:rPr lang="ru-RU" dirty="0" err="1"/>
              <a:t>Аномалийное</a:t>
            </a:r>
            <a:r>
              <a:rPr lang="ru-RU" dirty="0"/>
              <a:t> положение отдельных зубов</a:t>
            </a:r>
          </a:p>
          <a:p>
            <a:r>
              <a:rPr lang="ru-RU" dirty="0"/>
              <a:t>		2. Скученное положение зубов</a:t>
            </a:r>
          </a:p>
          <a:p>
            <a:r>
              <a:rPr lang="ru-RU" dirty="0"/>
              <a:t>		3. </a:t>
            </a:r>
            <a:r>
              <a:rPr lang="ru-RU" dirty="0" err="1"/>
              <a:t>Тремы</a:t>
            </a:r>
            <a:r>
              <a:rPr lang="ru-RU" dirty="0"/>
              <a:t> между зубами</a:t>
            </a:r>
          </a:p>
          <a:p>
            <a:r>
              <a:rPr lang="ru-RU" dirty="0"/>
              <a:t> 		4. Аномалии формы зубных рядов</a:t>
            </a:r>
          </a:p>
          <a:p>
            <a:r>
              <a:rPr lang="ru-RU" dirty="0"/>
              <a:t>III. Аномалии прикуса</a:t>
            </a:r>
          </a:p>
          <a:p>
            <a:r>
              <a:rPr lang="ru-RU" dirty="0"/>
              <a:t>		 1. Сагиттальные аномалии</a:t>
            </a:r>
          </a:p>
          <a:p>
            <a:r>
              <a:rPr lang="ru-RU" dirty="0"/>
              <a:t>		 2. </a:t>
            </a:r>
            <a:r>
              <a:rPr lang="ru-RU" dirty="0" err="1"/>
              <a:t>Трансверзальные</a:t>
            </a:r>
            <a:r>
              <a:rPr lang="ru-RU" dirty="0"/>
              <a:t> аномалии</a:t>
            </a:r>
          </a:p>
          <a:p>
            <a:r>
              <a:rPr lang="ru-RU" dirty="0"/>
              <a:t>		 3. Вертикальные аномалии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344" y="404664"/>
            <a:ext cx="8867328" cy="1074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Клинико-морфологическая классификация </a:t>
            </a:r>
            <a:r>
              <a:rPr lang="ru-RU" dirty="0" err="1" smtClean="0"/>
              <a:t>Калвелиса</a:t>
            </a:r>
            <a:r>
              <a:rPr lang="ru-RU" dirty="0" smtClean="0"/>
              <a:t> Д.А. (1957)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781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545940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>I. Аномалии отдельных зубов</a:t>
            </a:r>
            <a:br>
              <a:rPr lang="ru-RU" dirty="0"/>
            </a:br>
            <a:r>
              <a:rPr lang="ru-RU" dirty="0"/>
              <a:t> 1 .Аномалии числа зубов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299510" y="1484784"/>
            <a:ext cx="2520280" cy="43204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Адентия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4"/>
          </p:nvPr>
        </p:nvSpPr>
        <p:spPr>
          <a:xfrm>
            <a:off x="4499992" y="1556792"/>
            <a:ext cx="3822192" cy="571872"/>
          </a:xfrm>
        </p:spPr>
        <p:txBody>
          <a:bodyPr/>
          <a:lstStyle/>
          <a:p>
            <a:r>
              <a:rPr lang="ru-RU" dirty="0"/>
              <a:t>Сверхкомплектные зубы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52" y="2128664"/>
            <a:ext cx="287583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843" y="4169853"/>
            <a:ext cx="2662055" cy="2258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864" y="4244964"/>
            <a:ext cx="2905459" cy="206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298" y="2128664"/>
            <a:ext cx="2888811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871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Этиология и патогенез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95536" y="1844824"/>
            <a:ext cx="3822192" cy="417646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Адентия у детей – патологическое состояние, при котором зубной ряд отсутствует частично или полностью из-за травмы, инфекционного заболевания или аномалий развития костной ткани. Заболевание приводит к нарушению речевой функции, проблемам с пережевыванием пищи, косметическим дефектам, в тяжелых случаях возможно развитие деформации лицевого скелета и различных патологий височно-нижнечелюстного сустава.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572000" y="1772816"/>
            <a:ext cx="3822192" cy="478225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Сверхкомплектные зубы Точной </a:t>
            </a:r>
            <a:r>
              <a:rPr lang="ru-RU" dirty="0"/>
              <a:t>причины появления большего количества зубов не установлено. Ученые предполагают, что излишние единицы зубов являются следствием плохой экологии, воздействия на человеческий организм вирусных инфекций, потребления будущими мамами алкоголя и наркотических средств.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У большинства людей </a:t>
            </a:r>
            <a:r>
              <a:rPr lang="ru-RU" dirty="0" err="1"/>
              <a:t>гипердонтия</a:t>
            </a:r>
            <a:r>
              <a:rPr lang="ru-RU" dirty="0"/>
              <a:t> выражена в одном сверхкомплектном зубе, у 25% таких зубов несколько, и, как правило, все они располагаются на одном зубном ряду.</a:t>
            </a:r>
          </a:p>
        </p:txBody>
      </p:sp>
    </p:spTree>
    <p:extLst>
      <p:ext uri="{BB962C8B-B14F-4D97-AF65-F5344CB8AC3E}">
        <p14:creationId xmlns:p14="http://schemas.microsoft.com/office/powerpoint/2010/main" val="396895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Диагностика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-14436" y="1772816"/>
            <a:ext cx="3822192" cy="37021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Сначала проводится визуальное и инструментальное обследование полости рта, в ходе которого врач может выявить:</a:t>
            </a:r>
          </a:p>
          <a:p>
            <a:r>
              <a:rPr lang="ru-RU" dirty="0"/>
              <a:t>причину утраты зубов; </a:t>
            </a:r>
          </a:p>
          <a:p>
            <a:r>
              <a:rPr lang="ru-RU" dirty="0"/>
              <a:t>наличие стоматологических или иных заболеваний; </a:t>
            </a:r>
          </a:p>
          <a:p>
            <a:r>
              <a:rPr lang="ru-RU" dirty="0"/>
              <a:t>состояние имеющих зубов, десен, слизистых тканей. </a:t>
            </a:r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>
          <a:xfrm>
            <a:off x="3635896" y="1628800"/>
            <a:ext cx="5688632" cy="6624736"/>
          </a:xfrm>
        </p:spPr>
        <p:txBody>
          <a:bodyPr>
            <a:noAutofit/>
          </a:bodyPr>
          <a:lstStyle/>
          <a:p>
            <a:r>
              <a:rPr lang="ru-RU" sz="2000" dirty="0"/>
              <a:t>Основным показанием к проведению диагностики является наличие в ротовой полости пациента «лишнего» зуба или явных признаков его прорезывания (болезненный бугорок или припухлость в области десны или неба). Все эти признаки можно выявить с помощью обычного визуального осмотра, в ходе которого стоматолог оценивает состояние ротовой полости. Для подтверждения диагноза и проведения дифференциальной диагностики делают рентгенологическое обследование – </a:t>
            </a:r>
            <a:r>
              <a:rPr lang="ru-RU" sz="2000" dirty="0" err="1"/>
              <a:t>ортопантомограмму</a:t>
            </a:r>
            <a:r>
              <a:rPr lang="ru-RU" sz="2000" dirty="0"/>
              <a:t>. Если необходимо осмотреть зубные ряды в нескольких плоскостях, дополнительно назначают компьютерную томографию (КТ). </a:t>
            </a:r>
          </a:p>
        </p:txBody>
      </p:sp>
    </p:spTree>
    <p:extLst>
      <p:ext uri="{BB962C8B-B14F-4D97-AF65-F5344CB8AC3E}">
        <p14:creationId xmlns:p14="http://schemas.microsoft.com/office/powerpoint/2010/main" val="62142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1673</Words>
  <Application>Microsoft Office PowerPoint</Application>
  <PresentationFormat>Экран (4:3)</PresentationFormat>
  <Paragraphs>144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Волна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 </vt:lpstr>
      <vt:lpstr>Цель работы:</vt:lpstr>
      <vt:lpstr>Задачи работы: Ознакомиться с различными аномалиями прикуса у детей как врожденных так и приобретенных  </vt:lpstr>
      <vt:lpstr>Аномалии зубов</vt:lpstr>
      <vt:lpstr>Этиология аномалии зубов </vt:lpstr>
      <vt:lpstr>Клинико-морфологическая классификация Калвелиса Д.А. (1957)</vt:lpstr>
      <vt:lpstr>I. Аномалии отдельных зубов  1 .Аномалии числа зубов </vt:lpstr>
      <vt:lpstr>Этиология и патогенез</vt:lpstr>
      <vt:lpstr>Диагностика </vt:lpstr>
      <vt:lpstr>Лечение</vt:lpstr>
      <vt:lpstr>I. 2 .Аномалии величины и формы зубов </vt:lpstr>
      <vt:lpstr>I. 3.  Аномалии структуры твердых тканей зубов </vt:lpstr>
      <vt:lpstr>Этиология и патогенез</vt:lpstr>
      <vt:lpstr>Диагностика </vt:lpstr>
      <vt:lpstr>Лечение </vt:lpstr>
      <vt:lpstr>I. 4. Нарушение прорезывания зубов </vt:lpstr>
      <vt:lpstr>Презентация PowerPoint</vt:lpstr>
      <vt:lpstr>II. Аномалии зубных рядов  2. Скученное положение зубов 3.Тремы между зубами (диастема)</vt:lpstr>
      <vt:lpstr>Этиология и патогенез</vt:lpstr>
      <vt:lpstr>Лечение </vt:lpstr>
      <vt:lpstr>II. Аномалии зубных рядов 4.Аномалии формы зубных рядов</vt:lpstr>
      <vt:lpstr>III. Аномалии прикуса</vt:lpstr>
      <vt:lpstr>Выводы: </vt:lpstr>
      <vt:lpstr>Список основных использованных источников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Кафедра стоматологии ИПО</dc:title>
  <dc:creator>Богдан</dc:creator>
  <cp:lastModifiedBy>Библиотека 7</cp:lastModifiedBy>
  <cp:revision>74</cp:revision>
  <dcterms:created xsi:type="dcterms:W3CDTF">2021-10-23T06:56:59Z</dcterms:created>
  <dcterms:modified xsi:type="dcterms:W3CDTF">2023-02-06T05:27:42Z</dcterms:modified>
</cp:coreProperties>
</file>