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5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9BD91-F1E7-4BA0-8B16-FAA0B16B04B5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8363F-4A0E-4D0E-9A1B-B18E0EC8D8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999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7D623-A2F7-475B-A38D-1BD4FB5D65A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5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099" y="99548"/>
            <a:ext cx="8747901" cy="10972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ФГБОУ ВО «Красноярский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государственный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медицинский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университет им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. проф. В.Ф.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Войно-Ясенецкого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»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Минздрава России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79912" y="5157192"/>
            <a:ext cx="51857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Декан лечебного факультета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Газенкампф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А.А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0264" y="6093296"/>
            <a:ext cx="7772400" cy="640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A80000"/>
                </a:solidFill>
              </a:rPr>
              <a:t>15 февраля 2017г.</a:t>
            </a:r>
            <a:endParaRPr lang="ru-RU" sz="2400" dirty="0">
              <a:solidFill>
                <a:srgbClr val="A8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6237312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815818" cy="13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1\Pictures\accr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39484">
            <a:off x="73354" y="2049295"/>
            <a:ext cx="3120987" cy="2442511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03848" y="1772816"/>
            <a:ext cx="5940152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rgbClr val="C00000"/>
                </a:solidFill>
              </a:rPr>
              <a:t>Первичная аккредитация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специалистов.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Что мы делаем сейчас?</a:t>
            </a:r>
            <a:endParaRPr lang="ru-RU" sz="4000" b="1" dirty="0">
              <a:solidFill>
                <a:srgbClr val="C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21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рапеция 6"/>
          <p:cNvSpPr/>
          <p:nvPr/>
        </p:nvSpPr>
        <p:spPr>
          <a:xfrm>
            <a:off x="1907704" y="1268760"/>
            <a:ext cx="5400600" cy="1584176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1475656" y="2852936"/>
            <a:ext cx="6264696" cy="1584176"/>
          </a:xfrm>
          <a:prstGeom prst="trapezoi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1054768" y="4437112"/>
            <a:ext cx="7117632" cy="1584176"/>
          </a:xfrm>
          <a:prstGeom prst="trapezoi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Этапы аккредитации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1844824"/>
            <a:ext cx="4392488" cy="7920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I. </a:t>
            </a:r>
            <a:r>
              <a:rPr lang="ru-RU" dirty="0" smtClean="0">
                <a:solidFill>
                  <a:srgbClr val="0070C0"/>
                </a:solidFill>
              </a:rPr>
              <a:t>Тестовый контроль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483768" y="3284984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Практические навыки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231740" y="4869160"/>
            <a:ext cx="4752528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Ситуационные задачи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11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652678" cy="10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1520" y="1482582"/>
            <a:ext cx="8712968" cy="14423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101600" dir="4800000" sx="101000" sy="101000" algn="tl" rotWithShape="0">
              <a:schemeClr val="accent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5436096" cy="90872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I. </a:t>
            </a:r>
            <a:r>
              <a:rPr lang="ru-RU" sz="3600" b="1" dirty="0" smtClean="0"/>
              <a:t>Тестовый контроль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859" y="764704"/>
            <a:ext cx="2664296" cy="792088"/>
          </a:xfrm>
          <a:effectLst/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Риски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971600" y="3490123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Действия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1628799"/>
            <a:ext cx="7488832" cy="1172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4350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вопросов.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Тотальный контроль.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149080"/>
            <a:ext cx="8712968" cy="21264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101600" dir="4800000" sx="101000" sy="101000" algn="tl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39552" y="4282211"/>
            <a:ext cx="7488832" cy="1883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Тесты </a:t>
            </a:r>
            <a:r>
              <a:rPr lang="ru-RU" sz="3200" dirty="0">
                <a:solidFill>
                  <a:schemeClr val="tx1"/>
                </a:solidFill>
              </a:rPr>
              <a:t>для ПА = тесты для </a:t>
            </a:r>
            <a:r>
              <a:rPr lang="ru-RU" sz="3200" dirty="0" smtClean="0">
                <a:solidFill>
                  <a:schemeClr val="tx1"/>
                </a:solidFill>
              </a:rPr>
              <a:t>ГИА.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Разбор </a:t>
            </a:r>
            <a:r>
              <a:rPr lang="ru-RU" sz="3200" dirty="0">
                <a:solidFill>
                  <a:schemeClr val="tx1"/>
                </a:solidFill>
              </a:rPr>
              <a:t>по дисциплинам, включение в </a:t>
            </a:r>
            <a:r>
              <a:rPr lang="ru-RU" sz="3200" dirty="0" smtClean="0">
                <a:solidFill>
                  <a:schemeClr val="tx1"/>
                </a:solidFill>
              </a:rPr>
              <a:t>ОП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Дистанционное обучение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 Репетиционные экзамены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200" dirty="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3200" dirty="0" smtClean="0">
              <a:solidFill>
                <a:schemeClr val="tx1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652678" cy="10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5" grpId="0"/>
      <p:bldP spid="6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6341588" y="1818765"/>
            <a:ext cx="2251236" cy="211447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6300192" y="2597009"/>
            <a:ext cx="2318262" cy="584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buNone/>
            </a:pPr>
            <a:r>
              <a:rPr lang="ru-RU" sz="2400" dirty="0" smtClean="0"/>
              <a:t>СЛР</a:t>
            </a:r>
            <a:endParaRPr lang="ru-RU" sz="2400" dirty="0"/>
          </a:p>
        </p:txBody>
      </p:sp>
      <p:sp>
        <p:nvSpPr>
          <p:cNvPr id="20" name="Овал 19"/>
          <p:cNvSpPr/>
          <p:nvPr/>
        </p:nvSpPr>
        <p:spPr>
          <a:xfrm>
            <a:off x="395536" y="1831887"/>
            <a:ext cx="2251236" cy="211447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395536" y="2371947"/>
            <a:ext cx="2318262" cy="111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buNone/>
            </a:pPr>
            <a:r>
              <a:rPr lang="ru-RU" sz="2400" dirty="0" err="1"/>
              <a:t>Физикальный</a:t>
            </a:r>
            <a:r>
              <a:rPr lang="ru-RU" sz="2400" dirty="0"/>
              <a:t> осмотр, сбор анамнеза</a:t>
            </a:r>
          </a:p>
        </p:txBody>
      </p:sp>
      <p:sp>
        <p:nvSpPr>
          <p:cNvPr id="22" name="Овал 21"/>
          <p:cNvSpPr/>
          <p:nvPr/>
        </p:nvSpPr>
        <p:spPr>
          <a:xfrm>
            <a:off x="3491880" y="1845010"/>
            <a:ext cx="2251236" cy="211447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491880" y="2385070"/>
            <a:ext cx="2318262" cy="111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buNone/>
            </a:pPr>
            <a:r>
              <a:rPr lang="ru-RU" sz="2400" dirty="0" err="1" smtClean="0"/>
              <a:t>Диспан-серизация</a:t>
            </a:r>
            <a:endParaRPr lang="ru-RU" sz="2400" dirty="0"/>
          </a:p>
        </p:txBody>
      </p:sp>
      <p:sp>
        <p:nvSpPr>
          <p:cNvPr id="24" name="Овал 23"/>
          <p:cNvSpPr/>
          <p:nvPr/>
        </p:nvSpPr>
        <p:spPr>
          <a:xfrm>
            <a:off x="1965706" y="3573202"/>
            <a:ext cx="2251236" cy="211447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1965706" y="4149266"/>
            <a:ext cx="2318262" cy="111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buNone/>
            </a:pPr>
            <a:r>
              <a:rPr lang="ru-RU" sz="2400" dirty="0" smtClean="0"/>
              <a:t>Неотложная медицинская помощь</a:t>
            </a:r>
            <a:endParaRPr lang="ru-RU" sz="2400" dirty="0"/>
          </a:p>
        </p:txBody>
      </p:sp>
      <p:sp>
        <p:nvSpPr>
          <p:cNvPr id="26" name="Овал 25"/>
          <p:cNvSpPr/>
          <p:nvPr/>
        </p:nvSpPr>
        <p:spPr>
          <a:xfrm>
            <a:off x="4932040" y="3618779"/>
            <a:ext cx="2251236" cy="211447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4932040" y="4194843"/>
            <a:ext cx="2318262" cy="1115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buNone/>
            </a:pPr>
            <a:r>
              <a:rPr lang="ru-RU" sz="2400" dirty="0" smtClean="0"/>
              <a:t>Экстренная медицинская помощь</a:t>
            </a:r>
            <a:endParaRPr lang="ru-RU" sz="2400" dirty="0"/>
          </a:p>
        </p:txBody>
      </p:sp>
      <p:pic>
        <p:nvPicPr>
          <p:cNvPr id="31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652678" cy="10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1907704" y="144016"/>
            <a:ext cx="5436096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C00000"/>
                </a:solidFill>
              </a:rPr>
              <a:t>II. </a:t>
            </a:r>
            <a:r>
              <a:rPr lang="ru-RU" sz="3600" b="1" dirty="0" smtClean="0">
                <a:solidFill>
                  <a:srgbClr val="C00000"/>
                </a:solidFill>
              </a:rPr>
              <a:t>Практические навыки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1520" y="1279646"/>
            <a:ext cx="8712968" cy="22933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101600" dir="4800000" sx="101000" sy="101000" algn="tl" rotWithShape="0">
              <a:schemeClr val="accent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5436096" cy="908720"/>
          </a:xfrm>
        </p:spPr>
        <p:txBody>
          <a:bodyPr>
            <a:normAutofit/>
          </a:bodyPr>
          <a:lstStyle/>
          <a:p>
            <a:r>
              <a:rPr lang="en-US" sz="3600" b="1" dirty="0"/>
              <a:t>II. </a:t>
            </a:r>
            <a:r>
              <a:rPr lang="ru-RU" sz="3600" b="1" dirty="0"/>
              <a:t>Практические навыки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58640"/>
            <a:ext cx="2664296" cy="792088"/>
          </a:xfrm>
          <a:effectLst/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Риски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27584" y="3645024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Действия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1196752"/>
            <a:ext cx="7488832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>
                <a:solidFill>
                  <a:schemeClr val="tx1"/>
                </a:solidFill>
              </a:rPr>
              <a:t> Непривычная </a:t>
            </a:r>
            <a:r>
              <a:rPr lang="ru-RU" sz="3000" dirty="0" smtClean="0">
                <a:solidFill>
                  <a:schemeClr val="tx1"/>
                </a:solidFill>
              </a:rPr>
              <a:t>обстановка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 Непонятные </a:t>
            </a:r>
            <a:r>
              <a:rPr lang="ru-RU" sz="3000" dirty="0">
                <a:solidFill>
                  <a:schemeClr val="tx1"/>
                </a:solidFill>
              </a:rPr>
              <a:t>критерии оценки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 Шаблонность </a:t>
            </a:r>
            <a:r>
              <a:rPr lang="ru-RU" sz="3000" dirty="0">
                <a:solidFill>
                  <a:schemeClr val="tx1"/>
                </a:solidFill>
              </a:rPr>
              <a:t>в </a:t>
            </a:r>
            <a:r>
              <a:rPr lang="ru-RU" sz="3000" dirty="0" smtClean="0">
                <a:solidFill>
                  <a:schemeClr val="tx1"/>
                </a:solidFill>
              </a:rPr>
              <a:t>подготовке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 «</a:t>
            </a:r>
            <a:r>
              <a:rPr lang="ru-RU" sz="3000" dirty="0">
                <a:solidFill>
                  <a:schemeClr val="tx1"/>
                </a:solidFill>
              </a:rPr>
              <a:t>Чужие» </a:t>
            </a:r>
            <a:r>
              <a:rPr lang="ru-RU" sz="3000" dirty="0" smtClean="0">
                <a:solidFill>
                  <a:schemeClr val="tx1"/>
                </a:solidFill>
              </a:rPr>
              <a:t>экзаменаторы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254924"/>
            <a:ext cx="8712968" cy="22704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101600" dir="4800000" sx="101000" sy="101000" algn="tl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48380" y="4426227"/>
            <a:ext cx="8616108" cy="2099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chemeClr val="tx1"/>
                </a:solidFill>
              </a:rPr>
              <a:t> Промежуточная </a:t>
            </a:r>
            <a:r>
              <a:rPr lang="ru-RU" sz="2800" dirty="0" smtClean="0">
                <a:solidFill>
                  <a:schemeClr val="tx1"/>
                </a:solidFill>
              </a:rPr>
              <a:t>и итоговая аттестация </a:t>
            </a:r>
            <a:r>
              <a:rPr lang="ru-RU" sz="2800" dirty="0">
                <a:solidFill>
                  <a:schemeClr val="tx1"/>
                </a:solidFill>
              </a:rPr>
              <a:t>по системе ПА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Максимальный охват в подготовке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Чек-лист </a:t>
            </a:r>
            <a:r>
              <a:rPr lang="ru-RU" sz="2800" dirty="0">
                <a:solidFill>
                  <a:schemeClr val="tx1"/>
                </a:solidFill>
              </a:rPr>
              <a:t>≠ 100% </a:t>
            </a:r>
            <a:r>
              <a:rPr lang="ru-RU" sz="2800" dirty="0" smtClean="0">
                <a:solidFill>
                  <a:schemeClr val="tx1"/>
                </a:solidFill>
              </a:rPr>
              <a:t>ответа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Точечная </a:t>
            </a:r>
            <a:r>
              <a:rPr lang="ru-RU" sz="2800" dirty="0">
                <a:solidFill>
                  <a:schemeClr val="tx1"/>
                </a:solidFill>
              </a:rPr>
              <a:t>работа с </a:t>
            </a:r>
            <a:r>
              <a:rPr lang="ru-RU" sz="2800" dirty="0" smtClean="0">
                <a:solidFill>
                  <a:schemeClr val="tx1"/>
                </a:solidFill>
              </a:rPr>
              <a:t>кадрами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21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652678" cy="10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92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5" grpId="0"/>
      <p:bldP spid="6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51520" y="1340769"/>
            <a:ext cx="8712968" cy="18001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101600" dir="4800000" sx="101000" sy="101000" algn="tl" rotWithShape="0">
              <a:schemeClr val="accent2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0"/>
            <a:ext cx="5436096" cy="908720"/>
          </a:xfrm>
        </p:spPr>
        <p:txBody>
          <a:bodyPr>
            <a:normAutofit/>
          </a:bodyPr>
          <a:lstStyle/>
          <a:p>
            <a:r>
              <a:rPr lang="en-US" sz="3600" b="1" dirty="0"/>
              <a:t>III. </a:t>
            </a:r>
            <a:r>
              <a:rPr lang="ru-RU" sz="3600" b="1" dirty="0"/>
              <a:t>Ситуационные задачи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389" y="548680"/>
            <a:ext cx="2664296" cy="792088"/>
          </a:xfrm>
          <a:effectLst/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Риски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48136" y="3580325"/>
            <a:ext cx="288032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Действия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39552" y="1340768"/>
            <a:ext cx="748883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>
                <a:solidFill>
                  <a:schemeClr val="tx1"/>
                </a:solidFill>
              </a:rPr>
              <a:t> 400 </a:t>
            </a:r>
            <a:r>
              <a:rPr lang="ru-RU" sz="3000" b="1" dirty="0">
                <a:solidFill>
                  <a:schemeClr val="tx1"/>
                </a:solidFill>
              </a:rPr>
              <a:t>неизвестных</a:t>
            </a:r>
            <a:r>
              <a:rPr lang="ru-RU" sz="3000" dirty="0">
                <a:solidFill>
                  <a:schemeClr val="tx1"/>
                </a:solidFill>
              </a:rPr>
              <a:t> задач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«Чужие» экзаменаторы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«</a:t>
            </a:r>
            <a:r>
              <a:rPr lang="ru-RU" sz="3000" dirty="0" smtClean="0">
                <a:solidFill>
                  <a:schemeClr val="tx1"/>
                </a:solidFill>
              </a:rPr>
              <a:t>Проскользнувшие»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254924"/>
            <a:ext cx="8712968" cy="16943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101600" dir="4800000" sx="101000" sy="101000" algn="tl" rotWithShape="0">
              <a:schemeClr val="accent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39552" y="4426227"/>
            <a:ext cx="7488832" cy="1379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>
                <a:solidFill>
                  <a:schemeClr val="tx1"/>
                </a:solidFill>
              </a:rPr>
              <a:t> </a:t>
            </a:r>
            <a:r>
              <a:rPr lang="ru-RU" sz="3000" dirty="0" smtClean="0">
                <a:solidFill>
                  <a:schemeClr val="tx1"/>
                </a:solidFill>
              </a:rPr>
              <a:t>Задачи для ГИА = задачи для ПА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Точечная </a:t>
            </a:r>
            <a:r>
              <a:rPr lang="ru-RU" sz="3000" dirty="0">
                <a:solidFill>
                  <a:schemeClr val="tx1"/>
                </a:solidFill>
              </a:rPr>
              <a:t>работа с кадрами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000" dirty="0" smtClean="0">
                <a:solidFill>
                  <a:schemeClr val="tx1"/>
                </a:solidFill>
              </a:rPr>
              <a:t> Барьер </a:t>
            </a:r>
            <a:r>
              <a:rPr lang="ru-RU" sz="3000" dirty="0">
                <a:solidFill>
                  <a:schemeClr val="tx1"/>
                </a:solidFill>
              </a:rPr>
              <a:t>ФГОС </a:t>
            </a:r>
            <a:r>
              <a:rPr lang="ru-RU" sz="3000" dirty="0" smtClean="0">
                <a:solidFill>
                  <a:schemeClr val="tx1"/>
                </a:solidFill>
              </a:rPr>
              <a:t>ВО</a:t>
            </a:r>
            <a:endParaRPr lang="ru-RU" sz="3000" dirty="0">
              <a:solidFill>
                <a:schemeClr val="tx1"/>
              </a:solidFill>
            </a:endParaRPr>
          </a:p>
        </p:txBody>
      </p:sp>
      <p:pic>
        <p:nvPicPr>
          <p:cNvPr id="18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652678" cy="109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05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5" grpId="0"/>
      <p:bldP spid="6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70" y="-8708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Секретари ГИА – 2017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8366" y="827314"/>
            <a:ext cx="6264696" cy="115212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к.м.н., доцент кафедры Внутренних болезней № 2 с курсом ПО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9" name="Picture 5" descr="C:\Users\gazenkampfaa\Documents\Деканат\Деканат_новая_эра\Ученый_совет_факультета\Ученый совет_2017\Февраль_2017\крапоши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27314"/>
            <a:ext cx="136525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gazenkampfaa\Documents\Деканат\Деканат_новая_эра\Ученый_совет_факультета\Ученый совет_2017\Февраль_2017\гасым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44" y="4725144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gazenkampfaa\Documents\Деканат\Деканат_новая_эра\Ученый_совет_факультета\Ученый совет_2017\Февраль_2017\пелипецка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9" y="2778885"/>
            <a:ext cx="1349995" cy="1802243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2411760" y="2778885"/>
            <a:ext cx="6264696" cy="115212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к.м.н., ассистент кафедры Внутренних болезней № 1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2443606" y="4725144"/>
            <a:ext cx="6448874" cy="13681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ассистент кафедры нервных болезней</a:t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>с курсом медицинской реабилитации ПО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82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194</Words>
  <Application>Microsoft Office PowerPoint</Application>
  <PresentationFormat>Экран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ФГБОУ ВО «Красноярский государственный медицинский университет им. проф. В.Ф. Войно-Ясенецкого»  Минздрава России</vt:lpstr>
      <vt:lpstr>Этапы аккредитации</vt:lpstr>
      <vt:lpstr>I. Тестовый контроль</vt:lpstr>
      <vt:lpstr>Презентация PowerPoint</vt:lpstr>
      <vt:lpstr>II. Практические навыки</vt:lpstr>
      <vt:lpstr>III. Ситуационные задачи</vt:lpstr>
      <vt:lpstr>Секретари ГИА –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Gazenkampf_MD</dc:creator>
  <cp:lastModifiedBy>Газенкампф Андрей Александрович</cp:lastModifiedBy>
  <cp:revision>25</cp:revision>
  <dcterms:created xsi:type="dcterms:W3CDTF">2017-02-12T09:29:31Z</dcterms:created>
  <dcterms:modified xsi:type="dcterms:W3CDTF">2017-02-16T04:25:50Z</dcterms:modified>
</cp:coreProperties>
</file>