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катерина В. Харитонова" initials="ЕВХ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9771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344D2-3FB9-4758-9DB3-FB3C95C9BE9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C54C5-2C60-4743-9925-0F7241940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8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20</a:t>
            </a:r>
            <a:r>
              <a:rPr lang="ru-RU" dirty="0" smtClean="0"/>
              <a:t>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20</a:t>
            </a:r>
            <a:r>
              <a:rPr lang="ru-RU" dirty="0" smtClean="0"/>
              <a:t>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должность с заглавной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заглавной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 отступ </a:t>
            </a:r>
            <a:r>
              <a:rPr lang="ru-RU" sz="1100" i="1" dirty="0">
                <a:solidFill>
                  <a:srgbClr val="FF0000"/>
                </a:solidFill>
              </a:rPr>
              <a:t>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/>
              <a:t>Кафедра биохимии с курсом медицинской, фармацевтической и токсикологической </a:t>
            </a:r>
            <a:r>
              <a:rPr lang="ru-RU" sz="1800" dirty="0" smtClean="0"/>
              <a:t>химии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 отступ в текстовой области слайда</a:t>
            </a:r>
            <a:endParaRPr lang="ru-RU" sz="1100" i="1" dirty="0"/>
          </a:p>
          <a:p>
            <a:pPr marL="0" indent="0" algn="ctr">
              <a:buNone/>
            </a:pPr>
            <a:r>
              <a:rPr lang="ru-RU" sz="2800" b="1" dirty="0" smtClean="0"/>
              <a:t>ТОКСИКОЛОГИЧЕСКАЯ </a:t>
            </a:r>
            <a:r>
              <a:rPr lang="ru-RU" sz="2800" b="1" dirty="0"/>
              <a:t>ХИМИЯ В СХЕМАХ, ТАБЛИЦАХ, </a:t>
            </a:r>
            <a:r>
              <a:rPr lang="ru-RU" sz="2800" b="1" dirty="0" smtClean="0"/>
              <a:t>РИСУНКАХ</a:t>
            </a:r>
            <a:r>
              <a:rPr lang="ru-RU" sz="2800" b="1" baseline="30000" dirty="0" smtClean="0"/>
              <a:t>3</a:t>
            </a:r>
          </a:p>
          <a:p>
            <a:pPr marL="0" indent="0" algn="r">
              <a:buNone/>
            </a:pPr>
            <a:r>
              <a:rPr lang="ru-RU" sz="1800" dirty="0" smtClean="0"/>
              <a:t>                				</a:t>
            </a:r>
            <a:endParaRPr lang="ru-RU" sz="14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800" dirty="0" err="1" smtClean="0"/>
              <a:t>видеолекция</a:t>
            </a:r>
            <a:r>
              <a:rPr lang="ru-RU" sz="1800" dirty="0" smtClean="0"/>
              <a:t> </a:t>
            </a:r>
            <a:r>
              <a:rPr lang="ru-RU" sz="1800" dirty="0"/>
              <a:t>для студентов 1 </a:t>
            </a:r>
            <a:r>
              <a:rPr lang="ru-RU" sz="1800" dirty="0" smtClean="0"/>
              <a:t>курса,</a:t>
            </a:r>
            <a:r>
              <a:rPr lang="ru-RU" sz="1800" baseline="30000" dirty="0" smtClean="0"/>
              <a:t> </a:t>
            </a:r>
            <a:r>
              <a:rPr lang="ru-RU" sz="1800" baseline="30000" dirty="0"/>
              <a:t>4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baseline="30000" dirty="0"/>
              <a:t>5</a:t>
            </a:r>
            <a:r>
              <a:rPr lang="ru-RU" sz="1800" dirty="0" smtClean="0"/>
              <a:t>обучающихся </a:t>
            </a:r>
            <a:r>
              <a:rPr lang="ru-RU" sz="1800" dirty="0"/>
              <a:t>по специальности 31.05.01 Лечебное </a:t>
            </a:r>
            <a:r>
              <a:rPr lang="ru-RU" sz="1800" dirty="0" smtClean="0"/>
              <a:t>дело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к.б.н</a:t>
            </a:r>
            <a:r>
              <a:rPr lang="ru-RU" sz="1800" dirty="0"/>
              <a:t>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/>
              <a:t>Виктор Андреевич </a:t>
            </a:r>
            <a:r>
              <a:rPr lang="ru-RU" sz="1800" dirty="0" smtClean="0"/>
              <a:t>Кутяков</a:t>
            </a:r>
            <a:r>
              <a:rPr lang="ru-RU" sz="1800" baseline="30000" dirty="0" smtClean="0"/>
              <a:t>6</a:t>
            </a:r>
            <a:endParaRPr lang="ru-RU" sz="1800" baseline="30000" dirty="0"/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Красноярск</a:t>
            </a: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 smtClean="0"/>
              <a:t>7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83968" y="2852936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55976" y="3819868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3968" y="162880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54868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4725144"/>
            <a:ext cx="0" cy="93610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3" y="4962272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smtClean="0">
                <a:solidFill>
                  <a:srgbClr val="FF0000"/>
                </a:solidFill>
              </a:rPr>
              <a:t>отступ</a:t>
            </a:r>
            <a:r>
              <a:rPr lang="ru-RU" sz="1100" i="1" dirty="0" smtClean="0">
                <a:solidFill>
                  <a:srgbClr val="FF0000"/>
                </a:solidFill>
              </a:rPr>
              <a:t>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3819868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отступ</a:t>
            </a:r>
            <a:r>
              <a:rPr lang="ru-RU" sz="1100" i="1" dirty="0" smtClean="0">
                <a:solidFill>
                  <a:srgbClr val="FF0000"/>
                </a:solidFill>
              </a:rPr>
              <a:t>(-ы</a:t>
            </a:r>
            <a:r>
              <a:rPr lang="ru-RU" sz="1100" i="1" dirty="0">
                <a:solidFill>
                  <a:srgbClr val="FF0000"/>
                </a:solidFill>
              </a:rPr>
              <a:t>) в зависимости от объема текста на слайде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2938155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отступ</a:t>
            </a:r>
            <a:r>
              <a:rPr lang="ru-RU" sz="1100" i="1" dirty="0" smtClean="0">
                <a:solidFill>
                  <a:srgbClr val="FF0000"/>
                </a:solidFill>
              </a:rPr>
              <a:t>(-ы</a:t>
            </a:r>
            <a:r>
              <a:rPr lang="ru-RU" sz="1100" i="1" dirty="0">
                <a:solidFill>
                  <a:srgbClr val="FF0000"/>
                </a:solidFill>
              </a:rPr>
              <a:t>) в зависимости от объема текста на слайде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959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</a:t>
            </a:r>
            <a:r>
              <a:rPr lang="ru-RU" sz="1400" i="1" dirty="0" smtClean="0">
                <a:solidFill>
                  <a:srgbClr val="FF0000"/>
                </a:solidFill>
              </a:rPr>
              <a:t>1 </a:t>
            </a:r>
            <a:r>
              <a:rPr lang="ru-RU" sz="1400" i="1" dirty="0">
                <a:solidFill>
                  <a:srgbClr val="FF0000"/>
                </a:solidFill>
              </a:rPr>
              <a:t>отступ в </a:t>
            </a:r>
            <a:r>
              <a:rPr lang="ru-RU" sz="14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400" i="1" dirty="0">
                <a:solidFill>
                  <a:srgbClr val="FF0000"/>
                </a:solidFill>
              </a:rPr>
              <a:t>слайда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Кафедра биохимии с курсом медицинской, фармацевтической и токсикологической </a:t>
            </a:r>
            <a:r>
              <a:rPr lang="ru-RU" sz="1800" dirty="0" smtClean="0"/>
              <a:t>химии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                  </a:t>
            </a:r>
            <a:r>
              <a:rPr lang="ru-RU" sz="1400" i="1" dirty="0" smtClean="0">
                <a:solidFill>
                  <a:srgbClr val="FF0000"/>
                </a:solidFill>
              </a:rPr>
              <a:t>1 отступ в текстовой области слайда</a:t>
            </a:r>
            <a:endParaRPr lang="ru-RU" sz="1400" i="1" dirty="0"/>
          </a:p>
          <a:p>
            <a:pPr marL="0" indent="0" algn="ctr">
              <a:buNone/>
            </a:pPr>
            <a:r>
              <a:rPr lang="ru-RU" sz="2800" b="1" dirty="0" smtClean="0"/>
              <a:t>ТОКСИКОЛОГИЧЕСКАЯ </a:t>
            </a:r>
            <a:r>
              <a:rPr lang="ru-RU" sz="2800" b="1" dirty="0"/>
              <a:t>ХИМИЯ В СХЕМАХ, ТАБЛИЦАХ, </a:t>
            </a:r>
            <a:r>
              <a:rPr lang="ru-RU" sz="2800" b="1" dirty="0" smtClean="0"/>
              <a:t>РИСУНКАХ</a:t>
            </a:r>
            <a:r>
              <a:rPr lang="ru-RU" sz="2800" b="1" baseline="30000" dirty="0" smtClean="0"/>
              <a:t>3</a:t>
            </a:r>
          </a:p>
          <a:p>
            <a:pPr marL="0" indent="0">
              <a:buNone/>
            </a:pPr>
            <a:r>
              <a:rPr lang="ru-RU" sz="1800" dirty="0" smtClean="0"/>
              <a:t>				      </a:t>
            </a:r>
            <a:r>
              <a:rPr lang="ru-RU" sz="1400" i="1" dirty="0" smtClean="0">
                <a:solidFill>
                  <a:srgbClr val="FF0000"/>
                </a:solidFill>
              </a:rPr>
              <a:t>отступ(-ы) в зависимости от объема текста на слайде</a:t>
            </a:r>
            <a:endParaRPr lang="ru-RU" sz="1400" i="1" dirty="0" smtClean="0"/>
          </a:p>
          <a:p>
            <a:pPr marL="0" indent="0" algn="ctr">
              <a:buNone/>
            </a:pPr>
            <a:r>
              <a:rPr lang="ru-RU" sz="2100" dirty="0" err="1" smtClean="0"/>
              <a:t>видеолекция</a:t>
            </a:r>
            <a:r>
              <a:rPr lang="ru-RU" sz="2100" dirty="0" smtClean="0"/>
              <a:t> </a:t>
            </a:r>
            <a:r>
              <a:rPr lang="ru-RU" sz="2100" dirty="0"/>
              <a:t>для студентов 1 </a:t>
            </a:r>
            <a:r>
              <a:rPr lang="ru-RU" sz="2100" dirty="0" smtClean="0"/>
              <a:t>курса,</a:t>
            </a:r>
            <a:r>
              <a:rPr lang="ru-RU" sz="2100" baseline="30000" dirty="0" smtClean="0"/>
              <a:t>4</a:t>
            </a:r>
            <a:endParaRPr lang="ru-RU" sz="2100" dirty="0"/>
          </a:p>
          <a:p>
            <a:pPr marL="0" indent="0" algn="ctr">
              <a:buNone/>
            </a:pPr>
            <a:r>
              <a:rPr lang="ru-RU" sz="2100" baseline="30000" dirty="0"/>
              <a:t>5</a:t>
            </a:r>
            <a:r>
              <a:rPr lang="ru-RU" sz="2100" dirty="0" smtClean="0"/>
              <a:t>обучающихся </a:t>
            </a:r>
            <a:r>
              <a:rPr lang="ru-RU" sz="2100" dirty="0"/>
              <a:t>по специальности 31.05.01 Лечебное </a:t>
            </a:r>
            <a:r>
              <a:rPr lang="ru-RU" sz="2100" dirty="0" smtClean="0"/>
              <a:t>дело</a:t>
            </a: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2100" dirty="0" smtClean="0"/>
              <a:t>В </a:t>
            </a:r>
            <a:r>
              <a:rPr lang="ru-RU" sz="2100" dirty="0"/>
              <a:t>2 </a:t>
            </a:r>
            <a:r>
              <a:rPr lang="ru-RU" sz="2100" dirty="0" smtClean="0"/>
              <a:t>частях</a:t>
            </a:r>
            <a:r>
              <a:rPr lang="ru-RU" sz="2100" baseline="30000" dirty="0" smtClean="0"/>
              <a:t>6</a:t>
            </a:r>
            <a:r>
              <a:rPr lang="ru-RU" sz="2100" dirty="0" smtClean="0"/>
              <a:t> </a:t>
            </a:r>
            <a:endParaRPr lang="ru-RU" sz="2100" dirty="0"/>
          </a:p>
          <a:p>
            <a:pPr marL="0" indent="0" algn="ctr">
              <a:buNone/>
            </a:pPr>
            <a:r>
              <a:rPr lang="ru-RU" sz="2100" dirty="0"/>
              <a:t>Часть </a:t>
            </a:r>
            <a:r>
              <a:rPr lang="ru-RU" sz="2100" dirty="0" smtClean="0"/>
              <a:t>1</a:t>
            </a:r>
            <a:r>
              <a:rPr lang="ru-RU" sz="1800" baseline="30000" dirty="0" smtClean="0"/>
              <a:t>7</a:t>
            </a:r>
            <a:r>
              <a:rPr lang="ru-RU" sz="1800" baseline="300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2100" dirty="0" smtClean="0"/>
              <a:t>к.б.н</a:t>
            </a:r>
            <a:r>
              <a:rPr lang="ru-RU" sz="2100" dirty="0"/>
              <a:t>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100" dirty="0"/>
              <a:t>Виктор Андреевич </a:t>
            </a:r>
            <a:r>
              <a:rPr lang="ru-RU" sz="2100" dirty="0" smtClean="0"/>
              <a:t>Кутяков</a:t>
            </a:r>
            <a:r>
              <a:rPr lang="ru-RU" sz="1800" baseline="30000" dirty="0"/>
              <a:t>8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900" dirty="0" smtClean="0"/>
              <a:t>Красноярск</a:t>
            </a:r>
            <a:endParaRPr lang="ru-RU" sz="19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900" dirty="0" smtClean="0"/>
              <a:t>2021</a:t>
            </a:r>
            <a:r>
              <a:rPr lang="ru-RU" sz="1900" baseline="30000" dirty="0" smtClean="0"/>
              <a:t>9</a:t>
            </a:r>
            <a:r>
              <a:rPr lang="ru-RU" sz="1900" baseline="30000" dirty="0"/>
              <a:t> </a:t>
            </a:r>
            <a:endParaRPr lang="ru-RU" sz="19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355976" y="2420888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27984" y="3221258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55976" y="1605832"/>
            <a:ext cx="0" cy="26506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5976" y="54868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4661847"/>
            <a:ext cx="0" cy="93610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65777" y="4974870"/>
            <a:ext cx="30963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5" y="3221258"/>
            <a:ext cx="3926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rgbClr val="FF0000"/>
                </a:solidFill>
              </a:rPr>
              <a:t>отступ (-ы) в зависимости от объема текста на слайде</a:t>
            </a:r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499992" y="4001244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9993" y="3992445"/>
            <a:ext cx="4104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F0000"/>
                </a:solidFill>
              </a:rPr>
              <a:t>отступ(-</a:t>
            </a:r>
            <a:r>
              <a:rPr lang="ru-RU" sz="1200" i="1" dirty="0">
                <a:solidFill>
                  <a:srgbClr val="FF0000"/>
                </a:solidFill>
              </a:rPr>
              <a:t>ы) в зависимости от объема текста на слайде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88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/>
              <a:t>Prof. V.F. </a:t>
            </a:r>
            <a:r>
              <a:rPr lang="en-US" sz="2000" dirty="0" err="1"/>
              <a:t>Voino-Yasenetsky</a:t>
            </a:r>
            <a:r>
              <a:rPr lang="en-US" sz="2000" dirty="0"/>
              <a:t> </a:t>
            </a:r>
            <a:r>
              <a:rPr lang="en-US" sz="2000" dirty="0" err="1"/>
              <a:t>KrasSMU</a:t>
            </a:r>
            <a:r>
              <a:rPr lang="en-US" sz="2000" dirty="0"/>
              <a:t>, MOH, Russian </a:t>
            </a:r>
            <a:r>
              <a:rPr lang="en-US" sz="2000" dirty="0" smtClean="0"/>
              <a:t>Federation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 </a:t>
            </a:r>
            <a:r>
              <a:rPr lang="ru-RU" sz="1100" i="1" dirty="0">
                <a:solidFill>
                  <a:srgbClr val="FF0000"/>
                </a:solidFill>
              </a:rPr>
              <a:t>отступ 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en-US" sz="1800" dirty="0"/>
              <a:t>Department of Biological Chemistry with courses in Medical, Pharmaceutical,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>and Toxicological </a:t>
            </a:r>
            <a:r>
              <a:rPr lang="en-US" sz="1800" dirty="0" smtClean="0"/>
              <a:t>Chemistry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ru-RU" sz="3000" b="1" dirty="0" smtClean="0"/>
          </a:p>
          <a:p>
            <a:pPr marL="0" indent="0" algn="ctr">
              <a:buNone/>
            </a:pPr>
            <a:r>
              <a:rPr lang="ru-RU" sz="3000" b="1" dirty="0" smtClean="0"/>
              <a:t>TOXICOLOGICAL </a:t>
            </a:r>
            <a:r>
              <a:rPr lang="ru-RU" sz="3000" b="1" dirty="0"/>
              <a:t>CHEMISTRY IN DIAGRAMS, </a:t>
            </a:r>
            <a:endParaRPr lang="ru-RU" sz="3000" dirty="0"/>
          </a:p>
          <a:p>
            <a:pPr marL="0" indent="0" algn="ctr">
              <a:buNone/>
            </a:pPr>
            <a:r>
              <a:rPr lang="ru-RU" sz="3000" b="1" dirty="0"/>
              <a:t>FIGURES, AND </a:t>
            </a:r>
            <a:r>
              <a:rPr lang="ru-RU" sz="3000" b="1" dirty="0" smtClean="0"/>
              <a:t>TABLES</a:t>
            </a:r>
            <a:r>
              <a:rPr lang="ru-RU" sz="2800" b="1" baseline="30000" dirty="0" smtClean="0"/>
              <a:t>3</a:t>
            </a:r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</a:t>
            </a:r>
            <a:r>
              <a:rPr lang="ru-RU" sz="1400" i="1" dirty="0" smtClean="0">
                <a:solidFill>
                  <a:srgbClr val="FF0000"/>
                </a:solidFill>
              </a:rPr>
              <a:t>отступ(-</a:t>
            </a:r>
            <a:r>
              <a:rPr lang="ru-RU" sz="1400" i="1" dirty="0">
                <a:solidFill>
                  <a:srgbClr val="FF0000"/>
                </a:solidFill>
              </a:rPr>
              <a:t>ы) в зависимости от объема текста на слайде</a:t>
            </a:r>
            <a:endParaRPr lang="ru-RU" sz="1400" i="1" dirty="0"/>
          </a:p>
          <a:p>
            <a:pPr marL="0" indent="0" algn="ctr">
              <a:buNone/>
            </a:pPr>
            <a:endParaRPr lang="ru-RU" sz="14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video lecture for the 1</a:t>
            </a:r>
            <a:r>
              <a:rPr lang="en-US" sz="1800" baseline="30000" dirty="0"/>
              <a:t>st</a:t>
            </a:r>
            <a:r>
              <a:rPr lang="en-US" sz="1800" dirty="0"/>
              <a:t> year </a:t>
            </a:r>
            <a:r>
              <a:rPr lang="en-US" sz="1800" dirty="0" smtClean="0"/>
              <a:t>students</a:t>
            </a:r>
            <a:r>
              <a:rPr lang="ru-RU" sz="1800" dirty="0" smtClean="0"/>
              <a:t>,</a:t>
            </a:r>
            <a:r>
              <a:rPr lang="ru-RU" sz="1800" baseline="30000" dirty="0" smtClean="0"/>
              <a:t> </a:t>
            </a:r>
            <a:r>
              <a:rPr lang="ru-RU" sz="1800" baseline="30000" dirty="0"/>
              <a:t>4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baseline="30000" dirty="0" smtClean="0"/>
              <a:t>5</a:t>
            </a:r>
            <a:r>
              <a:rPr lang="en-US" sz="1800" dirty="0"/>
              <a:t>majoring </a:t>
            </a:r>
            <a:r>
              <a:rPr lang="ru-RU" sz="1800" dirty="0"/>
              <a:t> </a:t>
            </a:r>
            <a:r>
              <a:rPr lang="en-US" sz="1800" dirty="0"/>
              <a:t>in the specialty 31.05.01 General Medicine</a:t>
            </a: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r">
              <a:buNone/>
            </a:pPr>
            <a:r>
              <a:rPr lang="en-US" sz="1800" dirty="0" err="1"/>
              <a:t>Cand</a:t>
            </a:r>
            <a:r>
              <a:rPr lang="en-US" sz="1800" dirty="0"/>
              <a:t>. Sc. (Biology), </a:t>
            </a:r>
            <a:endParaRPr lang="ru-RU" sz="1800" dirty="0" smtClean="0"/>
          </a:p>
          <a:p>
            <a:pPr marL="0" indent="0" algn="r">
              <a:buNone/>
            </a:pPr>
            <a:r>
              <a:rPr lang="en-US" sz="1800" dirty="0" smtClean="0"/>
              <a:t>Associate </a:t>
            </a:r>
            <a:r>
              <a:rPr lang="en-US" sz="1800" dirty="0"/>
              <a:t>Prof.  </a:t>
            </a:r>
            <a:endParaRPr lang="ru-RU" sz="18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800" dirty="0"/>
              <a:t>Victor A. </a:t>
            </a:r>
            <a:r>
              <a:rPr lang="en-US" sz="1800" dirty="0" err="1" smtClean="0"/>
              <a:t>Kutyakov</a:t>
            </a:r>
            <a:r>
              <a:rPr lang="ru-RU" sz="1800" baseline="30000" dirty="0" smtClean="0"/>
              <a:t>6</a:t>
            </a:r>
            <a:endParaRPr lang="ru-RU" sz="1800" baseline="30000" dirty="0"/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/>
              <a:t>Krasnoyarsk</a:t>
            </a: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 smtClean="0"/>
              <a:t>7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355976" y="2852936"/>
            <a:ext cx="0" cy="504056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26843" y="3964748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30452" y="1484784"/>
            <a:ext cx="0" cy="504056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1413" y="54868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4941168"/>
            <a:ext cx="0" cy="72008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1269" y="5085764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47034" y="3858755"/>
            <a:ext cx="3797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5350" algn="l"/>
              </a:tabLst>
            </a:pPr>
            <a:r>
              <a:rPr lang="ru-RU" sz="1300" i="1" dirty="0" smtClean="0">
                <a:solidFill>
                  <a:srgbClr val="FF0000"/>
                </a:solidFill>
              </a:rPr>
              <a:t>отступ</a:t>
            </a:r>
            <a:r>
              <a:rPr lang="ru-RU" sz="1200" i="1" dirty="0" smtClean="0">
                <a:solidFill>
                  <a:srgbClr val="FF0000"/>
                </a:solidFill>
              </a:rPr>
              <a:t>(-</a:t>
            </a:r>
            <a:r>
              <a:rPr lang="ru-RU" sz="1200" i="1" dirty="0">
                <a:solidFill>
                  <a:srgbClr val="FF0000"/>
                </a:solidFill>
              </a:rPr>
              <a:t>ы)</a:t>
            </a:r>
            <a:r>
              <a:rPr lang="ru-RU" sz="1300" i="1" dirty="0" smtClean="0">
                <a:solidFill>
                  <a:srgbClr val="FF0000"/>
                </a:solidFill>
              </a:rPr>
              <a:t> </a:t>
            </a:r>
            <a:r>
              <a:rPr lang="ru-RU" sz="1300" i="1" dirty="0">
                <a:solidFill>
                  <a:srgbClr val="FF0000"/>
                </a:solidFill>
              </a:rPr>
              <a:t>в зависимости от объема текста </a:t>
            </a:r>
            <a:r>
              <a:rPr lang="ru-RU" sz="1300" i="1" dirty="0" smtClean="0">
                <a:solidFill>
                  <a:srgbClr val="FF0000"/>
                </a:solidFill>
              </a:rPr>
              <a:t>на слайде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471020" y="1496397"/>
            <a:ext cx="3797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5350" algn="l"/>
              </a:tabLst>
            </a:pPr>
            <a:r>
              <a:rPr lang="ru-RU" sz="1300" i="1" dirty="0" smtClean="0">
                <a:solidFill>
                  <a:srgbClr val="FF0000"/>
                </a:solidFill>
              </a:rPr>
              <a:t>отступ</a:t>
            </a:r>
            <a:r>
              <a:rPr lang="ru-RU" sz="1200" i="1" dirty="0" smtClean="0">
                <a:solidFill>
                  <a:srgbClr val="FF0000"/>
                </a:solidFill>
              </a:rPr>
              <a:t>(-</a:t>
            </a:r>
            <a:r>
              <a:rPr lang="ru-RU" sz="1200" i="1" dirty="0">
                <a:solidFill>
                  <a:srgbClr val="FF0000"/>
                </a:solidFill>
              </a:rPr>
              <a:t>ы)</a:t>
            </a:r>
            <a:r>
              <a:rPr lang="ru-RU" sz="1300" i="1" dirty="0" smtClean="0">
                <a:solidFill>
                  <a:srgbClr val="FF0000"/>
                </a:solidFill>
              </a:rPr>
              <a:t> </a:t>
            </a:r>
            <a:r>
              <a:rPr lang="ru-RU" sz="1300" i="1" dirty="0">
                <a:solidFill>
                  <a:srgbClr val="FF0000"/>
                </a:solidFill>
              </a:rPr>
              <a:t>в зависимости от объема текста </a:t>
            </a:r>
            <a:r>
              <a:rPr lang="ru-RU" sz="1300" i="1" dirty="0" smtClean="0">
                <a:solidFill>
                  <a:srgbClr val="FF0000"/>
                </a:solidFill>
              </a:rPr>
              <a:t>на слайде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7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804" y="260647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/>
              <a:t>Prof. V.F. </a:t>
            </a:r>
            <a:r>
              <a:rPr lang="en-US" sz="2000" dirty="0" err="1"/>
              <a:t>Voino-Yasenetsky</a:t>
            </a:r>
            <a:r>
              <a:rPr lang="en-US" sz="2000" dirty="0"/>
              <a:t> </a:t>
            </a:r>
            <a:r>
              <a:rPr lang="en-US" sz="2000" dirty="0" err="1"/>
              <a:t>KrasSMU</a:t>
            </a:r>
            <a:r>
              <a:rPr lang="en-US" sz="2000" dirty="0"/>
              <a:t>, MOH, Russian Federation</a:t>
            </a:r>
            <a:r>
              <a:rPr lang="ru-RU" sz="2000" baseline="30000" dirty="0"/>
              <a:t>1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                                               </a:t>
            </a:r>
            <a:r>
              <a:rPr lang="ru-RU" sz="2000" dirty="0" smtClean="0"/>
              <a:t>  </a:t>
            </a:r>
            <a:r>
              <a:rPr lang="ru-RU" sz="1400" i="1" dirty="0" smtClean="0">
                <a:solidFill>
                  <a:srgbClr val="FF0000"/>
                </a:solidFill>
              </a:rPr>
              <a:t>1 </a:t>
            </a:r>
            <a:r>
              <a:rPr lang="ru-RU" sz="1400" i="1" dirty="0">
                <a:solidFill>
                  <a:srgbClr val="FF0000"/>
                </a:solidFill>
              </a:rPr>
              <a:t>отступ в области заголовка слайда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1800" dirty="0"/>
              <a:t>Department of Biological Chemistry with courses in Medical, Pharmaceutical,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>and Toxicological Chemistry</a:t>
            </a:r>
            <a:r>
              <a:rPr lang="ru-RU" sz="1800" baseline="30000" dirty="0"/>
              <a:t>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460" y="160019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</a:t>
            </a:r>
            <a:r>
              <a:rPr lang="ru-RU" sz="1700" i="1" dirty="0" smtClean="0">
                <a:solidFill>
                  <a:srgbClr val="FF0000"/>
                </a:solidFill>
              </a:rPr>
              <a:t>1 отступ в текстовой области слайда</a:t>
            </a:r>
            <a:endParaRPr lang="ru-RU" sz="1700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/>
              <a:t>TOXICOLOGICAL CHEMISTRY IN DIAGRAMS, </a:t>
            </a:r>
            <a:endParaRPr lang="ru-RU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/>
              <a:t>FIGURES, AND TABLES</a:t>
            </a:r>
            <a:r>
              <a:rPr lang="ru-RU" sz="4000" b="1" baseline="30000" dirty="0"/>
              <a:t>3</a:t>
            </a:r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                       </a:t>
            </a:r>
            <a:r>
              <a:rPr lang="ru-RU" sz="1700" i="1" dirty="0" smtClean="0">
                <a:solidFill>
                  <a:srgbClr val="FF0000"/>
                </a:solidFill>
              </a:rPr>
              <a:t>отступ</a:t>
            </a:r>
            <a:r>
              <a:rPr lang="ru-RU" sz="1800" i="1" dirty="0" smtClean="0">
                <a:solidFill>
                  <a:srgbClr val="FF0000"/>
                </a:solidFill>
              </a:rPr>
              <a:t>(-</a:t>
            </a:r>
            <a:r>
              <a:rPr lang="ru-RU" sz="1800" i="1" dirty="0">
                <a:solidFill>
                  <a:srgbClr val="FF0000"/>
                </a:solidFill>
              </a:rPr>
              <a:t>ы)</a:t>
            </a:r>
            <a:r>
              <a:rPr lang="ru-RU" sz="1700" i="1" dirty="0" smtClean="0">
                <a:solidFill>
                  <a:srgbClr val="FF0000"/>
                </a:solidFill>
              </a:rPr>
              <a:t> </a:t>
            </a:r>
            <a:r>
              <a:rPr lang="ru-RU" sz="1700" i="1" dirty="0">
                <a:solidFill>
                  <a:srgbClr val="FF0000"/>
                </a:solidFill>
              </a:rPr>
              <a:t>в зависимости от объема текста на слайде</a:t>
            </a:r>
            <a:endParaRPr lang="ru-RU" sz="1700" i="1" dirty="0"/>
          </a:p>
          <a:p>
            <a:pPr marL="0" indent="0" algn="ctr">
              <a:buNone/>
            </a:pPr>
            <a:endParaRPr lang="ru-RU" sz="1700" i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video </a:t>
            </a:r>
            <a:r>
              <a:rPr lang="en-US" sz="2600" dirty="0"/>
              <a:t>lecture for the 1</a:t>
            </a:r>
            <a:r>
              <a:rPr lang="en-US" sz="2600" baseline="30000" dirty="0"/>
              <a:t>st</a:t>
            </a:r>
            <a:r>
              <a:rPr lang="en-US" sz="2600" dirty="0"/>
              <a:t> year students</a:t>
            </a:r>
            <a:r>
              <a:rPr lang="ru-RU" sz="2600" dirty="0"/>
              <a:t>,</a:t>
            </a:r>
            <a:r>
              <a:rPr lang="ru-RU" sz="2600" baseline="30000" dirty="0"/>
              <a:t> 4</a:t>
            </a:r>
            <a:endParaRPr lang="ru-RU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aseline="30000" dirty="0"/>
              <a:t>5</a:t>
            </a:r>
            <a:r>
              <a:rPr lang="en-US" sz="2600" dirty="0"/>
              <a:t>majoring </a:t>
            </a:r>
            <a:r>
              <a:rPr lang="ru-RU" sz="2600" dirty="0"/>
              <a:t> </a:t>
            </a:r>
            <a:r>
              <a:rPr lang="en-US" sz="2600" dirty="0"/>
              <a:t>in the specialty 31.05.01 General Medicine</a:t>
            </a:r>
            <a:r>
              <a:rPr lang="ru-RU" sz="21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3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/>
              <a:t>In </a:t>
            </a:r>
            <a:r>
              <a:rPr lang="en-US" sz="2300" dirty="0"/>
              <a:t>Two Parts </a:t>
            </a:r>
            <a:r>
              <a:rPr lang="ru-RU" sz="2300" baseline="30000" dirty="0" smtClean="0"/>
              <a:t>6</a:t>
            </a:r>
            <a:r>
              <a:rPr lang="ru-RU" sz="23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/>
              <a:t>Part </a:t>
            </a:r>
            <a:r>
              <a:rPr lang="en-US" sz="2300" dirty="0" smtClean="0"/>
              <a:t>I</a:t>
            </a:r>
            <a:r>
              <a:rPr lang="ru-RU" sz="2300" baseline="30000" dirty="0" smtClean="0"/>
              <a:t>7</a:t>
            </a:r>
            <a:r>
              <a:rPr lang="ru-RU" sz="1800" baseline="30000" dirty="0" smtClean="0"/>
              <a:t> </a:t>
            </a:r>
          </a:p>
          <a:p>
            <a:pPr marL="0" indent="0">
              <a:buNone/>
            </a:pPr>
            <a:r>
              <a:rPr lang="ru-RU" sz="1800" dirty="0" smtClean="0"/>
              <a:t> </a:t>
            </a:r>
          </a:p>
          <a:p>
            <a:pPr marL="0" indent="0" algn="r">
              <a:buNone/>
            </a:pPr>
            <a:r>
              <a:rPr lang="en-US" sz="2300" dirty="0" err="1"/>
              <a:t>Cand</a:t>
            </a:r>
            <a:r>
              <a:rPr lang="en-US" sz="2300" dirty="0"/>
              <a:t>. Sc. (Biology), </a:t>
            </a:r>
            <a:endParaRPr lang="ru-RU" sz="2300" dirty="0"/>
          </a:p>
          <a:p>
            <a:pPr marL="0" indent="0" algn="r">
              <a:buNone/>
            </a:pPr>
            <a:r>
              <a:rPr lang="en-US" sz="2300" dirty="0"/>
              <a:t>Associate Prof.  </a:t>
            </a:r>
            <a:endParaRPr lang="ru-RU" sz="23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2300" dirty="0"/>
              <a:t>Victor A. </a:t>
            </a:r>
            <a:r>
              <a:rPr lang="en-US" sz="2300" dirty="0" err="1"/>
              <a:t>Kutyakov</a:t>
            </a:r>
            <a:r>
              <a:rPr lang="en-US" sz="2300" dirty="0"/>
              <a:t> </a:t>
            </a:r>
            <a:r>
              <a:rPr lang="ru-RU" sz="1800" baseline="30000" dirty="0" smtClean="0"/>
              <a:t>8</a:t>
            </a:r>
          </a:p>
          <a:p>
            <a:pPr marL="0" indent="0" algn="ctr">
              <a:buNone/>
            </a:pPr>
            <a:r>
              <a:rPr lang="ru-RU" sz="1800" dirty="0" smtClean="0"/>
              <a:t> </a:t>
            </a:r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/>
              <a:t>Krasnoyarsk</a:t>
            </a:r>
            <a:endParaRPr lang="ru-RU" sz="23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300" dirty="0" smtClean="0"/>
              <a:t>2021</a:t>
            </a:r>
            <a:r>
              <a:rPr lang="ru-RU" sz="1600" baseline="30000" dirty="0" smtClean="0"/>
              <a:t>9 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16761" y="2420888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16761" y="3382915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16761" y="1467174"/>
            <a:ext cx="0" cy="3861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16761" y="476672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70376" y="5045114"/>
            <a:ext cx="0" cy="685797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70376" y="5160659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в </a:t>
            </a:r>
            <a:r>
              <a:rPr lang="ru-RU" sz="1100" i="1" dirty="0">
                <a:solidFill>
                  <a:srgbClr val="FF0000"/>
                </a:solidFill>
              </a:rPr>
              <a:t>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516761" y="3382915"/>
            <a:ext cx="4015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ru-RU" sz="1200" i="1" dirty="0" smtClean="0">
                <a:solidFill>
                  <a:srgbClr val="FF0000"/>
                </a:solidFill>
              </a:rPr>
              <a:t>отступ(-</a:t>
            </a:r>
            <a:r>
              <a:rPr lang="ru-RU" sz="1200" i="1" dirty="0">
                <a:solidFill>
                  <a:srgbClr val="FF0000"/>
                </a:solidFill>
              </a:rPr>
              <a:t>ы) в зависимости от объема текста на слайде</a:t>
            </a:r>
            <a:endParaRPr lang="ru-RU" sz="1200" i="1" dirty="0"/>
          </a:p>
          <a:p>
            <a:pPr algn="ctr"/>
            <a:endParaRPr lang="ru-RU" sz="1400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62477" y="4061819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16761" y="4101908"/>
            <a:ext cx="4087689" cy="105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200" i="1" dirty="0" smtClean="0">
                <a:solidFill>
                  <a:srgbClr val="FF0000"/>
                </a:solidFill>
              </a:rPr>
              <a:t>отступ(-</a:t>
            </a:r>
            <a:r>
              <a:rPr lang="ru-RU" sz="1200" i="1" dirty="0">
                <a:solidFill>
                  <a:srgbClr val="FF0000"/>
                </a:solidFill>
              </a:rPr>
              <a:t>ы) в зависимости от объема текста на </a:t>
            </a:r>
            <a:r>
              <a:rPr lang="ru-RU" sz="1200" i="1" dirty="0" smtClean="0">
                <a:solidFill>
                  <a:srgbClr val="FF0000"/>
                </a:solidFill>
              </a:rPr>
              <a:t>слайде</a:t>
            </a:r>
          </a:p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1200" i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1200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50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 </a:t>
            </a:r>
            <a:r>
              <a:rPr lang="ru-RU" sz="1100" i="1" dirty="0">
                <a:solidFill>
                  <a:srgbClr val="FF0000"/>
                </a:solidFill>
              </a:rPr>
              <a:t>отступ 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/>
              <a:t>Кафедра биохимии с курсом медицинской, фармацевтической и токсикологической </a:t>
            </a:r>
            <a:r>
              <a:rPr lang="ru-RU" sz="1800" dirty="0" smtClean="0"/>
              <a:t>химии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      </a:t>
            </a:r>
            <a:r>
              <a:rPr lang="ru-RU" sz="1400" i="1" dirty="0" smtClean="0">
                <a:solidFill>
                  <a:srgbClr val="FF0000"/>
                </a:solidFill>
              </a:rPr>
              <a:t>1 отступ в текстовой области слайда</a:t>
            </a:r>
            <a:endParaRPr lang="ru-RU" sz="1400" i="1" dirty="0"/>
          </a:p>
          <a:p>
            <a:pPr marL="0" indent="0" algn="ctr">
              <a:buNone/>
            </a:pPr>
            <a:r>
              <a:rPr lang="ru-RU" sz="2800" b="1" dirty="0" smtClean="0"/>
              <a:t>ТОКСИКОЛОГИЧЕСКАЯ </a:t>
            </a:r>
            <a:r>
              <a:rPr lang="ru-RU" sz="2800" b="1" dirty="0"/>
              <a:t>ХИМИЯ В СХЕМАХ, ТАБЛИЦАХ, </a:t>
            </a:r>
            <a:r>
              <a:rPr lang="ru-RU" sz="2800" b="1" dirty="0" smtClean="0"/>
              <a:t>РИСУНКАХ</a:t>
            </a:r>
            <a:r>
              <a:rPr lang="ru-RU" sz="2800" b="1" baseline="30000" dirty="0" smtClean="0"/>
              <a:t>3</a:t>
            </a:r>
          </a:p>
          <a:p>
            <a:pPr marL="0" indent="0" algn="ctr">
              <a:buNone/>
            </a:pPr>
            <a:endParaRPr lang="ru-RU" sz="2800" b="1" baseline="30000" dirty="0" smtClean="0"/>
          </a:p>
          <a:p>
            <a:pPr marL="0" indent="0" algn="ctr">
              <a:buNone/>
            </a:pPr>
            <a:r>
              <a:rPr lang="ru-RU" sz="1800" dirty="0" err="1" smtClean="0"/>
              <a:t>видеолекция</a:t>
            </a:r>
            <a:r>
              <a:rPr lang="ru-RU" sz="1800" dirty="0" smtClean="0"/>
              <a:t> </a:t>
            </a:r>
            <a:r>
              <a:rPr lang="ru-RU" sz="1800" dirty="0"/>
              <a:t>для ординаторов</a:t>
            </a:r>
            <a:r>
              <a:rPr lang="ru-RU" sz="1800" dirty="0" smtClean="0"/>
              <a:t>,</a:t>
            </a:r>
            <a:r>
              <a:rPr lang="ru-RU" sz="1800" baseline="30000" dirty="0" smtClean="0"/>
              <a:t> </a:t>
            </a:r>
            <a:r>
              <a:rPr lang="ru-RU" sz="1800" baseline="30000" dirty="0"/>
              <a:t>4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baseline="30000" dirty="0"/>
              <a:t>5</a:t>
            </a:r>
            <a:r>
              <a:rPr lang="ru-RU" sz="1800" dirty="0" smtClean="0"/>
              <a:t>обучающихся </a:t>
            </a:r>
            <a:r>
              <a:rPr lang="ru-RU" sz="1800" dirty="0"/>
              <a:t>по специальности </a:t>
            </a:r>
            <a:r>
              <a:rPr lang="ru-RU" sz="1800" dirty="0" smtClean="0"/>
              <a:t>31.08.01 Акушерство и гинекология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к.б.н</a:t>
            </a:r>
            <a:r>
              <a:rPr lang="ru-RU" sz="1800" dirty="0"/>
              <a:t>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/>
              <a:t>Виктор Андреевич </a:t>
            </a:r>
            <a:r>
              <a:rPr lang="ru-RU" sz="1800" dirty="0" smtClean="0"/>
              <a:t>Кутяков</a:t>
            </a:r>
            <a:r>
              <a:rPr lang="ru-RU" sz="1800" baseline="30000" dirty="0" smtClean="0"/>
              <a:t>6</a:t>
            </a:r>
            <a:endParaRPr lang="ru-RU" sz="1800" baseline="30000" dirty="0"/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Красноярск</a:t>
            </a: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 smtClean="0"/>
              <a:t>7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52980" y="2780928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74505" y="3878824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16761" y="162880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16761" y="54868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4725144"/>
            <a:ext cx="0" cy="93610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61832" y="4977752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в </a:t>
            </a:r>
            <a:r>
              <a:rPr lang="ru-RU" sz="1100" i="1" dirty="0">
                <a:solidFill>
                  <a:srgbClr val="FF0000"/>
                </a:solidFill>
              </a:rPr>
              <a:t>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16016" y="3785029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tabLst>
                <a:tab pos="0" algn="l"/>
              </a:tabLst>
            </a:pPr>
            <a:r>
              <a:rPr lang="ru-RU" sz="1200" i="1" dirty="0">
                <a:solidFill>
                  <a:srgbClr val="FF0000"/>
                </a:solidFill>
              </a:rPr>
              <a:t>отступ (-ы) в зависимости от объема текста на </a:t>
            </a:r>
            <a:r>
              <a:rPr lang="ru-RU" sz="12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28751" y="2780928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tabLst>
                <a:tab pos="0" algn="l"/>
              </a:tabLst>
            </a:pPr>
            <a:r>
              <a:rPr lang="ru-RU" sz="1200" i="1" dirty="0">
                <a:solidFill>
                  <a:srgbClr val="FF0000"/>
                </a:solidFill>
              </a:rPr>
              <a:t>отступ (-ы) в зависимости от объема текста на </a:t>
            </a:r>
            <a:r>
              <a:rPr lang="ru-RU" sz="12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6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>
              <a:tabLst>
                <a:tab pos="4572000" algn="l"/>
              </a:tabLst>
            </a:pPr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</a:t>
            </a:r>
            <a:r>
              <a:rPr lang="ru-RU" sz="1100" dirty="0" smtClean="0"/>
              <a:t> </a:t>
            </a:r>
            <a:r>
              <a:rPr lang="ru-RU" sz="1100" i="1" dirty="0" smtClean="0">
                <a:solidFill>
                  <a:srgbClr val="FF0000"/>
                </a:solidFill>
              </a:rPr>
              <a:t>отступ </a:t>
            </a:r>
            <a:r>
              <a:rPr lang="ru-RU" sz="1100" i="1" dirty="0">
                <a:solidFill>
                  <a:srgbClr val="FF0000"/>
                </a:solidFill>
              </a:rPr>
              <a:t>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/>
              <a:t>Кафедра биохимии с курсом медицинской, фармацевтической и токсикологической </a:t>
            </a:r>
            <a:r>
              <a:rPr lang="ru-RU" sz="1800" dirty="0" smtClean="0"/>
              <a:t>химии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      </a:t>
            </a:r>
            <a:r>
              <a:rPr lang="ru-RU" sz="1400" i="1" dirty="0">
                <a:solidFill>
                  <a:srgbClr val="FF0000"/>
                </a:solidFill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</a:rPr>
              <a:t>1 отступ в текстовой области слайда</a:t>
            </a:r>
            <a:endParaRPr lang="ru-RU" sz="1400" i="1" dirty="0"/>
          </a:p>
          <a:p>
            <a:pPr marL="0" indent="0" algn="ctr">
              <a:buNone/>
            </a:pPr>
            <a:r>
              <a:rPr lang="ru-RU" sz="2800" b="1" dirty="0" smtClean="0"/>
              <a:t>ТОКСИКОЛОГИЧЕСКАЯ </a:t>
            </a:r>
            <a:r>
              <a:rPr lang="ru-RU" sz="2800" b="1" dirty="0"/>
              <a:t>ХИМИЯ В СХЕМАХ, ТАБЛИЦАХ, </a:t>
            </a:r>
            <a:r>
              <a:rPr lang="ru-RU" sz="2800" b="1" dirty="0" smtClean="0"/>
              <a:t>РИСУНКАХ</a:t>
            </a:r>
            <a:r>
              <a:rPr lang="ru-RU" sz="2800" b="1" baseline="30000" dirty="0" smtClean="0"/>
              <a:t>3</a:t>
            </a:r>
          </a:p>
          <a:p>
            <a:pPr marL="0" indent="0" algn="r">
              <a:buNone/>
            </a:pPr>
            <a:endParaRPr lang="ru-RU" sz="12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800" dirty="0" err="1" smtClean="0"/>
              <a:t>видеолекция</a:t>
            </a:r>
            <a:r>
              <a:rPr lang="ru-RU" sz="1800" dirty="0" smtClean="0"/>
              <a:t> </a:t>
            </a:r>
            <a:r>
              <a:rPr lang="ru-RU" sz="1800" dirty="0"/>
              <a:t>для ординаторов,</a:t>
            </a:r>
            <a:r>
              <a:rPr lang="ru-RU" sz="1800" baseline="30000" dirty="0" smtClean="0"/>
              <a:t> </a:t>
            </a:r>
            <a:r>
              <a:rPr lang="ru-RU" sz="1800" baseline="30000" dirty="0"/>
              <a:t>4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baseline="30000" dirty="0"/>
              <a:t>5</a:t>
            </a:r>
            <a:r>
              <a:rPr lang="ru-RU" sz="1800" dirty="0" smtClean="0"/>
              <a:t>обучающихся </a:t>
            </a:r>
            <a:r>
              <a:rPr lang="ru-RU" sz="1800" dirty="0"/>
              <a:t>по специальности </a:t>
            </a:r>
            <a:r>
              <a:rPr lang="ru-RU" sz="1800" dirty="0" smtClean="0"/>
              <a:t>31.08.01 </a:t>
            </a:r>
            <a:r>
              <a:rPr lang="ru-RU" sz="1800" dirty="0"/>
              <a:t>Акушерство и гинекология</a:t>
            </a:r>
            <a:endParaRPr lang="ru-RU" sz="1800" dirty="0" smtClean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В </a:t>
            </a:r>
            <a:r>
              <a:rPr lang="ru-RU" sz="1800" dirty="0"/>
              <a:t>2 </a:t>
            </a:r>
            <a:r>
              <a:rPr lang="ru-RU" sz="1800" dirty="0" smtClean="0"/>
              <a:t>частях</a:t>
            </a:r>
            <a:r>
              <a:rPr lang="ru-RU" sz="1800" baseline="30000" dirty="0" smtClean="0"/>
              <a:t>6</a:t>
            </a:r>
            <a:r>
              <a:rPr lang="ru-RU" sz="1800" dirty="0" smtClean="0"/>
              <a:t> 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Часть </a:t>
            </a:r>
            <a:r>
              <a:rPr lang="ru-RU" sz="1800" dirty="0" smtClean="0"/>
              <a:t>1</a:t>
            </a:r>
            <a:r>
              <a:rPr lang="ru-RU" sz="1800" baseline="30000" dirty="0" smtClean="0"/>
              <a:t>7</a:t>
            </a:r>
            <a:r>
              <a:rPr lang="ru-RU" sz="1800" baseline="300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к.б.н</a:t>
            </a:r>
            <a:r>
              <a:rPr lang="ru-RU" sz="1800" dirty="0"/>
              <a:t>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/>
              <a:t>Виктор Андреевич </a:t>
            </a:r>
            <a:r>
              <a:rPr lang="ru-RU" sz="1800" dirty="0" smtClean="0"/>
              <a:t>Кутяков</a:t>
            </a:r>
            <a:r>
              <a:rPr lang="ru-RU" sz="1800" baseline="30000" dirty="0"/>
              <a:t>8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Красноярск</a:t>
            </a: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 smtClean="0"/>
              <a:t>9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16761" y="2564904"/>
            <a:ext cx="0" cy="28803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16761" y="3252223"/>
            <a:ext cx="0" cy="376757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68552" y="1438848"/>
            <a:ext cx="0" cy="47798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79988" y="54868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4725144"/>
            <a:ext cx="0" cy="93610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24127" y="4977752"/>
            <a:ext cx="3240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3260710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слайде</a:t>
            </a:r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63246" y="4029819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00508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слайде</a:t>
            </a:r>
            <a:endParaRPr lang="ru-RU" sz="1100" i="1" dirty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21907" y="2564904"/>
            <a:ext cx="38248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в зависимости от объема текста на слайде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63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</a:t>
            </a:r>
            <a:r>
              <a:rPr lang="ru-RU" sz="11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</a:t>
            </a:r>
            <a:r>
              <a:rPr lang="ru-RU" sz="1100" i="1" dirty="0" smtClean="0">
                <a:solidFill>
                  <a:srgbClr val="FF0000"/>
                </a:solidFill>
              </a:rPr>
              <a:t>отступ </a:t>
            </a:r>
            <a:r>
              <a:rPr lang="ru-RU" sz="1100" i="1" dirty="0">
                <a:solidFill>
                  <a:srgbClr val="FF0000"/>
                </a:solidFill>
              </a:rPr>
              <a:t>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Кафедра </a:t>
            </a:r>
            <a:r>
              <a:rPr lang="ru-RU" sz="1800" dirty="0" smtClean="0"/>
              <a:t>оперативной гинекологии ИПО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cap="all" dirty="0" smtClean="0"/>
              <a:t>Стандарты </a:t>
            </a:r>
            <a:r>
              <a:rPr lang="ru-RU" sz="2800" b="1" cap="all" dirty="0"/>
              <a:t>обследования больных с подозрением на </a:t>
            </a:r>
            <a:r>
              <a:rPr lang="ru-RU" sz="2800" b="1" cap="all" dirty="0" err="1"/>
              <a:t>эндометриоз</a:t>
            </a:r>
            <a:r>
              <a:rPr lang="ru-RU" sz="2800" b="1" cap="all" dirty="0"/>
              <a:t> яичников, согласно клиническим рекомендациям Минздрава РФ (RMI, ROMA, </a:t>
            </a:r>
            <a:r>
              <a:rPr lang="ru-RU" sz="2800" b="1" cap="all" dirty="0" smtClean="0"/>
              <a:t>IOTA)</a:t>
            </a:r>
            <a:r>
              <a:rPr lang="ru-RU" sz="2800" b="1" baseline="30000" dirty="0" smtClean="0"/>
              <a:t>3</a:t>
            </a:r>
          </a:p>
          <a:p>
            <a:pPr marL="0" indent="0">
              <a:buNone/>
            </a:pPr>
            <a:r>
              <a:rPr lang="ru-RU" sz="1800" dirty="0" smtClean="0"/>
              <a:t>				  </a:t>
            </a:r>
            <a:r>
              <a:rPr lang="ru-RU" sz="1200" i="1" dirty="0" smtClean="0">
                <a:solidFill>
                  <a:srgbClr val="FF0000"/>
                </a:solidFill>
              </a:rPr>
              <a:t>отступ(-ы) в зависимости от объема текста на слайде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err="1" smtClean="0"/>
              <a:t>видеолекция</a:t>
            </a:r>
            <a:r>
              <a:rPr lang="ru-RU" sz="1800" dirty="0" smtClean="0"/>
              <a:t> для слушателей дополнительной профессиональной </a:t>
            </a:r>
            <a:r>
              <a:rPr lang="ru-RU" sz="1800" dirty="0" err="1" smtClean="0"/>
              <a:t>программыповышения</a:t>
            </a:r>
            <a:r>
              <a:rPr lang="ru-RU" sz="1800" dirty="0" smtClean="0"/>
              <a:t> </a:t>
            </a:r>
            <a:r>
              <a:rPr lang="ru-RU" sz="1800" dirty="0"/>
              <a:t>квалификации/профессиональной переподготовки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«</a:t>
            </a:r>
            <a:r>
              <a:rPr lang="ru-RU" sz="1800" dirty="0" err="1"/>
              <a:t>Сонографическая</a:t>
            </a:r>
            <a:r>
              <a:rPr lang="ru-RU" sz="1800" dirty="0"/>
              <a:t> диагностика различных форм </a:t>
            </a:r>
            <a:r>
              <a:rPr lang="ru-RU" sz="1800" dirty="0" err="1"/>
              <a:t>эндометриоза</a:t>
            </a:r>
            <a:r>
              <a:rPr lang="ru-RU" sz="1800" dirty="0"/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специальности «Акушерство и гинекология», «Хирургия», «Урология»,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«Ультразвуковая диагностика</a:t>
            </a:r>
            <a:r>
              <a:rPr lang="ru-RU" sz="1800" dirty="0" smtClean="0"/>
              <a:t>»</a:t>
            </a:r>
            <a:r>
              <a:rPr lang="ru-RU" sz="1800" baseline="30000" dirty="0"/>
              <a:t> 4</a:t>
            </a:r>
            <a:endParaRPr lang="ru-RU" sz="1800" dirty="0"/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 д.м.н</a:t>
            </a:r>
            <a:r>
              <a:rPr lang="ru-RU" sz="1800" dirty="0"/>
              <a:t>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Татьяна </a:t>
            </a:r>
            <a:r>
              <a:rPr lang="ru-RU" sz="1800" dirty="0"/>
              <a:t>Александровна </a:t>
            </a:r>
            <a:r>
              <a:rPr lang="ru-RU" sz="1800" dirty="0" smtClean="0"/>
              <a:t>Макаренко</a:t>
            </a:r>
            <a:r>
              <a:rPr lang="ru-RU" sz="1800" baseline="30000" dirty="0"/>
              <a:t>5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Красноярск</a:t>
            </a: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smtClean="0"/>
              <a:t>2021</a:t>
            </a:r>
            <a:r>
              <a:rPr lang="ru-RU" sz="1600" baseline="30000" smtClean="0"/>
              <a:t>6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55579" y="3063627"/>
            <a:ext cx="0" cy="29869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207397" y="4509120"/>
            <a:ext cx="0" cy="271797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07397" y="1484784"/>
            <a:ext cx="0" cy="216024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11960" y="638250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20072" y="5220436"/>
            <a:ext cx="0" cy="28803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088" y="5220436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323448" y="4509120"/>
            <a:ext cx="42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</a:t>
            </a:r>
            <a:r>
              <a:rPr lang="ru-RU" sz="1100" i="1" dirty="0" smtClean="0">
                <a:solidFill>
                  <a:srgbClr val="FF0000"/>
                </a:solidFill>
              </a:rPr>
              <a:t>на </a:t>
            </a:r>
            <a:r>
              <a:rPr lang="ru-RU" sz="1100" i="1" dirty="0">
                <a:solidFill>
                  <a:srgbClr val="FF0000"/>
                </a:solidFill>
              </a:rPr>
              <a:t>слайде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99064" y="1461991"/>
            <a:ext cx="42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</a:t>
            </a:r>
            <a:r>
              <a:rPr lang="ru-RU" sz="1100" i="1" dirty="0" smtClean="0">
                <a:solidFill>
                  <a:srgbClr val="FF0000"/>
                </a:solidFill>
              </a:rPr>
              <a:t>на </a:t>
            </a:r>
            <a:r>
              <a:rPr lang="ru-RU" sz="1100" i="1" dirty="0">
                <a:solidFill>
                  <a:srgbClr val="FF0000"/>
                </a:solidFill>
              </a:rPr>
              <a:t>слайде</a:t>
            </a:r>
          </a:p>
        </p:txBody>
      </p:sp>
    </p:spTree>
    <p:extLst>
      <p:ext uri="{BB962C8B-B14F-4D97-AF65-F5344CB8AC3E}">
        <p14:creationId xmlns:p14="http://schemas.microsoft.com/office/powerpoint/2010/main" val="162573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</a:t>
            </a:r>
            <a:r>
              <a:rPr lang="ru-RU" sz="2000" dirty="0" smtClean="0"/>
              <a:t>России</a:t>
            </a:r>
            <a:r>
              <a:rPr lang="ru-RU" sz="2000" baseline="30000" dirty="0" smtClean="0"/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</a:t>
            </a:r>
            <a:r>
              <a:rPr lang="ru-RU" sz="1100" i="1" dirty="0" smtClean="0">
                <a:solidFill>
                  <a:srgbClr val="FF0000"/>
                </a:solidFill>
              </a:rPr>
              <a:t>1 </a:t>
            </a:r>
            <a:r>
              <a:rPr lang="ru-RU" sz="1100" i="1" dirty="0">
                <a:solidFill>
                  <a:srgbClr val="FF0000"/>
                </a:solidFill>
              </a:rPr>
              <a:t>отступ в </a:t>
            </a:r>
            <a:r>
              <a:rPr lang="ru-RU" sz="1100" i="1" dirty="0" smtClean="0">
                <a:solidFill>
                  <a:srgbClr val="FF0000"/>
                </a:solidFill>
              </a:rPr>
              <a:t>области заголовка </a:t>
            </a:r>
            <a:r>
              <a:rPr lang="ru-RU" sz="1100" i="1" dirty="0">
                <a:solidFill>
                  <a:srgbClr val="FF0000"/>
                </a:solidFill>
              </a:rPr>
              <a:t>слайда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800" dirty="0"/>
              <a:t>Кафедра оперативной гинекологии ИПО</a:t>
            </a:r>
            <a:r>
              <a:rPr lang="ru-RU" sz="1800" baseline="30000" dirty="0" smtClean="0"/>
              <a:t>2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cap="all" dirty="0" smtClean="0"/>
              <a:t>Стандарты </a:t>
            </a:r>
            <a:r>
              <a:rPr lang="ru-RU" sz="2800" b="1" cap="all" dirty="0"/>
              <a:t>обследования больных с подозрением на </a:t>
            </a:r>
            <a:r>
              <a:rPr lang="ru-RU" sz="2800" b="1" cap="all" dirty="0" err="1"/>
              <a:t>эндометриоз</a:t>
            </a:r>
            <a:r>
              <a:rPr lang="ru-RU" sz="2800" b="1" cap="all" dirty="0"/>
              <a:t> яичников, согласно клиническим рекомендациям Минздрава РФ (RMI, ROMA, IOTA)</a:t>
            </a:r>
            <a:r>
              <a:rPr lang="ru-RU" sz="2800" b="1" baseline="30000" dirty="0"/>
              <a:t>3</a:t>
            </a:r>
          </a:p>
          <a:p>
            <a:pPr marL="0" indent="0">
              <a:buNone/>
            </a:pPr>
            <a:r>
              <a:rPr lang="ru-RU" sz="1800" dirty="0" smtClean="0"/>
              <a:t>                			                                </a:t>
            </a:r>
            <a:r>
              <a:rPr lang="ru-RU" sz="1400" i="1" dirty="0" smtClean="0">
                <a:solidFill>
                  <a:srgbClr val="FF0000"/>
                </a:solidFill>
              </a:rPr>
              <a:t>отступ(-ы) </a:t>
            </a:r>
            <a:r>
              <a:rPr lang="ru-RU" sz="1400" i="1" dirty="0">
                <a:solidFill>
                  <a:srgbClr val="FF0000"/>
                </a:solidFill>
              </a:rPr>
              <a:t>в зависимости от объема текста на слайде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err="1" smtClean="0"/>
              <a:t>видеолекция</a:t>
            </a:r>
            <a:r>
              <a:rPr lang="ru-RU" sz="1800" dirty="0" smtClean="0"/>
              <a:t> </a:t>
            </a:r>
            <a:r>
              <a:rPr lang="ru-RU" sz="1800" dirty="0"/>
              <a:t>для слушателей дополнительной профессиональной </a:t>
            </a:r>
            <a:r>
              <a:rPr lang="ru-RU" sz="1800" dirty="0" err="1" smtClean="0"/>
              <a:t>программыповышения</a:t>
            </a:r>
            <a:r>
              <a:rPr lang="ru-RU" sz="1800" dirty="0" smtClean="0"/>
              <a:t> </a:t>
            </a:r>
            <a:r>
              <a:rPr lang="ru-RU" sz="1800" dirty="0"/>
              <a:t>квалификации/профессиональной переподготовки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«</a:t>
            </a:r>
            <a:r>
              <a:rPr lang="ru-RU" sz="1800" dirty="0" err="1"/>
              <a:t>Сонографическая</a:t>
            </a:r>
            <a:r>
              <a:rPr lang="ru-RU" sz="1800" dirty="0"/>
              <a:t> диагностика различных форм </a:t>
            </a:r>
            <a:r>
              <a:rPr lang="ru-RU" sz="1800" dirty="0" err="1"/>
              <a:t>эндометриоза</a:t>
            </a:r>
            <a:r>
              <a:rPr lang="ru-RU" sz="1800" dirty="0"/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специальности «Акушерство и гинекология», «Хирургия», «Урология»,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«Ультразвуковая диагностика</a:t>
            </a:r>
            <a:r>
              <a:rPr lang="ru-RU" sz="1800" dirty="0" smtClean="0"/>
              <a:t>»</a:t>
            </a:r>
            <a:r>
              <a:rPr lang="ru-RU" sz="1800" baseline="30000" dirty="0"/>
              <a:t> 4</a:t>
            </a:r>
            <a:endParaRPr lang="ru-RU" sz="1800" dirty="0"/>
          </a:p>
          <a:p>
            <a:pPr marL="0" indent="0" algn="ctr">
              <a:spcBef>
                <a:spcPts val="0"/>
              </a:spcBef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В </a:t>
            </a:r>
            <a:r>
              <a:rPr lang="ru-RU" sz="1800" dirty="0"/>
              <a:t>2 </a:t>
            </a:r>
            <a:r>
              <a:rPr lang="ru-RU" sz="1800" dirty="0" smtClean="0"/>
              <a:t>частях</a:t>
            </a:r>
            <a:r>
              <a:rPr lang="ru-RU" sz="1800" baseline="30000" dirty="0"/>
              <a:t>5</a:t>
            </a:r>
            <a:r>
              <a:rPr lang="ru-RU" sz="1800" dirty="0" smtClean="0"/>
              <a:t> 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Часть </a:t>
            </a:r>
            <a:r>
              <a:rPr lang="ru-RU" sz="1800" dirty="0" smtClean="0"/>
              <a:t>1</a:t>
            </a:r>
            <a:r>
              <a:rPr lang="ru-RU" sz="1800" baseline="30000" dirty="0" smtClean="0"/>
              <a:t>6</a:t>
            </a:r>
            <a:r>
              <a:rPr lang="ru-RU" sz="1800" baseline="300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/>
              <a:t>д.м.н., доцент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/>
              <a:t>Татьяна Александровна </a:t>
            </a:r>
            <a:r>
              <a:rPr lang="ru-RU" sz="2000" dirty="0" smtClean="0"/>
              <a:t>Макаренко</a:t>
            </a:r>
            <a:r>
              <a:rPr lang="ru-RU" sz="2000" baseline="30000" dirty="0"/>
              <a:t>7</a:t>
            </a:r>
          </a:p>
          <a:p>
            <a:pPr marL="0" indent="0" algn="ctr">
              <a:buNone/>
            </a:pPr>
            <a:r>
              <a:rPr lang="ru-RU" sz="1800" dirty="0" smtClean="0"/>
              <a:t> </a:t>
            </a:r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100" dirty="0" smtClean="0"/>
              <a:t>Красноярск</a:t>
            </a:r>
            <a:endParaRPr lang="ru-RU" sz="2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100" dirty="0" smtClean="0"/>
              <a:t>2021</a:t>
            </a:r>
            <a:r>
              <a:rPr lang="ru-RU" sz="2100" baseline="30000" dirty="0" smtClean="0"/>
              <a:t>8</a:t>
            </a:r>
            <a:r>
              <a:rPr lang="ru-RU" sz="2100" baseline="30000" dirty="0"/>
              <a:t> </a:t>
            </a:r>
            <a:endParaRPr lang="ru-RU" sz="21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64574" y="2412343"/>
            <a:ext cx="0" cy="324036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41516" y="3515567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40560" y="1364933"/>
            <a:ext cx="0" cy="335875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27984" y="620688"/>
            <a:ext cx="0" cy="43204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79901" y="4990797"/>
            <a:ext cx="0" cy="711949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29775" y="5085184"/>
            <a:ext cx="2983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11590" y="3589237"/>
            <a:ext cx="3744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</a:t>
            </a:r>
            <a:r>
              <a:rPr lang="ru-RU" sz="1100" i="1" dirty="0" smtClean="0">
                <a:solidFill>
                  <a:srgbClr val="FF0000"/>
                </a:solidFill>
              </a:rPr>
              <a:t>слайде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80733" y="4396869"/>
            <a:ext cx="0" cy="329212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396869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на слайде</a:t>
            </a:r>
            <a:endParaRPr lang="ru-RU" sz="1100" i="1" dirty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38465" y="1367791"/>
            <a:ext cx="42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0000"/>
                </a:solidFill>
              </a:rPr>
              <a:t>о</a:t>
            </a:r>
            <a:r>
              <a:rPr lang="ru-RU" sz="1100" i="1" dirty="0" smtClean="0">
                <a:solidFill>
                  <a:srgbClr val="FF0000"/>
                </a:solidFill>
              </a:rPr>
              <a:t>тступ(-ы) </a:t>
            </a:r>
            <a:r>
              <a:rPr lang="ru-RU" sz="1100" i="1" dirty="0">
                <a:solidFill>
                  <a:srgbClr val="FF0000"/>
                </a:solidFill>
              </a:rPr>
              <a:t>в зависимости от объема текста </a:t>
            </a:r>
            <a:r>
              <a:rPr lang="ru-RU" sz="1100" i="1" dirty="0" smtClean="0">
                <a:solidFill>
                  <a:srgbClr val="FF0000"/>
                </a:solidFill>
              </a:rPr>
              <a:t>на </a:t>
            </a:r>
            <a:r>
              <a:rPr lang="ru-RU" sz="1100" i="1" dirty="0">
                <a:solidFill>
                  <a:srgbClr val="FF0000"/>
                </a:solidFill>
              </a:rPr>
              <a:t>слайде</a:t>
            </a:r>
          </a:p>
        </p:txBody>
      </p:sp>
    </p:spTree>
    <p:extLst>
      <p:ext uri="{BB962C8B-B14F-4D97-AF65-F5344CB8AC3E}">
        <p14:creationId xmlns:p14="http://schemas.microsoft.com/office/powerpoint/2010/main" val="1581033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1903</Words>
  <Application>Microsoft Office PowerPoint</Application>
  <PresentationFormat>Экран (4:3)</PresentationFormat>
  <Paragraphs>283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ФГБОУ ВО КрасГМУ им. проф. В.Ф. Войно-Ясенецкого Минздрава России1                                    1 отступ в области заголовка слайда Кафедра биохимии с курсом медицинской, фармацевтической и токсикологической химии2</vt:lpstr>
      <vt:lpstr>ФГБОУ ВО КрасГМУ им. проф. В.Ф. Войно-Ясенецкого Минздрава России1                                                  1 отступ в области заголовка слайда Кафедра биохимии с курсом медицинской, фармацевтической и токсикологической химии2</vt:lpstr>
      <vt:lpstr>Prof. V.F. Voino-Yasenetsky KrasSMU, MOH, Russian Federation1                                                1 отступ в области заголовка слайда Department of Biological Chemistry with courses in Medical, Pharmaceutical,  and Toxicological Chemistry2</vt:lpstr>
      <vt:lpstr>Prof. V.F. Voino-Yasenetsky KrasSMU, MOH, Russian Federation1                                                         1 отступ в области заголовка слайда Department of Biological Chemistry with courses in Medical, Pharmaceutical,  and Toxicological Chemistry2</vt:lpstr>
      <vt:lpstr>ФГБОУ ВО КрасГМУ им. проф. В.Ф. Войно-Ясенецкого Минздрава России1                                                        1 отступ в области заголовка слайда Кафедра биохимии с курсом медицинской, фармацевтической и токсикологической химии2</vt:lpstr>
      <vt:lpstr>ФГБОУ ВО КрасГМУ им. проф. В.Ф. Войно-Ясенецкого Минздрава России1                                        1 отступ в области заголовка слайда Кафедра биохимии с курсом медицинской, фармацевтической и токсикологической химии2</vt:lpstr>
      <vt:lpstr>ФГБОУ ВО КрасГМУ им. проф. В.Ф. Войно-Ясенецкого Минздрава России1                                   1 отступ в области заголовка слайда Кафедра оперативной гинекологии ИПО2</vt:lpstr>
      <vt:lpstr>ФГБОУ ВО КрасГМУ им. проф. В.Ф. Войно-Ясенецкого Минздрава России1                                           1 отступ в области заголовка слайда Кафедра оперативной гинекологии ИПО2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В. Харитонова</dc:creator>
  <cp:lastModifiedBy>User</cp:lastModifiedBy>
  <cp:revision>37</cp:revision>
  <cp:lastPrinted>2021-03-19T01:51:24Z</cp:lastPrinted>
  <dcterms:created xsi:type="dcterms:W3CDTF">2021-03-17T02:20:54Z</dcterms:created>
  <dcterms:modified xsi:type="dcterms:W3CDTF">2023-02-08T14:12:15Z</dcterms:modified>
</cp:coreProperties>
</file>