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3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0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75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2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7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17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02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0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9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2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1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5521" y="0"/>
            <a:ext cx="5080909" cy="1787689"/>
          </a:xfrm>
        </p:spPr>
        <p:txBody>
          <a:bodyPr>
            <a:normAutofit/>
          </a:bodyPr>
          <a:lstStyle/>
          <a:p>
            <a:r>
              <a:rPr lang="ru-RU" sz="1050" dirty="0">
                <a:solidFill>
                  <a:schemeClr val="bg1"/>
                </a:solidFill>
                <a:latin typeface="Arial Black" pitchFamily="34" charset="0"/>
              </a:rPr>
              <a:t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050" dirty="0" err="1">
                <a:solidFill>
                  <a:schemeClr val="bg1"/>
                </a:solidFill>
                <a:latin typeface="Arial Black" pitchFamily="34" charset="0"/>
              </a:rPr>
              <a:t>Войно-Ясенецкого</a:t>
            </a:r>
            <a:r>
              <a:rPr lang="ru-RU" sz="1050" dirty="0">
                <a:solidFill>
                  <a:schemeClr val="bg1"/>
                </a:solidFill>
                <a:latin typeface="Arial Black" pitchFamily="34" charset="0"/>
              </a:rPr>
              <a:t>»</a:t>
            </a:r>
            <a:br>
              <a:rPr lang="ru-RU" sz="1050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1050" dirty="0">
                <a:solidFill>
                  <a:schemeClr val="bg1"/>
                </a:solidFill>
                <a:latin typeface="Arial Black" pitchFamily="34" charset="0"/>
              </a:rPr>
              <a:t>Министерства здравоохранения Российской Федерации</a:t>
            </a:r>
            <a:br>
              <a:rPr lang="ru-RU" sz="1050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1050" dirty="0">
                <a:solidFill>
                  <a:schemeClr val="bg1"/>
                </a:solidFill>
                <a:latin typeface="Arial Black" pitchFamily="34" charset="0"/>
              </a:rPr>
              <a:t>Фармацевтический колледж</a:t>
            </a:r>
            <a:br>
              <a:rPr lang="ru-RU" sz="1050" dirty="0">
                <a:solidFill>
                  <a:schemeClr val="bg1"/>
                </a:solidFill>
                <a:latin typeface="Arial Black" pitchFamily="34" charset="0"/>
              </a:rPr>
            </a:br>
            <a:endParaRPr lang="ru-RU" sz="105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4208" y="4797152"/>
            <a:ext cx="2520280" cy="2093110"/>
          </a:xfrm>
        </p:spPr>
        <p:txBody>
          <a:bodyPr/>
          <a:lstStyle/>
          <a:p>
            <a:r>
              <a:rPr lang="ru-RU" i="1" dirty="0">
                <a:solidFill>
                  <a:schemeClr val="bg1"/>
                </a:solidFill>
              </a:rPr>
              <a:t>Выполнила: </a:t>
            </a:r>
          </a:p>
          <a:p>
            <a:r>
              <a:rPr lang="ru-RU" i="1" dirty="0">
                <a:solidFill>
                  <a:schemeClr val="bg1"/>
                </a:solidFill>
              </a:rPr>
              <a:t>Студентка: 309 </a:t>
            </a:r>
            <a:r>
              <a:rPr lang="ru-RU" i="1" dirty="0" err="1">
                <a:solidFill>
                  <a:schemeClr val="bg1"/>
                </a:solidFill>
              </a:rPr>
              <a:t>гр</a:t>
            </a:r>
            <a:r>
              <a:rPr lang="ru-RU" i="1" dirty="0">
                <a:solidFill>
                  <a:schemeClr val="bg1"/>
                </a:solidFill>
              </a:rPr>
              <a:t> </a:t>
            </a:r>
          </a:p>
          <a:p>
            <a:r>
              <a:rPr lang="ru-RU" i="1" dirty="0">
                <a:solidFill>
                  <a:schemeClr val="bg1"/>
                </a:solidFill>
              </a:rPr>
              <a:t>ФИО : Кутенкова Анастасия Александровна </a:t>
            </a:r>
          </a:p>
        </p:txBody>
      </p:sp>
      <p:pic>
        <p:nvPicPr>
          <p:cNvPr id="1026" name="Picture 2" descr="4a6d46e0308b683cc1b25b572f5f27d3.jpg (800×450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5080909" cy="259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5F88D0-32CB-4ED1-94C7-DDAF66385E28}"/>
              </a:ext>
            </a:extLst>
          </p:cNvPr>
          <p:cNvSpPr txBox="1"/>
          <p:nvPr/>
        </p:nvSpPr>
        <p:spPr>
          <a:xfrm>
            <a:off x="0" y="2519185"/>
            <a:ext cx="85324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latin typeface="+mj-lt"/>
              </a:rPr>
              <a:t>бмена</a:t>
            </a:r>
            <a:r>
              <a:rPr lang="ru-RU" sz="3600" b="1" i="1" dirty="0" err="1">
                <a:solidFill>
                  <a:srgbClr val="36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ЛФК</a:t>
            </a:r>
            <a:r>
              <a:rPr lang="ru-RU" b="1" i="1" dirty="0">
                <a:solidFill>
                  <a:srgbClr val="36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при заболеваниях обмена    веществ, Ожирение</a:t>
            </a:r>
            <a:r>
              <a:rPr lang="ru-RU" sz="2800" dirty="0">
                <a:latin typeface="+mj-lt"/>
              </a:rPr>
              <a:t>, Ожирение</a:t>
            </a:r>
          </a:p>
        </p:txBody>
      </p:sp>
    </p:spTree>
    <p:extLst>
      <p:ext uri="{BB962C8B-B14F-4D97-AF65-F5344CB8AC3E}">
        <p14:creationId xmlns:p14="http://schemas.microsoft.com/office/powerpoint/2010/main" val="361170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40080"/>
            <a:ext cx="7756263" cy="1054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Курс лечения при ожирении</a:t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u="sng" dirty="0">
                <a:solidFill>
                  <a:schemeClr val="bg1"/>
                </a:solidFill>
              </a:rPr>
              <a:t>  </a:t>
            </a:r>
            <a:r>
              <a:rPr lang="ru-RU" sz="2400" i="1" u="sng" dirty="0">
                <a:solidFill>
                  <a:schemeClr val="bg1"/>
                </a:solidFill>
              </a:rPr>
              <a:t>В первом периоде </a:t>
            </a:r>
            <a:r>
              <a:rPr lang="ru-RU" dirty="0">
                <a:solidFill>
                  <a:schemeClr val="bg1"/>
                </a:solidFill>
              </a:rPr>
              <a:t>больной адаптируется к умеренно повышающимся физическим нагрузкам. Используются в основном гимнастические упражнения в форме лечебной и гигиенической гимнастики и дозированная ходьба, а также самомассаж.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u="sng" dirty="0">
                <a:solidFill>
                  <a:schemeClr val="bg1"/>
                </a:solidFill>
              </a:rPr>
              <a:t>  </a:t>
            </a:r>
            <a:r>
              <a:rPr lang="ru-RU" sz="2800" i="1" u="sng" dirty="0">
                <a:solidFill>
                  <a:schemeClr val="bg1"/>
                </a:solidFill>
              </a:rPr>
              <a:t>втором периоде </a:t>
            </a:r>
            <a:r>
              <a:rPr lang="ru-RU" dirty="0">
                <a:solidFill>
                  <a:schemeClr val="bg1"/>
                </a:solidFill>
              </a:rPr>
              <a:t>решаются основные задачи лечения. Дополнительно в занятия включают ежедневные прогулки (протяженность постепенно доводится до 10 км), туристские походы, бег, ходьбу на лыжах, плавание, греблю и другие 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val="245956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1942" cy="914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Комплекс упражнений при ожирении</a:t>
            </a: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включать гимнастику для крупных мышц: вращения, махи, повороты, наклоны. Время занятий от 20 минут, постепенно увеличивают до 40 минут.</a:t>
            </a:r>
          </a:p>
        </p:txBody>
      </p:sp>
    </p:spTree>
    <p:extLst>
      <p:ext uri="{BB962C8B-B14F-4D97-AF65-F5344CB8AC3E}">
        <p14:creationId xmlns:p14="http://schemas.microsoft.com/office/powerpoint/2010/main" val="221825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Упражнения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204864"/>
            <a:ext cx="7745505" cy="3877815"/>
          </a:xfrm>
        </p:spPr>
        <p:txBody>
          <a:bodyPr>
            <a:noAutofit/>
          </a:bodyPr>
          <a:lstStyle/>
          <a:p>
            <a:pPr marL="457200" indent="-457200" algn="just" fontAlgn="base">
              <a:buFont typeface="+mj-lt"/>
              <a:buAutoNum type="arabicPeriod"/>
            </a:pPr>
            <a:r>
              <a:rPr lang="ru-RU" sz="2000" dirty="0" err="1">
                <a:solidFill>
                  <a:schemeClr val="bg1"/>
                </a:solidFill>
              </a:rPr>
              <a:t>И.п</a:t>
            </a:r>
            <a:r>
              <a:rPr lang="ru-RU" sz="2000" dirty="0">
                <a:solidFill>
                  <a:schemeClr val="bg1"/>
                </a:solidFill>
              </a:rPr>
              <a:t>. стоя, руки на талии. Повороты туловища вправо-влево 5-6 раз в каждую сторону.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И.п</a:t>
            </a:r>
            <a:r>
              <a:rPr lang="ru-RU" sz="2000" dirty="0">
                <a:solidFill>
                  <a:schemeClr val="bg1"/>
                </a:solidFill>
              </a:rPr>
              <a:t>. стоя, руки в стороны. Наклоняясь вперед и в сторону, доставать левой рукой правое колено, а правой рукой – левое. Позднее при упражнении доставать пальцы ног.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И.п</a:t>
            </a:r>
            <a:r>
              <a:rPr lang="ru-RU" sz="2000" dirty="0">
                <a:solidFill>
                  <a:schemeClr val="bg1"/>
                </a:solidFill>
              </a:rPr>
              <a:t>. стоя, руки в замок за головой. Вращение туловища в обе стороны по 10 раз.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ru-RU" sz="2000" dirty="0" err="1">
                <a:solidFill>
                  <a:schemeClr val="bg1"/>
                </a:solidFill>
              </a:rPr>
              <a:t>И.п</a:t>
            </a:r>
            <a:r>
              <a:rPr lang="ru-RU" sz="2000" dirty="0">
                <a:solidFill>
                  <a:schemeClr val="bg1"/>
                </a:solidFill>
              </a:rPr>
              <a:t>. лёжа, руки вдоль туловища. Поочередно поднимать ноги вертикально вверх, затем — прижимая колено к животу руками. Сделать по 5-6 раз каждой ногой.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ru-RU" sz="2000" dirty="0" err="1">
                <a:solidFill>
                  <a:schemeClr val="bg1"/>
                </a:solidFill>
              </a:rPr>
              <a:t>И.п</a:t>
            </a:r>
            <a:r>
              <a:rPr lang="ru-RU" sz="2000" dirty="0">
                <a:solidFill>
                  <a:schemeClr val="bg1"/>
                </a:solidFill>
              </a:rPr>
              <a:t>. лёжа, руки вдоль туловища. Делать «велосипед» ногами, затем «ножницы».</a:t>
            </a:r>
          </a:p>
        </p:txBody>
      </p:sp>
    </p:spTree>
    <p:extLst>
      <p:ext uri="{BB962C8B-B14F-4D97-AF65-F5344CB8AC3E}">
        <p14:creationId xmlns:p14="http://schemas.microsoft.com/office/powerpoint/2010/main" val="159982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476673"/>
            <a:ext cx="7745505" cy="564949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chemeClr val="bg1"/>
                </a:solidFill>
              </a:rPr>
              <a:t>6.   </a:t>
            </a:r>
            <a:r>
              <a:rPr lang="ru-RU" dirty="0" err="1">
                <a:solidFill>
                  <a:schemeClr val="bg1"/>
                </a:solidFill>
              </a:rPr>
              <a:t>И.п</a:t>
            </a:r>
            <a:r>
              <a:rPr lang="ru-RU" dirty="0">
                <a:solidFill>
                  <a:schemeClr val="bg1"/>
                </a:solidFill>
              </a:rPr>
              <a:t>. лёжа, руки в замок за голову. Поднимать корпус в положение — сидя 3-5 раз.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bg1"/>
                </a:solidFill>
              </a:rPr>
              <a:t>7.  </a:t>
            </a:r>
            <a:r>
              <a:rPr lang="ru-RU" dirty="0" err="1">
                <a:solidFill>
                  <a:schemeClr val="bg1"/>
                </a:solidFill>
              </a:rPr>
              <a:t>И.п</a:t>
            </a:r>
            <a:r>
              <a:rPr lang="ru-RU" dirty="0">
                <a:solidFill>
                  <a:schemeClr val="bg1"/>
                </a:solidFill>
              </a:rPr>
              <a:t>. сидя на полу с вытянутыми ногами. Наклоняться вперед, пытаясь достать пальцы ног руками, а головой — коленей.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bg1"/>
                </a:solidFill>
              </a:rPr>
              <a:t>8.   </a:t>
            </a:r>
            <a:r>
              <a:rPr lang="ru-RU" dirty="0" err="1">
                <a:solidFill>
                  <a:schemeClr val="bg1"/>
                </a:solidFill>
              </a:rPr>
              <a:t>И.п</a:t>
            </a:r>
            <a:r>
              <a:rPr lang="ru-RU" dirty="0">
                <a:solidFill>
                  <a:schemeClr val="bg1"/>
                </a:solidFill>
              </a:rPr>
              <a:t>. стоя, руки вдоль туловища. Медленно подняться на носки на вдохе, опуститься на пятки на выдохе, слегка присев и не отрывая пятки от пола. Повторить 10 раз.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bg1"/>
                </a:solidFill>
              </a:rPr>
              <a:t>9.   </a:t>
            </a:r>
            <a:r>
              <a:rPr lang="ru-RU" dirty="0" err="1">
                <a:solidFill>
                  <a:schemeClr val="bg1"/>
                </a:solidFill>
              </a:rPr>
              <a:t>И.п</a:t>
            </a:r>
            <a:r>
              <a:rPr lang="ru-RU" dirty="0">
                <a:solidFill>
                  <a:schemeClr val="bg1"/>
                </a:solidFill>
              </a:rPr>
              <a:t>. стоя. Сделать приседания в медленном темпе, 7-10 раз.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bg1"/>
                </a:solidFill>
              </a:rPr>
              <a:t>10.   </a:t>
            </a:r>
            <a:r>
              <a:rPr lang="ru-RU" dirty="0" err="1">
                <a:solidFill>
                  <a:schemeClr val="bg1"/>
                </a:solidFill>
              </a:rPr>
              <a:t>И.п</a:t>
            </a:r>
            <a:r>
              <a:rPr lang="ru-RU" dirty="0">
                <a:solidFill>
                  <a:schemeClr val="bg1"/>
                </a:solidFill>
              </a:rPr>
              <a:t>. стоя. Ходьба с высоко поднятыми коленями.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bg1"/>
                </a:solidFill>
              </a:rPr>
              <a:t>11.   По желанию упражнения можно дополнить или изменить, добавлять отягощения в виде мяча, гантелей на ноги и руки, упражнения для пресса. Полезно выполнять самомассаж. После занятий утолять голод лучше овощным салатом или фруктами, нельзя есть мучное, сладкое и пить газировку.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93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Спасибо за внимание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05151"/>
            <a:ext cx="6379395" cy="4252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81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Ожирение</a:t>
            </a:r>
            <a:r>
              <a:rPr lang="ru-RU" b="1" dirty="0"/>
              <a:t> </a:t>
            </a:r>
            <a:r>
              <a:rPr lang="ru-RU" b="1" dirty="0">
                <a:solidFill>
                  <a:schemeClr val="bg1"/>
                </a:solidFill>
              </a:rPr>
              <a:t>-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bg1"/>
                </a:solidFill>
              </a:rPr>
              <a:t>заболевание, характеризующееся избыточным (больше физиологических норм) отложением жира в организме.</a:t>
            </a:r>
          </a:p>
        </p:txBody>
      </p:sp>
    </p:spTree>
    <p:extLst>
      <p:ext uri="{BB962C8B-B14F-4D97-AF65-F5344CB8AC3E}">
        <p14:creationId xmlns:p14="http://schemas.microsoft.com/office/powerpoint/2010/main" val="340757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Различают несколько форм ожирения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400" i="1" dirty="0"/>
              <a:t>  </a:t>
            </a:r>
            <a:r>
              <a:rPr lang="ru-RU" sz="4400" i="1" dirty="0">
                <a:solidFill>
                  <a:schemeClr val="bg1"/>
                </a:solidFill>
              </a:rPr>
              <a:t>обменно-алиментарная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400" i="1" dirty="0">
                <a:solidFill>
                  <a:schemeClr val="bg1"/>
                </a:solidFill>
              </a:rPr>
              <a:t>  эндокринная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400" i="1" dirty="0">
                <a:solidFill>
                  <a:schemeClr val="bg1"/>
                </a:solidFill>
              </a:rPr>
              <a:t>  церебральная </a:t>
            </a:r>
          </a:p>
        </p:txBody>
      </p:sp>
    </p:spTree>
    <p:extLst>
      <p:ext uri="{BB962C8B-B14F-4D97-AF65-F5344CB8AC3E}">
        <p14:creationId xmlns:p14="http://schemas.microsoft.com/office/powerpoint/2010/main" val="84671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56263" cy="105425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Причины: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idx="4294967295"/>
          </p:nvPr>
        </p:nvSpPr>
        <p:spPr>
          <a:xfrm>
            <a:off x="683568" y="1314227"/>
            <a:ext cx="7088187" cy="1500188"/>
          </a:xfrm>
        </p:spPr>
        <p:txBody>
          <a:bodyPr>
            <a:noAutofit/>
          </a:bodyPr>
          <a:lstStyle/>
          <a:p>
            <a:endParaRPr lang="ru-RU" sz="28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8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8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Обменно-алиментарная</a:t>
            </a:r>
            <a:r>
              <a:rPr lang="ru-RU" sz="2800" dirty="0">
                <a:solidFill>
                  <a:schemeClr val="bg1"/>
                </a:solidFill>
              </a:rPr>
              <a:t> форма возникает из-за излишнего потребления пищи и ограниченной физической деятельности и отличается небольшими нарушениями функции желез внутренней секреции.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Эндокринная и церебральная </a:t>
            </a:r>
            <a:r>
              <a:rPr lang="ru-RU" sz="2800" dirty="0">
                <a:solidFill>
                  <a:schemeClr val="bg1"/>
                </a:solidFill>
              </a:rPr>
              <a:t>формы развиваются при нарушении регуляции жирового обмена железами внутренней секреции или центральной нервной системой (гипоталамусом). </a:t>
            </a:r>
          </a:p>
        </p:txBody>
      </p:sp>
    </p:spTree>
    <p:extLst>
      <p:ext uri="{BB962C8B-B14F-4D97-AF65-F5344CB8AC3E}">
        <p14:creationId xmlns:p14="http://schemas.microsoft.com/office/powerpoint/2010/main" val="34423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Симптомы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i="1" dirty="0">
                <a:solidFill>
                  <a:schemeClr val="bg1"/>
                </a:solidFill>
              </a:rPr>
              <a:t>Больные ожирением жалуются на плохое самочувствие, переменчивость настроения, вялость, сонливость, одышку, боли в области сердца, отеки.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3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Степени ожирения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i="1" dirty="0">
                <a:solidFill>
                  <a:srgbClr val="FF0000"/>
                </a:solidFill>
              </a:rPr>
              <a:t>  </a:t>
            </a:r>
            <a:r>
              <a:rPr lang="ru-RU" sz="2800" dirty="0">
                <a:solidFill>
                  <a:schemeClr val="bg1"/>
                </a:solidFill>
              </a:rPr>
              <a:t>Ожирение может быть 4-х степеней: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bg1"/>
                </a:solidFill>
              </a:rPr>
              <a:t>  1-я степень – физическая масса тела на 14-30% больше нормальной;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bg1"/>
                </a:solidFill>
              </a:rPr>
              <a:t>  2-я степень – на 31-50%;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bg1"/>
                </a:solidFill>
              </a:rPr>
              <a:t>  3-я степень – на 51-100%;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bg1"/>
                </a:solidFill>
              </a:rPr>
              <a:t>  4-я степень – масса тела превышает норму более чем на 100%.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8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Лечение ожирения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Комплексное лечение ожирения складывается из организации рационального режима двигательной активности с применением лечебной физической культуры: диетотерапии (дробное, частое питание, ограничение калорийности пищи за счет значительного снижения жиров и углеводов, уменьшение потребления жидкости и соли); водных процедур — обтираний, обливаний, душей (циркулярный, веерный Шарко, шотландский); лекарственной терапии (гормональные препараты и медикаменты, снижающие аппетит), массажа.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0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654" y="404664"/>
            <a:ext cx="7756263" cy="1054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Лечебное действие физических упражнений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178" y="2132136"/>
            <a:ext cx="3762966" cy="40609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bg1"/>
                </a:solidFill>
              </a:rPr>
              <a:t>основано на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bg1"/>
                </a:solidFill>
              </a:rPr>
              <a:t>значительном увеличении </a:t>
            </a:r>
            <a:r>
              <a:rPr lang="ru-RU" sz="2000" dirty="0" err="1">
                <a:solidFill>
                  <a:schemeClr val="bg1"/>
                </a:solidFill>
              </a:rPr>
              <a:t>энергозатрат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bg1"/>
                </a:solidFill>
              </a:rPr>
              <a:t>нормализации всех видов обмена,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bg1"/>
                </a:solidFill>
              </a:rPr>
              <a:t>усилении </a:t>
            </a:r>
            <a:r>
              <a:rPr lang="ru-RU" sz="2000" dirty="0" err="1">
                <a:solidFill>
                  <a:schemeClr val="bg1"/>
                </a:solidFill>
              </a:rPr>
              <a:t>липолитических</a:t>
            </a:r>
            <a:r>
              <a:rPr lang="ru-RU" sz="2000" dirty="0">
                <a:solidFill>
                  <a:schemeClr val="bg1"/>
                </a:solidFill>
              </a:rPr>
              <a:t> процессов в различных органах,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bg1"/>
                </a:solidFill>
              </a:rPr>
              <a:t> улучшений функции всех органов и систем,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bg1"/>
                </a:solidFill>
              </a:rPr>
              <a:t>повышении уровня тренированности и общей работоспособности больного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521" y="2708920"/>
            <a:ext cx="4286250" cy="2619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83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Задачи ЛФК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i="1" dirty="0">
                <a:solidFill>
                  <a:schemeClr val="bg1"/>
                </a:solidFill>
              </a:rPr>
              <a:t>  способствовать снижению веса тела;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i="1" dirty="0">
                <a:solidFill>
                  <a:schemeClr val="bg1"/>
                </a:solidFill>
              </a:rPr>
              <a:t>  улучшить функцию сердечно-сосудистой и дыхательной систем, опорно-двигательного аппарата;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i="1" dirty="0">
                <a:solidFill>
                  <a:schemeClr val="bg1"/>
                </a:solidFill>
              </a:rPr>
              <a:t>  гиподинамию и повысить общую работоспособность;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i="1" dirty="0">
                <a:solidFill>
                  <a:schemeClr val="bg1"/>
                </a:solidFill>
              </a:rPr>
              <a:t>  уменьшить выраженность нарушений, сопутствующих ожирению (метеоризма, запоров и др.).</a:t>
            </a:r>
          </a:p>
          <a:p>
            <a:endParaRPr lang="ru-RU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6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2457</TotalTime>
  <Words>732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 Black</vt:lpstr>
      <vt:lpstr>Corbel</vt:lpstr>
      <vt:lpstr>Wingdings</vt:lpstr>
      <vt:lpstr>Окаймление</vt:lpstr>
      <vt:lpstr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 </vt:lpstr>
      <vt:lpstr>Ожирение - </vt:lpstr>
      <vt:lpstr>Различают несколько форм ожирения</vt:lpstr>
      <vt:lpstr>Причины:</vt:lpstr>
      <vt:lpstr>Симптомы</vt:lpstr>
      <vt:lpstr>Степени ожирения </vt:lpstr>
      <vt:lpstr>Лечение ожирения</vt:lpstr>
      <vt:lpstr>Лечебное действие физических упражнений </vt:lpstr>
      <vt:lpstr>Задачи ЛФК</vt:lpstr>
      <vt:lpstr>Курс лечения при ожирении </vt:lpstr>
      <vt:lpstr>Комплекс упражнений при ожирении </vt:lpstr>
      <vt:lpstr>Упражнения</vt:lpstr>
      <vt:lpstr>Презентация PowerPoint</vt:lpstr>
      <vt:lpstr>Спасибо за внимание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ЛФК при ожирении</dc:title>
  <dc:creator>www.MRMARKER.ru</dc:creator>
  <cp:lastModifiedBy>Кутенкова Анастасия</cp:lastModifiedBy>
  <cp:revision>11</cp:revision>
  <dcterms:created xsi:type="dcterms:W3CDTF">2013-12-09T08:31:20Z</dcterms:created>
  <dcterms:modified xsi:type="dcterms:W3CDTF">2020-06-08T17:52:42Z</dcterms:modified>
</cp:coreProperties>
</file>