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61" r:id="rId11"/>
    <p:sldId id="262" r:id="rId12"/>
    <p:sldId id="264" r:id="rId13"/>
    <p:sldId id="263" r:id="rId14"/>
    <p:sldId id="265" r:id="rId15"/>
    <p:sldId id="281" r:id="rId16"/>
    <p:sldId id="267" r:id="rId17"/>
    <p:sldId id="266" r:id="rId18"/>
    <p:sldId id="282" r:id="rId19"/>
    <p:sldId id="283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9" d="100"/>
          <a:sy n="69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94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7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32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5891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447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31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434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762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95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3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5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73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7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0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0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9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45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A45312-1A6D-452B-9FB5-1E23C66BCC6E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6296-F8E4-4A45-92D2-B255E587E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73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Поздние осложнения переломов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5805264"/>
            <a:ext cx="3168352" cy="804664"/>
          </a:xfrm>
        </p:spPr>
        <p:txBody>
          <a:bodyPr>
            <a:normAutofit/>
          </a:bodyPr>
          <a:lstStyle/>
          <a:p>
            <a:r>
              <a:rPr lang="ru-RU" dirty="0" err="1" smtClean="0"/>
              <a:t>Ербягин</a:t>
            </a:r>
            <a:r>
              <a:rPr lang="ru-RU" dirty="0" smtClean="0"/>
              <a:t> Е.Г.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048672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Сращение переломов зависит от: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dirty="0" smtClean="0"/>
              <a:t>Точной репозиции</a:t>
            </a:r>
          </a:p>
          <a:p>
            <a:endParaRPr lang="ru-RU" dirty="0" smtClean="0"/>
          </a:p>
          <a:p>
            <a:r>
              <a:rPr lang="ru-RU" dirty="0" smtClean="0"/>
              <a:t>Стабильной фиксации отломков до полной консолидации</a:t>
            </a:r>
          </a:p>
          <a:p>
            <a:endParaRPr lang="ru-RU" dirty="0" smtClean="0"/>
          </a:p>
          <a:p>
            <a:r>
              <a:rPr lang="ru-RU" dirty="0" smtClean="0"/>
              <a:t>Достаточного кровоснабжения поврежденных тканей</a:t>
            </a:r>
          </a:p>
          <a:p>
            <a:endParaRPr lang="ru-RU" dirty="0" smtClean="0"/>
          </a:p>
          <a:p>
            <a:r>
              <a:rPr lang="ru-RU" dirty="0" smtClean="0"/>
              <a:t>раннего восстановления опорно-двигательной функции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Замедленная консолидация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47800"/>
            <a:ext cx="8712968" cy="514955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Консолидацию принято считать замедленной если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прочная костная мозоль не образуется в заданные сроки для конкретной локализации перелома.</a:t>
            </a:r>
          </a:p>
          <a:p>
            <a:endParaRPr lang="ru-RU" dirty="0" smtClean="0"/>
          </a:p>
          <a:p>
            <a:r>
              <a:rPr lang="ru-RU" dirty="0" smtClean="0"/>
              <a:t> клинически сохраняется болезненность и </a:t>
            </a:r>
            <a:r>
              <a:rPr lang="ru-RU" dirty="0" err="1" smtClean="0"/>
              <a:t>качательные</a:t>
            </a:r>
            <a:r>
              <a:rPr lang="ru-RU" dirty="0" smtClean="0"/>
              <a:t> движения в зоне перелома.</a:t>
            </a:r>
          </a:p>
          <a:p>
            <a:endParaRPr lang="ru-RU" dirty="0" smtClean="0"/>
          </a:p>
          <a:p>
            <a:r>
              <a:rPr lang="ru-RU" dirty="0" smtClean="0"/>
              <a:t> На </a:t>
            </a:r>
            <a:r>
              <a:rPr lang="ru-RU" dirty="0" err="1" smtClean="0"/>
              <a:t>рентенограмме</a:t>
            </a:r>
            <a:r>
              <a:rPr lang="ru-RU" dirty="0" smtClean="0"/>
              <a:t> определяются костная мозоль, которая по «своей зрелости» не соответствует сроку, прошедшему с момента травмы для данной локализации.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Наиболее частыми причинами нарушений заживления перелома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507288" cy="4392488"/>
          </a:xfrm>
        </p:spPr>
        <p:txBody>
          <a:bodyPr/>
          <a:lstStyle/>
          <a:p>
            <a:r>
              <a:rPr lang="ru-RU" dirty="0" smtClean="0"/>
              <a:t>Недостаточная репозиция отломков</a:t>
            </a:r>
          </a:p>
          <a:p>
            <a:r>
              <a:rPr lang="ru-RU" dirty="0" smtClean="0"/>
              <a:t>Многократные, неоправданные попытки вправления отломков.</a:t>
            </a:r>
          </a:p>
          <a:p>
            <a:r>
              <a:rPr lang="ru-RU" dirty="0" smtClean="0"/>
              <a:t>Интерпозиция мягких тканей</a:t>
            </a:r>
          </a:p>
          <a:p>
            <a:r>
              <a:rPr lang="ru-RU" dirty="0" smtClean="0"/>
              <a:t>Нестабильный остеосинтез</a:t>
            </a:r>
          </a:p>
          <a:p>
            <a:r>
              <a:rPr lang="ru-RU" dirty="0" smtClean="0"/>
              <a:t>неоправданно обширное удаление осколков с образованием дефекта кости</a:t>
            </a:r>
          </a:p>
          <a:p>
            <a:r>
              <a:rPr lang="ru-RU" dirty="0" smtClean="0"/>
              <a:t>Отсутствие внешней иммо­билизации при нестабильном остеосинтезе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16832"/>
            <a:ext cx="7772400" cy="4572000"/>
          </a:xfrm>
        </p:spPr>
        <p:txBody>
          <a:bodyPr/>
          <a:lstStyle/>
          <a:p>
            <a:r>
              <a:rPr lang="ru-RU" dirty="0" smtClean="0"/>
              <a:t>Ожирение </a:t>
            </a:r>
          </a:p>
          <a:p>
            <a:r>
              <a:rPr lang="ru-RU" dirty="0" smtClean="0"/>
              <a:t>СД </a:t>
            </a:r>
          </a:p>
          <a:p>
            <a:r>
              <a:rPr lang="ru-RU" dirty="0" smtClean="0"/>
              <a:t>Беременность </a:t>
            </a:r>
          </a:p>
          <a:p>
            <a:r>
              <a:rPr lang="ru-RU" dirty="0" smtClean="0"/>
              <a:t>Лучевой болезнь </a:t>
            </a:r>
          </a:p>
          <a:p>
            <a:r>
              <a:rPr lang="ru-RU" dirty="0" smtClean="0"/>
              <a:t>Общее истощение </a:t>
            </a:r>
          </a:p>
          <a:p>
            <a:r>
              <a:rPr lang="ru-RU" dirty="0" smtClean="0"/>
              <a:t>Выряженная анемия </a:t>
            </a:r>
          </a:p>
          <a:p>
            <a:r>
              <a:rPr lang="ru-RU" dirty="0" err="1" smtClean="0"/>
              <a:t>Гипопротеинемия</a:t>
            </a:r>
            <a:endParaRPr lang="ru-RU" dirty="0" smtClean="0"/>
          </a:p>
          <a:p>
            <a:r>
              <a:rPr lang="ru-RU" dirty="0" smtClean="0"/>
              <a:t> Авитаминоз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Несращение</a:t>
            </a:r>
            <a:r>
              <a:rPr lang="ru-RU" dirty="0" smtClean="0"/>
              <a:t> перелома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12776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Несросшимся переломом называют такой, при котором после двойного срока, необходимого для сращивания данной кости, клинически выявляют боль и патологическую подвижность в месте перелома, рентгенологически — щель между отломками при еще закрытых </a:t>
            </a:r>
            <a:r>
              <a:rPr lang="ru-RU" b="1" i="1" dirty="0" err="1" smtClean="0"/>
              <a:t>костно-мозговых</a:t>
            </a:r>
            <a:r>
              <a:rPr lang="ru-RU" b="1" i="1" dirty="0" smtClean="0"/>
              <a:t> полостях отломков.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i="1" dirty="0" smtClean="0"/>
              <a:t>Если есть костная заращение этих полостей замыкающими пластинками, это говорит о сложившемся ложном суставе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уааааааааааааааааааааааааааааааааааааааааааа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332656"/>
            <a:ext cx="2736304" cy="6078593"/>
          </a:xfrm>
        </p:spPr>
      </p:pic>
      <p:pic>
        <p:nvPicPr>
          <p:cNvPr id="5" name="Рисунок 4" descr="уииииииииииииииииииииииииииииииииииииииииииииии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76672"/>
            <a:ext cx="36576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Дифференцировать </a:t>
            </a:r>
            <a:r>
              <a:rPr lang="ru-RU" sz="3200" b="1" i="1" dirty="0" smtClean="0"/>
              <a:t>несросшийся перелом</a:t>
            </a:r>
            <a:r>
              <a:rPr lang="ru-RU" sz="3200" b="1" dirty="0" smtClean="0"/>
              <a:t> от </a:t>
            </a:r>
            <a:r>
              <a:rPr lang="ru-RU" sz="3200" b="1" i="1" dirty="0" smtClean="0"/>
              <a:t>ложного сустава </a:t>
            </a:r>
            <a:r>
              <a:rPr lang="ru-RU" sz="3200" b="1" dirty="0" smtClean="0"/>
              <a:t>можно клинически за болью в месте перелома, который возникает во время движений и нагрузки конечности,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 и рентгенологически — </a:t>
            </a:r>
            <a:r>
              <a:rPr lang="ru-RU" sz="3200" b="1" i="1" dirty="0" smtClean="0"/>
              <a:t>за отсутствием </a:t>
            </a:r>
            <a:r>
              <a:rPr lang="ru-RU" sz="3200" b="1" i="1" dirty="0" err="1" smtClean="0"/>
              <a:t>заращениея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костно-мозговых</a:t>
            </a:r>
            <a:r>
              <a:rPr lang="ru-RU" sz="3200" b="1" i="1" dirty="0" smtClean="0"/>
              <a:t> полостей</a:t>
            </a:r>
            <a:r>
              <a:rPr lang="ru-RU" sz="32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ru-RU" dirty="0" smtClean="0"/>
              <a:t>Ложный сустав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Стойкое нарушение непрерывности кости, вызывающее патологическую подвижность ее сегментов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Причины:</a:t>
            </a:r>
          </a:p>
          <a:p>
            <a:r>
              <a:rPr lang="ru-RU" dirty="0" smtClean="0"/>
              <a:t>Внедрение мягких тканей между отломками</a:t>
            </a:r>
          </a:p>
          <a:p>
            <a:r>
              <a:rPr lang="ru-RU" dirty="0" smtClean="0"/>
              <a:t>Значительное расстояние между костными фрагментами</a:t>
            </a:r>
          </a:p>
          <a:p>
            <a:r>
              <a:rPr lang="ru-RU" dirty="0" smtClean="0"/>
              <a:t>Недостаточная или рано прекращенная иммобилизация</a:t>
            </a:r>
          </a:p>
          <a:p>
            <a:r>
              <a:rPr lang="ru-RU" dirty="0" smtClean="0"/>
              <a:t>Преждевременная нагрузка</a:t>
            </a:r>
          </a:p>
          <a:p>
            <a:r>
              <a:rPr lang="ru-RU" dirty="0" smtClean="0"/>
              <a:t>Нарушении кровоснабжения</a:t>
            </a:r>
          </a:p>
          <a:p>
            <a:r>
              <a:rPr lang="ru-RU" dirty="0" smtClean="0"/>
              <a:t>Нагноение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Ложный сустав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47800"/>
            <a:ext cx="8640960" cy="50055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 dirty="0" smtClean="0"/>
              <a:t>Распознавание формирования ложного сустава базируется на рентгенологической информации:</a:t>
            </a:r>
          </a:p>
          <a:p>
            <a:r>
              <a:rPr lang="ru-RU" dirty="0" err="1" smtClean="0"/>
              <a:t>Склерозирование</a:t>
            </a:r>
            <a:r>
              <a:rPr lang="ru-RU" dirty="0" smtClean="0"/>
              <a:t> замыкающих пластинок на концах костных фрагментов</a:t>
            </a:r>
          </a:p>
          <a:p>
            <a:r>
              <a:rPr lang="ru-RU" dirty="0" smtClean="0"/>
              <a:t>Четко прослеживаемая линия перелома</a:t>
            </a:r>
          </a:p>
          <a:p>
            <a:r>
              <a:rPr lang="ru-RU" dirty="0" smtClean="0"/>
              <a:t>Избыточное разрастание костной ткани на концах основных отломков (</a:t>
            </a:r>
            <a:r>
              <a:rPr lang="ru-RU" dirty="0" err="1" smtClean="0"/>
              <a:t>гиперваскулярные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 Полное отсутствие признаков консолидации и </a:t>
            </a:r>
            <a:r>
              <a:rPr lang="ru-RU" dirty="0" err="1" smtClean="0"/>
              <a:t>остеопороз</a:t>
            </a:r>
            <a:r>
              <a:rPr lang="ru-RU" dirty="0" smtClean="0"/>
              <a:t> концевых отделов отломков (</a:t>
            </a:r>
            <a:r>
              <a:rPr lang="ru-RU" dirty="0" err="1" smtClean="0"/>
              <a:t>гиповаскулярные</a:t>
            </a:r>
            <a:r>
              <a:rPr lang="ru-RU" dirty="0" smtClean="0"/>
              <a:t>).</a:t>
            </a:r>
            <a:endParaRPr lang="ru-RU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Если прошли двойные сроки средней продолжительности консолидации кости, то ложный сустав считается сформировавшимся.</a:t>
            </a:r>
            <a:endParaRPr lang="ru-RU" dirty="0"/>
          </a:p>
        </p:txBody>
      </p:sp>
      <p:pic>
        <p:nvPicPr>
          <p:cNvPr id="4" name="Рисунок 3" descr="125125555555555555555555555555555555555555555555555555555555555555551251512512512515125ииииииииииии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6768752" cy="50699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399112"/>
          </a:xfrm>
        </p:spPr>
        <p:txBody>
          <a:bodyPr/>
          <a:lstStyle/>
          <a:p>
            <a:r>
              <a:rPr lang="ru-RU" dirty="0" smtClean="0"/>
              <a:t>Основы костной регенерации.</a:t>
            </a:r>
          </a:p>
          <a:p>
            <a:endParaRPr lang="ru-RU" dirty="0" smtClean="0"/>
          </a:p>
          <a:p>
            <a:r>
              <a:rPr lang="ru-RU" dirty="0" smtClean="0"/>
              <a:t>Замедленная консолидация.</a:t>
            </a:r>
          </a:p>
          <a:p>
            <a:endParaRPr lang="ru-RU" dirty="0" smtClean="0"/>
          </a:p>
          <a:p>
            <a:r>
              <a:rPr lang="ru-RU" dirty="0" err="1" smtClean="0"/>
              <a:t>Несращение</a:t>
            </a:r>
            <a:r>
              <a:rPr lang="ru-RU" dirty="0" smtClean="0"/>
              <a:t> перелома. </a:t>
            </a:r>
          </a:p>
          <a:p>
            <a:endParaRPr lang="ru-RU" dirty="0" smtClean="0"/>
          </a:p>
          <a:p>
            <a:r>
              <a:rPr lang="ru-RU" dirty="0" smtClean="0"/>
              <a:t>Ложный сустав.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Диагностика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68863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Диагноз выставляется травматологом на основании анамнеза, клинической и рентгенологической картины, а также времени, прошедшего с момента травмы.</a:t>
            </a:r>
          </a:p>
          <a:p>
            <a:pPr>
              <a:buNone/>
            </a:pPr>
            <a:r>
              <a:rPr lang="ru-RU" b="1" dirty="0" smtClean="0"/>
              <a:t>Для подтверждения диагноза:</a:t>
            </a:r>
          </a:p>
          <a:p>
            <a:r>
              <a:rPr lang="ru-RU" dirty="0" smtClean="0"/>
              <a:t>Выполняется рентгенография в двух (прямой и боковой) проекциях. </a:t>
            </a:r>
          </a:p>
          <a:p>
            <a:r>
              <a:rPr lang="ru-RU" dirty="0" smtClean="0"/>
              <a:t>В некоторых случаях делают рентгенограммы в добавочных (косых) проекциях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926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 снимках выявляется отсутствие костной мозоли, сглаживание и закругление концов костных фрагментов, возникновение замыкательной пластинки на концах отломков (закрытие полости в центре трубчатой кости).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2222222222222222222222222222222222222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36912"/>
            <a:ext cx="2784132" cy="3609578"/>
          </a:xfrm>
          <a:prstGeom prst="rect">
            <a:avLst/>
          </a:prstGeom>
        </p:spPr>
      </p:pic>
      <p:pic>
        <p:nvPicPr>
          <p:cNvPr id="6" name="Рисунок 5" descr="3333333333333333333333333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420888"/>
            <a:ext cx="2698423" cy="40770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костной регенерации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47800"/>
            <a:ext cx="8496944" cy="45720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Есть два вида регенерации – физиологическая и </a:t>
            </a:r>
            <a:r>
              <a:rPr lang="ru-RU" b="1" dirty="0" err="1" smtClean="0"/>
              <a:t>репаративная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dirty="0" smtClean="0"/>
              <a:t>Физиологическая - восстановление тканевых структур здорового организма по мере их старения и отмирания.</a:t>
            </a:r>
          </a:p>
          <a:p>
            <a:r>
              <a:rPr lang="ru-RU" dirty="0" err="1" smtClean="0"/>
              <a:t>Репаративная</a:t>
            </a:r>
            <a:r>
              <a:rPr lang="ru-RU" dirty="0" smtClean="0"/>
              <a:t> - это восстановление поврежденной или потерянной ткани.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Первая фаза – образование </a:t>
            </a:r>
            <a:r>
              <a:rPr lang="ru-RU" dirty="0" err="1" smtClean="0"/>
              <a:t>мезенхимальной</a:t>
            </a:r>
            <a:r>
              <a:rPr lang="ru-RU" dirty="0" smtClean="0"/>
              <a:t> ткани. </a:t>
            </a:r>
          </a:p>
          <a:p>
            <a:pPr marL="514350" indent="-514350"/>
            <a:r>
              <a:rPr lang="ru-RU" dirty="0" smtClean="0"/>
              <a:t>Начинается непосредственно после травмы. </a:t>
            </a:r>
          </a:p>
          <a:p>
            <a:pPr marL="514350" indent="-514350"/>
            <a:endParaRPr lang="ru-RU" dirty="0" smtClean="0"/>
          </a:p>
          <a:p>
            <a:pPr marL="514350" indent="-514350"/>
            <a:r>
              <a:rPr lang="ru-RU" dirty="0" smtClean="0"/>
              <a:t>В области перелома кости из гематомы, отечной жидкости и фибрина образуется своеобразный субстрат.</a:t>
            </a:r>
          </a:p>
          <a:p>
            <a:pPr marL="514350" indent="-514350"/>
            <a:endParaRPr lang="ru-RU" dirty="0" smtClean="0"/>
          </a:p>
          <a:p>
            <a:pPr marL="514350" indent="-514350" algn="ctr">
              <a:buNone/>
            </a:pPr>
            <a:r>
              <a:rPr lang="ru-RU" sz="2200" i="1" dirty="0" smtClean="0"/>
              <a:t>        В зоне перелома происходит распад поврежденных клеток и тканей, в результате чего возникает травматическое воспаление, характеризующееся сдвигом ионной среды в кислую сторону продолжающееся 2-3 </a:t>
            </a:r>
            <a:r>
              <a:rPr lang="ru-RU" sz="2200" i="1" dirty="0" err="1" smtClean="0"/>
              <a:t>нед</a:t>
            </a:r>
            <a:r>
              <a:rPr lang="ru-RU" sz="2200" i="1" dirty="0" smtClean="0"/>
              <a:t> после перелома</a:t>
            </a:r>
            <a:endParaRPr lang="ru-RU" sz="22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Вторая фаза – дифференциация клеточных элементов и образование волокнистых структур.</a:t>
            </a:r>
          </a:p>
          <a:p>
            <a:pPr marL="514350" indent="-514350"/>
            <a:r>
              <a:rPr lang="ru-RU" dirty="0" smtClean="0"/>
              <a:t>Преобразование </a:t>
            </a:r>
            <a:r>
              <a:rPr lang="ru-RU" dirty="0" err="1" smtClean="0"/>
              <a:t>мезенхимальной</a:t>
            </a:r>
            <a:r>
              <a:rPr lang="ru-RU" dirty="0" smtClean="0"/>
              <a:t> ткани в </a:t>
            </a:r>
            <a:r>
              <a:rPr lang="ru-RU" dirty="0" err="1" smtClean="0"/>
              <a:t>остеогенную</a:t>
            </a:r>
            <a:r>
              <a:rPr lang="ru-RU" dirty="0" smtClean="0"/>
              <a:t>.</a:t>
            </a:r>
          </a:p>
          <a:p>
            <a:pPr marL="514350" indent="-514350"/>
            <a:endParaRPr lang="ru-RU" dirty="0" smtClean="0"/>
          </a:p>
          <a:p>
            <a:pPr marL="514350" indent="-514350"/>
            <a:r>
              <a:rPr lang="ru-RU" dirty="0" smtClean="0"/>
              <a:t>Образование соединительной и хрящевой ткани.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Третья фаза – выпадение </a:t>
            </a:r>
            <a:r>
              <a:rPr lang="ru-RU" dirty="0" err="1" smtClean="0"/>
              <a:t>остеоида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коллагеновых</a:t>
            </a:r>
            <a:r>
              <a:rPr lang="ru-RU" dirty="0" smtClean="0"/>
              <a:t> волокнах соединительнотканной мозоли начинают возникать очаги уплотнения – гомогенизации с образованием сплошной массы вследствие выпадения белка, на основе которого образуются примитивные </a:t>
            </a:r>
            <a:r>
              <a:rPr lang="ru-RU" dirty="0" err="1" smtClean="0"/>
              <a:t>остеоидные</a:t>
            </a:r>
            <a:r>
              <a:rPr lang="ru-RU" dirty="0" smtClean="0"/>
              <a:t> </a:t>
            </a:r>
            <a:r>
              <a:rPr lang="ru-RU" dirty="0" err="1" smtClean="0"/>
              <a:t>балочки</a:t>
            </a:r>
            <a:r>
              <a:rPr lang="ru-RU" dirty="0" smtClean="0"/>
              <a:t>, сначала единичные, а затем в виде густой сети.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Четвертая фаза – образование и обызвествление </a:t>
            </a:r>
            <a:r>
              <a:rPr lang="ru-RU" dirty="0" err="1" smtClean="0"/>
              <a:t>остеоидной</a:t>
            </a:r>
            <a:r>
              <a:rPr lang="ru-RU" dirty="0" smtClean="0"/>
              <a:t> мозоли.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 времени третья и четвертая фазы сближены между собой, т. е. обызвествление начинается вслед за отложением </a:t>
            </a:r>
            <a:r>
              <a:rPr lang="ru-RU" dirty="0" err="1" smtClean="0"/>
              <a:t>остеоида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Оссификация</a:t>
            </a:r>
            <a:r>
              <a:rPr lang="ru-RU" dirty="0" smtClean="0"/>
              <a:t> мозоли происходит в основном за счет кальция крови, куда он поступает из всей костной системы.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Репаративная</a:t>
            </a:r>
            <a:r>
              <a:rPr lang="ru-RU" dirty="0" smtClean="0"/>
              <a:t> регенерация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Пятая фаза - перестройка мозоли с замещением незрелых костных структур более зрелыми и адаптация к статодинамическим условиям.</a:t>
            </a:r>
          </a:p>
          <a:p>
            <a:r>
              <a:rPr lang="ru-RU" dirty="0" smtClean="0"/>
              <a:t>Костная мозоль перестраивается соответственно функциональным требованиям</a:t>
            </a:r>
            <a:r>
              <a:rPr lang="en-US" dirty="0" smtClean="0"/>
              <a:t>,</a:t>
            </a:r>
            <a:r>
              <a:rPr lang="ru-RU" dirty="0" smtClean="0"/>
              <a:t> происходит рассасывание одних структур и создание и укрепление других.</a:t>
            </a:r>
          </a:p>
          <a:p>
            <a:r>
              <a:rPr lang="ru-RU" dirty="0" smtClean="0"/>
              <a:t>Перестройка окончательной мозоли продолжается месяцы и даже годы.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Таким образом, при восстановительном </a:t>
            </a:r>
            <a:r>
              <a:rPr lang="ru-RU" b="1" i="1" dirty="0" err="1" smtClean="0"/>
              <a:t>остеогенезе</a:t>
            </a:r>
            <a:r>
              <a:rPr lang="ru-RU" b="1" i="1" dirty="0" smtClean="0"/>
              <a:t> наблюдаются два основных процесса.</a:t>
            </a:r>
          </a:p>
          <a:p>
            <a:pPr algn="ctr">
              <a:buNone/>
            </a:pPr>
            <a:endParaRPr lang="ru-RU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соединительнотканной органической матрицы, соединяющая отломки между собой.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Осаждение, пропитывание и обызвествление образовавшегося белкового вещества за счет солей, растворенных в окружающей среде и доставляемых в растворенном виде током крови из всей костной системы.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</TotalTime>
  <Words>645</Words>
  <Application>Microsoft Office PowerPoint</Application>
  <PresentationFormat>Экран (4:3)</PresentationFormat>
  <Paragraphs>107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Wingdings</vt:lpstr>
      <vt:lpstr>Wingdings 3</vt:lpstr>
      <vt:lpstr>Ион</vt:lpstr>
      <vt:lpstr>Поздние осложнения переломов</vt:lpstr>
      <vt:lpstr>Презентация PowerPoint</vt:lpstr>
      <vt:lpstr>Основы костной регенерации</vt:lpstr>
      <vt:lpstr>Репаративная регенерация</vt:lpstr>
      <vt:lpstr>Репаративная регенерация</vt:lpstr>
      <vt:lpstr>Репаративная регенерация</vt:lpstr>
      <vt:lpstr>Репаративная регенерация</vt:lpstr>
      <vt:lpstr>Репаративная регенерация</vt:lpstr>
      <vt:lpstr>Презентация PowerPoint</vt:lpstr>
      <vt:lpstr>Презентация PowerPoint</vt:lpstr>
      <vt:lpstr>Замедленная консолидация</vt:lpstr>
      <vt:lpstr>Наиболее частыми причинами нарушений заживления перелома являются:</vt:lpstr>
      <vt:lpstr>Причины</vt:lpstr>
      <vt:lpstr>Несращение перелома</vt:lpstr>
      <vt:lpstr>Презентация PowerPoint</vt:lpstr>
      <vt:lpstr>Презентация PowerPoint</vt:lpstr>
      <vt:lpstr>Ложный сустав</vt:lpstr>
      <vt:lpstr>Ложный сустав</vt:lpstr>
      <vt:lpstr>Презентация PowerPoint</vt:lpstr>
      <vt:lpstr>Диагностика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Поздние осложнения переломов</dc:title>
  <dc:creator>Альбина</dc:creator>
  <cp:lastModifiedBy>erbyagina.nastya@mail.ru</cp:lastModifiedBy>
  <cp:revision>20</cp:revision>
  <dcterms:created xsi:type="dcterms:W3CDTF">2019-10-08T13:02:50Z</dcterms:created>
  <dcterms:modified xsi:type="dcterms:W3CDTF">2021-02-25T09:53:11Z</dcterms:modified>
</cp:coreProperties>
</file>