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7" r:id="rId4"/>
    <p:sldMasterId id="2147483743" r:id="rId5"/>
    <p:sldMasterId id="2147483808" r:id="rId6"/>
  </p:sldMasterIdLst>
  <p:notesMasterIdLst>
    <p:notesMasterId r:id="rId128"/>
  </p:notesMasterIdLst>
  <p:handoutMasterIdLst>
    <p:handoutMasterId r:id="rId129"/>
  </p:handoutMasterIdLst>
  <p:sldIdLst>
    <p:sldId id="1251" r:id="rId7"/>
    <p:sldId id="257" r:id="rId8"/>
    <p:sldId id="1194" r:id="rId9"/>
    <p:sldId id="882" r:id="rId10"/>
    <p:sldId id="1312" r:id="rId11"/>
    <p:sldId id="1313" r:id="rId12"/>
    <p:sldId id="1317" r:id="rId13"/>
    <p:sldId id="1315" r:id="rId14"/>
    <p:sldId id="1316" r:id="rId15"/>
    <p:sldId id="1314" r:id="rId16"/>
    <p:sldId id="1253" r:id="rId17"/>
    <p:sldId id="1254" r:id="rId18"/>
    <p:sldId id="1318" r:id="rId19"/>
    <p:sldId id="1319" r:id="rId20"/>
    <p:sldId id="1320" r:id="rId21"/>
    <p:sldId id="1321" r:id="rId22"/>
    <p:sldId id="1322" r:id="rId23"/>
    <p:sldId id="1323" r:id="rId24"/>
    <p:sldId id="1324" r:id="rId25"/>
    <p:sldId id="1325" r:id="rId26"/>
    <p:sldId id="1326" r:id="rId27"/>
    <p:sldId id="1327" r:id="rId28"/>
    <p:sldId id="1276" r:id="rId29"/>
    <p:sldId id="1256" r:id="rId30"/>
    <p:sldId id="1257" r:id="rId31"/>
    <p:sldId id="1260" r:id="rId32"/>
    <p:sldId id="1261" r:id="rId33"/>
    <p:sldId id="1262" r:id="rId34"/>
    <p:sldId id="1329" r:id="rId35"/>
    <p:sldId id="1330" r:id="rId36"/>
    <p:sldId id="1331" r:id="rId37"/>
    <p:sldId id="1332" r:id="rId38"/>
    <p:sldId id="1333" r:id="rId39"/>
    <p:sldId id="1334" r:id="rId40"/>
    <p:sldId id="1335" r:id="rId41"/>
    <p:sldId id="1336" r:id="rId42"/>
    <p:sldId id="1337" r:id="rId43"/>
    <p:sldId id="1328" r:id="rId44"/>
    <p:sldId id="1338" r:id="rId45"/>
    <p:sldId id="1169" r:id="rId46"/>
    <p:sldId id="1263" r:id="rId47"/>
    <p:sldId id="1037" r:id="rId48"/>
    <p:sldId id="1264" r:id="rId49"/>
    <p:sldId id="1265" r:id="rId50"/>
    <p:sldId id="1175" r:id="rId51"/>
    <p:sldId id="1177" r:id="rId52"/>
    <p:sldId id="1178" r:id="rId53"/>
    <p:sldId id="1266" r:id="rId54"/>
    <p:sldId id="1267" r:id="rId55"/>
    <p:sldId id="1268" r:id="rId56"/>
    <p:sldId id="1212" r:id="rId57"/>
    <p:sldId id="1213" r:id="rId58"/>
    <p:sldId id="1270" r:id="rId59"/>
    <p:sldId id="1269" r:id="rId60"/>
    <p:sldId id="1271" r:id="rId61"/>
    <p:sldId id="1046" r:id="rId62"/>
    <p:sldId id="1272" r:id="rId63"/>
    <p:sldId id="1273" r:id="rId64"/>
    <p:sldId id="1165" r:id="rId65"/>
    <p:sldId id="1274" r:id="rId66"/>
    <p:sldId id="1047" r:id="rId67"/>
    <p:sldId id="1048" r:id="rId68"/>
    <p:sldId id="1275" r:id="rId69"/>
    <p:sldId id="1049" r:id="rId70"/>
    <p:sldId id="1277" r:id="rId71"/>
    <p:sldId id="1204" r:id="rId72"/>
    <p:sldId id="1172" r:id="rId73"/>
    <p:sldId id="1293" r:id="rId74"/>
    <p:sldId id="1170" r:id="rId75"/>
    <p:sldId id="1294" r:id="rId76"/>
    <p:sldId id="1279" r:id="rId77"/>
    <p:sldId id="1280" r:id="rId78"/>
    <p:sldId id="1285" r:id="rId79"/>
    <p:sldId id="1281" r:id="rId80"/>
    <p:sldId id="1282" r:id="rId81"/>
    <p:sldId id="1284" r:id="rId82"/>
    <p:sldId id="1245" r:id="rId83"/>
    <p:sldId id="1209" r:id="rId84"/>
    <p:sldId id="1287" r:id="rId85"/>
    <p:sldId id="1286" r:id="rId86"/>
    <p:sldId id="1288" r:id="rId87"/>
    <p:sldId id="1289" r:id="rId88"/>
    <p:sldId id="1290" r:id="rId89"/>
    <p:sldId id="1291" r:id="rId90"/>
    <p:sldId id="1292" r:id="rId91"/>
    <p:sldId id="1200" r:id="rId92"/>
    <p:sldId id="1064" r:id="rId93"/>
    <p:sldId id="1226" r:id="rId94"/>
    <p:sldId id="1295" r:id="rId95"/>
    <p:sldId id="1070" r:id="rId96"/>
    <p:sldId id="1296" r:id="rId97"/>
    <p:sldId id="1297" r:id="rId98"/>
    <p:sldId id="1230" r:id="rId99"/>
    <p:sldId id="1075" r:id="rId100"/>
    <p:sldId id="1298" r:id="rId101"/>
    <p:sldId id="1299" r:id="rId102"/>
    <p:sldId id="1241" r:id="rId103"/>
    <p:sldId id="1300" r:id="rId104"/>
    <p:sldId id="1301" r:id="rId105"/>
    <p:sldId id="1303" r:id="rId106"/>
    <p:sldId id="1090" r:id="rId107"/>
    <p:sldId id="1231" r:id="rId108"/>
    <p:sldId id="1242" r:id="rId109"/>
    <p:sldId id="1302" r:id="rId110"/>
    <p:sldId id="1339" r:id="rId111"/>
    <p:sldId id="1229" r:id="rId112"/>
    <p:sldId id="1304" r:id="rId113"/>
    <p:sldId id="1305" r:id="rId114"/>
    <p:sldId id="1306" r:id="rId115"/>
    <p:sldId id="1307" r:id="rId116"/>
    <p:sldId id="1308" r:id="rId117"/>
    <p:sldId id="1309" r:id="rId118"/>
    <p:sldId id="1111" r:id="rId119"/>
    <p:sldId id="1151" r:id="rId120"/>
    <p:sldId id="1310" r:id="rId121"/>
    <p:sldId id="1126" r:id="rId122"/>
    <p:sldId id="1128" r:id="rId123"/>
    <p:sldId id="1034" r:id="rId124"/>
    <p:sldId id="396" r:id="rId125"/>
    <p:sldId id="470" r:id="rId126"/>
    <p:sldId id="1311" r:id="rId127"/>
  </p:sldIdLst>
  <p:sldSz cx="9144000" cy="6858000" type="screen4x3"/>
  <p:notesSz cx="6858000" cy="99456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990033"/>
    <a:srgbClr val="0000FF"/>
    <a:srgbClr val="FFCCFF"/>
    <a:srgbClr val="00FF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202B0CA-FC54-4496-8BCA-5EF66A818D29}" styleName="Темный стиль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9" autoAdjust="0"/>
    <p:restoredTop sz="91394" autoAdjust="0"/>
  </p:normalViewPr>
  <p:slideViewPr>
    <p:cSldViewPr>
      <p:cViewPr varScale="1">
        <p:scale>
          <a:sx n="105" d="100"/>
          <a:sy n="105" d="100"/>
        </p:scale>
        <p:origin x="1656"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handoutMaster" Target="handoutMasters/handoutMaster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presProps" Target="pres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theme" Target="theme/theme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ata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ata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diagrams/_rels/data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diagrams/_rels/data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 Id="rId5" Type="http://schemas.openxmlformats.org/officeDocument/2006/relationships/image" Target="../media/image107.png"/><Relationship Id="rId4" Type="http://schemas.openxmlformats.org/officeDocument/2006/relationships/image" Target="../media/image10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 Id="rId5" Type="http://schemas.openxmlformats.org/officeDocument/2006/relationships/image" Target="../media/image107.png"/><Relationship Id="rId4" Type="http://schemas.openxmlformats.org/officeDocument/2006/relationships/image" Target="../media/image10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2A28D1-E685-4271-B71A-BABCD6685CDA}"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ru-RU"/>
        </a:p>
      </dgm:t>
    </dgm:pt>
    <dgm:pt modelId="{AE4EB3D2-6411-4E17-AE35-9751C101A2FE}">
      <dgm:prSet phldrT="[Текст]">
        <dgm:style>
          <a:lnRef idx="2">
            <a:schemeClr val="accent2"/>
          </a:lnRef>
          <a:fillRef idx="1">
            <a:schemeClr val="lt1"/>
          </a:fillRef>
          <a:effectRef idx="0">
            <a:schemeClr val="accent2"/>
          </a:effectRef>
          <a:fontRef idx="minor">
            <a:schemeClr val="dk1"/>
          </a:fontRef>
        </dgm:style>
      </dgm:prSet>
      <dgm:spPr>
        <a:solidFill>
          <a:schemeClr val="accent2">
            <a:lumMod val="40000"/>
            <a:lumOff val="60000"/>
          </a:schemeClr>
        </a:solidFill>
      </dgm:spPr>
      <dgm:t>
        <a:bodyPr/>
        <a:lstStyle/>
        <a:p>
          <a:r>
            <a:rPr lang="en-US" dirty="0" smtClean="0"/>
            <a:t>Energy Production</a:t>
          </a:r>
          <a:endParaRPr lang="ru-RU" dirty="0"/>
        </a:p>
      </dgm:t>
    </dgm:pt>
    <dgm:pt modelId="{2658DF97-36DB-4758-AC01-81F043B99BEF}" type="parTrans" cxnId="{4A811F5A-F158-449E-8DD5-D2A1CBF55E33}">
      <dgm:prSet/>
      <dgm:spPr/>
      <dgm:t>
        <a:bodyPr/>
        <a:lstStyle/>
        <a:p>
          <a:endParaRPr lang="ru-RU"/>
        </a:p>
      </dgm:t>
    </dgm:pt>
    <dgm:pt modelId="{CCC371BD-4829-480F-8EC3-260972F9A61F}" type="sibTrans" cxnId="{4A811F5A-F158-449E-8DD5-D2A1CBF55E33}">
      <dgm:prSet/>
      <dgm:spPr/>
      <dgm:t>
        <a:bodyPr/>
        <a:lstStyle/>
        <a:p>
          <a:endParaRPr lang="ru-RU"/>
        </a:p>
      </dgm:t>
    </dgm:pt>
    <dgm:pt modelId="{16586BEF-8A4E-40E1-B956-4695DD49AB9E}">
      <dgm:prSet phldrT="[Текст]">
        <dgm:style>
          <a:lnRef idx="2">
            <a:schemeClr val="accent2"/>
          </a:lnRef>
          <a:fillRef idx="1">
            <a:schemeClr val="lt1"/>
          </a:fillRef>
          <a:effectRef idx="0">
            <a:schemeClr val="accent2"/>
          </a:effectRef>
          <a:fontRef idx="minor">
            <a:schemeClr val="dk1"/>
          </a:fontRef>
        </dgm:style>
      </dgm:prSet>
      <dgm:spPr>
        <a:solidFill>
          <a:schemeClr val="accent2">
            <a:lumMod val="40000"/>
            <a:lumOff val="60000"/>
          </a:schemeClr>
        </a:solidFill>
      </dgm:spPr>
      <dgm:t>
        <a:bodyPr/>
        <a:lstStyle/>
        <a:p>
          <a:r>
            <a:rPr lang="en-GB" dirty="0" smtClean="0"/>
            <a:t>O</a:t>
          </a:r>
          <a:r>
            <a:rPr lang="en-US" dirty="0" err="1" smtClean="0"/>
            <a:t>xidation</a:t>
          </a:r>
          <a:r>
            <a:rPr lang="en-US" dirty="0" smtClean="0"/>
            <a:t> of 1 g of carbohydrates releases 17.4 kJ of energy</a:t>
          </a:r>
          <a:r>
            <a:rPr lang="ru-RU" dirty="0" smtClean="0"/>
            <a:t> (4,1 </a:t>
          </a:r>
          <a:r>
            <a:rPr lang="en-GB" dirty="0" smtClean="0"/>
            <a:t>kcal)</a:t>
          </a:r>
          <a:endParaRPr lang="ru-RU" dirty="0"/>
        </a:p>
      </dgm:t>
    </dgm:pt>
    <dgm:pt modelId="{D58543F3-5029-4515-8460-C2C44DBBD78F}" type="parTrans" cxnId="{4393832E-BE96-477E-8DC5-85C807D9C529}">
      <dgm:prSet/>
      <dgm:spPr/>
      <dgm:t>
        <a:bodyPr/>
        <a:lstStyle/>
        <a:p>
          <a:endParaRPr lang="ru-RU"/>
        </a:p>
      </dgm:t>
    </dgm:pt>
    <dgm:pt modelId="{103A65DD-C555-4F39-9780-A6A6FCDC49ED}" type="sibTrans" cxnId="{4393832E-BE96-477E-8DC5-85C807D9C529}">
      <dgm:prSet/>
      <dgm:spPr/>
      <dgm:t>
        <a:bodyPr/>
        <a:lstStyle/>
        <a:p>
          <a:endParaRPr lang="ru-RU"/>
        </a:p>
      </dgm:t>
    </dgm:pt>
    <dgm:pt modelId="{DA3BEA50-EA05-45AC-A260-A184898ECB9D}">
      <dgm:prSet phldrT="[Текст]">
        <dgm:style>
          <a:lnRef idx="2">
            <a:schemeClr val="accent2"/>
          </a:lnRef>
          <a:fillRef idx="1">
            <a:schemeClr val="lt1"/>
          </a:fillRef>
          <a:effectRef idx="0">
            <a:schemeClr val="accent2"/>
          </a:effectRef>
          <a:fontRef idx="minor">
            <a:schemeClr val="dk1"/>
          </a:fontRef>
        </dgm:style>
      </dgm:prSet>
      <dgm:spPr>
        <a:solidFill>
          <a:schemeClr val="accent2">
            <a:lumMod val="40000"/>
            <a:lumOff val="60000"/>
          </a:schemeClr>
        </a:solidFill>
      </dgm:spPr>
      <dgm:t>
        <a:bodyPr/>
        <a:lstStyle/>
        <a:p>
          <a:r>
            <a:rPr lang="en-US" dirty="0" smtClean="0"/>
            <a:t>Building Macromolecules</a:t>
          </a:r>
          <a:endParaRPr lang="ru-RU" dirty="0"/>
        </a:p>
      </dgm:t>
    </dgm:pt>
    <dgm:pt modelId="{E60C292A-7D25-4ACF-B5E9-04BD60166560}" type="parTrans" cxnId="{99C8278B-6B0F-498B-B5AD-E9D78C27A79A}">
      <dgm:prSet/>
      <dgm:spPr/>
      <dgm:t>
        <a:bodyPr/>
        <a:lstStyle/>
        <a:p>
          <a:endParaRPr lang="ru-RU"/>
        </a:p>
      </dgm:t>
    </dgm:pt>
    <dgm:pt modelId="{13B465A9-4C22-434E-8EEE-9D34EBD8DF8A}" type="sibTrans" cxnId="{99C8278B-6B0F-498B-B5AD-E9D78C27A79A}">
      <dgm:prSet/>
      <dgm:spPr/>
      <dgm:t>
        <a:bodyPr/>
        <a:lstStyle/>
        <a:p>
          <a:endParaRPr lang="ru-RU"/>
        </a:p>
      </dgm:t>
    </dgm:pt>
    <dgm:pt modelId="{BBC13B57-ADAA-4270-B0F2-26DCB17DF2E0}">
      <dgm:prSet phldrT="[Текст]">
        <dgm:style>
          <a:lnRef idx="2">
            <a:schemeClr val="accent2"/>
          </a:lnRef>
          <a:fillRef idx="1">
            <a:schemeClr val="lt1"/>
          </a:fillRef>
          <a:effectRef idx="0">
            <a:schemeClr val="accent2"/>
          </a:effectRef>
          <a:fontRef idx="minor">
            <a:schemeClr val="dk1"/>
          </a:fontRef>
        </dgm:style>
      </dgm:prSet>
      <dgm:spPr>
        <a:solidFill>
          <a:schemeClr val="accent2">
            <a:lumMod val="40000"/>
            <a:lumOff val="60000"/>
          </a:schemeClr>
        </a:solidFill>
      </dgm:spPr>
      <dgm:t>
        <a:bodyPr/>
        <a:lstStyle/>
        <a:p>
          <a:r>
            <a:rPr lang="en-US" dirty="0" smtClean="0"/>
            <a:t>participate in the construction of various molecules (glycoproteins, complex lipids, nucleic acids)</a:t>
          </a:r>
          <a:endParaRPr lang="ru-RU" dirty="0"/>
        </a:p>
      </dgm:t>
    </dgm:pt>
    <dgm:pt modelId="{4AA94451-7AE9-417C-B5A0-115C2FD8382A}" type="parTrans" cxnId="{10ACDD90-C04A-4D75-B66C-AD7179A303C3}">
      <dgm:prSet/>
      <dgm:spPr/>
      <dgm:t>
        <a:bodyPr/>
        <a:lstStyle/>
        <a:p>
          <a:endParaRPr lang="ru-RU"/>
        </a:p>
      </dgm:t>
    </dgm:pt>
    <dgm:pt modelId="{0CCD9880-E624-4B45-8DF0-D2E34B543FCC}" type="sibTrans" cxnId="{10ACDD90-C04A-4D75-B66C-AD7179A303C3}">
      <dgm:prSet/>
      <dgm:spPr/>
      <dgm:t>
        <a:bodyPr/>
        <a:lstStyle/>
        <a:p>
          <a:endParaRPr lang="ru-RU"/>
        </a:p>
      </dgm:t>
    </dgm:pt>
    <dgm:pt modelId="{34AA55FB-231C-49CB-9DDF-8698ECD3F13F}">
      <dgm:prSet phldrT="[Текст]">
        <dgm:style>
          <a:lnRef idx="2">
            <a:schemeClr val="accent2"/>
          </a:lnRef>
          <a:fillRef idx="1">
            <a:schemeClr val="lt1"/>
          </a:fillRef>
          <a:effectRef idx="0">
            <a:schemeClr val="accent2"/>
          </a:effectRef>
          <a:fontRef idx="minor">
            <a:schemeClr val="dk1"/>
          </a:fontRef>
        </dgm:style>
      </dgm:prSet>
      <dgm:spPr>
        <a:solidFill>
          <a:schemeClr val="accent2">
            <a:lumMod val="40000"/>
            <a:lumOff val="60000"/>
          </a:schemeClr>
        </a:solidFill>
      </dgm:spPr>
      <dgm:t>
        <a:bodyPr/>
        <a:lstStyle/>
        <a:p>
          <a:r>
            <a:rPr lang="en-US" dirty="0" smtClean="0"/>
            <a:t>Energy Storage</a:t>
          </a:r>
          <a:endParaRPr lang="ru-RU" dirty="0"/>
        </a:p>
      </dgm:t>
    </dgm:pt>
    <dgm:pt modelId="{240DF44A-E609-4339-8EFC-1A31495B7008}" type="parTrans" cxnId="{431A9D52-DE44-4075-9DDB-306A49FD73EA}">
      <dgm:prSet/>
      <dgm:spPr/>
      <dgm:t>
        <a:bodyPr/>
        <a:lstStyle/>
        <a:p>
          <a:endParaRPr lang="ru-RU"/>
        </a:p>
      </dgm:t>
    </dgm:pt>
    <dgm:pt modelId="{475AFF52-26B4-4F82-BF20-0E4DE3598DD2}" type="sibTrans" cxnId="{431A9D52-DE44-4075-9DDB-306A49FD73EA}">
      <dgm:prSet/>
      <dgm:spPr/>
      <dgm:t>
        <a:bodyPr/>
        <a:lstStyle/>
        <a:p>
          <a:endParaRPr lang="ru-RU"/>
        </a:p>
      </dgm:t>
    </dgm:pt>
    <dgm:pt modelId="{3637EC8B-3480-4765-B71D-F5B17987DAA2}">
      <dgm:prSet phldrT="[Текст]">
        <dgm:style>
          <a:lnRef idx="2">
            <a:schemeClr val="accent2"/>
          </a:lnRef>
          <a:fillRef idx="1">
            <a:schemeClr val="lt1"/>
          </a:fillRef>
          <a:effectRef idx="0">
            <a:schemeClr val="accent2"/>
          </a:effectRef>
          <a:fontRef idx="minor">
            <a:schemeClr val="dk1"/>
          </a:fontRef>
        </dgm:style>
      </dgm:prSet>
      <dgm:spPr>
        <a:solidFill>
          <a:schemeClr val="accent2">
            <a:lumMod val="40000"/>
            <a:lumOff val="60000"/>
          </a:schemeClr>
        </a:solidFill>
      </dgm:spPr>
      <dgm:t>
        <a:bodyPr/>
        <a:lstStyle/>
        <a:p>
          <a:r>
            <a:rPr lang="en-US" dirty="0" smtClean="0"/>
            <a:t>carbohydrates accumulate in skeletal muscle, liver and other tissues as glycogen</a:t>
          </a:r>
          <a:endParaRPr lang="ru-RU" dirty="0"/>
        </a:p>
      </dgm:t>
    </dgm:pt>
    <dgm:pt modelId="{B76C8368-32FC-4050-B771-622B5B0F27FE}" type="parTrans" cxnId="{DB283F7A-B69C-45C7-A62B-20A22B80104A}">
      <dgm:prSet/>
      <dgm:spPr/>
      <dgm:t>
        <a:bodyPr/>
        <a:lstStyle/>
        <a:p>
          <a:endParaRPr lang="ru-RU"/>
        </a:p>
      </dgm:t>
    </dgm:pt>
    <dgm:pt modelId="{EFFBD6F8-3231-481B-8F17-F4FC4E2B4F2B}" type="sibTrans" cxnId="{DB283F7A-B69C-45C7-A62B-20A22B80104A}">
      <dgm:prSet/>
      <dgm:spPr/>
      <dgm:t>
        <a:bodyPr/>
        <a:lstStyle/>
        <a:p>
          <a:endParaRPr lang="ru-RU"/>
        </a:p>
      </dgm:t>
    </dgm:pt>
    <dgm:pt modelId="{11588B74-9717-46F1-BBB0-53A2F8019EF4}" type="pres">
      <dgm:prSet presAssocID="{9E2A28D1-E685-4271-B71A-BABCD6685CDA}" presName="linear" presStyleCnt="0">
        <dgm:presLayoutVars>
          <dgm:dir/>
          <dgm:resizeHandles val="exact"/>
        </dgm:presLayoutVars>
      </dgm:prSet>
      <dgm:spPr/>
      <dgm:t>
        <a:bodyPr/>
        <a:lstStyle/>
        <a:p>
          <a:endParaRPr lang="ru-RU"/>
        </a:p>
      </dgm:t>
    </dgm:pt>
    <dgm:pt modelId="{98C25813-E46E-45C4-A577-2EE718686508}" type="pres">
      <dgm:prSet presAssocID="{AE4EB3D2-6411-4E17-AE35-9751C101A2FE}" presName="comp" presStyleCnt="0"/>
      <dgm:spPr/>
    </dgm:pt>
    <dgm:pt modelId="{7A89B793-57A5-4D80-89F9-39601CF36F97}" type="pres">
      <dgm:prSet presAssocID="{AE4EB3D2-6411-4E17-AE35-9751C101A2FE}" presName="box" presStyleLbl="node1" presStyleIdx="0" presStyleCnt="3"/>
      <dgm:spPr/>
      <dgm:t>
        <a:bodyPr/>
        <a:lstStyle/>
        <a:p>
          <a:endParaRPr lang="ru-RU"/>
        </a:p>
      </dgm:t>
    </dgm:pt>
    <dgm:pt modelId="{2CC38463-20D8-4BCA-99E3-F0DA8838D045}" type="pres">
      <dgm:prSet presAssocID="{AE4EB3D2-6411-4E17-AE35-9751C101A2FE}" presName="img" presStyleLbl="fgImgPlace1" presStyleIdx="0" presStyleCnt="3"/>
      <dgm:spPr>
        <a:blipFill rotWithShape="1">
          <a:blip xmlns:r="http://schemas.openxmlformats.org/officeDocument/2006/relationships" r:embed="rId1"/>
          <a:stretch>
            <a:fillRect/>
          </a:stretch>
        </a:blipFill>
      </dgm:spPr>
    </dgm:pt>
    <dgm:pt modelId="{FFEC926F-5415-401D-A5C4-748F610A87EA}" type="pres">
      <dgm:prSet presAssocID="{AE4EB3D2-6411-4E17-AE35-9751C101A2FE}" presName="text" presStyleLbl="node1" presStyleIdx="0" presStyleCnt="3">
        <dgm:presLayoutVars>
          <dgm:bulletEnabled val="1"/>
        </dgm:presLayoutVars>
      </dgm:prSet>
      <dgm:spPr/>
      <dgm:t>
        <a:bodyPr/>
        <a:lstStyle/>
        <a:p>
          <a:endParaRPr lang="ru-RU"/>
        </a:p>
      </dgm:t>
    </dgm:pt>
    <dgm:pt modelId="{84ABFD71-DA57-4337-AB9C-908DFA712159}" type="pres">
      <dgm:prSet presAssocID="{CCC371BD-4829-480F-8EC3-260972F9A61F}" presName="spacer" presStyleCnt="0"/>
      <dgm:spPr/>
    </dgm:pt>
    <dgm:pt modelId="{A71A7AB7-9202-4F64-8776-D24C76FC7EBC}" type="pres">
      <dgm:prSet presAssocID="{DA3BEA50-EA05-45AC-A260-A184898ECB9D}" presName="comp" presStyleCnt="0"/>
      <dgm:spPr/>
    </dgm:pt>
    <dgm:pt modelId="{D13BB625-EAE7-48C6-8B32-035645092335}" type="pres">
      <dgm:prSet presAssocID="{DA3BEA50-EA05-45AC-A260-A184898ECB9D}" presName="box" presStyleLbl="node1" presStyleIdx="1" presStyleCnt="3"/>
      <dgm:spPr/>
      <dgm:t>
        <a:bodyPr/>
        <a:lstStyle/>
        <a:p>
          <a:endParaRPr lang="ru-RU"/>
        </a:p>
      </dgm:t>
    </dgm:pt>
    <dgm:pt modelId="{9CEAAFE6-DCF3-48ED-B5AA-1B74CA8EEFF1}" type="pres">
      <dgm:prSet presAssocID="{DA3BEA50-EA05-45AC-A260-A184898ECB9D}" presName="img" presStyleLbl="fgImgPlace1" presStyleIdx="1" presStyleCnt="3"/>
      <dgm:spPr>
        <a:blipFill rotWithShape="1">
          <a:blip xmlns:r="http://schemas.openxmlformats.org/officeDocument/2006/relationships" r:embed="rId2"/>
          <a:stretch>
            <a:fillRect/>
          </a:stretch>
        </a:blipFill>
      </dgm:spPr>
    </dgm:pt>
    <dgm:pt modelId="{49C2654A-DC8B-4AFC-8F36-E0E8A626F99A}" type="pres">
      <dgm:prSet presAssocID="{DA3BEA50-EA05-45AC-A260-A184898ECB9D}" presName="text" presStyleLbl="node1" presStyleIdx="1" presStyleCnt="3">
        <dgm:presLayoutVars>
          <dgm:bulletEnabled val="1"/>
        </dgm:presLayoutVars>
      </dgm:prSet>
      <dgm:spPr/>
      <dgm:t>
        <a:bodyPr/>
        <a:lstStyle/>
        <a:p>
          <a:endParaRPr lang="ru-RU"/>
        </a:p>
      </dgm:t>
    </dgm:pt>
    <dgm:pt modelId="{8902E7B2-561D-489C-BD5B-D8FFBD8CF69D}" type="pres">
      <dgm:prSet presAssocID="{13B465A9-4C22-434E-8EEE-9D34EBD8DF8A}" presName="spacer" presStyleCnt="0"/>
      <dgm:spPr/>
    </dgm:pt>
    <dgm:pt modelId="{1A8DD5FC-6D65-47E7-8C2F-EC8A71BAD66E}" type="pres">
      <dgm:prSet presAssocID="{34AA55FB-231C-49CB-9DDF-8698ECD3F13F}" presName="comp" presStyleCnt="0"/>
      <dgm:spPr/>
    </dgm:pt>
    <dgm:pt modelId="{B7C04063-D520-4265-90D1-61A64F3BE914}" type="pres">
      <dgm:prSet presAssocID="{34AA55FB-231C-49CB-9DDF-8698ECD3F13F}" presName="box" presStyleLbl="node1" presStyleIdx="2" presStyleCnt="3"/>
      <dgm:spPr/>
      <dgm:t>
        <a:bodyPr/>
        <a:lstStyle/>
        <a:p>
          <a:endParaRPr lang="ru-RU"/>
        </a:p>
      </dgm:t>
    </dgm:pt>
    <dgm:pt modelId="{866F795C-CA0E-4522-9C33-A167BA39AD9E}" type="pres">
      <dgm:prSet presAssocID="{34AA55FB-231C-49CB-9DDF-8698ECD3F13F}" presName="img" presStyleLbl="fgImgPlace1" presStyleIdx="2" presStyleCnt="3"/>
      <dgm:spPr>
        <a:blipFill rotWithShape="1">
          <a:blip xmlns:r="http://schemas.openxmlformats.org/officeDocument/2006/relationships" r:embed="rId3"/>
          <a:stretch>
            <a:fillRect/>
          </a:stretch>
        </a:blipFill>
      </dgm:spPr>
    </dgm:pt>
    <dgm:pt modelId="{15BFB1C8-20AA-4C89-AEE1-654776196CA7}" type="pres">
      <dgm:prSet presAssocID="{34AA55FB-231C-49CB-9DDF-8698ECD3F13F}" presName="text" presStyleLbl="node1" presStyleIdx="2" presStyleCnt="3">
        <dgm:presLayoutVars>
          <dgm:bulletEnabled val="1"/>
        </dgm:presLayoutVars>
      </dgm:prSet>
      <dgm:spPr/>
      <dgm:t>
        <a:bodyPr/>
        <a:lstStyle/>
        <a:p>
          <a:endParaRPr lang="ru-RU"/>
        </a:p>
      </dgm:t>
    </dgm:pt>
  </dgm:ptLst>
  <dgm:cxnLst>
    <dgm:cxn modelId="{75B8867C-8B48-47DF-B651-71D86D227EA3}" type="presOf" srcId="{DA3BEA50-EA05-45AC-A260-A184898ECB9D}" destId="{49C2654A-DC8B-4AFC-8F36-E0E8A626F99A}" srcOrd="1" destOrd="0" presId="urn:microsoft.com/office/officeart/2005/8/layout/vList4"/>
    <dgm:cxn modelId="{1D54FB62-B0B2-44B1-9832-073317E4E70C}" type="presOf" srcId="{9E2A28D1-E685-4271-B71A-BABCD6685CDA}" destId="{11588B74-9717-46F1-BBB0-53A2F8019EF4}" srcOrd="0" destOrd="0" presId="urn:microsoft.com/office/officeart/2005/8/layout/vList4"/>
    <dgm:cxn modelId="{FE45A190-5A96-4708-9710-54AC798A55B3}" type="presOf" srcId="{16586BEF-8A4E-40E1-B956-4695DD49AB9E}" destId="{7A89B793-57A5-4D80-89F9-39601CF36F97}" srcOrd="0" destOrd="1" presId="urn:microsoft.com/office/officeart/2005/8/layout/vList4"/>
    <dgm:cxn modelId="{10ACDD90-C04A-4D75-B66C-AD7179A303C3}" srcId="{DA3BEA50-EA05-45AC-A260-A184898ECB9D}" destId="{BBC13B57-ADAA-4270-B0F2-26DCB17DF2E0}" srcOrd="0" destOrd="0" parTransId="{4AA94451-7AE9-417C-B5A0-115C2FD8382A}" sibTransId="{0CCD9880-E624-4B45-8DF0-D2E34B543FCC}"/>
    <dgm:cxn modelId="{CFF417AE-8EDD-462B-889C-9D7EBFEF1969}" type="presOf" srcId="{AE4EB3D2-6411-4E17-AE35-9751C101A2FE}" destId="{FFEC926F-5415-401D-A5C4-748F610A87EA}" srcOrd="1" destOrd="0" presId="urn:microsoft.com/office/officeart/2005/8/layout/vList4"/>
    <dgm:cxn modelId="{F219BDF4-FE49-46EB-B634-F283A33BF914}" type="presOf" srcId="{3637EC8B-3480-4765-B71D-F5B17987DAA2}" destId="{15BFB1C8-20AA-4C89-AEE1-654776196CA7}" srcOrd="1" destOrd="1" presId="urn:microsoft.com/office/officeart/2005/8/layout/vList4"/>
    <dgm:cxn modelId="{4393832E-BE96-477E-8DC5-85C807D9C529}" srcId="{AE4EB3D2-6411-4E17-AE35-9751C101A2FE}" destId="{16586BEF-8A4E-40E1-B956-4695DD49AB9E}" srcOrd="0" destOrd="0" parTransId="{D58543F3-5029-4515-8460-C2C44DBBD78F}" sibTransId="{103A65DD-C555-4F39-9780-A6A6FCDC49ED}"/>
    <dgm:cxn modelId="{F6CC1834-5111-43BE-B9BE-E158190C61C0}" type="presOf" srcId="{3637EC8B-3480-4765-B71D-F5B17987DAA2}" destId="{B7C04063-D520-4265-90D1-61A64F3BE914}" srcOrd="0" destOrd="1" presId="urn:microsoft.com/office/officeart/2005/8/layout/vList4"/>
    <dgm:cxn modelId="{ADD0FE02-FBCF-4456-AC40-4C60A448F994}" type="presOf" srcId="{BBC13B57-ADAA-4270-B0F2-26DCB17DF2E0}" destId="{D13BB625-EAE7-48C6-8B32-035645092335}" srcOrd="0" destOrd="1" presId="urn:microsoft.com/office/officeart/2005/8/layout/vList4"/>
    <dgm:cxn modelId="{ED121FBA-F7BB-442C-B882-1D97E82E6DDF}" type="presOf" srcId="{34AA55FB-231C-49CB-9DDF-8698ECD3F13F}" destId="{B7C04063-D520-4265-90D1-61A64F3BE914}" srcOrd="0" destOrd="0" presId="urn:microsoft.com/office/officeart/2005/8/layout/vList4"/>
    <dgm:cxn modelId="{99C8278B-6B0F-498B-B5AD-E9D78C27A79A}" srcId="{9E2A28D1-E685-4271-B71A-BABCD6685CDA}" destId="{DA3BEA50-EA05-45AC-A260-A184898ECB9D}" srcOrd="1" destOrd="0" parTransId="{E60C292A-7D25-4ACF-B5E9-04BD60166560}" sibTransId="{13B465A9-4C22-434E-8EEE-9D34EBD8DF8A}"/>
    <dgm:cxn modelId="{431A9D52-DE44-4075-9DDB-306A49FD73EA}" srcId="{9E2A28D1-E685-4271-B71A-BABCD6685CDA}" destId="{34AA55FB-231C-49CB-9DDF-8698ECD3F13F}" srcOrd="2" destOrd="0" parTransId="{240DF44A-E609-4339-8EFC-1A31495B7008}" sibTransId="{475AFF52-26B4-4F82-BF20-0E4DE3598DD2}"/>
    <dgm:cxn modelId="{05E493B8-BAD3-4024-B1C5-EFAFB0470055}" type="presOf" srcId="{DA3BEA50-EA05-45AC-A260-A184898ECB9D}" destId="{D13BB625-EAE7-48C6-8B32-035645092335}" srcOrd="0" destOrd="0" presId="urn:microsoft.com/office/officeart/2005/8/layout/vList4"/>
    <dgm:cxn modelId="{A1A11E5A-D75E-486C-A7A3-0D718AE52FF3}" type="presOf" srcId="{34AA55FB-231C-49CB-9DDF-8698ECD3F13F}" destId="{15BFB1C8-20AA-4C89-AEE1-654776196CA7}" srcOrd="1" destOrd="0" presId="urn:microsoft.com/office/officeart/2005/8/layout/vList4"/>
    <dgm:cxn modelId="{4A811F5A-F158-449E-8DD5-D2A1CBF55E33}" srcId="{9E2A28D1-E685-4271-B71A-BABCD6685CDA}" destId="{AE4EB3D2-6411-4E17-AE35-9751C101A2FE}" srcOrd="0" destOrd="0" parTransId="{2658DF97-36DB-4758-AC01-81F043B99BEF}" sibTransId="{CCC371BD-4829-480F-8EC3-260972F9A61F}"/>
    <dgm:cxn modelId="{5B2951A2-B246-47A2-AB75-EF6EEFB879BC}" type="presOf" srcId="{BBC13B57-ADAA-4270-B0F2-26DCB17DF2E0}" destId="{49C2654A-DC8B-4AFC-8F36-E0E8A626F99A}" srcOrd="1" destOrd="1" presId="urn:microsoft.com/office/officeart/2005/8/layout/vList4"/>
    <dgm:cxn modelId="{DB283F7A-B69C-45C7-A62B-20A22B80104A}" srcId="{34AA55FB-231C-49CB-9DDF-8698ECD3F13F}" destId="{3637EC8B-3480-4765-B71D-F5B17987DAA2}" srcOrd="0" destOrd="0" parTransId="{B76C8368-32FC-4050-B771-622B5B0F27FE}" sibTransId="{EFFBD6F8-3231-481B-8F17-F4FC4E2B4F2B}"/>
    <dgm:cxn modelId="{6AFF0FC6-A754-4F55-A98C-E9A97AB849B6}" type="presOf" srcId="{AE4EB3D2-6411-4E17-AE35-9751C101A2FE}" destId="{7A89B793-57A5-4D80-89F9-39601CF36F97}" srcOrd="0" destOrd="0" presId="urn:microsoft.com/office/officeart/2005/8/layout/vList4"/>
    <dgm:cxn modelId="{4766D4C3-6538-46FE-8294-67CF92A6D831}" type="presOf" srcId="{16586BEF-8A4E-40E1-B956-4695DD49AB9E}" destId="{FFEC926F-5415-401D-A5C4-748F610A87EA}" srcOrd="1" destOrd="1" presId="urn:microsoft.com/office/officeart/2005/8/layout/vList4"/>
    <dgm:cxn modelId="{345558E5-EA5E-49DC-860A-B826C039420F}" type="presParOf" srcId="{11588B74-9717-46F1-BBB0-53A2F8019EF4}" destId="{98C25813-E46E-45C4-A577-2EE718686508}" srcOrd="0" destOrd="0" presId="urn:microsoft.com/office/officeart/2005/8/layout/vList4"/>
    <dgm:cxn modelId="{E305758F-852C-4857-BF22-86769ED3D4D1}" type="presParOf" srcId="{98C25813-E46E-45C4-A577-2EE718686508}" destId="{7A89B793-57A5-4D80-89F9-39601CF36F97}" srcOrd="0" destOrd="0" presId="urn:microsoft.com/office/officeart/2005/8/layout/vList4"/>
    <dgm:cxn modelId="{5103922C-D7D7-4F5B-B50A-51B0DECECD8A}" type="presParOf" srcId="{98C25813-E46E-45C4-A577-2EE718686508}" destId="{2CC38463-20D8-4BCA-99E3-F0DA8838D045}" srcOrd="1" destOrd="0" presId="urn:microsoft.com/office/officeart/2005/8/layout/vList4"/>
    <dgm:cxn modelId="{50366EE9-76B3-4F77-BAD1-8FEE8B2189E7}" type="presParOf" srcId="{98C25813-E46E-45C4-A577-2EE718686508}" destId="{FFEC926F-5415-401D-A5C4-748F610A87EA}" srcOrd="2" destOrd="0" presId="urn:microsoft.com/office/officeart/2005/8/layout/vList4"/>
    <dgm:cxn modelId="{10A5B35F-C6EC-44B4-91AE-20D1DC08E1A5}" type="presParOf" srcId="{11588B74-9717-46F1-BBB0-53A2F8019EF4}" destId="{84ABFD71-DA57-4337-AB9C-908DFA712159}" srcOrd="1" destOrd="0" presId="urn:microsoft.com/office/officeart/2005/8/layout/vList4"/>
    <dgm:cxn modelId="{96F16204-0717-49DC-A96C-0B1136615420}" type="presParOf" srcId="{11588B74-9717-46F1-BBB0-53A2F8019EF4}" destId="{A71A7AB7-9202-4F64-8776-D24C76FC7EBC}" srcOrd="2" destOrd="0" presId="urn:microsoft.com/office/officeart/2005/8/layout/vList4"/>
    <dgm:cxn modelId="{7317F1CB-AE13-475B-BEA0-835B5E5F5D78}" type="presParOf" srcId="{A71A7AB7-9202-4F64-8776-D24C76FC7EBC}" destId="{D13BB625-EAE7-48C6-8B32-035645092335}" srcOrd="0" destOrd="0" presId="urn:microsoft.com/office/officeart/2005/8/layout/vList4"/>
    <dgm:cxn modelId="{CE86E731-5D1C-4E86-A6A7-5128A0801281}" type="presParOf" srcId="{A71A7AB7-9202-4F64-8776-D24C76FC7EBC}" destId="{9CEAAFE6-DCF3-48ED-B5AA-1B74CA8EEFF1}" srcOrd="1" destOrd="0" presId="urn:microsoft.com/office/officeart/2005/8/layout/vList4"/>
    <dgm:cxn modelId="{BD8B13E3-30E2-4AF0-B1AF-A750C2984B61}" type="presParOf" srcId="{A71A7AB7-9202-4F64-8776-D24C76FC7EBC}" destId="{49C2654A-DC8B-4AFC-8F36-E0E8A626F99A}" srcOrd="2" destOrd="0" presId="urn:microsoft.com/office/officeart/2005/8/layout/vList4"/>
    <dgm:cxn modelId="{D4908E82-EA46-48DA-B0A4-B286759D8303}" type="presParOf" srcId="{11588B74-9717-46F1-BBB0-53A2F8019EF4}" destId="{8902E7B2-561D-489C-BD5B-D8FFBD8CF69D}" srcOrd="3" destOrd="0" presId="urn:microsoft.com/office/officeart/2005/8/layout/vList4"/>
    <dgm:cxn modelId="{171EFF2D-5946-4D96-88A0-A697578473CB}" type="presParOf" srcId="{11588B74-9717-46F1-BBB0-53A2F8019EF4}" destId="{1A8DD5FC-6D65-47E7-8C2F-EC8A71BAD66E}" srcOrd="4" destOrd="0" presId="urn:microsoft.com/office/officeart/2005/8/layout/vList4"/>
    <dgm:cxn modelId="{395371C7-6F54-4FCA-878B-5DAD34ED23E6}" type="presParOf" srcId="{1A8DD5FC-6D65-47E7-8C2F-EC8A71BAD66E}" destId="{B7C04063-D520-4265-90D1-61A64F3BE914}" srcOrd="0" destOrd="0" presId="urn:microsoft.com/office/officeart/2005/8/layout/vList4"/>
    <dgm:cxn modelId="{22F8044A-F900-4666-B9C2-32CAC9B165A2}" type="presParOf" srcId="{1A8DD5FC-6D65-47E7-8C2F-EC8A71BAD66E}" destId="{866F795C-CA0E-4522-9C33-A167BA39AD9E}" srcOrd="1" destOrd="0" presId="urn:microsoft.com/office/officeart/2005/8/layout/vList4"/>
    <dgm:cxn modelId="{887B4739-7CF0-4A54-B8BD-01C525376DAF}" type="presParOf" srcId="{1A8DD5FC-6D65-47E7-8C2F-EC8A71BAD66E}" destId="{15BFB1C8-20AA-4C89-AEE1-654776196CA7}"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2A28D1-E685-4271-B71A-BABCD6685CDA}"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ru-RU"/>
        </a:p>
      </dgm:t>
    </dgm:pt>
    <dgm:pt modelId="{AE4EB3D2-6411-4E17-AE35-9751C101A2FE}">
      <dgm:prSet phldrT="[Текст]">
        <dgm:style>
          <a:lnRef idx="2">
            <a:schemeClr val="accent2"/>
          </a:lnRef>
          <a:fillRef idx="1">
            <a:schemeClr val="lt1"/>
          </a:fillRef>
          <a:effectRef idx="0">
            <a:schemeClr val="accent2"/>
          </a:effectRef>
          <a:fontRef idx="minor">
            <a:schemeClr val="dk1"/>
          </a:fontRef>
        </dgm:style>
      </dgm:prSet>
      <dgm:spPr>
        <a:solidFill>
          <a:schemeClr val="accent2">
            <a:lumMod val="40000"/>
            <a:lumOff val="60000"/>
          </a:schemeClr>
        </a:solidFill>
      </dgm:spPr>
      <dgm:t>
        <a:bodyPr/>
        <a:lstStyle/>
        <a:p>
          <a:r>
            <a:rPr lang="en-GB" dirty="0" smtClean="0"/>
            <a:t>Protective function</a:t>
          </a:r>
          <a:endParaRPr lang="ru-RU" dirty="0"/>
        </a:p>
      </dgm:t>
    </dgm:pt>
    <dgm:pt modelId="{2658DF97-36DB-4758-AC01-81F043B99BEF}" type="parTrans" cxnId="{4A811F5A-F158-449E-8DD5-D2A1CBF55E33}">
      <dgm:prSet/>
      <dgm:spPr/>
      <dgm:t>
        <a:bodyPr/>
        <a:lstStyle/>
        <a:p>
          <a:endParaRPr lang="ru-RU"/>
        </a:p>
      </dgm:t>
    </dgm:pt>
    <dgm:pt modelId="{CCC371BD-4829-480F-8EC3-260972F9A61F}" type="sibTrans" cxnId="{4A811F5A-F158-449E-8DD5-D2A1CBF55E33}">
      <dgm:prSet/>
      <dgm:spPr/>
      <dgm:t>
        <a:bodyPr/>
        <a:lstStyle/>
        <a:p>
          <a:endParaRPr lang="ru-RU"/>
        </a:p>
      </dgm:t>
    </dgm:pt>
    <dgm:pt modelId="{16586BEF-8A4E-40E1-B956-4695DD49AB9E}">
      <dgm:prSet phldrT="[Текст]">
        <dgm:style>
          <a:lnRef idx="2">
            <a:schemeClr val="accent2"/>
          </a:lnRef>
          <a:fillRef idx="1">
            <a:schemeClr val="lt1"/>
          </a:fillRef>
          <a:effectRef idx="0">
            <a:schemeClr val="accent2"/>
          </a:effectRef>
          <a:fontRef idx="minor">
            <a:schemeClr val="dk1"/>
          </a:fontRef>
        </dgm:style>
      </dgm:prSet>
      <dgm:spPr>
        <a:solidFill>
          <a:schemeClr val="accent2">
            <a:lumMod val="40000"/>
            <a:lumOff val="60000"/>
          </a:schemeClr>
        </a:solidFill>
      </dgm:spPr>
      <dgm:t>
        <a:bodyPr/>
        <a:lstStyle/>
        <a:p>
          <a:r>
            <a:rPr lang="ru-RU" dirty="0" smtClean="0"/>
            <a:t>С</a:t>
          </a:r>
          <a:r>
            <a:rPr lang="en-US" dirty="0" err="1" smtClean="0"/>
            <a:t>omplex</a:t>
          </a:r>
          <a:r>
            <a:rPr lang="en-US" dirty="0" smtClean="0"/>
            <a:t> carbohydrates are part of the components of the immune system</a:t>
          </a:r>
          <a:endParaRPr lang="ru-RU" dirty="0"/>
        </a:p>
      </dgm:t>
    </dgm:pt>
    <dgm:pt modelId="{D58543F3-5029-4515-8460-C2C44DBBD78F}" type="parTrans" cxnId="{4393832E-BE96-477E-8DC5-85C807D9C529}">
      <dgm:prSet/>
      <dgm:spPr/>
      <dgm:t>
        <a:bodyPr/>
        <a:lstStyle/>
        <a:p>
          <a:endParaRPr lang="ru-RU"/>
        </a:p>
      </dgm:t>
    </dgm:pt>
    <dgm:pt modelId="{103A65DD-C555-4F39-9780-A6A6FCDC49ED}" type="sibTrans" cxnId="{4393832E-BE96-477E-8DC5-85C807D9C529}">
      <dgm:prSet/>
      <dgm:spPr/>
      <dgm:t>
        <a:bodyPr/>
        <a:lstStyle/>
        <a:p>
          <a:endParaRPr lang="ru-RU"/>
        </a:p>
      </dgm:t>
    </dgm:pt>
    <dgm:pt modelId="{DA3BEA50-EA05-45AC-A260-A184898ECB9D}">
      <dgm:prSet phldrT="[Текст]">
        <dgm:style>
          <a:lnRef idx="2">
            <a:schemeClr val="accent2"/>
          </a:lnRef>
          <a:fillRef idx="1">
            <a:schemeClr val="lt1"/>
          </a:fillRef>
          <a:effectRef idx="0">
            <a:schemeClr val="accent2"/>
          </a:effectRef>
          <a:fontRef idx="minor">
            <a:schemeClr val="dk1"/>
          </a:fontRef>
        </dgm:style>
      </dgm:prSet>
      <dgm:spPr>
        <a:solidFill>
          <a:schemeClr val="accent2">
            <a:lumMod val="40000"/>
            <a:lumOff val="60000"/>
          </a:schemeClr>
        </a:solidFill>
      </dgm:spPr>
      <dgm:t>
        <a:bodyPr/>
        <a:lstStyle/>
        <a:p>
          <a:r>
            <a:rPr lang="en-US" dirty="0" smtClean="0"/>
            <a:t>Regulatory function</a:t>
          </a:r>
          <a:endParaRPr lang="ru-RU" dirty="0"/>
        </a:p>
      </dgm:t>
    </dgm:pt>
    <dgm:pt modelId="{E60C292A-7D25-4ACF-B5E9-04BD60166560}" type="parTrans" cxnId="{99C8278B-6B0F-498B-B5AD-E9D78C27A79A}">
      <dgm:prSet/>
      <dgm:spPr/>
      <dgm:t>
        <a:bodyPr/>
        <a:lstStyle/>
        <a:p>
          <a:endParaRPr lang="ru-RU"/>
        </a:p>
      </dgm:t>
    </dgm:pt>
    <dgm:pt modelId="{13B465A9-4C22-434E-8EEE-9D34EBD8DF8A}" type="sibTrans" cxnId="{99C8278B-6B0F-498B-B5AD-E9D78C27A79A}">
      <dgm:prSet/>
      <dgm:spPr/>
      <dgm:t>
        <a:bodyPr/>
        <a:lstStyle/>
        <a:p>
          <a:endParaRPr lang="ru-RU"/>
        </a:p>
      </dgm:t>
    </dgm:pt>
    <dgm:pt modelId="{BBC13B57-ADAA-4270-B0F2-26DCB17DF2E0}">
      <dgm:prSet phldrT="[Текст]">
        <dgm:style>
          <a:lnRef idx="2">
            <a:schemeClr val="accent2"/>
          </a:lnRef>
          <a:fillRef idx="1">
            <a:schemeClr val="lt1"/>
          </a:fillRef>
          <a:effectRef idx="0">
            <a:schemeClr val="accent2"/>
          </a:effectRef>
          <a:fontRef idx="minor">
            <a:schemeClr val="dk1"/>
          </a:fontRef>
        </dgm:style>
      </dgm:prSet>
      <dgm:spPr>
        <a:solidFill>
          <a:schemeClr val="accent2">
            <a:lumMod val="40000"/>
            <a:lumOff val="60000"/>
          </a:schemeClr>
        </a:solidFill>
      </dgm:spPr>
      <dgm:t>
        <a:bodyPr/>
        <a:lstStyle/>
        <a:p>
          <a:r>
            <a:rPr lang="en-US" dirty="0" smtClean="0"/>
            <a:t>dietary fiber is not digested in the intestines, but activates intestinal motor function, enzymes, improves digestion and absorption of nutrients</a:t>
          </a:r>
          <a:endParaRPr lang="ru-RU" dirty="0"/>
        </a:p>
      </dgm:t>
    </dgm:pt>
    <dgm:pt modelId="{4AA94451-7AE9-417C-B5A0-115C2FD8382A}" type="parTrans" cxnId="{10ACDD90-C04A-4D75-B66C-AD7179A303C3}">
      <dgm:prSet/>
      <dgm:spPr/>
      <dgm:t>
        <a:bodyPr/>
        <a:lstStyle/>
        <a:p>
          <a:endParaRPr lang="ru-RU"/>
        </a:p>
      </dgm:t>
    </dgm:pt>
    <dgm:pt modelId="{0CCD9880-E624-4B45-8DF0-D2E34B543FCC}" type="sibTrans" cxnId="{10ACDD90-C04A-4D75-B66C-AD7179A303C3}">
      <dgm:prSet/>
      <dgm:spPr/>
      <dgm:t>
        <a:bodyPr/>
        <a:lstStyle/>
        <a:p>
          <a:endParaRPr lang="ru-RU"/>
        </a:p>
      </dgm:t>
    </dgm:pt>
    <dgm:pt modelId="{34AA55FB-231C-49CB-9DDF-8698ECD3F13F}">
      <dgm:prSet phldrT="[Текст]">
        <dgm:style>
          <a:lnRef idx="2">
            <a:schemeClr val="accent2"/>
          </a:lnRef>
          <a:fillRef idx="1">
            <a:schemeClr val="lt1"/>
          </a:fillRef>
          <a:effectRef idx="0">
            <a:schemeClr val="accent2"/>
          </a:effectRef>
          <a:fontRef idx="minor">
            <a:schemeClr val="dk1"/>
          </a:fontRef>
        </dgm:style>
      </dgm:prSet>
      <dgm:spPr>
        <a:solidFill>
          <a:schemeClr val="accent2">
            <a:lumMod val="40000"/>
            <a:lumOff val="60000"/>
          </a:schemeClr>
        </a:solidFill>
      </dgm:spPr>
      <dgm:t>
        <a:bodyPr/>
        <a:lstStyle/>
        <a:p>
          <a:r>
            <a:rPr lang="en-GB" dirty="0" smtClean="0"/>
            <a:t>S</a:t>
          </a:r>
          <a:r>
            <a:rPr lang="en-US" dirty="0" err="1" smtClean="0"/>
            <a:t>pecific</a:t>
          </a:r>
          <a:r>
            <a:rPr lang="en-US" dirty="0" smtClean="0"/>
            <a:t> functions</a:t>
          </a:r>
          <a:endParaRPr lang="ru-RU" dirty="0"/>
        </a:p>
      </dgm:t>
    </dgm:pt>
    <dgm:pt modelId="{240DF44A-E609-4339-8EFC-1A31495B7008}" type="parTrans" cxnId="{431A9D52-DE44-4075-9DDB-306A49FD73EA}">
      <dgm:prSet/>
      <dgm:spPr/>
      <dgm:t>
        <a:bodyPr/>
        <a:lstStyle/>
        <a:p>
          <a:endParaRPr lang="ru-RU"/>
        </a:p>
      </dgm:t>
    </dgm:pt>
    <dgm:pt modelId="{475AFF52-26B4-4F82-BF20-0E4DE3598DD2}" type="sibTrans" cxnId="{431A9D52-DE44-4075-9DDB-306A49FD73EA}">
      <dgm:prSet/>
      <dgm:spPr/>
      <dgm:t>
        <a:bodyPr/>
        <a:lstStyle/>
        <a:p>
          <a:endParaRPr lang="ru-RU"/>
        </a:p>
      </dgm:t>
    </dgm:pt>
    <dgm:pt modelId="{3637EC8B-3480-4765-B71D-F5B17987DAA2}">
      <dgm:prSet phldrT="[Текст]">
        <dgm:style>
          <a:lnRef idx="2">
            <a:schemeClr val="accent2"/>
          </a:lnRef>
          <a:fillRef idx="1">
            <a:schemeClr val="lt1"/>
          </a:fillRef>
          <a:effectRef idx="0">
            <a:schemeClr val="accent2"/>
          </a:effectRef>
          <a:fontRef idx="minor">
            <a:schemeClr val="dk1"/>
          </a:fontRef>
        </dgm:style>
      </dgm:prSet>
      <dgm:spPr>
        <a:solidFill>
          <a:schemeClr val="accent2">
            <a:lumMod val="40000"/>
            <a:lumOff val="60000"/>
          </a:schemeClr>
        </a:solidFill>
      </dgm:spPr>
      <dgm:t>
        <a:bodyPr/>
        <a:lstStyle/>
        <a:p>
          <a:r>
            <a:rPr lang="en-US" dirty="0" smtClean="0"/>
            <a:t>provide the specificity of blood groups, act as an anticoagulants</a:t>
          </a:r>
          <a:endParaRPr lang="ru-RU" dirty="0"/>
        </a:p>
      </dgm:t>
    </dgm:pt>
    <dgm:pt modelId="{B76C8368-32FC-4050-B771-622B5B0F27FE}" type="parTrans" cxnId="{DB283F7A-B69C-45C7-A62B-20A22B80104A}">
      <dgm:prSet/>
      <dgm:spPr/>
      <dgm:t>
        <a:bodyPr/>
        <a:lstStyle/>
        <a:p>
          <a:endParaRPr lang="ru-RU"/>
        </a:p>
      </dgm:t>
    </dgm:pt>
    <dgm:pt modelId="{EFFBD6F8-3231-481B-8F17-F4FC4E2B4F2B}" type="sibTrans" cxnId="{DB283F7A-B69C-45C7-A62B-20A22B80104A}">
      <dgm:prSet/>
      <dgm:spPr/>
      <dgm:t>
        <a:bodyPr/>
        <a:lstStyle/>
        <a:p>
          <a:endParaRPr lang="ru-RU"/>
        </a:p>
      </dgm:t>
    </dgm:pt>
    <dgm:pt modelId="{3B846156-9B6C-4D03-8614-EC7775F7F942}">
      <dgm:prSet phldrT="[Текст]">
        <dgm:style>
          <a:lnRef idx="2">
            <a:schemeClr val="accent2"/>
          </a:lnRef>
          <a:fillRef idx="1">
            <a:schemeClr val="lt1"/>
          </a:fillRef>
          <a:effectRef idx="0">
            <a:schemeClr val="accent2"/>
          </a:effectRef>
          <a:fontRef idx="minor">
            <a:schemeClr val="dk1"/>
          </a:fontRef>
        </dgm:style>
      </dgm:prSet>
      <dgm:spPr>
        <a:solidFill>
          <a:schemeClr val="accent2">
            <a:lumMod val="40000"/>
            <a:lumOff val="60000"/>
          </a:schemeClr>
        </a:solidFill>
      </dgm:spPr>
      <dgm:t>
        <a:bodyPr/>
        <a:lstStyle/>
        <a:p>
          <a:r>
            <a:rPr lang="en-US" dirty="0" err="1" smtClean="0"/>
            <a:t>mucopolysaccharides</a:t>
          </a:r>
          <a:r>
            <a:rPr lang="en-US" dirty="0" smtClean="0"/>
            <a:t> are located on mucous membranes and protect against the penetration of bacteria, viruses, and mechanical damage</a:t>
          </a:r>
          <a:endParaRPr lang="ru-RU" dirty="0"/>
        </a:p>
      </dgm:t>
    </dgm:pt>
    <dgm:pt modelId="{00D0FB85-2B65-47B1-A05A-BDCC06A026AB}" type="parTrans" cxnId="{94C4165F-5423-49EF-8FB2-DC2AC43734AD}">
      <dgm:prSet/>
      <dgm:spPr/>
      <dgm:t>
        <a:bodyPr/>
        <a:lstStyle/>
        <a:p>
          <a:endParaRPr lang="ru-RU"/>
        </a:p>
      </dgm:t>
    </dgm:pt>
    <dgm:pt modelId="{9BA76ECA-6DD9-4D29-A20F-B555EDBFBE31}" type="sibTrans" cxnId="{94C4165F-5423-49EF-8FB2-DC2AC43734AD}">
      <dgm:prSet/>
      <dgm:spPr/>
      <dgm:t>
        <a:bodyPr/>
        <a:lstStyle/>
        <a:p>
          <a:endParaRPr lang="ru-RU"/>
        </a:p>
      </dgm:t>
    </dgm:pt>
    <dgm:pt modelId="{A765A6A9-E076-4873-A594-5AE875F042E2}">
      <dgm:prSet phldrT="[Текст]">
        <dgm:style>
          <a:lnRef idx="2">
            <a:schemeClr val="accent2"/>
          </a:lnRef>
          <a:fillRef idx="1">
            <a:schemeClr val="lt1"/>
          </a:fillRef>
          <a:effectRef idx="0">
            <a:schemeClr val="accent2"/>
          </a:effectRef>
          <a:fontRef idx="minor">
            <a:schemeClr val="dk1"/>
          </a:fontRef>
        </dgm:style>
      </dgm:prSet>
      <dgm:spPr>
        <a:solidFill>
          <a:schemeClr val="accent2">
            <a:lumMod val="40000"/>
            <a:lumOff val="60000"/>
          </a:schemeClr>
        </a:solidFill>
      </dgm:spPr>
      <dgm:t>
        <a:bodyPr/>
        <a:lstStyle/>
        <a:p>
          <a:r>
            <a:rPr lang="en-US" dirty="0" smtClean="0"/>
            <a:t>are receptors of a number of hormones, pharmacological substances, have an antitumor effect</a:t>
          </a:r>
          <a:endParaRPr lang="ru-RU" dirty="0"/>
        </a:p>
      </dgm:t>
    </dgm:pt>
    <dgm:pt modelId="{80F10F26-0C1A-4AB2-ABE8-E3FC23DE0CC4}" type="parTrans" cxnId="{5A46EFAD-45E5-4017-B264-E16141E413DF}">
      <dgm:prSet/>
      <dgm:spPr/>
      <dgm:t>
        <a:bodyPr/>
        <a:lstStyle/>
        <a:p>
          <a:endParaRPr lang="ru-RU"/>
        </a:p>
      </dgm:t>
    </dgm:pt>
    <dgm:pt modelId="{4322148E-6C3F-4721-87F0-CE3035FE9884}" type="sibTrans" cxnId="{5A46EFAD-45E5-4017-B264-E16141E413DF}">
      <dgm:prSet/>
      <dgm:spPr/>
      <dgm:t>
        <a:bodyPr/>
        <a:lstStyle/>
        <a:p>
          <a:endParaRPr lang="ru-RU"/>
        </a:p>
      </dgm:t>
    </dgm:pt>
    <dgm:pt modelId="{11588B74-9717-46F1-BBB0-53A2F8019EF4}" type="pres">
      <dgm:prSet presAssocID="{9E2A28D1-E685-4271-B71A-BABCD6685CDA}" presName="linear" presStyleCnt="0">
        <dgm:presLayoutVars>
          <dgm:dir/>
          <dgm:resizeHandles val="exact"/>
        </dgm:presLayoutVars>
      </dgm:prSet>
      <dgm:spPr/>
      <dgm:t>
        <a:bodyPr/>
        <a:lstStyle/>
        <a:p>
          <a:endParaRPr lang="ru-RU"/>
        </a:p>
      </dgm:t>
    </dgm:pt>
    <dgm:pt modelId="{98C25813-E46E-45C4-A577-2EE718686508}" type="pres">
      <dgm:prSet presAssocID="{AE4EB3D2-6411-4E17-AE35-9751C101A2FE}" presName="comp" presStyleCnt="0"/>
      <dgm:spPr/>
    </dgm:pt>
    <dgm:pt modelId="{7A89B793-57A5-4D80-89F9-39601CF36F97}" type="pres">
      <dgm:prSet presAssocID="{AE4EB3D2-6411-4E17-AE35-9751C101A2FE}" presName="box" presStyleLbl="node1" presStyleIdx="0" presStyleCnt="3"/>
      <dgm:spPr/>
      <dgm:t>
        <a:bodyPr/>
        <a:lstStyle/>
        <a:p>
          <a:endParaRPr lang="ru-RU"/>
        </a:p>
      </dgm:t>
    </dgm:pt>
    <dgm:pt modelId="{2CC38463-20D8-4BCA-99E3-F0DA8838D045}" type="pres">
      <dgm:prSet presAssocID="{AE4EB3D2-6411-4E17-AE35-9751C101A2FE}" presName="img" presStyleLbl="fgImgPlace1" presStyleIdx="0" presStyleCnt="3" custLinFactNeighborX="-2437" custLinFactNeighborY="-2623"/>
      <dgm:spPr>
        <a:blipFill rotWithShape="1">
          <a:blip xmlns:r="http://schemas.openxmlformats.org/officeDocument/2006/relationships" r:embed="rId1"/>
          <a:stretch>
            <a:fillRect/>
          </a:stretch>
        </a:blipFill>
      </dgm:spPr>
    </dgm:pt>
    <dgm:pt modelId="{FFEC926F-5415-401D-A5C4-748F610A87EA}" type="pres">
      <dgm:prSet presAssocID="{AE4EB3D2-6411-4E17-AE35-9751C101A2FE}" presName="text" presStyleLbl="node1" presStyleIdx="0" presStyleCnt="3">
        <dgm:presLayoutVars>
          <dgm:bulletEnabled val="1"/>
        </dgm:presLayoutVars>
      </dgm:prSet>
      <dgm:spPr/>
      <dgm:t>
        <a:bodyPr/>
        <a:lstStyle/>
        <a:p>
          <a:endParaRPr lang="ru-RU"/>
        </a:p>
      </dgm:t>
    </dgm:pt>
    <dgm:pt modelId="{84ABFD71-DA57-4337-AB9C-908DFA712159}" type="pres">
      <dgm:prSet presAssocID="{CCC371BD-4829-480F-8EC3-260972F9A61F}" presName="spacer" presStyleCnt="0"/>
      <dgm:spPr/>
    </dgm:pt>
    <dgm:pt modelId="{A71A7AB7-9202-4F64-8776-D24C76FC7EBC}" type="pres">
      <dgm:prSet presAssocID="{DA3BEA50-EA05-45AC-A260-A184898ECB9D}" presName="comp" presStyleCnt="0"/>
      <dgm:spPr/>
    </dgm:pt>
    <dgm:pt modelId="{D13BB625-EAE7-48C6-8B32-035645092335}" type="pres">
      <dgm:prSet presAssocID="{DA3BEA50-EA05-45AC-A260-A184898ECB9D}" presName="box" presStyleLbl="node1" presStyleIdx="1" presStyleCnt="3"/>
      <dgm:spPr/>
      <dgm:t>
        <a:bodyPr/>
        <a:lstStyle/>
        <a:p>
          <a:endParaRPr lang="ru-RU"/>
        </a:p>
      </dgm:t>
    </dgm:pt>
    <dgm:pt modelId="{9CEAAFE6-DCF3-48ED-B5AA-1B74CA8EEFF1}" type="pres">
      <dgm:prSet presAssocID="{DA3BEA50-EA05-45AC-A260-A184898ECB9D}" presName="img" presStyleLbl="fgImgPlace1" presStyleIdx="1" presStyleCnt="3"/>
      <dgm:spPr>
        <a:blipFill rotWithShape="1">
          <a:blip xmlns:r="http://schemas.openxmlformats.org/officeDocument/2006/relationships" r:embed="rId2"/>
          <a:stretch>
            <a:fillRect/>
          </a:stretch>
        </a:blipFill>
      </dgm:spPr>
    </dgm:pt>
    <dgm:pt modelId="{49C2654A-DC8B-4AFC-8F36-E0E8A626F99A}" type="pres">
      <dgm:prSet presAssocID="{DA3BEA50-EA05-45AC-A260-A184898ECB9D}" presName="text" presStyleLbl="node1" presStyleIdx="1" presStyleCnt="3">
        <dgm:presLayoutVars>
          <dgm:bulletEnabled val="1"/>
        </dgm:presLayoutVars>
      </dgm:prSet>
      <dgm:spPr/>
      <dgm:t>
        <a:bodyPr/>
        <a:lstStyle/>
        <a:p>
          <a:endParaRPr lang="ru-RU"/>
        </a:p>
      </dgm:t>
    </dgm:pt>
    <dgm:pt modelId="{8902E7B2-561D-489C-BD5B-D8FFBD8CF69D}" type="pres">
      <dgm:prSet presAssocID="{13B465A9-4C22-434E-8EEE-9D34EBD8DF8A}" presName="spacer" presStyleCnt="0"/>
      <dgm:spPr/>
    </dgm:pt>
    <dgm:pt modelId="{1A8DD5FC-6D65-47E7-8C2F-EC8A71BAD66E}" type="pres">
      <dgm:prSet presAssocID="{34AA55FB-231C-49CB-9DDF-8698ECD3F13F}" presName="comp" presStyleCnt="0"/>
      <dgm:spPr/>
    </dgm:pt>
    <dgm:pt modelId="{B7C04063-D520-4265-90D1-61A64F3BE914}" type="pres">
      <dgm:prSet presAssocID="{34AA55FB-231C-49CB-9DDF-8698ECD3F13F}" presName="box" presStyleLbl="node1" presStyleIdx="2" presStyleCnt="3"/>
      <dgm:spPr/>
      <dgm:t>
        <a:bodyPr/>
        <a:lstStyle/>
        <a:p>
          <a:endParaRPr lang="ru-RU"/>
        </a:p>
      </dgm:t>
    </dgm:pt>
    <dgm:pt modelId="{866F795C-CA0E-4522-9C33-A167BA39AD9E}" type="pres">
      <dgm:prSet presAssocID="{34AA55FB-231C-49CB-9DDF-8698ECD3F13F}" presName="img" presStyleLbl="fgImgPlace1" presStyleIdx="2" presStyleCnt="3"/>
      <dgm:spPr>
        <a:blipFill rotWithShape="1">
          <a:blip xmlns:r="http://schemas.openxmlformats.org/officeDocument/2006/relationships" r:embed="rId3"/>
          <a:stretch>
            <a:fillRect/>
          </a:stretch>
        </a:blipFill>
      </dgm:spPr>
    </dgm:pt>
    <dgm:pt modelId="{15BFB1C8-20AA-4C89-AEE1-654776196CA7}" type="pres">
      <dgm:prSet presAssocID="{34AA55FB-231C-49CB-9DDF-8698ECD3F13F}" presName="text" presStyleLbl="node1" presStyleIdx="2" presStyleCnt="3">
        <dgm:presLayoutVars>
          <dgm:bulletEnabled val="1"/>
        </dgm:presLayoutVars>
      </dgm:prSet>
      <dgm:spPr/>
      <dgm:t>
        <a:bodyPr/>
        <a:lstStyle/>
        <a:p>
          <a:endParaRPr lang="ru-RU"/>
        </a:p>
      </dgm:t>
    </dgm:pt>
  </dgm:ptLst>
  <dgm:cxnLst>
    <dgm:cxn modelId="{99C8278B-6B0F-498B-B5AD-E9D78C27A79A}" srcId="{9E2A28D1-E685-4271-B71A-BABCD6685CDA}" destId="{DA3BEA50-EA05-45AC-A260-A184898ECB9D}" srcOrd="1" destOrd="0" parTransId="{E60C292A-7D25-4ACF-B5E9-04BD60166560}" sibTransId="{13B465A9-4C22-434E-8EEE-9D34EBD8DF8A}"/>
    <dgm:cxn modelId="{431A9D52-DE44-4075-9DDB-306A49FD73EA}" srcId="{9E2A28D1-E685-4271-B71A-BABCD6685CDA}" destId="{34AA55FB-231C-49CB-9DDF-8698ECD3F13F}" srcOrd="2" destOrd="0" parTransId="{240DF44A-E609-4339-8EFC-1A31495B7008}" sibTransId="{475AFF52-26B4-4F82-BF20-0E4DE3598DD2}"/>
    <dgm:cxn modelId="{E6A9129B-13DD-406D-A1E8-5210AE8418B8}" type="presOf" srcId="{3B846156-9B6C-4D03-8614-EC7775F7F942}" destId="{7A89B793-57A5-4D80-89F9-39601CF36F97}" srcOrd="0" destOrd="2" presId="urn:microsoft.com/office/officeart/2005/8/layout/vList4"/>
    <dgm:cxn modelId="{15908C99-857C-4940-902E-D611CD3DE28D}" type="presOf" srcId="{3B846156-9B6C-4D03-8614-EC7775F7F942}" destId="{FFEC926F-5415-401D-A5C4-748F610A87EA}" srcOrd="1" destOrd="2" presId="urn:microsoft.com/office/officeart/2005/8/layout/vList4"/>
    <dgm:cxn modelId="{10ACDD90-C04A-4D75-B66C-AD7179A303C3}" srcId="{DA3BEA50-EA05-45AC-A260-A184898ECB9D}" destId="{BBC13B57-ADAA-4270-B0F2-26DCB17DF2E0}" srcOrd="0" destOrd="0" parTransId="{4AA94451-7AE9-417C-B5A0-115C2FD8382A}" sibTransId="{0CCD9880-E624-4B45-8DF0-D2E34B543FCC}"/>
    <dgm:cxn modelId="{6AFF0FC6-A754-4F55-A98C-E9A97AB849B6}" type="presOf" srcId="{AE4EB3D2-6411-4E17-AE35-9751C101A2FE}" destId="{7A89B793-57A5-4D80-89F9-39601CF36F97}" srcOrd="0" destOrd="0" presId="urn:microsoft.com/office/officeart/2005/8/layout/vList4"/>
    <dgm:cxn modelId="{75B8867C-8B48-47DF-B651-71D86D227EA3}" type="presOf" srcId="{DA3BEA50-EA05-45AC-A260-A184898ECB9D}" destId="{49C2654A-DC8B-4AFC-8F36-E0E8A626F99A}" srcOrd="1" destOrd="0" presId="urn:microsoft.com/office/officeart/2005/8/layout/vList4"/>
    <dgm:cxn modelId="{6470A160-3C45-47DF-8717-F0BB1F3ECCDE}" type="presOf" srcId="{A765A6A9-E076-4873-A594-5AE875F042E2}" destId="{B7C04063-D520-4265-90D1-61A64F3BE914}" srcOrd="0" destOrd="2" presId="urn:microsoft.com/office/officeart/2005/8/layout/vList4"/>
    <dgm:cxn modelId="{05E493B8-BAD3-4024-B1C5-EFAFB0470055}" type="presOf" srcId="{DA3BEA50-EA05-45AC-A260-A184898ECB9D}" destId="{D13BB625-EAE7-48C6-8B32-035645092335}" srcOrd="0" destOrd="0" presId="urn:microsoft.com/office/officeart/2005/8/layout/vList4"/>
    <dgm:cxn modelId="{5B2951A2-B246-47A2-AB75-EF6EEFB879BC}" type="presOf" srcId="{BBC13B57-ADAA-4270-B0F2-26DCB17DF2E0}" destId="{49C2654A-DC8B-4AFC-8F36-E0E8A626F99A}" srcOrd="1" destOrd="1" presId="urn:microsoft.com/office/officeart/2005/8/layout/vList4"/>
    <dgm:cxn modelId="{4766D4C3-6538-46FE-8294-67CF92A6D831}" type="presOf" srcId="{16586BEF-8A4E-40E1-B956-4695DD49AB9E}" destId="{FFEC926F-5415-401D-A5C4-748F610A87EA}" srcOrd="1" destOrd="1" presId="urn:microsoft.com/office/officeart/2005/8/layout/vList4"/>
    <dgm:cxn modelId="{DB283F7A-B69C-45C7-A62B-20A22B80104A}" srcId="{34AA55FB-231C-49CB-9DDF-8698ECD3F13F}" destId="{3637EC8B-3480-4765-B71D-F5B17987DAA2}" srcOrd="0" destOrd="0" parTransId="{B76C8368-32FC-4050-B771-622B5B0F27FE}" sibTransId="{EFFBD6F8-3231-481B-8F17-F4FC4E2B4F2B}"/>
    <dgm:cxn modelId="{1D54FB62-B0B2-44B1-9832-073317E4E70C}" type="presOf" srcId="{9E2A28D1-E685-4271-B71A-BABCD6685CDA}" destId="{11588B74-9717-46F1-BBB0-53A2F8019EF4}" srcOrd="0" destOrd="0" presId="urn:microsoft.com/office/officeart/2005/8/layout/vList4"/>
    <dgm:cxn modelId="{F219BDF4-FE49-46EB-B634-F283A33BF914}" type="presOf" srcId="{3637EC8B-3480-4765-B71D-F5B17987DAA2}" destId="{15BFB1C8-20AA-4C89-AEE1-654776196CA7}" srcOrd="1" destOrd="1" presId="urn:microsoft.com/office/officeart/2005/8/layout/vList4"/>
    <dgm:cxn modelId="{5A46EFAD-45E5-4017-B264-E16141E413DF}" srcId="{34AA55FB-231C-49CB-9DDF-8698ECD3F13F}" destId="{A765A6A9-E076-4873-A594-5AE875F042E2}" srcOrd="1" destOrd="0" parTransId="{80F10F26-0C1A-4AB2-ABE8-E3FC23DE0CC4}" sibTransId="{4322148E-6C3F-4721-87F0-CE3035FE9884}"/>
    <dgm:cxn modelId="{4F63747E-86ED-487F-B64E-763E0E1B454C}" type="presOf" srcId="{A765A6A9-E076-4873-A594-5AE875F042E2}" destId="{15BFB1C8-20AA-4C89-AEE1-654776196CA7}" srcOrd="1" destOrd="2" presId="urn:microsoft.com/office/officeart/2005/8/layout/vList4"/>
    <dgm:cxn modelId="{ED121FBA-F7BB-442C-B882-1D97E82E6DDF}" type="presOf" srcId="{34AA55FB-231C-49CB-9DDF-8698ECD3F13F}" destId="{B7C04063-D520-4265-90D1-61A64F3BE914}" srcOrd="0" destOrd="0" presId="urn:microsoft.com/office/officeart/2005/8/layout/vList4"/>
    <dgm:cxn modelId="{A1A11E5A-D75E-486C-A7A3-0D718AE52FF3}" type="presOf" srcId="{34AA55FB-231C-49CB-9DDF-8698ECD3F13F}" destId="{15BFB1C8-20AA-4C89-AEE1-654776196CA7}" srcOrd="1" destOrd="0" presId="urn:microsoft.com/office/officeart/2005/8/layout/vList4"/>
    <dgm:cxn modelId="{CFF417AE-8EDD-462B-889C-9D7EBFEF1969}" type="presOf" srcId="{AE4EB3D2-6411-4E17-AE35-9751C101A2FE}" destId="{FFEC926F-5415-401D-A5C4-748F610A87EA}" srcOrd="1" destOrd="0" presId="urn:microsoft.com/office/officeart/2005/8/layout/vList4"/>
    <dgm:cxn modelId="{F6CC1834-5111-43BE-B9BE-E158190C61C0}" type="presOf" srcId="{3637EC8B-3480-4765-B71D-F5B17987DAA2}" destId="{B7C04063-D520-4265-90D1-61A64F3BE914}" srcOrd="0" destOrd="1" presId="urn:microsoft.com/office/officeart/2005/8/layout/vList4"/>
    <dgm:cxn modelId="{94C4165F-5423-49EF-8FB2-DC2AC43734AD}" srcId="{AE4EB3D2-6411-4E17-AE35-9751C101A2FE}" destId="{3B846156-9B6C-4D03-8614-EC7775F7F942}" srcOrd="1" destOrd="0" parTransId="{00D0FB85-2B65-47B1-A05A-BDCC06A026AB}" sibTransId="{9BA76ECA-6DD9-4D29-A20F-B555EDBFBE31}"/>
    <dgm:cxn modelId="{4393832E-BE96-477E-8DC5-85C807D9C529}" srcId="{AE4EB3D2-6411-4E17-AE35-9751C101A2FE}" destId="{16586BEF-8A4E-40E1-B956-4695DD49AB9E}" srcOrd="0" destOrd="0" parTransId="{D58543F3-5029-4515-8460-C2C44DBBD78F}" sibTransId="{103A65DD-C555-4F39-9780-A6A6FCDC49ED}"/>
    <dgm:cxn modelId="{FE45A190-5A96-4708-9710-54AC798A55B3}" type="presOf" srcId="{16586BEF-8A4E-40E1-B956-4695DD49AB9E}" destId="{7A89B793-57A5-4D80-89F9-39601CF36F97}" srcOrd="0" destOrd="1" presId="urn:microsoft.com/office/officeart/2005/8/layout/vList4"/>
    <dgm:cxn modelId="{4A811F5A-F158-449E-8DD5-D2A1CBF55E33}" srcId="{9E2A28D1-E685-4271-B71A-BABCD6685CDA}" destId="{AE4EB3D2-6411-4E17-AE35-9751C101A2FE}" srcOrd="0" destOrd="0" parTransId="{2658DF97-36DB-4758-AC01-81F043B99BEF}" sibTransId="{CCC371BD-4829-480F-8EC3-260972F9A61F}"/>
    <dgm:cxn modelId="{ADD0FE02-FBCF-4456-AC40-4C60A448F994}" type="presOf" srcId="{BBC13B57-ADAA-4270-B0F2-26DCB17DF2E0}" destId="{D13BB625-EAE7-48C6-8B32-035645092335}" srcOrd="0" destOrd="1" presId="urn:microsoft.com/office/officeart/2005/8/layout/vList4"/>
    <dgm:cxn modelId="{345558E5-EA5E-49DC-860A-B826C039420F}" type="presParOf" srcId="{11588B74-9717-46F1-BBB0-53A2F8019EF4}" destId="{98C25813-E46E-45C4-A577-2EE718686508}" srcOrd="0" destOrd="0" presId="urn:microsoft.com/office/officeart/2005/8/layout/vList4"/>
    <dgm:cxn modelId="{E305758F-852C-4857-BF22-86769ED3D4D1}" type="presParOf" srcId="{98C25813-E46E-45C4-A577-2EE718686508}" destId="{7A89B793-57A5-4D80-89F9-39601CF36F97}" srcOrd="0" destOrd="0" presId="urn:microsoft.com/office/officeart/2005/8/layout/vList4"/>
    <dgm:cxn modelId="{5103922C-D7D7-4F5B-B50A-51B0DECECD8A}" type="presParOf" srcId="{98C25813-E46E-45C4-A577-2EE718686508}" destId="{2CC38463-20D8-4BCA-99E3-F0DA8838D045}" srcOrd="1" destOrd="0" presId="urn:microsoft.com/office/officeart/2005/8/layout/vList4"/>
    <dgm:cxn modelId="{50366EE9-76B3-4F77-BAD1-8FEE8B2189E7}" type="presParOf" srcId="{98C25813-E46E-45C4-A577-2EE718686508}" destId="{FFEC926F-5415-401D-A5C4-748F610A87EA}" srcOrd="2" destOrd="0" presId="urn:microsoft.com/office/officeart/2005/8/layout/vList4"/>
    <dgm:cxn modelId="{10A5B35F-C6EC-44B4-91AE-20D1DC08E1A5}" type="presParOf" srcId="{11588B74-9717-46F1-BBB0-53A2F8019EF4}" destId="{84ABFD71-DA57-4337-AB9C-908DFA712159}" srcOrd="1" destOrd="0" presId="urn:microsoft.com/office/officeart/2005/8/layout/vList4"/>
    <dgm:cxn modelId="{96F16204-0717-49DC-A96C-0B1136615420}" type="presParOf" srcId="{11588B74-9717-46F1-BBB0-53A2F8019EF4}" destId="{A71A7AB7-9202-4F64-8776-D24C76FC7EBC}" srcOrd="2" destOrd="0" presId="urn:microsoft.com/office/officeart/2005/8/layout/vList4"/>
    <dgm:cxn modelId="{7317F1CB-AE13-475B-BEA0-835B5E5F5D78}" type="presParOf" srcId="{A71A7AB7-9202-4F64-8776-D24C76FC7EBC}" destId="{D13BB625-EAE7-48C6-8B32-035645092335}" srcOrd="0" destOrd="0" presId="urn:microsoft.com/office/officeart/2005/8/layout/vList4"/>
    <dgm:cxn modelId="{CE86E731-5D1C-4E86-A6A7-5128A0801281}" type="presParOf" srcId="{A71A7AB7-9202-4F64-8776-D24C76FC7EBC}" destId="{9CEAAFE6-DCF3-48ED-B5AA-1B74CA8EEFF1}" srcOrd="1" destOrd="0" presId="urn:microsoft.com/office/officeart/2005/8/layout/vList4"/>
    <dgm:cxn modelId="{BD8B13E3-30E2-4AF0-B1AF-A750C2984B61}" type="presParOf" srcId="{A71A7AB7-9202-4F64-8776-D24C76FC7EBC}" destId="{49C2654A-DC8B-4AFC-8F36-E0E8A626F99A}" srcOrd="2" destOrd="0" presId="urn:microsoft.com/office/officeart/2005/8/layout/vList4"/>
    <dgm:cxn modelId="{D4908E82-EA46-48DA-B0A4-B286759D8303}" type="presParOf" srcId="{11588B74-9717-46F1-BBB0-53A2F8019EF4}" destId="{8902E7B2-561D-489C-BD5B-D8FFBD8CF69D}" srcOrd="3" destOrd="0" presId="urn:microsoft.com/office/officeart/2005/8/layout/vList4"/>
    <dgm:cxn modelId="{171EFF2D-5946-4D96-88A0-A697578473CB}" type="presParOf" srcId="{11588B74-9717-46F1-BBB0-53A2F8019EF4}" destId="{1A8DD5FC-6D65-47E7-8C2F-EC8A71BAD66E}" srcOrd="4" destOrd="0" presId="urn:microsoft.com/office/officeart/2005/8/layout/vList4"/>
    <dgm:cxn modelId="{395371C7-6F54-4FCA-878B-5DAD34ED23E6}" type="presParOf" srcId="{1A8DD5FC-6D65-47E7-8C2F-EC8A71BAD66E}" destId="{B7C04063-D520-4265-90D1-61A64F3BE914}" srcOrd="0" destOrd="0" presId="urn:microsoft.com/office/officeart/2005/8/layout/vList4"/>
    <dgm:cxn modelId="{22F8044A-F900-4666-B9C2-32CAC9B165A2}" type="presParOf" srcId="{1A8DD5FC-6D65-47E7-8C2F-EC8A71BAD66E}" destId="{866F795C-CA0E-4522-9C33-A167BA39AD9E}" srcOrd="1" destOrd="0" presId="urn:microsoft.com/office/officeart/2005/8/layout/vList4"/>
    <dgm:cxn modelId="{887B4739-7CF0-4A54-B8BD-01C525376DAF}" type="presParOf" srcId="{1A8DD5FC-6D65-47E7-8C2F-EC8A71BAD66E}" destId="{15BFB1C8-20AA-4C89-AEE1-654776196CA7}"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7BF31B-702C-4525-A4F9-C9756AB8BDF1}"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57626B28-D911-495F-8E4D-61405E923583}">
      <dgm:prSet phldrT="[Текст]"/>
      <dgm:spPr/>
      <dgm:t>
        <a:bodyPr/>
        <a:lstStyle/>
        <a:p>
          <a:r>
            <a:rPr lang="en-US" altLang="ru-RU" sz="3100" b="1" dirty="0" err="1" smtClean="0">
              <a:solidFill>
                <a:srgbClr val="000000"/>
              </a:solidFill>
              <a:latin typeface="Calibri" pitchFamily="32" charset="0"/>
            </a:rPr>
            <a:t>Trehalose</a:t>
          </a:r>
          <a:endParaRPr lang="ru-RU" altLang="ru-RU" sz="3100" b="1" dirty="0" smtClean="0">
            <a:solidFill>
              <a:srgbClr val="000000"/>
            </a:solidFill>
            <a:latin typeface="Calibri" pitchFamily="32" charset="0"/>
          </a:endParaRPr>
        </a:p>
        <a:p>
          <a:r>
            <a:rPr lang="en-US" altLang="ru-RU" sz="3100" b="0" dirty="0" smtClean="0">
              <a:solidFill>
                <a:srgbClr val="000000"/>
              </a:solidFill>
              <a:latin typeface="Calibri" pitchFamily="32" charset="0"/>
            </a:rPr>
            <a:t>disaccharide, "mushroom sugar"</a:t>
          </a:r>
          <a:endParaRPr lang="ru-RU" altLang="ru-RU" sz="3100" b="0" dirty="0" smtClean="0">
            <a:solidFill>
              <a:srgbClr val="000000"/>
            </a:solidFill>
            <a:latin typeface="Calibri" pitchFamily="32" charset="0"/>
          </a:endParaRPr>
        </a:p>
        <a:p>
          <a:r>
            <a:rPr lang="en-US" altLang="ru-RU" sz="3100" b="0" dirty="0" smtClean="0">
              <a:solidFill>
                <a:srgbClr val="000000"/>
              </a:solidFill>
              <a:latin typeface="Calibri" pitchFamily="32" charset="0"/>
            </a:rPr>
            <a:t>main carbohydrate of insect </a:t>
          </a:r>
          <a:r>
            <a:rPr lang="en-US" altLang="ru-RU" sz="3100" b="0" dirty="0" err="1" smtClean="0">
              <a:solidFill>
                <a:srgbClr val="000000"/>
              </a:solidFill>
              <a:latin typeface="Calibri" pitchFamily="32" charset="0"/>
            </a:rPr>
            <a:t>hemolymph</a:t>
          </a:r>
          <a:endParaRPr lang="ru-RU" sz="3100" b="0" dirty="0"/>
        </a:p>
      </dgm:t>
    </dgm:pt>
    <dgm:pt modelId="{F439E162-CA6B-4F47-922F-1FAC89C4F8E5}" type="parTrans" cxnId="{EC613B6C-D081-4620-8C16-4A477A2FF3D5}">
      <dgm:prSet/>
      <dgm:spPr/>
      <dgm:t>
        <a:bodyPr/>
        <a:lstStyle/>
        <a:p>
          <a:endParaRPr lang="ru-RU"/>
        </a:p>
      </dgm:t>
    </dgm:pt>
    <dgm:pt modelId="{7320F995-BB6D-4AA0-9F3E-F6E86CC53C34}" type="sibTrans" cxnId="{EC613B6C-D081-4620-8C16-4A477A2FF3D5}">
      <dgm:prSet/>
      <dgm:spPr/>
      <dgm:t>
        <a:bodyPr/>
        <a:lstStyle/>
        <a:p>
          <a:endParaRPr lang="ru-RU"/>
        </a:p>
      </dgm:t>
    </dgm:pt>
    <dgm:pt modelId="{15F8462A-7CD1-4E3D-ACBB-E00D1D139DEA}">
      <dgm:prSet phldrT="[Текст]"/>
      <dgm:spPr/>
      <dgm:t>
        <a:bodyPr/>
        <a:lstStyle/>
        <a:p>
          <a:r>
            <a:rPr lang="en-US" sz="3100" b="1" dirty="0" err="1" smtClean="0"/>
            <a:t>Raffinose</a:t>
          </a:r>
          <a:endParaRPr lang="ru-RU" sz="3100" b="1" dirty="0" smtClean="0"/>
        </a:p>
        <a:p>
          <a:r>
            <a:rPr lang="en-US" sz="3100" b="0" dirty="0" err="1" smtClean="0"/>
            <a:t>trisaccharide</a:t>
          </a:r>
          <a:r>
            <a:rPr lang="en-US" sz="3100" b="0" dirty="0" smtClean="0"/>
            <a:t> (galactose + glucose + fructose)</a:t>
          </a:r>
          <a:endParaRPr lang="ru-RU" sz="3100" b="0" dirty="0" smtClean="0"/>
        </a:p>
        <a:p>
          <a:r>
            <a:rPr lang="en-US" sz="3100" b="0" dirty="0" smtClean="0"/>
            <a:t>found in sugar beets</a:t>
          </a:r>
          <a:endParaRPr lang="ru-RU" sz="3100" b="0" dirty="0"/>
        </a:p>
      </dgm:t>
    </dgm:pt>
    <dgm:pt modelId="{5EACD92A-1A22-49A7-87D6-039430A96E5C}" type="parTrans" cxnId="{F66234C7-62C2-4DE7-AA48-166F23D44CE7}">
      <dgm:prSet/>
      <dgm:spPr/>
      <dgm:t>
        <a:bodyPr/>
        <a:lstStyle/>
        <a:p>
          <a:endParaRPr lang="ru-RU"/>
        </a:p>
      </dgm:t>
    </dgm:pt>
    <dgm:pt modelId="{27D3A4A8-20EC-46C3-A727-1BF3DA2C7AE3}" type="sibTrans" cxnId="{F66234C7-62C2-4DE7-AA48-166F23D44CE7}">
      <dgm:prSet/>
      <dgm:spPr/>
      <dgm:t>
        <a:bodyPr/>
        <a:lstStyle/>
        <a:p>
          <a:endParaRPr lang="ru-RU"/>
        </a:p>
      </dgm:t>
    </dgm:pt>
    <dgm:pt modelId="{AC8074F8-45E8-4402-9773-AF657086BDE0}">
      <dgm:prSet phldrT="[Текст]"/>
      <dgm:spPr/>
      <dgm:t>
        <a:bodyPr/>
        <a:lstStyle/>
        <a:p>
          <a:r>
            <a:rPr lang="en-US" sz="3100" b="1" dirty="0" err="1" smtClean="0"/>
            <a:t>Stachyose</a:t>
          </a:r>
          <a:endParaRPr lang="ru-RU" sz="3100" b="1" dirty="0" smtClean="0"/>
        </a:p>
        <a:p>
          <a:r>
            <a:rPr lang="en-US" sz="3100" b="0" dirty="0" err="1" smtClean="0"/>
            <a:t>tetrasaccharide</a:t>
          </a:r>
          <a:r>
            <a:rPr lang="en-US" sz="3100" b="0" dirty="0" smtClean="0"/>
            <a:t> (2 galactose + 1 glucose + 1 fructose)</a:t>
          </a:r>
          <a:endParaRPr lang="ru-RU" sz="3100" b="0" dirty="0" smtClean="0"/>
        </a:p>
        <a:p>
          <a:r>
            <a:rPr lang="en-US" sz="3100" b="0" dirty="0" smtClean="0"/>
            <a:t>found in the roots of </a:t>
          </a:r>
          <a:r>
            <a:rPr lang="en-US" sz="3100" b="0" dirty="0" err="1" smtClean="0"/>
            <a:t>Stachys</a:t>
          </a:r>
          <a:r>
            <a:rPr lang="en-US" sz="3100" b="0" dirty="0" smtClean="0"/>
            <a:t>, in the seeds of dicotyledonous plants</a:t>
          </a:r>
          <a:endParaRPr lang="ru-RU" sz="3100" b="0" dirty="0"/>
        </a:p>
      </dgm:t>
    </dgm:pt>
    <dgm:pt modelId="{5D8F70FA-3DA8-4D55-A5F6-7E5590A1D865}" type="parTrans" cxnId="{F3E2C6ED-3007-47FE-A736-1883771F05C9}">
      <dgm:prSet/>
      <dgm:spPr/>
      <dgm:t>
        <a:bodyPr/>
        <a:lstStyle/>
        <a:p>
          <a:endParaRPr lang="ru-RU"/>
        </a:p>
      </dgm:t>
    </dgm:pt>
    <dgm:pt modelId="{F5DB9CC7-01B6-4AF9-8B19-E941A661251B}" type="sibTrans" cxnId="{F3E2C6ED-3007-47FE-A736-1883771F05C9}">
      <dgm:prSet/>
      <dgm:spPr/>
      <dgm:t>
        <a:bodyPr/>
        <a:lstStyle/>
        <a:p>
          <a:endParaRPr lang="ru-RU"/>
        </a:p>
      </dgm:t>
    </dgm:pt>
    <dgm:pt modelId="{7E5DD345-F5B2-40BD-8F9A-0566D7F572B7}" type="pres">
      <dgm:prSet presAssocID="{647BF31B-702C-4525-A4F9-C9756AB8BDF1}" presName="linear" presStyleCnt="0">
        <dgm:presLayoutVars>
          <dgm:dir/>
          <dgm:resizeHandles val="exact"/>
        </dgm:presLayoutVars>
      </dgm:prSet>
      <dgm:spPr/>
      <dgm:t>
        <a:bodyPr/>
        <a:lstStyle/>
        <a:p>
          <a:endParaRPr lang="ru-RU"/>
        </a:p>
      </dgm:t>
    </dgm:pt>
    <dgm:pt modelId="{6A8706A9-66B4-4872-8836-948EA7AE8DC2}" type="pres">
      <dgm:prSet presAssocID="{57626B28-D911-495F-8E4D-61405E923583}" presName="comp" presStyleCnt="0"/>
      <dgm:spPr/>
    </dgm:pt>
    <dgm:pt modelId="{7F4D9B86-A181-41CF-A693-835B4B4C0D3F}" type="pres">
      <dgm:prSet presAssocID="{57626B28-D911-495F-8E4D-61405E923583}" presName="box" presStyleLbl="node1" presStyleIdx="0" presStyleCnt="3"/>
      <dgm:spPr/>
      <dgm:t>
        <a:bodyPr/>
        <a:lstStyle/>
        <a:p>
          <a:endParaRPr lang="ru-RU"/>
        </a:p>
      </dgm:t>
    </dgm:pt>
    <dgm:pt modelId="{D03183E7-AE51-45F1-85B2-E8CAE51A4CC3}" type="pres">
      <dgm:prSet presAssocID="{57626B28-D911-495F-8E4D-61405E923583}" presName="img" presStyleLbl="fgImgPlace1" presStyleIdx="0" presStyleCnt="3"/>
      <dgm:spPr>
        <a:blipFill rotWithShape="1">
          <a:blip xmlns:r="http://schemas.openxmlformats.org/officeDocument/2006/relationships" r:embed="rId1"/>
          <a:stretch>
            <a:fillRect/>
          </a:stretch>
        </a:blipFill>
      </dgm:spPr>
      <dgm:t>
        <a:bodyPr/>
        <a:lstStyle/>
        <a:p>
          <a:endParaRPr lang="ru-RU"/>
        </a:p>
      </dgm:t>
    </dgm:pt>
    <dgm:pt modelId="{8C1E312B-39EB-4274-A4DE-3DD04A66F9BA}" type="pres">
      <dgm:prSet presAssocID="{57626B28-D911-495F-8E4D-61405E923583}" presName="text" presStyleLbl="node1" presStyleIdx="0" presStyleCnt="3">
        <dgm:presLayoutVars>
          <dgm:bulletEnabled val="1"/>
        </dgm:presLayoutVars>
      </dgm:prSet>
      <dgm:spPr/>
      <dgm:t>
        <a:bodyPr/>
        <a:lstStyle/>
        <a:p>
          <a:endParaRPr lang="ru-RU"/>
        </a:p>
      </dgm:t>
    </dgm:pt>
    <dgm:pt modelId="{36D1F5D6-BEDE-47FE-9128-A18398306BA0}" type="pres">
      <dgm:prSet presAssocID="{7320F995-BB6D-4AA0-9F3E-F6E86CC53C34}" presName="spacer" presStyleCnt="0"/>
      <dgm:spPr/>
    </dgm:pt>
    <dgm:pt modelId="{474A4A08-D27B-47ED-A810-6B19FF92AF6E}" type="pres">
      <dgm:prSet presAssocID="{15F8462A-7CD1-4E3D-ACBB-E00D1D139DEA}" presName="comp" presStyleCnt="0"/>
      <dgm:spPr/>
    </dgm:pt>
    <dgm:pt modelId="{5C667F42-4931-4F60-B730-97215FA78B8B}" type="pres">
      <dgm:prSet presAssocID="{15F8462A-7CD1-4E3D-ACBB-E00D1D139DEA}" presName="box" presStyleLbl="node1" presStyleIdx="1" presStyleCnt="3"/>
      <dgm:spPr/>
      <dgm:t>
        <a:bodyPr/>
        <a:lstStyle/>
        <a:p>
          <a:endParaRPr lang="ru-RU"/>
        </a:p>
      </dgm:t>
    </dgm:pt>
    <dgm:pt modelId="{B9F070E4-6815-4837-A73B-1AE987AFFB53}" type="pres">
      <dgm:prSet presAssocID="{15F8462A-7CD1-4E3D-ACBB-E00D1D139DEA}" presName="img" presStyleLbl="fgImgPlace1" presStyleIdx="1" presStyleCnt="3"/>
      <dgm:spPr>
        <a:blipFill rotWithShape="1">
          <a:blip xmlns:r="http://schemas.openxmlformats.org/officeDocument/2006/relationships" r:embed="rId2"/>
          <a:stretch>
            <a:fillRect/>
          </a:stretch>
        </a:blipFill>
      </dgm:spPr>
      <dgm:t>
        <a:bodyPr/>
        <a:lstStyle/>
        <a:p>
          <a:endParaRPr lang="ru-RU"/>
        </a:p>
      </dgm:t>
    </dgm:pt>
    <dgm:pt modelId="{0B2D6EC0-0371-402E-8081-A046A52EAE83}" type="pres">
      <dgm:prSet presAssocID="{15F8462A-7CD1-4E3D-ACBB-E00D1D139DEA}" presName="text" presStyleLbl="node1" presStyleIdx="1" presStyleCnt="3">
        <dgm:presLayoutVars>
          <dgm:bulletEnabled val="1"/>
        </dgm:presLayoutVars>
      </dgm:prSet>
      <dgm:spPr/>
      <dgm:t>
        <a:bodyPr/>
        <a:lstStyle/>
        <a:p>
          <a:endParaRPr lang="ru-RU"/>
        </a:p>
      </dgm:t>
    </dgm:pt>
    <dgm:pt modelId="{B97CC186-F329-4F62-9A2D-6A107FB6828A}" type="pres">
      <dgm:prSet presAssocID="{27D3A4A8-20EC-46C3-A727-1BF3DA2C7AE3}" presName="spacer" presStyleCnt="0"/>
      <dgm:spPr/>
    </dgm:pt>
    <dgm:pt modelId="{5E7FD8EF-F986-40D6-9504-B44B3F90E727}" type="pres">
      <dgm:prSet presAssocID="{AC8074F8-45E8-4402-9773-AF657086BDE0}" presName="comp" presStyleCnt="0"/>
      <dgm:spPr/>
    </dgm:pt>
    <dgm:pt modelId="{30511DE7-8C00-46E9-A43A-B3534A758EB5}" type="pres">
      <dgm:prSet presAssocID="{AC8074F8-45E8-4402-9773-AF657086BDE0}" presName="box" presStyleLbl="node1" presStyleIdx="2" presStyleCnt="3"/>
      <dgm:spPr/>
      <dgm:t>
        <a:bodyPr/>
        <a:lstStyle/>
        <a:p>
          <a:endParaRPr lang="ru-RU"/>
        </a:p>
      </dgm:t>
    </dgm:pt>
    <dgm:pt modelId="{70CC44B0-C8FE-4331-A321-E2123DF8A202}" type="pres">
      <dgm:prSet presAssocID="{AC8074F8-45E8-4402-9773-AF657086BDE0}" presName="img" presStyleLbl="fgImgPlace1" presStyleIdx="2" presStyleCnt="3"/>
      <dgm:spPr>
        <a:blipFill rotWithShape="1">
          <a:blip xmlns:r="http://schemas.openxmlformats.org/officeDocument/2006/relationships" r:embed="rId3"/>
          <a:stretch>
            <a:fillRect/>
          </a:stretch>
        </a:blipFill>
      </dgm:spPr>
      <dgm:t>
        <a:bodyPr/>
        <a:lstStyle/>
        <a:p>
          <a:endParaRPr lang="ru-RU"/>
        </a:p>
      </dgm:t>
    </dgm:pt>
    <dgm:pt modelId="{61DE3FFE-5766-424E-B313-8D616FFCBCB2}" type="pres">
      <dgm:prSet presAssocID="{AC8074F8-45E8-4402-9773-AF657086BDE0}" presName="text" presStyleLbl="node1" presStyleIdx="2" presStyleCnt="3">
        <dgm:presLayoutVars>
          <dgm:bulletEnabled val="1"/>
        </dgm:presLayoutVars>
      </dgm:prSet>
      <dgm:spPr/>
      <dgm:t>
        <a:bodyPr/>
        <a:lstStyle/>
        <a:p>
          <a:endParaRPr lang="ru-RU"/>
        </a:p>
      </dgm:t>
    </dgm:pt>
  </dgm:ptLst>
  <dgm:cxnLst>
    <dgm:cxn modelId="{F55998EA-2350-4C39-9572-4255B1688ED7}" type="presOf" srcId="{AC8074F8-45E8-4402-9773-AF657086BDE0}" destId="{61DE3FFE-5766-424E-B313-8D616FFCBCB2}" srcOrd="1" destOrd="0" presId="urn:microsoft.com/office/officeart/2005/8/layout/vList4"/>
    <dgm:cxn modelId="{F3E2C6ED-3007-47FE-A736-1883771F05C9}" srcId="{647BF31B-702C-4525-A4F9-C9756AB8BDF1}" destId="{AC8074F8-45E8-4402-9773-AF657086BDE0}" srcOrd="2" destOrd="0" parTransId="{5D8F70FA-3DA8-4D55-A5F6-7E5590A1D865}" sibTransId="{F5DB9CC7-01B6-4AF9-8B19-E941A661251B}"/>
    <dgm:cxn modelId="{EF2C3258-0DE9-4E76-8A36-F261458725E1}" type="presOf" srcId="{57626B28-D911-495F-8E4D-61405E923583}" destId="{8C1E312B-39EB-4274-A4DE-3DD04A66F9BA}" srcOrd="1" destOrd="0" presId="urn:microsoft.com/office/officeart/2005/8/layout/vList4"/>
    <dgm:cxn modelId="{6071EC73-5860-4DFF-B3A0-B5820774C3F8}" type="presOf" srcId="{15F8462A-7CD1-4E3D-ACBB-E00D1D139DEA}" destId="{5C667F42-4931-4F60-B730-97215FA78B8B}" srcOrd="0" destOrd="0" presId="urn:microsoft.com/office/officeart/2005/8/layout/vList4"/>
    <dgm:cxn modelId="{F66234C7-62C2-4DE7-AA48-166F23D44CE7}" srcId="{647BF31B-702C-4525-A4F9-C9756AB8BDF1}" destId="{15F8462A-7CD1-4E3D-ACBB-E00D1D139DEA}" srcOrd="1" destOrd="0" parTransId="{5EACD92A-1A22-49A7-87D6-039430A96E5C}" sibTransId="{27D3A4A8-20EC-46C3-A727-1BF3DA2C7AE3}"/>
    <dgm:cxn modelId="{6A309171-901D-41E4-8433-4ECCBA137D68}" type="presOf" srcId="{647BF31B-702C-4525-A4F9-C9756AB8BDF1}" destId="{7E5DD345-F5B2-40BD-8F9A-0566D7F572B7}" srcOrd="0" destOrd="0" presId="urn:microsoft.com/office/officeart/2005/8/layout/vList4"/>
    <dgm:cxn modelId="{EFB6560B-FD13-4B5F-AD11-E4E7A5947BE1}" type="presOf" srcId="{15F8462A-7CD1-4E3D-ACBB-E00D1D139DEA}" destId="{0B2D6EC0-0371-402E-8081-A046A52EAE83}" srcOrd="1" destOrd="0" presId="urn:microsoft.com/office/officeart/2005/8/layout/vList4"/>
    <dgm:cxn modelId="{CB46AE32-BD76-4963-A91C-F567B4E17E61}" type="presOf" srcId="{57626B28-D911-495F-8E4D-61405E923583}" destId="{7F4D9B86-A181-41CF-A693-835B4B4C0D3F}" srcOrd="0" destOrd="0" presId="urn:microsoft.com/office/officeart/2005/8/layout/vList4"/>
    <dgm:cxn modelId="{EC613B6C-D081-4620-8C16-4A477A2FF3D5}" srcId="{647BF31B-702C-4525-A4F9-C9756AB8BDF1}" destId="{57626B28-D911-495F-8E4D-61405E923583}" srcOrd="0" destOrd="0" parTransId="{F439E162-CA6B-4F47-922F-1FAC89C4F8E5}" sibTransId="{7320F995-BB6D-4AA0-9F3E-F6E86CC53C34}"/>
    <dgm:cxn modelId="{840DF5F5-4FAA-433F-A638-58C48327A279}" type="presOf" srcId="{AC8074F8-45E8-4402-9773-AF657086BDE0}" destId="{30511DE7-8C00-46E9-A43A-B3534A758EB5}" srcOrd="0" destOrd="0" presId="urn:microsoft.com/office/officeart/2005/8/layout/vList4"/>
    <dgm:cxn modelId="{A05D2CBD-4F30-4BB3-9053-5223E3A9E40F}" type="presParOf" srcId="{7E5DD345-F5B2-40BD-8F9A-0566D7F572B7}" destId="{6A8706A9-66B4-4872-8836-948EA7AE8DC2}" srcOrd="0" destOrd="0" presId="urn:microsoft.com/office/officeart/2005/8/layout/vList4"/>
    <dgm:cxn modelId="{2ECC2714-6963-4FFD-A340-9871F62B20E4}" type="presParOf" srcId="{6A8706A9-66B4-4872-8836-948EA7AE8DC2}" destId="{7F4D9B86-A181-41CF-A693-835B4B4C0D3F}" srcOrd="0" destOrd="0" presId="urn:microsoft.com/office/officeart/2005/8/layout/vList4"/>
    <dgm:cxn modelId="{24BC2765-17E5-48A9-A368-8A05CCF6D20A}" type="presParOf" srcId="{6A8706A9-66B4-4872-8836-948EA7AE8DC2}" destId="{D03183E7-AE51-45F1-85B2-E8CAE51A4CC3}" srcOrd="1" destOrd="0" presId="urn:microsoft.com/office/officeart/2005/8/layout/vList4"/>
    <dgm:cxn modelId="{6BDC3FAC-97C7-4F82-A0C6-F9D4F189BC2C}" type="presParOf" srcId="{6A8706A9-66B4-4872-8836-948EA7AE8DC2}" destId="{8C1E312B-39EB-4274-A4DE-3DD04A66F9BA}" srcOrd="2" destOrd="0" presId="urn:microsoft.com/office/officeart/2005/8/layout/vList4"/>
    <dgm:cxn modelId="{2C4012F9-D99A-44F4-9252-51EA304EE8BC}" type="presParOf" srcId="{7E5DD345-F5B2-40BD-8F9A-0566D7F572B7}" destId="{36D1F5D6-BEDE-47FE-9128-A18398306BA0}" srcOrd="1" destOrd="0" presId="urn:microsoft.com/office/officeart/2005/8/layout/vList4"/>
    <dgm:cxn modelId="{06DDBE88-2883-4E9E-ABBF-C6391D51CBBC}" type="presParOf" srcId="{7E5DD345-F5B2-40BD-8F9A-0566D7F572B7}" destId="{474A4A08-D27B-47ED-A810-6B19FF92AF6E}" srcOrd="2" destOrd="0" presId="urn:microsoft.com/office/officeart/2005/8/layout/vList4"/>
    <dgm:cxn modelId="{DF30B121-5535-4A86-8632-37BF3771CB0B}" type="presParOf" srcId="{474A4A08-D27B-47ED-A810-6B19FF92AF6E}" destId="{5C667F42-4931-4F60-B730-97215FA78B8B}" srcOrd="0" destOrd="0" presId="urn:microsoft.com/office/officeart/2005/8/layout/vList4"/>
    <dgm:cxn modelId="{58454086-CBFE-4618-8395-7A49F03A340F}" type="presParOf" srcId="{474A4A08-D27B-47ED-A810-6B19FF92AF6E}" destId="{B9F070E4-6815-4837-A73B-1AE987AFFB53}" srcOrd="1" destOrd="0" presId="urn:microsoft.com/office/officeart/2005/8/layout/vList4"/>
    <dgm:cxn modelId="{1F1DF692-005D-4474-8739-1C6D68975975}" type="presParOf" srcId="{474A4A08-D27B-47ED-A810-6B19FF92AF6E}" destId="{0B2D6EC0-0371-402E-8081-A046A52EAE83}" srcOrd="2" destOrd="0" presId="urn:microsoft.com/office/officeart/2005/8/layout/vList4"/>
    <dgm:cxn modelId="{FCE598EB-E718-4C3F-8B89-95C0DCE81DAA}" type="presParOf" srcId="{7E5DD345-F5B2-40BD-8F9A-0566D7F572B7}" destId="{B97CC186-F329-4F62-9A2D-6A107FB6828A}" srcOrd="3" destOrd="0" presId="urn:microsoft.com/office/officeart/2005/8/layout/vList4"/>
    <dgm:cxn modelId="{8A067877-4B8E-47E0-92C6-FE77512AAF0A}" type="presParOf" srcId="{7E5DD345-F5B2-40BD-8F9A-0566D7F572B7}" destId="{5E7FD8EF-F986-40D6-9504-B44B3F90E727}" srcOrd="4" destOrd="0" presId="urn:microsoft.com/office/officeart/2005/8/layout/vList4"/>
    <dgm:cxn modelId="{D2062D90-D37D-4AE3-B139-CFDE4E03C107}" type="presParOf" srcId="{5E7FD8EF-F986-40D6-9504-B44B3F90E727}" destId="{30511DE7-8C00-46E9-A43A-B3534A758EB5}" srcOrd="0" destOrd="0" presId="urn:microsoft.com/office/officeart/2005/8/layout/vList4"/>
    <dgm:cxn modelId="{6DC113CC-C47B-4D37-B90B-965DA5EFB032}" type="presParOf" srcId="{5E7FD8EF-F986-40D6-9504-B44B3F90E727}" destId="{70CC44B0-C8FE-4331-A321-E2123DF8A202}" srcOrd="1" destOrd="0" presId="urn:microsoft.com/office/officeart/2005/8/layout/vList4"/>
    <dgm:cxn modelId="{0A13EAAB-70ED-415D-8577-60A5DE49CD63}" type="presParOf" srcId="{5E7FD8EF-F986-40D6-9504-B44B3F90E727}" destId="{61DE3FFE-5766-424E-B313-8D616FFCBCB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3AE357-70E8-4588-B347-C04214C7D0D2}" type="doc">
      <dgm:prSet loTypeId="urn:microsoft.com/office/officeart/2005/8/layout/hList7" loCatId="list" qsTypeId="urn:microsoft.com/office/officeart/2005/8/quickstyle/simple3" qsCatId="simple" csTypeId="urn:microsoft.com/office/officeart/2005/8/colors/colorful5" csCatId="colorful" phldr="1"/>
      <dgm:spPr/>
    </dgm:pt>
    <dgm:pt modelId="{51A51490-F956-490D-AE0E-3E2E0D49D8A0}">
      <dgm:prSet phldrT="[Текст]" custT="1"/>
      <dgm:spPr/>
      <dgm:t>
        <a:bodyPr/>
        <a:lstStyle/>
        <a:p>
          <a:r>
            <a:rPr lang="el-GR" sz="2600" b="1" i="1" dirty="0" smtClean="0"/>
            <a:t>α-</a:t>
          </a:r>
          <a:r>
            <a:rPr lang="en-US" sz="2600" b="1" i="1" dirty="0" smtClean="0"/>
            <a:t>Amylase </a:t>
          </a:r>
        </a:p>
        <a:p>
          <a:r>
            <a:rPr lang="en-US" sz="2400" b="0" i="0" dirty="0" smtClean="0"/>
            <a:t>(1,4-</a:t>
          </a:r>
          <a:r>
            <a:rPr lang="el-GR" sz="2400" b="0" i="0" dirty="0" smtClean="0"/>
            <a:t>α-</a:t>
          </a:r>
          <a:r>
            <a:rPr lang="en-US" sz="2400" b="0" i="0" dirty="0" smtClean="0"/>
            <a:t>D-</a:t>
          </a:r>
          <a:r>
            <a:rPr lang="en-US" sz="2400" b="0" i="0" dirty="0" err="1" smtClean="0"/>
            <a:t>glucan</a:t>
          </a:r>
          <a:r>
            <a:rPr lang="en-US" sz="2400" b="0" i="0" dirty="0" smtClean="0"/>
            <a:t> </a:t>
          </a:r>
          <a:r>
            <a:rPr lang="en-US" sz="2400" b="0" i="0" dirty="0" err="1" smtClean="0"/>
            <a:t>glucanohydrolase</a:t>
          </a:r>
          <a:r>
            <a:rPr lang="en-US" sz="2400" b="0" i="0" dirty="0" smtClean="0"/>
            <a:t>)</a:t>
          </a:r>
          <a:endParaRPr lang="ru-RU" sz="2400" b="0" i="0" dirty="0"/>
        </a:p>
      </dgm:t>
    </dgm:pt>
    <dgm:pt modelId="{6850536F-EC26-4CE8-841F-6CC1F5AC89AA}" type="parTrans" cxnId="{7060E0DB-885F-4E9A-BFA3-80A26E87DE17}">
      <dgm:prSet/>
      <dgm:spPr/>
      <dgm:t>
        <a:bodyPr/>
        <a:lstStyle/>
        <a:p>
          <a:endParaRPr lang="ru-RU"/>
        </a:p>
      </dgm:t>
    </dgm:pt>
    <dgm:pt modelId="{13949A1D-C616-4D81-9D45-EC6902836A95}" type="sibTrans" cxnId="{7060E0DB-885F-4E9A-BFA3-80A26E87DE17}">
      <dgm:prSet/>
      <dgm:spPr/>
      <dgm:t>
        <a:bodyPr/>
        <a:lstStyle/>
        <a:p>
          <a:endParaRPr lang="ru-RU"/>
        </a:p>
      </dgm:t>
    </dgm:pt>
    <dgm:pt modelId="{C35A1106-987F-4705-B46B-310D0D2A5642}">
      <dgm:prSet phldrT="[Текст]"/>
      <dgm:spPr/>
      <dgm:t>
        <a:bodyPr/>
        <a:lstStyle/>
        <a:p>
          <a:r>
            <a:rPr lang="el-GR" b="1" i="0" dirty="0" smtClean="0"/>
            <a:t>β-</a:t>
          </a:r>
          <a:r>
            <a:rPr lang="en-US" b="1" i="0" dirty="0" smtClean="0"/>
            <a:t>Amylase </a:t>
          </a:r>
        </a:p>
        <a:p>
          <a:r>
            <a:rPr lang="en-US" b="0" i="0" dirty="0" smtClean="0"/>
            <a:t>(1,4-</a:t>
          </a:r>
          <a:r>
            <a:rPr lang="el-GR" b="0" i="0" dirty="0" smtClean="0"/>
            <a:t>α-</a:t>
          </a:r>
          <a:r>
            <a:rPr lang="en-US" b="0" i="0" dirty="0" smtClean="0"/>
            <a:t>D-</a:t>
          </a:r>
          <a:r>
            <a:rPr lang="en-US" b="0" i="0" dirty="0" err="1" smtClean="0"/>
            <a:t>glucan</a:t>
          </a:r>
          <a:r>
            <a:rPr lang="en-US" b="0" i="0" dirty="0" smtClean="0"/>
            <a:t> </a:t>
          </a:r>
          <a:r>
            <a:rPr lang="en-US" b="0" i="0" dirty="0" err="1" smtClean="0"/>
            <a:t>maltohydrolase</a:t>
          </a:r>
          <a:r>
            <a:rPr lang="en-US" b="0" i="0" dirty="0" smtClean="0"/>
            <a:t>)</a:t>
          </a:r>
          <a:endParaRPr lang="ru-RU" b="0" dirty="0"/>
        </a:p>
      </dgm:t>
    </dgm:pt>
    <dgm:pt modelId="{C071FBD6-2177-48AA-AC28-9D2F9B552673}" type="parTrans" cxnId="{BA5EC534-91F6-4A7E-A2D4-A88D559E4BDA}">
      <dgm:prSet/>
      <dgm:spPr/>
      <dgm:t>
        <a:bodyPr/>
        <a:lstStyle/>
        <a:p>
          <a:endParaRPr lang="ru-RU"/>
        </a:p>
      </dgm:t>
    </dgm:pt>
    <dgm:pt modelId="{E5C9E6C3-CA41-412B-BD08-034C49CCCD9F}" type="sibTrans" cxnId="{BA5EC534-91F6-4A7E-A2D4-A88D559E4BDA}">
      <dgm:prSet/>
      <dgm:spPr/>
      <dgm:t>
        <a:bodyPr/>
        <a:lstStyle/>
        <a:p>
          <a:endParaRPr lang="ru-RU"/>
        </a:p>
      </dgm:t>
    </dgm:pt>
    <dgm:pt modelId="{CDD05AF7-5370-4A68-B958-D2BF3EF5621C}">
      <dgm:prSet phldrT="[Текст]"/>
      <dgm:spPr/>
      <dgm:t>
        <a:bodyPr/>
        <a:lstStyle/>
        <a:p>
          <a:r>
            <a:rPr lang="el-GR" b="1" i="0" dirty="0" smtClean="0"/>
            <a:t>γ-</a:t>
          </a:r>
          <a:r>
            <a:rPr lang="en-US" b="1" i="0" dirty="0" smtClean="0"/>
            <a:t>Amylase </a:t>
          </a:r>
        </a:p>
        <a:p>
          <a:r>
            <a:rPr lang="en-US" b="0" i="0" dirty="0" smtClean="0"/>
            <a:t>(1,4-</a:t>
          </a:r>
          <a:r>
            <a:rPr lang="el-GR" b="0" i="0" dirty="0" smtClean="0"/>
            <a:t>α-</a:t>
          </a:r>
          <a:r>
            <a:rPr lang="en-US" b="0" i="0" dirty="0" smtClean="0"/>
            <a:t>D-glycan </a:t>
          </a:r>
          <a:r>
            <a:rPr lang="en-US" b="0" i="0" dirty="0" err="1" smtClean="0"/>
            <a:t>glucohydrolase</a:t>
          </a:r>
          <a:r>
            <a:rPr lang="en-US" b="0" i="0" dirty="0" smtClean="0"/>
            <a:t>)</a:t>
          </a:r>
          <a:endParaRPr lang="ru-RU" b="0" dirty="0"/>
        </a:p>
      </dgm:t>
    </dgm:pt>
    <dgm:pt modelId="{C2A0092A-9D5D-49E3-AF91-936F843EBFF2}" type="parTrans" cxnId="{262D9459-B6A9-42D0-B90E-C34FF5C7C6F4}">
      <dgm:prSet/>
      <dgm:spPr/>
      <dgm:t>
        <a:bodyPr/>
        <a:lstStyle/>
        <a:p>
          <a:endParaRPr lang="ru-RU"/>
        </a:p>
      </dgm:t>
    </dgm:pt>
    <dgm:pt modelId="{E7F7B66B-BA34-484E-B79A-BFEA87295245}" type="sibTrans" cxnId="{262D9459-B6A9-42D0-B90E-C34FF5C7C6F4}">
      <dgm:prSet/>
      <dgm:spPr/>
      <dgm:t>
        <a:bodyPr/>
        <a:lstStyle/>
        <a:p>
          <a:endParaRPr lang="ru-RU"/>
        </a:p>
      </dgm:t>
    </dgm:pt>
    <dgm:pt modelId="{05C3283E-DD23-443B-B468-1CD988A6C920}" type="pres">
      <dgm:prSet presAssocID="{2D3AE357-70E8-4588-B347-C04214C7D0D2}" presName="Name0" presStyleCnt="0">
        <dgm:presLayoutVars>
          <dgm:dir/>
          <dgm:resizeHandles val="exact"/>
        </dgm:presLayoutVars>
      </dgm:prSet>
      <dgm:spPr/>
    </dgm:pt>
    <dgm:pt modelId="{CB0F0039-415F-4F40-9993-D72EC9BAADE2}" type="pres">
      <dgm:prSet presAssocID="{2D3AE357-70E8-4588-B347-C04214C7D0D2}" presName="fgShape" presStyleLbl="fgShp" presStyleIdx="0" presStyleCnt="1" custLinFactNeighborY="24786"/>
      <dgm:spPr/>
    </dgm:pt>
    <dgm:pt modelId="{F7A446CB-DEEF-4D2A-9F1B-F7E6122023F3}" type="pres">
      <dgm:prSet presAssocID="{2D3AE357-70E8-4588-B347-C04214C7D0D2}" presName="linComp" presStyleCnt="0"/>
      <dgm:spPr/>
    </dgm:pt>
    <dgm:pt modelId="{32D7408F-E832-4952-88A9-D455D10E3AD3}" type="pres">
      <dgm:prSet presAssocID="{51A51490-F956-490D-AE0E-3E2E0D49D8A0}" presName="compNode" presStyleCnt="0"/>
      <dgm:spPr/>
    </dgm:pt>
    <dgm:pt modelId="{8598F833-CAFA-4449-A1AB-403C829E5ECB}" type="pres">
      <dgm:prSet presAssocID="{51A51490-F956-490D-AE0E-3E2E0D49D8A0}" presName="bkgdShape" presStyleLbl="node1" presStyleIdx="0" presStyleCnt="3"/>
      <dgm:spPr/>
      <dgm:t>
        <a:bodyPr/>
        <a:lstStyle/>
        <a:p>
          <a:endParaRPr lang="ru-RU"/>
        </a:p>
      </dgm:t>
    </dgm:pt>
    <dgm:pt modelId="{6CAF1AEC-058A-4935-BFD5-2A5878D27C81}" type="pres">
      <dgm:prSet presAssocID="{51A51490-F956-490D-AE0E-3E2E0D49D8A0}" presName="nodeTx" presStyleLbl="node1" presStyleIdx="0" presStyleCnt="3">
        <dgm:presLayoutVars>
          <dgm:bulletEnabled val="1"/>
        </dgm:presLayoutVars>
      </dgm:prSet>
      <dgm:spPr/>
      <dgm:t>
        <a:bodyPr/>
        <a:lstStyle/>
        <a:p>
          <a:endParaRPr lang="ru-RU"/>
        </a:p>
      </dgm:t>
    </dgm:pt>
    <dgm:pt modelId="{B21F9B28-4E0A-462C-9FA4-B90AC282FE3C}" type="pres">
      <dgm:prSet presAssocID="{51A51490-F956-490D-AE0E-3E2E0D49D8A0}" presName="invisiNode" presStyleLbl="node1" presStyleIdx="0" presStyleCnt="3"/>
      <dgm:spPr/>
    </dgm:pt>
    <dgm:pt modelId="{0CD4F2F1-636D-457B-BF08-5F5D4B86B1F0}" type="pres">
      <dgm:prSet presAssocID="{51A51490-F956-490D-AE0E-3E2E0D49D8A0}" presName="imagNode" presStyleLbl="fgImgPlace1" presStyleIdx="0" presStyleCnt="3"/>
      <dgm:spPr>
        <a:blipFill rotWithShape="1">
          <a:blip xmlns:r="http://schemas.openxmlformats.org/officeDocument/2006/relationships" r:embed="rId1"/>
          <a:stretch>
            <a:fillRect/>
          </a:stretch>
        </a:blipFill>
      </dgm:spPr>
    </dgm:pt>
    <dgm:pt modelId="{4CAC6605-4C18-4076-BA00-22836EE57042}" type="pres">
      <dgm:prSet presAssocID="{13949A1D-C616-4D81-9D45-EC6902836A95}" presName="sibTrans" presStyleLbl="sibTrans2D1" presStyleIdx="0" presStyleCnt="0"/>
      <dgm:spPr/>
      <dgm:t>
        <a:bodyPr/>
        <a:lstStyle/>
        <a:p>
          <a:endParaRPr lang="ru-RU"/>
        </a:p>
      </dgm:t>
    </dgm:pt>
    <dgm:pt modelId="{0484AC6D-1364-4A6C-9D0B-EE6BD82DBF79}" type="pres">
      <dgm:prSet presAssocID="{C35A1106-987F-4705-B46B-310D0D2A5642}" presName="compNode" presStyleCnt="0"/>
      <dgm:spPr/>
    </dgm:pt>
    <dgm:pt modelId="{C683D658-8A9D-45E3-AA8C-F11BAAD786DC}" type="pres">
      <dgm:prSet presAssocID="{C35A1106-987F-4705-B46B-310D0D2A5642}" presName="bkgdShape" presStyleLbl="node1" presStyleIdx="1" presStyleCnt="3"/>
      <dgm:spPr/>
      <dgm:t>
        <a:bodyPr/>
        <a:lstStyle/>
        <a:p>
          <a:endParaRPr lang="ru-RU"/>
        </a:p>
      </dgm:t>
    </dgm:pt>
    <dgm:pt modelId="{4866FCA1-614F-41F7-9DF6-FF016CA1CD42}" type="pres">
      <dgm:prSet presAssocID="{C35A1106-987F-4705-B46B-310D0D2A5642}" presName="nodeTx" presStyleLbl="node1" presStyleIdx="1" presStyleCnt="3">
        <dgm:presLayoutVars>
          <dgm:bulletEnabled val="1"/>
        </dgm:presLayoutVars>
      </dgm:prSet>
      <dgm:spPr/>
      <dgm:t>
        <a:bodyPr/>
        <a:lstStyle/>
        <a:p>
          <a:endParaRPr lang="ru-RU"/>
        </a:p>
      </dgm:t>
    </dgm:pt>
    <dgm:pt modelId="{289C5571-FAAB-4E2F-83E1-254FBA5B77E8}" type="pres">
      <dgm:prSet presAssocID="{C35A1106-987F-4705-B46B-310D0D2A5642}" presName="invisiNode" presStyleLbl="node1" presStyleIdx="1" presStyleCnt="3"/>
      <dgm:spPr/>
    </dgm:pt>
    <dgm:pt modelId="{9E6B8696-6EB6-4007-8CE2-35AA5C435789}" type="pres">
      <dgm:prSet presAssocID="{C35A1106-987F-4705-B46B-310D0D2A5642}" presName="imagNode" presStyleLbl="fgImgPlace1" presStyleIdx="1" presStyleCnt="3"/>
      <dgm:spPr>
        <a:blipFill rotWithShape="1">
          <a:blip xmlns:r="http://schemas.openxmlformats.org/officeDocument/2006/relationships" r:embed="rId2"/>
          <a:stretch>
            <a:fillRect/>
          </a:stretch>
        </a:blipFill>
      </dgm:spPr>
    </dgm:pt>
    <dgm:pt modelId="{4B8CEF5D-8774-487B-B73C-D862590C9050}" type="pres">
      <dgm:prSet presAssocID="{E5C9E6C3-CA41-412B-BD08-034C49CCCD9F}" presName="sibTrans" presStyleLbl="sibTrans2D1" presStyleIdx="0" presStyleCnt="0"/>
      <dgm:spPr/>
      <dgm:t>
        <a:bodyPr/>
        <a:lstStyle/>
        <a:p>
          <a:endParaRPr lang="ru-RU"/>
        </a:p>
      </dgm:t>
    </dgm:pt>
    <dgm:pt modelId="{A368E2DB-C926-4B03-B996-7ED1FA5DC329}" type="pres">
      <dgm:prSet presAssocID="{CDD05AF7-5370-4A68-B958-D2BF3EF5621C}" presName="compNode" presStyleCnt="0"/>
      <dgm:spPr/>
    </dgm:pt>
    <dgm:pt modelId="{B3814932-EC7F-4B98-A244-BC06D31EA909}" type="pres">
      <dgm:prSet presAssocID="{CDD05AF7-5370-4A68-B958-D2BF3EF5621C}" presName="bkgdShape" presStyleLbl="node1" presStyleIdx="2" presStyleCnt="3"/>
      <dgm:spPr/>
      <dgm:t>
        <a:bodyPr/>
        <a:lstStyle/>
        <a:p>
          <a:endParaRPr lang="ru-RU"/>
        </a:p>
      </dgm:t>
    </dgm:pt>
    <dgm:pt modelId="{914C566A-030D-4915-9672-D093BA514990}" type="pres">
      <dgm:prSet presAssocID="{CDD05AF7-5370-4A68-B958-D2BF3EF5621C}" presName="nodeTx" presStyleLbl="node1" presStyleIdx="2" presStyleCnt="3">
        <dgm:presLayoutVars>
          <dgm:bulletEnabled val="1"/>
        </dgm:presLayoutVars>
      </dgm:prSet>
      <dgm:spPr/>
      <dgm:t>
        <a:bodyPr/>
        <a:lstStyle/>
        <a:p>
          <a:endParaRPr lang="ru-RU"/>
        </a:p>
      </dgm:t>
    </dgm:pt>
    <dgm:pt modelId="{5E2713D9-BA98-4CFF-A3F0-1D408577653D}" type="pres">
      <dgm:prSet presAssocID="{CDD05AF7-5370-4A68-B958-D2BF3EF5621C}" presName="invisiNode" presStyleLbl="node1" presStyleIdx="2" presStyleCnt="3"/>
      <dgm:spPr/>
    </dgm:pt>
    <dgm:pt modelId="{589FB2D1-8ADE-4454-BC3C-2E8311892B9D}" type="pres">
      <dgm:prSet presAssocID="{CDD05AF7-5370-4A68-B958-D2BF3EF5621C}" presName="imagNode" presStyleLbl="fgImgPlace1" presStyleIdx="2" presStyleCnt="3"/>
      <dgm:spPr>
        <a:blipFill rotWithShape="1">
          <a:blip xmlns:r="http://schemas.openxmlformats.org/officeDocument/2006/relationships" r:embed="rId3"/>
          <a:stretch>
            <a:fillRect/>
          </a:stretch>
        </a:blipFill>
      </dgm:spPr>
    </dgm:pt>
  </dgm:ptLst>
  <dgm:cxnLst>
    <dgm:cxn modelId="{77002F67-09A7-4508-B4FD-12B8CC9AF04B}" type="presOf" srcId="{51A51490-F956-490D-AE0E-3E2E0D49D8A0}" destId="{6CAF1AEC-058A-4935-BFD5-2A5878D27C81}" srcOrd="1" destOrd="0" presId="urn:microsoft.com/office/officeart/2005/8/layout/hList7"/>
    <dgm:cxn modelId="{199CEDE3-1D64-41D4-9F54-5CB6C29C7EAC}" type="presOf" srcId="{C35A1106-987F-4705-B46B-310D0D2A5642}" destId="{4866FCA1-614F-41F7-9DF6-FF016CA1CD42}" srcOrd="1" destOrd="0" presId="urn:microsoft.com/office/officeart/2005/8/layout/hList7"/>
    <dgm:cxn modelId="{BA5EC534-91F6-4A7E-A2D4-A88D559E4BDA}" srcId="{2D3AE357-70E8-4588-B347-C04214C7D0D2}" destId="{C35A1106-987F-4705-B46B-310D0D2A5642}" srcOrd="1" destOrd="0" parTransId="{C071FBD6-2177-48AA-AC28-9D2F9B552673}" sibTransId="{E5C9E6C3-CA41-412B-BD08-034C49CCCD9F}"/>
    <dgm:cxn modelId="{CCD244A2-1DAE-4825-9C9F-5DF712E9C010}" type="presOf" srcId="{2D3AE357-70E8-4588-B347-C04214C7D0D2}" destId="{05C3283E-DD23-443B-B468-1CD988A6C920}" srcOrd="0" destOrd="0" presId="urn:microsoft.com/office/officeart/2005/8/layout/hList7"/>
    <dgm:cxn modelId="{262D9459-B6A9-42D0-B90E-C34FF5C7C6F4}" srcId="{2D3AE357-70E8-4588-B347-C04214C7D0D2}" destId="{CDD05AF7-5370-4A68-B958-D2BF3EF5621C}" srcOrd="2" destOrd="0" parTransId="{C2A0092A-9D5D-49E3-AF91-936F843EBFF2}" sibTransId="{E7F7B66B-BA34-484E-B79A-BFEA87295245}"/>
    <dgm:cxn modelId="{9CDFB937-EC10-4F01-958F-D7554CD7B832}" type="presOf" srcId="{13949A1D-C616-4D81-9D45-EC6902836A95}" destId="{4CAC6605-4C18-4076-BA00-22836EE57042}" srcOrd="0" destOrd="0" presId="urn:microsoft.com/office/officeart/2005/8/layout/hList7"/>
    <dgm:cxn modelId="{E52E3082-E47C-4CB8-8E05-4B5F68E7830D}" type="presOf" srcId="{E5C9E6C3-CA41-412B-BD08-034C49CCCD9F}" destId="{4B8CEF5D-8774-487B-B73C-D862590C9050}" srcOrd="0" destOrd="0" presId="urn:microsoft.com/office/officeart/2005/8/layout/hList7"/>
    <dgm:cxn modelId="{DA9804E4-B86F-44E8-9E3F-D156640A378C}" type="presOf" srcId="{51A51490-F956-490D-AE0E-3E2E0D49D8A0}" destId="{8598F833-CAFA-4449-A1AB-403C829E5ECB}" srcOrd="0" destOrd="0" presId="urn:microsoft.com/office/officeart/2005/8/layout/hList7"/>
    <dgm:cxn modelId="{07EE3AF0-3FC2-4D70-A06B-73730B79743C}" type="presOf" srcId="{CDD05AF7-5370-4A68-B958-D2BF3EF5621C}" destId="{914C566A-030D-4915-9672-D093BA514990}" srcOrd="1" destOrd="0" presId="urn:microsoft.com/office/officeart/2005/8/layout/hList7"/>
    <dgm:cxn modelId="{3DAC59E1-2624-4294-AE9F-214ADC89925F}" type="presOf" srcId="{C35A1106-987F-4705-B46B-310D0D2A5642}" destId="{C683D658-8A9D-45E3-AA8C-F11BAAD786DC}" srcOrd="0" destOrd="0" presId="urn:microsoft.com/office/officeart/2005/8/layout/hList7"/>
    <dgm:cxn modelId="{7060E0DB-885F-4E9A-BFA3-80A26E87DE17}" srcId="{2D3AE357-70E8-4588-B347-C04214C7D0D2}" destId="{51A51490-F956-490D-AE0E-3E2E0D49D8A0}" srcOrd="0" destOrd="0" parTransId="{6850536F-EC26-4CE8-841F-6CC1F5AC89AA}" sibTransId="{13949A1D-C616-4D81-9D45-EC6902836A95}"/>
    <dgm:cxn modelId="{F45C4225-E2BA-4581-A4D8-F23B322B8D52}" type="presOf" srcId="{CDD05AF7-5370-4A68-B958-D2BF3EF5621C}" destId="{B3814932-EC7F-4B98-A244-BC06D31EA909}" srcOrd="0" destOrd="0" presId="urn:microsoft.com/office/officeart/2005/8/layout/hList7"/>
    <dgm:cxn modelId="{7B99A52E-A20F-416C-B1A2-B3629BFA3D9B}" type="presParOf" srcId="{05C3283E-DD23-443B-B468-1CD988A6C920}" destId="{CB0F0039-415F-4F40-9993-D72EC9BAADE2}" srcOrd="0" destOrd="0" presId="urn:microsoft.com/office/officeart/2005/8/layout/hList7"/>
    <dgm:cxn modelId="{153A7EE5-F5C5-4850-8B11-DE2115007878}" type="presParOf" srcId="{05C3283E-DD23-443B-B468-1CD988A6C920}" destId="{F7A446CB-DEEF-4D2A-9F1B-F7E6122023F3}" srcOrd="1" destOrd="0" presId="urn:microsoft.com/office/officeart/2005/8/layout/hList7"/>
    <dgm:cxn modelId="{075AEB6A-2C56-4FFF-AC93-F96DB2324543}" type="presParOf" srcId="{F7A446CB-DEEF-4D2A-9F1B-F7E6122023F3}" destId="{32D7408F-E832-4952-88A9-D455D10E3AD3}" srcOrd="0" destOrd="0" presId="urn:microsoft.com/office/officeart/2005/8/layout/hList7"/>
    <dgm:cxn modelId="{41CB9CAE-E72D-4FAC-B827-3480F44CBE27}" type="presParOf" srcId="{32D7408F-E832-4952-88A9-D455D10E3AD3}" destId="{8598F833-CAFA-4449-A1AB-403C829E5ECB}" srcOrd="0" destOrd="0" presId="urn:microsoft.com/office/officeart/2005/8/layout/hList7"/>
    <dgm:cxn modelId="{C1186BB9-4C95-488C-BDAC-CD4972FFB2C4}" type="presParOf" srcId="{32D7408F-E832-4952-88A9-D455D10E3AD3}" destId="{6CAF1AEC-058A-4935-BFD5-2A5878D27C81}" srcOrd="1" destOrd="0" presId="urn:microsoft.com/office/officeart/2005/8/layout/hList7"/>
    <dgm:cxn modelId="{C840BC15-2F05-43CF-AB6D-A43FCE6F2363}" type="presParOf" srcId="{32D7408F-E832-4952-88A9-D455D10E3AD3}" destId="{B21F9B28-4E0A-462C-9FA4-B90AC282FE3C}" srcOrd="2" destOrd="0" presId="urn:microsoft.com/office/officeart/2005/8/layout/hList7"/>
    <dgm:cxn modelId="{321A222F-6797-4BDF-AE03-36D4737B2E35}" type="presParOf" srcId="{32D7408F-E832-4952-88A9-D455D10E3AD3}" destId="{0CD4F2F1-636D-457B-BF08-5F5D4B86B1F0}" srcOrd="3" destOrd="0" presId="urn:microsoft.com/office/officeart/2005/8/layout/hList7"/>
    <dgm:cxn modelId="{D49FDEE4-D5F7-4D53-BCE6-67F4DB4668B4}" type="presParOf" srcId="{F7A446CB-DEEF-4D2A-9F1B-F7E6122023F3}" destId="{4CAC6605-4C18-4076-BA00-22836EE57042}" srcOrd="1" destOrd="0" presId="urn:microsoft.com/office/officeart/2005/8/layout/hList7"/>
    <dgm:cxn modelId="{3D9BB228-B01E-45A4-8492-740A6D54D267}" type="presParOf" srcId="{F7A446CB-DEEF-4D2A-9F1B-F7E6122023F3}" destId="{0484AC6D-1364-4A6C-9D0B-EE6BD82DBF79}" srcOrd="2" destOrd="0" presId="urn:microsoft.com/office/officeart/2005/8/layout/hList7"/>
    <dgm:cxn modelId="{B201B59F-B8AA-413D-A130-CD4382285789}" type="presParOf" srcId="{0484AC6D-1364-4A6C-9D0B-EE6BD82DBF79}" destId="{C683D658-8A9D-45E3-AA8C-F11BAAD786DC}" srcOrd="0" destOrd="0" presId="urn:microsoft.com/office/officeart/2005/8/layout/hList7"/>
    <dgm:cxn modelId="{C55DF7FB-DA42-45AC-8556-91BD79A539CD}" type="presParOf" srcId="{0484AC6D-1364-4A6C-9D0B-EE6BD82DBF79}" destId="{4866FCA1-614F-41F7-9DF6-FF016CA1CD42}" srcOrd="1" destOrd="0" presId="urn:microsoft.com/office/officeart/2005/8/layout/hList7"/>
    <dgm:cxn modelId="{33AC83F5-899C-497D-B4A3-4CB1CCF3B788}" type="presParOf" srcId="{0484AC6D-1364-4A6C-9D0B-EE6BD82DBF79}" destId="{289C5571-FAAB-4E2F-83E1-254FBA5B77E8}" srcOrd="2" destOrd="0" presId="urn:microsoft.com/office/officeart/2005/8/layout/hList7"/>
    <dgm:cxn modelId="{721FE4EF-FDE0-4AEA-8136-719C128B1977}" type="presParOf" srcId="{0484AC6D-1364-4A6C-9D0B-EE6BD82DBF79}" destId="{9E6B8696-6EB6-4007-8CE2-35AA5C435789}" srcOrd="3" destOrd="0" presId="urn:microsoft.com/office/officeart/2005/8/layout/hList7"/>
    <dgm:cxn modelId="{9EE46CC2-F2F4-4B40-B784-7E0B83F7E4FD}" type="presParOf" srcId="{F7A446CB-DEEF-4D2A-9F1B-F7E6122023F3}" destId="{4B8CEF5D-8774-487B-B73C-D862590C9050}" srcOrd="3" destOrd="0" presId="urn:microsoft.com/office/officeart/2005/8/layout/hList7"/>
    <dgm:cxn modelId="{9A301581-490A-489B-8FC5-737EEB9E884A}" type="presParOf" srcId="{F7A446CB-DEEF-4D2A-9F1B-F7E6122023F3}" destId="{A368E2DB-C926-4B03-B996-7ED1FA5DC329}" srcOrd="4" destOrd="0" presId="urn:microsoft.com/office/officeart/2005/8/layout/hList7"/>
    <dgm:cxn modelId="{39619025-968A-4739-A894-8BD62E678F66}" type="presParOf" srcId="{A368E2DB-C926-4B03-B996-7ED1FA5DC329}" destId="{B3814932-EC7F-4B98-A244-BC06D31EA909}" srcOrd="0" destOrd="0" presId="urn:microsoft.com/office/officeart/2005/8/layout/hList7"/>
    <dgm:cxn modelId="{9A59127A-060F-4E04-8A77-037EFF8EAC36}" type="presParOf" srcId="{A368E2DB-C926-4B03-B996-7ED1FA5DC329}" destId="{914C566A-030D-4915-9672-D093BA514990}" srcOrd="1" destOrd="0" presId="urn:microsoft.com/office/officeart/2005/8/layout/hList7"/>
    <dgm:cxn modelId="{893F06EC-2555-4FB1-A3A7-838238D2607C}" type="presParOf" srcId="{A368E2DB-C926-4B03-B996-7ED1FA5DC329}" destId="{5E2713D9-BA98-4CFF-A3F0-1D408577653D}" srcOrd="2" destOrd="0" presId="urn:microsoft.com/office/officeart/2005/8/layout/hList7"/>
    <dgm:cxn modelId="{E376C66F-F01C-4DDA-8DF6-3FCB9EBC549F}" type="presParOf" srcId="{A368E2DB-C926-4B03-B996-7ED1FA5DC329}" destId="{589FB2D1-8ADE-4454-BC3C-2E8311892B9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88D366-D9B4-49A4-990E-CD8A2800169B}"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85F37EB4-7619-49E6-B899-991F6FA83602}">
      <dgm:prSet phldrT="[Текст]" custT="1"/>
      <dgm:spPr/>
      <dgm:t>
        <a:bodyPr/>
        <a:lstStyle/>
        <a:p>
          <a:r>
            <a:rPr lang="en-US" sz="2400" dirty="0" err="1" smtClean="0"/>
            <a:t>amylodextrins</a:t>
          </a:r>
          <a:endParaRPr lang="ru-RU" sz="2400" dirty="0" smtClean="0"/>
        </a:p>
        <a:p>
          <a:r>
            <a:rPr lang="en-US" sz="2400" dirty="0" smtClean="0"/>
            <a:t>Longest molecules (degree of polymerization n more than 47)</a:t>
          </a:r>
          <a:endParaRPr lang="ru-RU" sz="2400" dirty="0" smtClean="0"/>
        </a:p>
        <a:p>
          <a:r>
            <a:rPr lang="en-US" sz="2400" dirty="0" smtClean="0"/>
            <a:t>with iodine become blue-blue</a:t>
          </a:r>
          <a:endParaRPr lang="ru-RU" sz="2400" dirty="0"/>
        </a:p>
      </dgm:t>
    </dgm:pt>
    <dgm:pt modelId="{59F69A45-8ACE-4BF6-969E-29EBB3DAA5BD}" type="parTrans" cxnId="{90921093-902D-45FC-A273-4D0A6A780EB6}">
      <dgm:prSet/>
      <dgm:spPr/>
      <dgm:t>
        <a:bodyPr/>
        <a:lstStyle/>
        <a:p>
          <a:endParaRPr lang="ru-RU"/>
        </a:p>
      </dgm:t>
    </dgm:pt>
    <dgm:pt modelId="{DABF9982-9137-4E22-AA2A-0E46939BB2D2}" type="sibTrans" cxnId="{90921093-902D-45FC-A273-4D0A6A780EB6}">
      <dgm:prSet/>
      <dgm:spPr/>
      <dgm:t>
        <a:bodyPr/>
        <a:lstStyle/>
        <a:p>
          <a:endParaRPr lang="ru-RU"/>
        </a:p>
      </dgm:t>
    </dgm:pt>
    <dgm:pt modelId="{4B9AE999-C3B9-4E94-B30E-469BFFC134C3}">
      <dgm:prSet phldrT="[Текст]"/>
      <dgm:spPr/>
      <dgm:t>
        <a:bodyPr/>
        <a:lstStyle/>
        <a:p>
          <a:r>
            <a:rPr lang="en-US" dirty="0" err="1" smtClean="0"/>
            <a:t>erythrodextrins</a:t>
          </a:r>
          <a:endParaRPr lang="ru-RU" dirty="0" smtClean="0"/>
        </a:p>
        <a:p>
          <a:r>
            <a:rPr lang="en-US" dirty="0" smtClean="0"/>
            <a:t>Medium-length molecules (n = 21-29)</a:t>
          </a:r>
          <a:endParaRPr lang="ru-RU" dirty="0" smtClean="0"/>
        </a:p>
        <a:p>
          <a:r>
            <a:rPr lang="en-US" dirty="0" smtClean="0"/>
            <a:t>With iodine: n = 25-29 - red, with n = 21-24 - brown</a:t>
          </a:r>
          <a:endParaRPr lang="ru-RU" dirty="0"/>
        </a:p>
      </dgm:t>
    </dgm:pt>
    <dgm:pt modelId="{7046F3A7-8978-41C1-91AD-66A9C838748F}" type="parTrans" cxnId="{BBB572A4-5C99-438A-AF90-7C537D15E07F}">
      <dgm:prSet/>
      <dgm:spPr/>
      <dgm:t>
        <a:bodyPr/>
        <a:lstStyle/>
        <a:p>
          <a:endParaRPr lang="ru-RU"/>
        </a:p>
      </dgm:t>
    </dgm:pt>
    <dgm:pt modelId="{2BB7229D-3F3F-4097-B223-5B56453CA8B6}" type="sibTrans" cxnId="{BBB572A4-5C99-438A-AF90-7C537D15E07F}">
      <dgm:prSet/>
      <dgm:spPr/>
      <dgm:t>
        <a:bodyPr/>
        <a:lstStyle/>
        <a:p>
          <a:endParaRPr lang="ru-RU"/>
        </a:p>
      </dgm:t>
    </dgm:pt>
    <dgm:pt modelId="{3F0FA094-AD8C-403A-AF97-D1041C540A3F}">
      <dgm:prSet phldrT="[Текст]"/>
      <dgm:spPr/>
      <dgm:t>
        <a:bodyPr/>
        <a:lstStyle/>
        <a:p>
          <a:r>
            <a:rPr lang="en-US" dirty="0" err="1" smtClean="0"/>
            <a:t>maltodextrins</a:t>
          </a:r>
          <a:r>
            <a:rPr lang="en-US" dirty="0" smtClean="0"/>
            <a:t> (</a:t>
          </a:r>
          <a:r>
            <a:rPr lang="en-US" dirty="0" err="1" smtClean="0"/>
            <a:t>achrodextrins</a:t>
          </a:r>
          <a:r>
            <a:rPr lang="en-US" dirty="0" smtClean="0"/>
            <a:t>)</a:t>
          </a:r>
          <a:endParaRPr lang="ru-RU" dirty="0" smtClean="0"/>
        </a:p>
        <a:p>
          <a:r>
            <a:rPr lang="en-US" dirty="0" smtClean="0"/>
            <a:t>The shortest molecules</a:t>
          </a:r>
          <a:endParaRPr lang="ru-RU" dirty="0" smtClean="0"/>
        </a:p>
        <a:p>
          <a:r>
            <a:rPr lang="en-US" dirty="0" smtClean="0"/>
            <a:t>when n is less than or equal to 20, no colored complex is formed</a:t>
          </a:r>
          <a:endParaRPr lang="ru-RU" dirty="0"/>
        </a:p>
      </dgm:t>
    </dgm:pt>
    <dgm:pt modelId="{2A883C4F-6EE9-4DE0-880D-B6F5647EEB07}" type="parTrans" cxnId="{A4F87759-40C2-44E0-BA1F-F1B49479A2F7}">
      <dgm:prSet/>
      <dgm:spPr/>
      <dgm:t>
        <a:bodyPr/>
        <a:lstStyle/>
        <a:p>
          <a:endParaRPr lang="ru-RU"/>
        </a:p>
      </dgm:t>
    </dgm:pt>
    <dgm:pt modelId="{574E4466-6A34-4C4D-B7E4-4EBB407CA12B}" type="sibTrans" cxnId="{A4F87759-40C2-44E0-BA1F-F1B49479A2F7}">
      <dgm:prSet/>
      <dgm:spPr/>
      <dgm:t>
        <a:bodyPr/>
        <a:lstStyle/>
        <a:p>
          <a:endParaRPr lang="ru-RU"/>
        </a:p>
      </dgm:t>
    </dgm:pt>
    <dgm:pt modelId="{09A778DF-BD22-463A-A4F9-8C517C0E3371}" type="pres">
      <dgm:prSet presAssocID="{8888D366-D9B4-49A4-990E-CD8A2800169B}" presName="linear" presStyleCnt="0">
        <dgm:presLayoutVars>
          <dgm:dir/>
          <dgm:resizeHandles val="exact"/>
        </dgm:presLayoutVars>
      </dgm:prSet>
      <dgm:spPr/>
      <dgm:t>
        <a:bodyPr/>
        <a:lstStyle/>
        <a:p>
          <a:endParaRPr lang="ru-RU"/>
        </a:p>
      </dgm:t>
    </dgm:pt>
    <dgm:pt modelId="{F5A426AF-E86A-494E-BA4A-8EB5614C22A1}" type="pres">
      <dgm:prSet presAssocID="{85F37EB4-7619-49E6-B899-991F6FA83602}" presName="comp" presStyleCnt="0"/>
      <dgm:spPr/>
    </dgm:pt>
    <dgm:pt modelId="{D27F2871-D159-44CC-AD7F-82D6FAEAF813}" type="pres">
      <dgm:prSet presAssocID="{85F37EB4-7619-49E6-B899-991F6FA83602}" presName="box" presStyleLbl="node1" presStyleIdx="0" presStyleCnt="3"/>
      <dgm:spPr/>
      <dgm:t>
        <a:bodyPr/>
        <a:lstStyle/>
        <a:p>
          <a:endParaRPr lang="ru-RU"/>
        </a:p>
      </dgm:t>
    </dgm:pt>
    <dgm:pt modelId="{55EA7E68-FFEB-4B8D-A54C-90E5E2BA9FC0}" type="pres">
      <dgm:prSet presAssocID="{85F37EB4-7619-49E6-B899-991F6FA83602}" presName="img" presStyleLbl="fgImgPlace1" presStyleIdx="0" presStyleCnt="3"/>
      <dgm:spPr>
        <a:blipFill rotWithShape="1">
          <a:blip xmlns:r="http://schemas.openxmlformats.org/officeDocument/2006/relationships" r:embed="rId1"/>
          <a:stretch>
            <a:fillRect/>
          </a:stretch>
        </a:blipFill>
      </dgm:spPr>
      <dgm:t>
        <a:bodyPr/>
        <a:lstStyle/>
        <a:p>
          <a:endParaRPr lang="ru-RU"/>
        </a:p>
      </dgm:t>
    </dgm:pt>
    <dgm:pt modelId="{4397DC1C-BDE4-455E-8269-1980DAA7940B}" type="pres">
      <dgm:prSet presAssocID="{85F37EB4-7619-49E6-B899-991F6FA83602}" presName="text" presStyleLbl="node1" presStyleIdx="0" presStyleCnt="3">
        <dgm:presLayoutVars>
          <dgm:bulletEnabled val="1"/>
        </dgm:presLayoutVars>
      </dgm:prSet>
      <dgm:spPr/>
      <dgm:t>
        <a:bodyPr/>
        <a:lstStyle/>
        <a:p>
          <a:endParaRPr lang="ru-RU"/>
        </a:p>
      </dgm:t>
    </dgm:pt>
    <dgm:pt modelId="{6D627A8F-5FAF-40BB-9985-0690881BDC33}" type="pres">
      <dgm:prSet presAssocID="{DABF9982-9137-4E22-AA2A-0E46939BB2D2}" presName="spacer" presStyleCnt="0"/>
      <dgm:spPr/>
    </dgm:pt>
    <dgm:pt modelId="{643268A1-8927-4AF2-A3C2-32B5E4D4FADA}" type="pres">
      <dgm:prSet presAssocID="{4B9AE999-C3B9-4E94-B30E-469BFFC134C3}" presName="comp" presStyleCnt="0"/>
      <dgm:spPr/>
    </dgm:pt>
    <dgm:pt modelId="{9E5FC671-FC83-4CA7-9255-FA0FE0EA1B20}" type="pres">
      <dgm:prSet presAssocID="{4B9AE999-C3B9-4E94-B30E-469BFFC134C3}" presName="box" presStyleLbl="node1" presStyleIdx="1" presStyleCnt="3"/>
      <dgm:spPr/>
      <dgm:t>
        <a:bodyPr/>
        <a:lstStyle/>
        <a:p>
          <a:endParaRPr lang="ru-RU"/>
        </a:p>
      </dgm:t>
    </dgm:pt>
    <dgm:pt modelId="{31D8220C-8EF6-4857-A604-CD47DE9374D9}" type="pres">
      <dgm:prSet presAssocID="{4B9AE999-C3B9-4E94-B30E-469BFFC134C3}" presName="img" presStyleLbl="fgImgPlace1" presStyleIdx="1" presStyleCnt="3"/>
      <dgm:spPr>
        <a:blipFill rotWithShape="1">
          <a:blip xmlns:r="http://schemas.openxmlformats.org/officeDocument/2006/relationships" r:embed="rId2"/>
          <a:stretch>
            <a:fillRect/>
          </a:stretch>
        </a:blipFill>
      </dgm:spPr>
      <dgm:t>
        <a:bodyPr/>
        <a:lstStyle/>
        <a:p>
          <a:endParaRPr lang="ru-RU"/>
        </a:p>
      </dgm:t>
    </dgm:pt>
    <dgm:pt modelId="{4641ECE7-A5E8-4D86-9B24-7980C7F91F65}" type="pres">
      <dgm:prSet presAssocID="{4B9AE999-C3B9-4E94-B30E-469BFFC134C3}" presName="text" presStyleLbl="node1" presStyleIdx="1" presStyleCnt="3">
        <dgm:presLayoutVars>
          <dgm:bulletEnabled val="1"/>
        </dgm:presLayoutVars>
      </dgm:prSet>
      <dgm:spPr/>
      <dgm:t>
        <a:bodyPr/>
        <a:lstStyle/>
        <a:p>
          <a:endParaRPr lang="ru-RU"/>
        </a:p>
      </dgm:t>
    </dgm:pt>
    <dgm:pt modelId="{18F582A0-D037-4E02-AEF5-2B758FA3A3E0}" type="pres">
      <dgm:prSet presAssocID="{2BB7229D-3F3F-4097-B223-5B56453CA8B6}" presName="spacer" presStyleCnt="0"/>
      <dgm:spPr/>
    </dgm:pt>
    <dgm:pt modelId="{069C6C0B-F366-4502-B2F8-C7478A6562A6}" type="pres">
      <dgm:prSet presAssocID="{3F0FA094-AD8C-403A-AF97-D1041C540A3F}" presName="comp" presStyleCnt="0"/>
      <dgm:spPr/>
    </dgm:pt>
    <dgm:pt modelId="{A610A108-88E4-4DDF-BA2C-DC08151355E8}" type="pres">
      <dgm:prSet presAssocID="{3F0FA094-AD8C-403A-AF97-D1041C540A3F}" presName="box" presStyleLbl="node1" presStyleIdx="2" presStyleCnt="3"/>
      <dgm:spPr/>
      <dgm:t>
        <a:bodyPr/>
        <a:lstStyle/>
        <a:p>
          <a:endParaRPr lang="ru-RU"/>
        </a:p>
      </dgm:t>
    </dgm:pt>
    <dgm:pt modelId="{2EBA6A05-566C-4377-97D6-D86DA87F73E2}" type="pres">
      <dgm:prSet presAssocID="{3F0FA094-AD8C-403A-AF97-D1041C540A3F}" presName="img" presStyleLbl="fgImgPlace1" presStyleIdx="2" presStyleCnt="3"/>
      <dgm:spPr>
        <a:blipFill rotWithShape="1">
          <a:blip xmlns:r="http://schemas.openxmlformats.org/officeDocument/2006/relationships" r:embed="rId3"/>
          <a:stretch>
            <a:fillRect/>
          </a:stretch>
        </a:blipFill>
      </dgm:spPr>
      <dgm:t>
        <a:bodyPr/>
        <a:lstStyle/>
        <a:p>
          <a:endParaRPr lang="ru-RU"/>
        </a:p>
      </dgm:t>
    </dgm:pt>
    <dgm:pt modelId="{818820CB-5DE3-408D-A146-6FA9E8F39BBC}" type="pres">
      <dgm:prSet presAssocID="{3F0FA094-AD8C-403A-AF97-D1041C540A3F}" presName="text" presStyleLbl="node1" presStyleIdx="2" presStyleCnt="3">
        <dgm:presLayoutVars>
          <dgm:bulletEnabled val="1"/>
        </dgm:presLayoutVars>
      </dgm:prSet>
      <dgm:spPr/>
      <dgm:t>
        <a:bodyPr/>
        <a:lstStyle/>
        <a:p>
          <a:endParaRPr lang="ru-RU"/>
        </a:p>
      </dgm:t>
    </dgm:pt>
  </dgm:ptLst>
  <dgm:cxnLst>
    <dgm:cxn modelId="{A4F87759-40C2-44E0-BA1F-F1B49479A2F7}" srcId="{8888D366-D9B4-49A4-990E-CD8A2800169B}" destId="{3F0FA094-AD8C-403A-AF97-D1041C540A3F}" srcOrd="2" destOrd="0" parTransId="{2A883C4F-6EE9-4DE0-880D-B6F5647EEB07}" sibTransId="{574E4466-6A34-4C4D-B7E4-4EBB407CA12B}"/>
    <dgm:cxn modelId="{396BC07B-9948-4A89-BE58-3E453B1573BD}" type="presOf" srcId="{3F0FA094-AD8C-403A-AF97-D1041C540A3F}" destId="{A610A108-88E4-4DDF-BA2C-DC08151355E8}" srcOrd="0" destOrd="0" presId="urn:microsoft.com/office/officeart/2005/8/layout/vList4"/>
    <dgm:cxn modelId="{3399368A-8288-4B2B-8C78-555CC4E8530A}" type="presOf" srcId="{3F0FA094-AD8C-403A-AF97-D1041C540A3F}" destId="{818820CB-5DE3-408D-A146-6FA9E8F39BBC}" srcOrd="1" destOrd="0" presId="urn:microsoft.com/office/officeart/2005/8/layout/vList4"/>
    <dgm:cxn modelId="{90921093-902D-45FC-A273-4D0A6A780EB6}" srcId="{8888D366-D9B4-49A4-990E-CD8A2800169B}" destId="{85F37EB4-7619-49E6-B899-991F6FA83602}" srcOrd="0" destOrd="0" parTransId="{59F69A45-8ACE-4BF6-969E-29EBB3DAA5BD}" sibTransId="{DABF9982-9137-4E22-AA2A-0E46939BB2D2}"/>
    <dgm:cxn modelId="{BBB572A4-5C99-438A-AF90-7C537D15E07F}" srcId="{8888D366-D9B4-49A4-990E-CD8A2800169B}" destId="{4B9AE999-C3B9-4E94-B30E-469BFFC134C3}" srcOrd="1" destOrd="0" parTransId="{7046F3A7-8978-41C1-91AD-66A9C838748F}" sibTransId="{2BB7229D-3F3F-4097-B223-5B56453CA8B6}"/>
    <dgm:cxn modelId="{C41C5C4D-0E49-4D3B-87A8-A293084DFA98}" type="presOf" srcId="{4B9AE999-C3B9-4E94-B30E-469BFFC134C3}" destId="{9E5FC671-FC83-4CA7-9255-FA0FE0EA1B20}" srcOrd="0" destOrd="0" presId="urn:microsoft.com/office/officeart/2005/8/layout/vList4"/>
    <dgm:cxn modelId="{0122F80C-9FF3-46A5-86D9-8CF73ADDD2E1}" type="presOf" srcId="{8888D366-D9B4-49A4-990E-CD8A2800169B}" destId="{09A778DF-BD22-463A-A4F9-8C517C0E3371}" srcOrd="0" destOrd="0" presId="urn:microsoft.com/office/officeart/2005/8/layout/vList4"/>
    <dgm:cxn modelId="{776579DE-3659-4469-B73F-DB92891B5955}" type="presOf" srcId="{85F37EB4-7619-49E6-B899-991F6FA83602}" destId="{D27F2871-D159-44CC-AD7F-82D6FAEAF813}" srcOrd="0" destOrd="0" presId="urn:microsoft.com/office/officeart/2005/8/layout/vList4"/>
    <dgm:cxn modelId="{652C156D-0D42-42B0-A3EE-788E69A60B13}" type="presOf" srcId="{4B9AE999-C3B9-4E94-B30E-469BFFC134C3}" destId="{4641ECE7-A5E8-4D86-9B24-7980C7F91F65}" srcOrd="1" destOrd="0" presId="urn:microsoft.com/office/officeart/2005/8/layout/vList4"/>
    <dgm:cxn modelId="{C43A67CD-9260-4383-BEF3-A36E219D405E}" type="presOf" srcId="{85F37EB4-7619-49E6-B899-991F6FA83602}" destId="{4397DC1C-BDE4-455E-8269-1980DAA7940B}" srcOrd="1" destOrd="0" presId="urn:microsoft.com/office/officeart/2005/8/layout/vList4"/>
    <dgm:cxn modelId="{E3630CB6-FF83-4646-8609-B3C090B7A4D6}" type="presParOf" srcId="{09A778DF-BD22-463A-A4F9-8C517C0E3371}" destId="{F5A426AF-E86A-494E-BA4A-8EB5614C22A1}" srcOrd="0" destOrd="0" presId="urn:microsoft.com/office/officeart/2005/8/layout/vList4"/>
    <dgm:cxn modelId="{16C01519-21AC-400C-B99C-0A65E17E28D3}" type="presParOf" srcId="{F5A426AF-E86A-494E-BA4A-8EB5614C22A1}" destId="{D27F2871-D159-44CC-AD7F-82D6FAEAF813}" srcOrd="0" destOrd="0" presId="urn:microsoft.com/office/officeart/2005/8/layout/vList4"/>
    <dgm:cxn modelId="{6BBB24B3-BDA8-4F4D-BE3B-C5388C6C63FE}" type="presParOf" srcId="{F5A426AF-E86A-494E-BA4A-8EB5614C22A1}" destId="{55EA7E68-FFEB-4B8D-A54C-90E5E2BA9FC0}" srcOrd="1" destOrd="0" presId="urn:microsoft.com/office/officeart/2005/8/layout/vList4"/>
    <dgm:cxn modelId="{161F508C-DA09-4025-9AA0-E1F94A8C52F0}" type="presParOf" srcId="{F5A426AF-E86A-494E-BA4A-8EB5614C22A1}" destId="{4397DC1C-BDE4-455E-8269-1980DAA7940B}" srcOrd="2" destOrd="0" presId="urn:microsoft.com/office/officeart/2005/8/layout/vList4"/>
    <dgm:cxn modelId="{D6EED4BB-2F71-4DC7-A7C1-6F658B0FDCBD}" type="presParOf" srcId="{09A778DF-BD22-463A-A4F9-8C517C0E3371}" destId="{6D627A8F-5FAF-40BB-9985-0690881BDC33}" srcOrd="1" destOrd="0" presId="urn:microsoft.com/office/officeart/2005/8/layout/vList4"/>
    <dgm:cxn modelId="{D9774A06-07CC-427E-B392-D672F2740146}" type="presParOf" srcId="{09A778DF-BD22-463A-A4F9-8C517C0E3371}" destId="{643268A1-8927-4AF2-A3C2-32B5E4D4FADA}" srcOrd="2" destOrd="0" presId="urn:microsoft.com/office/officeart/2005/8/layout/vList4"/>
    <dgm:cxn modelId="{67B9B7E3-F108-4200-8AF3-AD0CC7543D3D}" type="presParOf" srcId="{643268A1-8927-4AF2-A3C2-32B5E4D4FADA}" destId="{9E5FC671-FC83-4CA7-9255-FA0FE0EA1B20}" srcOrd="0" destOrd="0" presId="urn:microsoft.com/office/officeart/2005/8/layout/vList4"/>
    <dgm:cxn modelId="{CD6BD73C-A8F9-4200-92A9-24D586CCF879}" type="presParOf" srcId="{643268A1-8927-4AF2-A3C2-32B5E4D4FADA}" destId="{31D8220C-8EF6-4857-A604-CD47DE9374D9}" srcOrd="1" destOrd="0" presId="urn:microsoft.com/office/officeart/2005/8/layout/vList4"/>
    <dgm:cxn modelId="{7C081ED4-86B4-4406-A40B-56C0571CF9BC}" type="presParOf" srcId="{643268A1-8927-4AF2-A3C2-32B5E4D4FADA}" destId="{4641ECE7-A5E8-4D86-9B24-7980C7F91F65}" srcOrd="2" destOrd="0" presId="urn:microsoft.com/office/officeart/2005/8/layout/vList4"/>
    <dgm:cxn modelId="{18C42723-9DE0-4497-B275-5EA054053720}" type="presParOf" srcId="{09A778DF-BD22-463A-A4F9-8C517C0E3371}" destId="{18F582A0-D037-4E02-AEF5-2B758FA3A3E0}" srcOrd="3" destOrd="0" presId="urn:microsoft.com/office/officeart/2005/8/layout/vList4"/>
    <dgm:cxn modelId="{FD6E2968-6B87-41EE-A2B2-68DDF7828B5F}" type="presParOf" srcId="{09A778DF-BD22-463A-A4F9-8C517C0E3371}" destId="{069C6C0B-F366-4502-B2F8-C7478A6562A6}" srcOrd="4" destOrd="0" presId="urn:microsoft.com/office/officeart/2005/8/layout/vList4"/>
    <dgm:cxn modelId="{15822761-05C2-4068-9453-8532456E151D}" type="presParOf" srcId="{069C6C0B-F366-4502-B2F8-C7478A6562A6}" destId="{A610A108-88E4-4DDF-BA2C-DC08151355E8}" srcOrd="0" destOrd="0" presId="urn:microsoft.com/office/officeart/2005/8/layout/vList4"/>
    <dgm:cxn modelId="{22DDA471-E0A3-4CE0-9810-BD4BDD5872B7}" type="presParOf" srcId="{069C6C0B-F366-4502-B2F8-C7478A6562A6}" destId="{2EBA6A05-566C-4377-97D6-D86DA87F73E2}" srcOrd="1" destOrd="0" presId="urn:microsoft.com/office/officeart/2005/8/layout/vList4"/>
    <dgm:cxn modelId="{6DB4D5F1-BCE1-4FB2-968C-981118EC44A0}" type="presParOf" srcId="{069C6C0B-F366-4502-B2F8-C7478A6562A6}" destId="{818820CB-5DE3-408D-A146-6FA9E8F39BB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FB2E58-45ED-4E65-ABF0-BADFF581733C}"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ru-RU"/>
        </a:p>
      </dgm:t>
    </dgm:pt>
    <dgm:pt modelId="{870AD62E-EBC0-4380-A18B-D960B0CC19DE}">
      <dgm:prSet phldrT="[Текст]" custT="1"/>
      <dgm:spPr/>
      <dgm:t>
        <a:bodyPr/>
        <a:lstStyle/>
        <a:p>
          <a:r>
            <a:rPr lang="en-US" sz="2400" b="1" dirty="0" smtClean="0">
              <a:solidFill>
                <a:srgbClr val="FF0000"/>
              </a:solidFill>
            </a:rPr>
            <a:t>Unification of monosaccharides </a:t>
          </a:r>
          <a:r>
            <a:rPr lang="en-US" sz="2400" b="1" dirty="0" smtClean="0">
              <a:solidFill>
                <a:schemeClr val="tx1"/>
              </a:solidFill>
            </a:rPr>
            <a:t>- the conversion of galactose and fructose into glucose or metabolites of its metabolism</a:t>
          </a:r>
          <a:endParaRPr lang="ru-RU" sz="2400" dirty="0">
            <a:solidFill>
              <a:schemeClr val="tx1"/>
            </a:solidFill>
          </a:endParaRPr>
        </a:p>
      </dgm:t>
    </dgm:pt>
    <dgm:pt modelId="{3DF66515-C2A8-4DC6-885D-A945AE9A03B0}" type="parTrans" cxnId="{0CC958ED-2A58-4A0C-9D39-B26D3A63DE72}">
      <dgm:prSet/>
      <dgm:spPr/>
      <dgm:t>
        <a:bodyPr/>
        <a:lstStyle/>
        <a:p>
          <a:endParaRPr lang="ru-RU"/>
        </a:p>
      </dgm:t>
    </dgm:pt>
    <dgm:pt modelId="{FEC5694E-A4EC-41CF-827A-BDA48C8BAC8F}" type="sibTrans" cxnId="{0CC958ED-2A58-4A0C-9D39-B26D3A63DE72}">
      <dgm:prSet/>
      <dgm:spPr/>
      <dgm:t>
        <a:bodyPr/>
        <a:lstStyle/>
        <a:p>
          <a:endParaRPr lang="ru-RU"/>
        </a:p>
      </dgm:t>
    </dgm:pt>
    <dgm:pt modelId="{FEE28322-899B-424A-9E16-7A6AFCFEA3DC}">
      <dgm:prSet phldrT="[Текст]" custT="1"/>
      <dgm:spPr/>
      <dgm:t>
        <a:bodyPr/>
        <a:lstStyle/>
        <a:p>
          <a:r>
            <a:rPr lang="en-US" sz="2000" b="1" dirty="0" smtClean="0">
              <a:solidFill>
                <a:srgbClr val="FF0000"/>
              </a:solidFill>
            </a:rPr>
            <a:t>Glycogenic function </a:t>
          </a:r>
          <a:r>
            <a:rPr lang="en-US" sz="2000" b="1" dirty="0" smtClean="0">
              <a:solidFill>
                <a:schemeClr val="tx1"/>
              </a:solidFill>
            </a:rPr>
            <a:t>- with an excess of glucose in the blood, glycogen is synthesized in the liver, with a decrease in blood glucose, the liver glycogen is broken down to glucose and, thus, its concentration in the blood is restored to normal levels</a:t>
          </a:r>
          <a:endParaRPr lang="ru-RU" sz="1600" dirty="0">
            <a:solidFill>
              <a:schemeClr val="tx1"/>
            </a:solidFill>
          </a:endParaRPr>
        </a:p>
      </dgm:t>
    </dgm:pt>
    <dgm:pt modelId="{DD803F7B-A2D3-4567-8408-4DB478BCC18E}" type="parTrans" cxnId="{6E3B00EE-F973-4290-92EA-C23D67358E43}">
      <dgm:prSet/>
      <dgm:spPr/>
      <dgm:t>
        <a:bodyPr/>
        <a:lstStyle/>
        <a:p>
          <a:endParaRPr lang="ru-RU"/>
        </a:p>
      </dgm:t>
    </dgm:pt>
    <dgm:pt modelId="{76CB6219-2F5A-4087-B51B-CC724086DE70}" type="sibTrans" cxnId="{6E3B00EE-F973-4290-92EA-C23D67358E43}">
      <dgm:prSet/>
      <dgm:spPr/>
      <dgm:t>
        <a:bodyPr/>
        <a:lstStyle/>
        <a:p>
          <a:endParaRPr lang="ru-RU"/>
        </a:p>
      </dgm:t>
    </dgm:pt>
    <dgm:pt modelId="{D0D98FE9-7988-48B3-A1AF-E42378DBF4C6}">
      <dgm:prSet phldrT="[Текст]"/>
      <dgm:spPr/>
      <dgm:t>
        <a:bodyPr/>
        <a:lstStyle/>
        <a:p>
          <a:r>
            <a:rPr lang="en-US" b="1" dirty="0" smtClean="0">
              <a:solidFill>
                <a:srgbClr val="FF0000"/>
              </a:solidFill>
            </a:rPr>
            <a:t>Gluconeogenesis </a:t>
          </a:r>
          <a:r>
            <a:rPr lang="en-US" b="1" dirty="0" smtClean="0">
              <a:solidFill>
                <a:schemeClr val="tx1"/>
              </a:solidFill>
            </a:rPr>
            <a:t>- the synthesis of carbohydrates from non-carbohydrate metabolites</a:t>
          </a:r>
          <a:endParaRPr lang="ru-RU" dirty="0">
            <a:solidFill>
              <a:schemeClr val="tx1"/>
            </a:solidFill>
          </a:endParaRPr>
        </a:p>
      </dgm:t>
    </dgm:pt>
    <dgm:pt modelId="{99471FF5-7B19-4EB9-98E1-78B43466BCE9}" type="parTrans" cxnId="{4EB76582-D6C5-4190-A325-9DDE0DA124BF}">
      <dgm:prSet/>
      <dgm:spPr/>
      <dgm:t>
        <a:bodyPr/>
        <a:lstStyle/>
        <a:p>
          <a:endParaRPr lang="ru-RU"/>
        </a:p>
      </dgm:t>
    </dgm:pt>
    <dgm:pt modelId="{8E6B9A0C-F547-4C23-98DB-7FAC97ACDA3D}" type="sibTrans" cxnId="{4EB76582-D6C5-4190-A325-9DDE0DA124BF}">
      <dgm:prSet/>
      <dgm:spPr/>
      <dgm:t>
        <a:bodyPr/>
        <a:lstStyle/>
        <a:p>
          <a:endParaRPr lang="ru-RU"/>
        </a:p>
      </dgm:t>
    </dgm:pt>
    <dgm:pt modelId="{A9670660-BFE0-4CBC-B4D4-9F773DDE85DE}">
      <dgm:prSet phldrT="[Текст]" custT="1"/>
      <dgm:spPr/>
      <dgm:t>
        <a:bodyPr/>
        <a:lstStyle/>
        <a:p>
          <a:r>
            <a:rPr lang="en-US" sz="3200" dirty="0" smtClean="0"/>
            <a:t>Synthesis of blood </a:t>
          </a:r>
          <a:r>
            <a:rPr lang="en-US" sz="3200" b="1" dirty="0" smtClean="0">
              <a:solidFill>
                <a:srgbClr val="FF0000"/>
              </a:solidFill>
            </a:rPr>
            <a:t>glycoproteins</a:t>
          </a:r>
          <a:endParaRPr lang="ru-RU" sz="3200" b="1" dirty="0">
            <a:solidFill>
              <a:srgbClr val="FF0000"/>
            </a:solidFill>
          </a:endParaRPr>
        </a:p>
      </dgm:t>
    </dgm:pt>
    <dgm:pt modelId="{09A3D0C6-8214-4A93-91F9-C9D4C1A09B85}" type="parTrans" cxnId="{376B945C-20D5-4D60-BFF8-1740C6A9A81D}">
      <dgm:prSet/>
      <dgm:spPr/>
      <dgm:t>
        <a:bodyPr/>
        <a:lstStyle/>
        <a:p>
          <a:endParaRPr lang="ru-RU"/>
        </a:p>
      </dgm:t>
    </dgm:pt>
    <dgm:pt modelId="{9BAA56AF-E26E-46AB-BA45-9143FC403C30}" type="sibTrans" cxnId="{376B945C-20D5-4D60-BFF8-1740C6A9A81D}">
      <dgm:prSet/>
      <dgm:spPr/>
      <dgm:t>
        <a:bodyPr/>
        <a:lstStyle/>
        <a:p>
          <a:endParaRPr lang="ru-RU"/>
        </a:p>
      </dgm:t>
    </dgm:pt>
    <dgm:pt modelId="{CB9891F1-BDD0-4D12-BBE3-FDE2062BE6E3}">
      <dgm:prSet phldrT="[Текст]" custT="1"/>
      <dgm:spPr/>
      <dgm:t>
        <a:bodyPr/>
        <a:lstStyle/>
        <a:p>
          <a:r>
            <a:rPr lang="en-US" sz="1800" dirty="0" smtClean="0"/>
            <a:t>Formation </a:t>
          </a:r>
          <a:r>
            <a:rPr lang="en-US" sz="1800" b="1" dirty="0" smtClean="0">
              <a:solidFill>
                <a:srgbClr val="FF0000"/>
              </a:solidFill>
            </a:rPr>
            <a:t>of </a:t>
          </a:r>
          <a:r>
            <a:rPr lang="en-US" sz="1800" b="1" dirty="0" err="1" smtClean="0">
              <a:solidFill>
                <a:srgbClr val="FF0000"/>
              </a:solidFill>
            </a:rPr>
            <a:t>glucuronic</a:t>
          </a:r>
          <a:r>
            <a:rPr lang="en-US" sz="1800" b="1" dirty="0" smtClean="0">
              <a:solidFill>
                <a:srgbClr val="FF0000"/>
              </a:solidFill>
            </a:rPr>
            <a:t> acid </a:t>
          </a:r>
          <a:r>
            <a:rPr lang="en-US" sz="1800" dirty="0" smtClean="0"/>
            <a:t>- participates in the detoxification of exogenous and endogenous toxins (bilirubin), in the inactivation of hormones</a:t>
          </a:r>
          <a:endParaRPr lang="ru-RU" sz="1800" dirty="0"/>
        </a:p>
      </dgm:t>
    </dgm:pt>
    <dgm:pt modelId="{EAB62E17-CF35-4BCE-A606-3003D7F370C8}" type="parTrans" cxnId="{41064F49-308A-4E33-9364-014E183CC22C}">
      <dgm:prSet/>
      <dgm:spPr/>
      <dgm:t>
        <a:bodyPr/>
        <a:lstStyle/>
        <a:p>
          <a:endParaRPr lang="ru-RU"/>
        </a:p>
      </dgm:t>
    </dgm:pt>
    <dgm:pt modelId="{607952A8-CBAC-431F-BBB5-14A173A81901}" type="sibTrans" cxnId="{41064F49-308A-4E33-9364-014E183CC22C}">
      <dgm:prSet/>
      <dgm:spPr/>
      <dgm:t>
        <a:bodyPr/>
        <a:lstStyle/>
        <a:p>
          <a:endParaRPr lang="ru-RU"/>
        </a:p>
      </dgm:t>
    </dgm:pt>
    <dgm:pt modelId="{05AF53B4-B9C0-4B19-9F40-F9D32749F7A7}" type="pres">
      <dgm:prSet presAssocID="{9DFB2E58-45ED-4E65-ABF0-BADFF581733C}" presName="Name0" presStyleCnt="0">
        <dgm:presLayoutVars>
          <dgm:chMax val="7"/>
          <dgm:chPref val="7"/>
          <dgm:dir/>
        </dgm:presLayoutVars>
      </dgm:prSet>
      <dgm:spPr/>
      <dgm:t>
        <a:bodyPr/>
        <a:lstStyle/>
        <a:p>
          <a:endParaRPr lang="ru-RU"/>
        </a:p>
      </dgm:t>
    </dgm:pt>
    <dgm:pt modelId="{E01FEB32-AEDE-439E-BF90-2DDBDDD799D3}" type="pres">
      <dgm:prSet presAssocID="{9DFB2E58-45ED-4E65-ABF0-BADFF581733C}" presName="Name1" presStyleCnt="0"/>
      <dgm:spPr/>
    </dgm:pt>
    <dgm:pt modelId="{6F80DFB5-BC2B-4307-9ADE-69375FD64773}" type="pres">
      <dgm:prSet presAssocID="{9DFB2E58-45ED-4E65-ABF0-BADFF581733C}" presName="cycle" presStyleCnt="0"/>
      <dgm:spPr/>
    </dgm:pt>
    <dgm:pt modelId="{535B99B9-D73F-4F48-B6ED-3C5CAA001F64}" type="pres">
      <dgm:prSet presAssocID="{9DFB2E58-45ED-4E65-ABF0-BADFF581733C}" presName="srcNode" presStyleLbl="node1" presStyleIdx="0" presStyleCnt="5"/>
      <dgm:spPr/>
    </dgm:pt>
    <dgm:pt modelId="{57BB0A74-517C-4732-98F0-E39BD7F08CF3}" type="pres">
      <dgm:prSet presAssocID="{9DFB2E58-45ED-4E65-ABF0-BADFF581733C}" presName="conn" presStyleLbl="parChTrans1D2" presStyleIdx="0" presStyleCnt="1"/>
      <dgm:spPr/>
      <dgm:t>
        <a:bodyPr/>
        <a:lstStyle/>
        <a:p>
          <a:endParaRPr lang="ru-RU"/>
        </a:p>
      </dgm:t>
    </dgm:pt>
    <dgm:pt modelId="{6BA6A885-25F1-44EB-92E7-A03C5AFE0582}" type="pres">
      <dgm:prSet presAssocID="{9DFB2E58-45ED-4E65-ABF0-BADFF581733C}" presName="extraNode" presStyleLbl="node1" presStyleIdx="0" presStyleCnt="5"/>
      <dgm:spPr/>
    </dgm:pt>
    <dgm:pt modelId="{94396C13-5A8D-4722-80E0-3A821AF4F674}" type="pres">
      <dgm:prSet presAssocID="{9DFB2E58-45ED-4E65-ABF0-BADFF581733C}" presName="dstNode" presStyleLbl="node1" presStyleIdx="0" presStyleCnt="5"/>
      <dgm:spPr/>
    </dgm:pt>
    <dgm:pt modelId="{AB0AA5BE-C146-48B9-BD9A-2D2388F4DE12}" type="pres">
      <dgm:prSet presAssocID="{870AD62E-EBC0-4380-A18B-D960B0CC19DE}" presName="text_1" presStyleLbl="node1" presStyleIdx="0" presStyleCnt="5">
        <dgm:presLayoutVars>
          <dgm:bulletEnabled val="1"/>
        </dgm:presLayoutVars>
      </dgm:prSet>
      <dgm:spPr/>
      <dgm:t>
        <a:bodyPr/>
        <a:lstStyle/>
        <a:p>
          <a:endParaRPr lang="ru-RU"/>
        </a:p>
      </dgm:t>
    </dgm:pt>
    <dgm:pt modelId="{05DB2FBF-AB1B-4514-B7FE-6742B9E5F700}" type="pres">
      <dgm:prSet presAssocID="{870AD62E-EBC0-4380-A18B-D960B0CC19DE}" presName="accent_1" presStyleCnt="0"/>
      <dgm:spPr/>
    </dgm:pt>
    <dgm:pt modelId="{F6D757E7-8D08-4593-AF48-4C04F44390D9}" type="pres">
      <dgm:prSet presAssocID="{870AD62E-EBC0-4380-A18B-D960B0CC19DE}" presName="accentRepeatNode" presStyleLbl="solidFgAcc1" presStyleIdx="0" presStyleCnt="5"/>
      <dgm:spPr>
        <a:blipFill rotWithShape="0">
          <a:blip xmlns:r="http://schemas.openxmlformats.org/officeDocument/2006/relationships" r:embed="rId1"/>
          <a:stretch>
            <a:fillRect/>
          </a:stretch>
        </a:blipFill>
      </dgm:spPr>
    </dgm:pt>
    <dgm:pt modelId="{507F8898-5D4D-4045-8D71-11A9ABB9818A}" type="pres">
      <dgm:prSet presAssocID="{FEE28322-899B-424A-9E16-7A6AFCFEA3DC}" presName="text_2" presStyleLbl="node1" presStyleIdx="1" presStyleCnt="5" custScaleY="142670">
        <dgm:presLayoutVars>
          <dgm:bulletEnabled val="1"/>
        </dgm:presLayoutVars>
      </dgm:prSet>
      <dgm:spPr/>
      <dgm:t>
        <a:bodyPr/>
        <a:lstStyle/>
        <a:p>
          <a:endParaRPr lang="ru-RU"/>
        </a:p>
      </dgm:t>
    </dgm:pt>
    <dgm:pt modelId="{53639267-FBDB-44DF-A8F8-B6A03F8A7328}" type="pres">
      <dgm:prSet presAssocID="{FEE28322-899B-424A-9E16-7A6AFCFEA3DC}" presName="accent_2" presStyleCnt="0"/>
      <dgm:spPr/>
    </dgm:pt>
    <dgm:pt modelId="{C1049AF8-5A36-41A7-9266-4C1AB0EA9124}" type="pres">
      <dgm:prSet presAssocID="{FEE28322-899B-424A-9E16-7A6AFCFEA3DC}" presName="accentRepeatNode" presStyleLbl="solidFgAcc1" presStyleIdx="1" presStyleCnt="5"/>
      <dgm:spPr>
        <a:blipFill rotWithShape="0">
          <a:blip xmlns:r="http://schemas.openxmlformats.org/officeDocument/2006/relationships" r:embed="rId2"/>
          <a:stretch>
            <a:fillRect/>
          </a:stretch>
        </a:blipFill>
      </dgm:spPr>
    </dgm:pt>
    <dgm:pt modelId="{032E96CF-00D5-4ECB-957D-350F9750ED57}" type="pres">
      <dgm:prSet presAssocID="{D0D98FE9-7988-48B3-A1AF-E42378DBF4C6}" presName="text_3" presStyleLbl="node1" presStyleIdx="2" presStyleCnt="5">
        <dgm:presLayoutVars>
          <dgm:bulletEnabled val="1"/>
        </dgm:presLayoutVars>
      </dgm:prSet>
      <dgm:spPr/>
      <dgm:t>
        <a:bodyPr/>
        <a:lstStyle/>
        <a:p>
          <a:endParaRPr lang="ru-RU"/>
        </a:p>
      </dgm:t>
    </dgm:pt>
    <dgm:pt modelId="{6DE35623-CF09-4554-94AC-422BC76C9F39}" type="pres">
      <dgm:prSet presAssocID="{D0D98FE9-7988-48B3-A1AF-E42378DBF4C6}" presName="accent_3" presStyleCnt="0"/>
      <dgm:spPr/>
    </dgm:pt>
    <dgm:pt modelId="{CAB88279-CDBF-4044-94AF-CA36E016A53F}" type="pres">
      <dgm:prSet presAssocID="{D0D98FE9-7988-48B3-A1AF-E42378DBF4C6}" presName="accentRepeatNode" presStyleLbl="solidFgAcc1" presStyleIdx="2" presStyleCnt="5"/>
      <dgm:spPr>
        <a:blipFill rotWithShape="0">
          <a:blip xmlns:r="http://schemas.openxmlformats.org/officeDocument/2006/relationships" r:embed="rId3"/>
          <a:stretch>
            <a:fillRect/>
          </a:stretch>
        </a:blipFill>
      </dgm:spPr>
    </dgm:pt>
    <dgm:pt modelId="{71D1875C-B9D8-40A9-85F8-9B3A7BE5D451}" type="pres">
      <dgm:prSet presAssocID="{A9670660-BFE0-4CBC-B4D4-9F773DDE85DE}" presName="text_4" presStyleLbl="node1" presStyleIdx="3" presStyleCnt="5">
        <dgm:presLayoutVars>
          <dgm:bulletEnabled val="1"/>
        </dgm:presLayoutVars>
      </dgm:prSet>
      <dgm:spPr/>
      <dgm:t>
        <a:bodyPr/>
        <a:lstStyle/>
        <a:p>
          <a:endParaRPr lang="ru-RU"/>
        </a:p>
      </dgm:t>
    </dgm:pt>
    <dgm:pt modelId="{2F772467-DE62-4CBD-BFA7-D53169805E3F}" type="pres">
      <dgm:prSet presAssocID="{A9670660-BFE0-4CBC-B4D4-9F773DDE85DE}" presName="accent_4" presStyleCnt="0"/>
      <dgm:spPr/>
    </dgm:pt>
    <dgm:pt modelId="{6EECBADA-7435-492A-BE7E-46923A56E560}" type="pres">
      <dgm:prSet presAssocID="{A9670660-BFE0-4CBC-B4D4-9F773DDE85DE}" presName="accentRepeatNode" presStyleLbl="solidFgAcc1" presStyleIdx="3" presStyleCnt="5"/>
      <dgm:spPr>
        <a:blipFill rotWithShape="0">
          <a:blip xmlns:r="http://schemas.openxmlformats.org/officeDocument/2006/relationships" r:embed="rId4"/>
          <a:stretch>
            <a:fillRect/>
          </a:stretch>
        </a:blipFill>
      </dgm:spPr>
    </dgm:pt>
    <dgm:pt modelId="{4F1C7678-3B24-46BB-A5A7-875BCFEFDCA7}" type="pres">
      <dgm:prSet presAssocID="{CB9891F1-BDD0-4D12-BBE3-FDE2062BE6E3}" presName="text_5" presStyleLbl="node1" presStyleIdx="4" presStyleCnt="5">
        <dgm:presLayoutVars>
          <dgm:bulletEnabled val="1"/>
        </dgm:presLayoutVars>
      </dgm:prSet>
      <dgm:spPr/>
      <dgm:t>
        <a:bodyPr/>
        <a:lstStyle/>
        <a:p>
          <a:endParaRPr lang="ru-RU"/>
        </a:p>
      </dgm:t>
    </dgm:pt>
    <dgm:pt modelId="{7F82E4FC-395D-4019-AD73-13DB81CAFDA6}" type="pres">
      <dgm:prSet presAssocID="{CB9891F1-BDD0-4D12-BBE3-FDE2062BE6E3}" presName="accent_5" presStyleCnt="0"/>
      <dgm:spPr/>
    </dgm:pt>
    <dgm:pt modelId="{30669F79-9FC6-4012-B1C0-E6CFC0D80220}" type="pres">
      <dgm:prSet presAssocID="{CB9891F1-BDD0-4D12-BBE3-FDE2062BE6E3}" presName="accentRepeatNode" presStyleLbl="solidFgAcc1" presStyleIdx="4" presStyleCnt="5"/>
      <dgm:spPr>
        <a:blipFill rotWithShape="0">
          <a:blip xmlns:r="http://schemas.openxmlformats.org/officeDocument/2006/relationships" r:embed="rId5"/>
          <a:stretch>
            <a:fillRect/>
          </a:stretch>
        </a:blipFill>
      </dgm:spPr>
    </dgm:pt>
  </dgm:ptLst>
  <dgm:cxnLst>
    <dgm:cxn modelId="{B2F0592D-290E-4607-A998-884CBCB34454}" type="presOf" srcId="{FEE28322-899B-424A-9E16-7A6AFCFEA3DC}" destId="{507F8898-5D4D-4045-8D71-11A9ABB9818A}" srcOrd="0" destOrd="0" presId="urn:microsoft.com/office/officeart/2008/layout/VerticalCurvedList"/>
    <dgm:cxn modelId="{7B077753-3D19-4641-B589-9DEA5B27E156}" type="presOf" srcId="{A9670660-BFE0-4CBC-B4D4-9F773DDE85DE}" destId="{71D1875C-B9D8-40A9-85F8-9B3A7BE5D451}" srcOrd="0" destOrd="0" presId="urn:microsoft.com/office/officeart/2008/layout/VerticalCurvedList"/>
    <dgm:cxn modelId="{C0F51356-52D5-49F5-826B-5FBFF5A5F60E}" type="presOf" srcId="{870AD62E-EBC0-4380-A18B-D960B0CC19DE}" destId="{AB0AA5BE-C146-48B9-BD9A-2D2388F4DE12}" srcOrd="0" destOrd="0" presId="urn:microsoft.com/office/officeart/2008/layout/VerticalCurvedList"/>
    <dgm:cxn modelId="{920EC361-C55A-4B9E-B7F7-6AF3C317D9D9}" type="presOf" srcId="{9DFB2E58-45ED-4E65-ABF0-BADFF581733C}" destId="{05AF53B4-B9C0-4B19-9F40-F9D32749F7A7}" srcOrd="0" destOrd="0" presId="urn:microsoft.com/office/officeart/2008/layout/VerticalCurvedList"/>
    <dgm:cxn modelId="{41064F49-308A-4E33-9364-014E183CC22C}" srcId="{9DFB2E58-45ED-4E65-ABF0-BADFF581733C}" destId="{CB9891F1-BDD0-4D12-BBE3-FDE2062BE6E3}" srcOrd="4" destOrd="0" parTransId="{EAB62E17-CF35-4BCE-A606-3003D7F370C8}" sibTransId="{607952A8-CBAC-431F-BBB5-14A173A81901}"/>
    <dgm:cxn modelId="{ED55EECF-DB16-450F-9581-11F9C9DA76CD}" type="presOf" srcId="{D0D98FE9-7988-48B3-A1AF-E42378DBF4C6}" destId="{032E96CF-00D5-4ECB-957D-350F9750ED57}" srcOrd="0" destOrd="0" presId="urn:microsoft.com/office/officeart/2008/layout/VerticalCurvedList"/>
    <dgm:cxn modelId="{6E3B00EE-F973-4290-92EA-C23D67358E43}" srcId="{9DFB2E58-45ED-4E65-ABF0-BADFF581733C}" destId="{FEE28322-899B-424A-9E16-7A6AFCFEA3DC}" srcOrd="1" destOrd="0" parTransId="{DD803F7B-A2D3-4567-8408-4DB478BCC18E}" sibTransId="{76CB6219-2F5A-4087-B51B-CC724086DE70}"/>
    <dgm:cxn modelId="{73C8FF3A-8171-419F-81A6-FACE572A09A3}" type="presOf" srcId="{CB9891F1-BDD0-4D12-BBE3-FDE2062BE6E3}" destId="{4F1C7678-3B24-46BB-A5A7-875BCFEFDCA7}" srcOrd="0" destOrd="0" presId="urn:microsoft.com/office/officeart/2008/layout/VerticalCurvedList"/>
    <dgm:cxn modelId="{4EB76582-D6C5-4190-A325-9DDE0DA124BF}" srcId="{9DFB2E58-45ED-4E65-ABF0-BADFF581733C}" destId="{D0D98FE9-7988-48B3-A1AF-E42378DBF4C6}" srcOrd="2" destOrd="0" parTransId="{99471FF5-7B19-4EB9-98E1-78B43466BCE9}" sibTransId="{8E6B9A0C-F547-4C23-98DB-7FAC97ACDA3D}"/>
    <dgm:cxn modelId="{0CC958ED-2A58-4A0C-9D39-B26D3A63DE72}" srcId="{9DFB2E58-45ED-4E65-ABF0-BADFF581733C}" destId="{870AD62E-EBC0-4380-A18B-D960B0CC19DE}" srcOrd="0" destOrd="0" parTransId="{3DF66515-C2A8-4DC6-885D-A945AE9A03B0}" sibTransId="{FEC5694E-A4EC-41CF-827A-BDA48C8BAC8F}"/>
    <dgm:cxn modelId="{79A3A2A6-29BE-4B47-8C2A-62C0F0E73F08}" type="presOf" srcId="{FEC5694E-A4EC-41CF-827A-BDA48C8BAC8F}" destId="{57BB0A74-517C-4732-98F0-E39BD7F08CF3}" srcOrd="0" destOrd="0" presId="urn:microsoft.com/office/officeart/2008/layout/VerticalCurvedList"/>
    <dgm:cxn modelId="{376B945C-20D5-4D60-BFF8-1740C6A9A81D}" srcId="{9DFB2E58-45ED-4E65-ABF0-BADFF581733C}" destId="{A9670660-BFE0-4CBC-B4D4-9F773DDE85DE}" srcOrd="3" destOrd="0" parTransId="{09A3D0C6-8214-4A93-91F9-C9D4C1A09B85}" sibTransId="{9BAA56AF-E26E-46AB-BA45-9143FC403C30}"/>
    <dgm:cxn modelId="{9C15AB1E-B045-493B-ACBB-5BEAB53827EA}" type="presParOf" srcId="{05AF53B4-B9C0-4B19-9F40-F9D32749F7A7}" destId="{E01FEB32-AEDE-439E-BF90-2DDBDDD799D3}" srcOrd="0" destOrd="0" presId="urn:microsoft.com/office/officeart/2008/layout/VerticalCurvedList"/>
    <dgm:cxn modelId="{5BB2905E-4E57-4F5C-9F5F-6ED422FB543D}" type="presParOf" srcId="{E01FEB32-AEDE-439E-BF90-2DDBDDD799D3}" destId="{6F80DFB5-BC2B-4307-9ADE-69375FD64773}" srcOrd="0" destOrd="0" presId="urn:microsoft.com/office/officeart/2008/layout/VerticalCurvedList"/>
    <dgm:cxn modelId="{E4DDED39-3C3E-4915-ADF9-0DAB1E3CC97C}" type="presParOf" srcId="{6F80DFB5-BC2B-4307-9ADE-69375FD64773}" destId="{535B99B9-D73F-4F48-B6ED-3C5CAA001F64}" srcOrd="0" destOrd="0" presId="urn:microsoft.com/office/officeart/2008/layout/VerticalCurvedList"/>
    <dgm:cxn modelId="{753E1364-CA39-428D-8279-CBC9F897EC5B}" type="presParOf" srcId="{6F80DFB5-BC2B-4307-9ADE-69375FD64773}" destId="{57BB0A74-517C-4732-98F0-E39BD7F08CF3}" srcOrd="1" destOrd="0" presId="urn:microsoft.com/office/officeart/2008/layout/VerticalCurvedList"/>
    <dgm:cxn modelId="{4F798539-4573-4942-A15E-BC45E7510B08}" type="presParOf" srcId="{6F80DFB5-BC2B-4307-9ADE-69375FD64773}" destId="{6BA6A885-25F1-44EB-92E7-A03C5AFE0582}" srcOrd="2" destOrd="0" presId="urn:microsoft.com/office/officeart/2008/layout/VerticalCurvedList"/>
    <dgm:cxn modelId="{6756C0B6-B1CD-4FBD-92F9-7201B65EFDAA}" type="presParOf" srcId="{6F80DFB5-BC2B-4307-9ADE-69375FD64773}" destId="{94396C13-5A8D-4722-80E0-3A821AF4F674}" srcOrd="3" destOrd="0" presId="urn:microsoft.com/office/officeart/2008/layout/VerticalCurvedList"/>
    <dgm:cxn modelId="{B090B6C3-B178-43CD-BAB0-FCE424C85D36}" type="presParOf" srcId="{E01FEB32-AEDE-439E-BF90-2DDBDDD799D3}" destId="{AB0AA5BE-C146-48B9-BD9A-2D2388F4DE12}" srcOrd="1" destOrd="0" presId="urn:microsoft.com/office/officeart/2008/layout/VerticalCurvedList"/>
    <dgm:cxn modelId="{BCCB583A-D547-46B8-B5C2-8D7050186C94}" type="presParOf" srcId="{E01FEB32-AEDE-439E-BF90-2DDBDDD799D3}" destId="{05DB2FBF-AB1B-4514-B7FE-6742B9E5F700}" srcOrd="2" destOrd="0" presId="urn:microsoft.com/office/officeart/2008/layout/VerticalCurvedList"/>
    <dgm:cxn modelId="{AA386059-C267-4A2F-A1AE-56776F48D7F3}" type="presParOf" srcId="{05DB2FBF-AB1B-4514-B7FE-6742B9E5F700}" destId="{F6D757E7-8D08-4593-AF48-4C04F44390D9}" srcOrd="0" destOrd="0" presId="urn:microsoft.com/office/officeart/2008/layout/VerticalCurvedList"/>
    <dgm:cxn modelId="{27766AD5-B13C-47FE-A3AE-4E2CA391B599}" type="presParOf" srcId="{E01FEB32-AEDE-439E-BF90-2DDBDDD799D3}" destId="{507F8898-5D4D-4045-8D71-11A9ABB9818A}" srcOrd="3" destOrd="0" presId="urn:microsoft.com/office/officeart/2008/layout/VerticalCurvedList"/>
    <dgm:cxn modelId="{426BE413-1CD8-490B-A530-8560039F5301}" type="presParOf" srcId="{E01FEB32-AEDE-439E-BF90-2DDBDDD799D3}" destId="{53639267-FBDB-44DF-A8F8-B6A03F8A7328}" srcOrd="4" destOrd="0" presId="urn:microsoft.com/office/officeart/2008/layout/VerticalCurvedList"/>
    <dgm:cxn modelId="{8D3221C3-801D-4FE6-B5EC-11D1AB5F1FE7}" type="presParOf" srcId="{53639267-FBDB-44DF-A8F8-B6A03F8A7328}" destId="{C1049AF8-5A36-41A7-9266-4C1AB0EA9124}" srcOrd="0" destOrd="0" presId="urn:microsoft.com/office/officeart/2008/layout/VerticalCurvedList"/>
    <dgm:cxn modelId="{AD564BFC-7697-4EBF-888B-2706062B77F4}" type="presParOf" srcId="{E01FEB32-AEDE-439E-BF90-2DDBDDD799D3}" destId="{032E96CF-00D5-4ECB-957D-350F9750ED57}" srcOrd="5" destOrd="0" presId="urn:microsoft.com/office/officeart/2008/layout/VerticalCurvedList"/>
    <dgm:cxn modelId="{7075E011-DB69-424A-8CBB-38434C453378}" type="presParOf" srcId="{E01FEB32-AEDE-439E-BF90-2DDBDDD799D3}" destId="{6DE35623-CF09-4554-94AC-422BC76C9F39}" srcOrd="6" destOrd="0" presId="urn:microsoft.com/office/officeart/2008/layout/VerticalCurvedList"/>
    <dgm:cxn modelId="{5AF34734-6326-4BD6-9A06-96DCC22D9D05}" type="presParOf" srcId="{6DE35623-CF09-4554-94AC-422BC76C9F39}" destId="{CAB88279-CDBF-4044-94AF-CA36E016A53F}" srcOrd="0" destOrd="0" presId="urn:microsoft.com/office/officeart/2008/layout/VerticalCurvedList"/>
    <dgm:cxn modelId="{6DF4D558-8488-4936-A494-7E09665AEB29}" type="presParOf" srcId="{E01FEB32-AEDE-439E-BF90-2DDBDDD799D3}" destId="{71D1875C-B9D8-40A9-85F8-9B3A7BE5D451}" srcOrd="7" destOrd="0" presId="urn:microsoft.com/office/officeart/2008/layout/VerticalCurvedList"/>
    <dgm:cxn modelId="{36FF1309-A77C-40FB-9798-7FD4B1624986}" type="presParOf" srcId="{E01FEB32-AEDE-439E-BF90-2DDBDDD799D3}" destId="{2F772467-DE62-4CBD-BFA7-D53169805E3F}" srcOrd="8" destOrd="0" presId="urn:microsoft.com/office/officeart/2008/layout/VerticalCurvedList"/>
    <dgm:cxn modelId="{036812C4-7177-40FE-A64F-688889BA79D6}" type="presParOf" srcId="{2F772467-DE62-4CBD-BFA7-D53169805E3F}" destId="{6EECBADA-7435-492A-BE7E-46923A56E560}" srcOrd="0" destOrd="0" presId="urn:microsoft.com/office/officeart/2008/layout/VerticalCurvedList"/>
    <dgm:cxn modelId="{F61FCE56-819C-441D-AAB0-48E3E332538C}" type="presParOf" srcId="{E01FEB32-AEDE-439E-BF90-2DDBDDD799D3}" destId="{4F1C7678-3B24-46BB-A5A7-875BCFEFDCA7}" srcOrd="9" destOrd="0" presId="urn:microsoft.com/office/officeart/2008/layout/VerticalCurvedList"/>
    <dgm:cxn modelId="{41035F9C-9BF0-444D-85AD-1967345F7D84}" type="presParOf" srcId="{E01FEB32-AEDE-439E-BF90-2DDBDDD799D3}" destId="{7F82E4FC-395D-4019-AD73-13DB81CAFDA6}" srcOrd="10" destOrd="0" presId="urn:microsoft.com/office/officeart/2008/layout/VerticalCurvedList"/>
    <dgm:cxn modelId="{0F4BBA81-3658-41D0-A9D4-F74F699B8B13}" type="presParOf" srcId="{7F82E4FC-395D-4019-AD73-13DB81CAFDA6}" destId="{30669F79-9FC6-4012-B1C0-E6CFC0D8022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9B793-57A5-4D80-89F9-39601CF36F97}">
      <dsp:nvSpPr>
        <dsp:cNvPr id="0" name=""/>
        <dsp:cNvSpPr/>
      </dsp:nvSpPr>
      <dsp:spPr>
        <a:xfrm>
          <a:off x="0" y="0"/>
          <a:ext cx="7848872" cy="1822702"/>
        </a:xfrm>
        <a:prstGeom prst="roundRect">
          <a:avLst>
            <a:gd name="adj" fmla="val 10000"/>
          </a:avLst>
        </a:prstGeom>
        <a:solidFill>
          <a:schemeClr val="accent2">
            <a:lumMod val="40000"/>
            <a:lumOff val="60000"/>
          </a:schemeClr>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n-US" sz="3000" kern="1200" dirty="0" smtClean="0"/>
            <a:t>Energy Production</a:t>
          </a:r>
          <a:endParaRPr lang="ru-RU" sz="3000" kern="1200" dirty="0"/>
        </a:p>
        <a:p>
          <a:pPr marL="228600" lvl="1" indent="-228600" algn="l" defTabSz="1022350">
            <a:lnSpc>
              <a:spcPct val="90000"/>
            </a:lnSpc>
            <a:spcBef>
              <a:spcPct val="0"/>
            </a:spcBef>
            <a:spcAft>
              <a:spcPct val="15000"/>
            </a:spcAft>
            <a:buChar char="••"/>
          </a:pPr>
          <a:r>
            <a:rPr lang="en-GB" sz="2300" kern="1200" dirty="0" smtClean="0"/>
            <a:t>O</a:t>
          </a:r>
          <a:r>
            <a:rPr lang="en-US" sz="2300" kern="1200" dirty="0" err="1" smtClean="0"/>
            <a:t>xidation</a:t>
          </a:r>
          <a:r>
            <a:rPr lang="en-US" sz="2300" kern="1200" dirty="0" smtClean="0"/>
            <a:t> of 1 g of carbohydrates releases 17.4 kJ of energy</a:t>
          </a:r>
          <a:r>
            <a:rPr lang="ru-RU" sz="2300" kern="1200" dirty="0" smtClean="0"/>
            <a:t> (4,1 </a:t>
          </a:r>
          <a:r>
            <a:rPr lang="en-GB" sz="2300" kern="1200" dirty="0" smtClean="0"/>
            <a:t>kcal)</a:t>
          </a:r>
          <a:endParaRPr lang="ru-RU" sz="2300" kern="1200" dirty="0"/>
        </a:p>
      </dsp:txBody>
      <dsp:txXfrm>
        <a:off x="1752044" y="0"/>
        <a:ext cx="6096827" cy="1822702"/>
      </dsp:txXfrm>
    </dsp:sp>
    <dsp:sp modelId="{2CC38463-20D8-4BCA-99E3-F0DA8838D045}">
      <dsp:nvSpPr>
        <dsp:cNvPr id="0" name=""/>
        <dsp:cNvSpPr/>
      </dsp:nvSpPr>
      <dsp:spPr>
        <a:xfrm>
          <a:off x="182270" y="182270"/>
          <a:ext cx="1569774" cy="1458162"/>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3BB625-EAE7-48C6-8B32-035645092335}">
      <dsp:nvSpPr>
        <dsp:cNvPr id="0" name=""/>
        <dsp:cNvSpPr/>
      </dsp:nvSpPr>
      <dsp:spPr>
        <a:xfrm>
          <a:off x="0" y="2004972"/>
          <a:ext cx="7848872" cy="1822702"/>
        </a:xfrm>
        <a:prstGeom prst="roundRect">
          <a:avLst>
            <a:gd name="adj" fmla="val 10000"/>
          </a:avLst>
        </a:prstGeom>
        <a:solidFill>
          <a:schemeClr val="accent2">
            <a:lumMod val="40000"/>
            <a:lumOff val="60000"/>
          </a:schemeClr>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n-US" sz="3000" kern="1200" dirty="0" smtClean="0"/>
            <a:t>Building Macromolecules</a:t>
          </a:r>
          <a:endParaRPr lang="ru-RU" sz="3000" kern="1200" dirty="0"/>
        </a:p>
        <a:p>
          <a:pPr marL="228600" lvl="1" indent="-228600" algn="l" defTabSz="1022350">
            <a:lnSpc>
              <a:spcPct val="90000"/>
            </a:lnSpc>
            <a:spcBef>
              <a:spcPct val="0"/>
            </a:spcBef>
            <a:spcAft>
              <a:spcPct val="15000"/>
            </a:spcAft>
            <a:buChar char="••"/>
          </a:pPr>
          <a:r>
            <a:rPr lang="en-US" sz="2300" kern="1200" dirty="0" smtClean="0"/>
            <a:t>participate in the construction of various molecules (glycoproteins, complex lipids, nucleic acids)</a:t>
          </a:r>
          <a:endParaRPr lang="ru-RU" sz="2300" kern="1200" dirty="0"/>
        </a:p>
      </dsp:txBody>
      <dsp:txXfrm>
        <a:off x="1752044" y="2004972"/>
        <a:ext cx="6096827" cy="1822702"/>
      </dsp:txXfrm>
    </dsp:sp>
    <dsp:sp modelId="{9CEAAFE6-DCF3-48ED-B5AA-1B74CA8EEFF1}">
      <dsp:nvSpPr>
        <dsp:cNvPr id="0" name=""/>
        <dsp:cNvSpPr/>
      </dsp:nvSpPr>
      <dsp:spPr>
        <a:xfrm>
          <a:off x="182270" y="2187243"/>
          <a:ext cx="1569774" cy="1458162"/>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C04063-D520-4265-90D1-61A64F3BE914}">
      <dsp:nvSpPr>
        <dsp:cNvPr id="0" name=""/>
        <dsp:cNvSpPr/>
      </dsp:nvSpPr>
      <dsp:spPr>
        <a:xfrm>
          <a:off x="0" y="4009945"/>
          <a:ext cx="7848872" cy="1822702"/>
        </a:xfrm>
        <a:prstGeom prst="roundRect">
          <a:avLst>
            <a:gd name="adj" fmla="val 10000"/>
          </a:avLst>
        </a:prstGeom>
        <a:solidFill>
          <a:schemeClr val="accent2">
            <a:lumMod val="40000"/>
            <a:lumOff val="60000"/>
          </a:schemeClr>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n-US" sz="3000" kern="1200" dirty="0" smtClean="0"/>
            <a:t>Energy Storage</a:t>
          </a:r>
          <a:endParaRPr lang="ru-RU" sz="3000" kern="1200" dirty="0"/>
        </a:p>
        <a:p>
          <a:pPr marL="228600" lvl="1" indent="-228600" algn="l" defTabSz="1022350">
            <a:lnSpc>
              <a:spcPct val="90000"/>
            </a:lnSpc>
            <a:spcBef>
              <a:spcPct val="0"/>
            </a:spcBef>
            <a:spcAft>
              <a:spcPct val="15000"/>
            </a:spcAft>
            <a:buChar char="••"/>
          </a:pPr>
          <a:r>
            <a:rPr lang="en-US" sz="2300" kern="1200" dirty="0" smtClean="0"/>
            <a:t>carbohydrates accumulate in skeletal muscle, liver and other tissues as glycogen</a:t>
          </a:r>
          <a:endParaRPr lang="ru-RU" sz="2300" kern="1200" dirty="0"/>
        </a:p>
      </dsp:txBody>
      <dsp:txXfrm>
        <a:off x="1752044" y="4009945"/>
        <a:ext cx="6096827" cy="1822702"/>
      </dsp:txXfrm>
    </dsp:sp>
    <dsp:sp modelId="{866F795C-CA0E-4522-9C33-A167BA39AD9E}">
      <dsp:nvSpPr>
        <dsp:cNvPr id="0" name=""/>
        <dsp:cNvSpPr/>
      </dsp:nvSpPr>
      <dsp:spPr>
        <a:xfrm>
          <a:off x="182270" y="4192215"/>
          <a:ext cx="1569774" cy="1458162"/>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9B793-57A5-4D80-89F9-39601CF36F97}">
      <dsp:nvSpPr>
        <dsp:cNvPr id="0" name=""/>
        <dsp:cNvSpPr/>
      </dsp:nvSpPr>
      <dsp:spPr>
        <a:xfrm>
          <a:off x="0" y="0"/>
          <a:ext cx="7848872" cy="1822702"/>
        </a:xfrm>
        <a:prstGeom prst="roundRect">
          <a:avLst>
            <a:gd name="adj" fmla="val 10000"/>
          </a:avLst>
        </a:prstGeom>
        <a:solidFill>
          <a:schemeClr val="accent2">
            <a:lumMod val="40000"/>
            <a:lumOff val="60000"/>
          </a:schemeClr>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GB" sz="2200" kern="1200" dirty="0" smtClean="0"/>
            <a:t>Protective function</a:t>
          </a:r>
          <a:endParaRPr lang="ru-RU" sz="2200" kern="1200" dirty="0"/>
        </a:p>
        <a:p>
          <a:pPr marL="171450" lvl="1" indent="-171450" algn="l" defTabSz="755650">
            <a:lnSpc>
              <a:spcPct val="90000"/>
            </a:lnSpc>
            <a:spcBef>
              <a:spcPct val="0"/>
            </a:spcBef>
            <a:spcAft>
              <a:spcPct val="15000"/>
            </a:spcAft>
            <a:buChar char="••"/>
          </a:pPr>
          <a:r>
            <a:rPr lang="ru-RU" sz="1700" kern="1200" dirty="0" smtClean="0"/>
            <a:t>С</a:t>
          </a:r>
          <a:r>
            <a:rPr lang="en-US" sz="1700" kern="1200" dirty="0" err="1" smtClean="0"/>
            <a:t>omplex</a:t>
          </a:r>
          <a:r>
            <a:rPr lang="en-US" sz="1700" kern="1200" dirty="0" smtClean="0"/>
            <a:t> carbohydrates are part of the components of the immune system</a:t>
          </a:r>
          <a:endParaRPr lang="ru-RU" sz="1700" kern="1200" dirty="0"/>
        </a:p>
        <a:p>
          <a:pPr marL="171450" lvl="1" indent="-171450" algn="l" defTabSz="755650">
            <a:lnSpc>
              <a:spcPct val="90000"/>
            </a:lnSpc>
            <a:spcBef>
              <a:spcPct val="0"/>
            </a:spcBef>
            <a:spcAft>
              <a:spcPct val="15000"/>
            </a:spcAft>
            <a:buChar char="••"/>
          </a:pPr>
          <a:r>
            <a:rPr lang="en-US" sz="1700" kern="1200" dirty="0" err="1" smtClean="0"/>
            <a:t>mucopolysaccharides</a:t>
          </a:r>
          <a:r>
            <a:rPr lang="en-US" sz="1700" kern="1200" dirty="0" smtClean="0"/>
            <a:t> are located on mucous membranes and protect against the penetration of bacteria, viruses, and mechanical damage</a:t>
          </a:r>
          <a:endParaRPr lang="ru-RU" sz="1700" kern="1200" dirty="0"/>
        </a:p>
      </dsp:txBody>
      <dsp:txXfrm>
        <a:off x="1752044" y="0"/>
        <a:ext cx="6096827" cy="1822702"/>
      </dsp:txXfrm>
    </dsp:sp>
    <dsp:sp modelId="{2CC38463-20D8-4BCA-99E3-F0DA8838D045}">
      <dsp:nvSpPr>
        <dsp:cNvPr id="0" name=""/>
        <dsp:cNvSpPr/>
      </dsp:nvSpPr>
      <dsp:spPr>
        <a:xfrm>
          <a:off x="144014" y="144022"/>
          <a:ext cx="1569774" cy="1458162"/>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3BB625-EAE7-48C6-8B32-035645092335}">
      <dsp:nvSpPr>
        <dsp:cNvPr id="0" name=""/>
        <dsp:cNvSpPr/>
      </dsp:nvSpPr>
      <dsp:spPr>
        <a:xfrm>
          <a:off x="0" y="2004972"/>
          <a:ext cx="7848872" cy="1822702"/>
        </a:xfrm>
        <a:prstGeom prst="roundRect">
          <a:avLst>
            <a:gd name="adj" fmla="val 10000"/>
          </a:avLst>
        </a:prstGeom>
        <a:solidFill>
          <a:schemeClr val="accent2">
            <a:lumMod val="40000"/>
            <a:lumOff val="60000"/>
          </a:schemeClr>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t>Regulatory function</a:t>
          </a:r>
          <a:endParaRPr lang="ru-RU" sz="2200" kern="1200" dirty="0"/>
        </a:p>
        <a:p>
          <a:pPr marL="171450" lvl="1" indent="-171450" algn="l" defTabSz="755650">
            <a:lnSpc>
              <a:spcPct val="90000"/>
            </a:lnSpc>
            <a:spcBef>
              <a:spcPct val="0"/>
            </a:spcBef>
            <a:spcAft>
              <a:spcPct val="15000"/>
            </a:spcAft>
            <a:buChar char="••"/>
          </a:pPr>
          <a:r>
            <a:rPr lang="en-US" sz="1700" kern="1200" dirty="0" smtClean="0"/>
            <a:t>dietary fiber is not digested in the intestines, but activates intestinal motor function, enzymes, improves digestion and absorption of nutrients</a:t>
          </a:r>
          <a:endParaRPr lang="ru-RU" sz="1700" kern="1200" dirty="0"/>
        </a:p>
      </dsp:txBody>
      <dsp:txXfrm>
        <a:off x="1752044" y="2004972"/>
        <a:ext cx="6096827" cy="1822702"/>
      </dsp:txXfrm>
    </dsp:sp>
    <dsp:sp modelId="{9CEAAFE6-DCF3-48ED-B5AA-1B74CA8EEFF1}">
      <dsp:nvSpPr>
        <dsp:cNvPr id="0" name=""/>
        <dsp:cNvSpPr/>
      </dsp:nvSpPr>
      <dsp:spPr>
        <a:xfrm>
          <a:off x="182270" y="2187243"/>
          <a:ext cx="1569774" cy="1458162"/>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C04063-D520-4265-90D1-61A64F3BE914}">
      <dsp:nvSpPr>
        <dsp:cNvPr id="0" name=""/>
        <dsp:cNvSpPr/>
      </dsp:nvSpPr>
      <dsp:spPr>
        <a:xfrm>
          <a:off x="0" y="4009945"/>
          <a:ext cx="7848872" cy="1822702"/>
        </a:xfrm>
        <a:prstGeom prst="roundRect">
          <a:avLst>
            <a:gd name="adj" fmla="val 10000"/>
          </a:avLst>
        </a:prstGeom>
        <a:solidFill>
          <a:schemeClr val="accent2">
            <a:lumMod val="40000"/>
            <a:lumOff val="60000"/>
          </a:schemeClr>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GB" sz="2200" kern="1200" dirty="0" smtClean="0"/>
            <a:t>S</a:t>
          </a:r>
          <a:r>
            <a:rPr lang="en-US" sz="2200" kern="1200" dirty="0" err="1" smtClean="0"/>
            <a:t>pecific</a:t>
          </a:r>
          <a:r>
            <a:rPr lang="en-US" sz="2200" kern="1200" dirty="0" smtClean="0"/>
            <a:t> functions</a:t>
          </a:r>
          <a:endParaRPr lang="ru-RU" sz="2200" kern="1200" dirty="0"/>
        </a:p>
        <a:p>
          <a:pPr marL="171450" lvl="1" indent="-171450" algn="l" defTabSz="755650">
            <a:lnSpc>
              <a:spcPct val="90000"/>
            </a:lnSpc>
            <a:spcBef>
              <a:spcPct val="0"/>
            </a:spcBef>
            <a:spcAft>
              <a:spcPct val="15000"/>
            </a:spcAft>
            <a:buChar char="••"/>
          </a:pPr>
          <a:r>
            <a:rPr lang="en-US" sz="1700" kern="1200" dirty="0" smtClean="0"/>
            <a:t>provide the specificity of blood groups, act as an anticoagulants</a:t>
          </a:r>
          <a:endParaRPr lang="ru-RU" sz="1700" kern="1200" dirty="0"/>
        </a:p>
        <a:p>
          <a:pPr marL="171450" lvl="1" indent="-171450" algn="l" defTabSz="755650">
            <a:lnSpc>
              <a:spcPct val="90000"/>
            </a:lnSpc>
            <a:spcBef>
              <a:spcPct val="0"/>
            </a:spcBef>
            <a:spcAft>
              <a:spcPct val="15000"/>
            </a:spcAft>
            <a:buChar char="••"/>
          </a:pPr>
          <a:r>
            <a:rPr lang="en-US" sz="1700" kern="1200" dirty="0" smtClean="0"/>
            <a:t>are receptors of a number of hormones, pharmacological substances, have an antitumor effect</a:t>
          </a:r>
          <a:endParaRPr lang="ru-RU" sz="1700" kern="1200" dirty="0"/>
        </a:p>
      </dsp:txBody>
      <dsp:txXfrm>
        <a:off x="1752044" y="4009945"/>
        <a:ext cx="6096827" cy="1822702"/>
      </dsp:txXfrm>
    </dsp:sp>
    <dsp:sp modelId="{866F795C-CA0E-4522-9C33-A167BA39AD9E}">
      <dsp:nvSpPr>
        <dsp:cNvPr id="0" name=""/>
        <dsp:cNvSpPr/>
      </dsp:nvSpPr>
      <dsp:spPr>
        <a:xfrm>
          <a:off x="182270" y="4192215"/>
          <a:ext cx="1569774" cy="1458162"/>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D9B86-A181-41CF-A693-835B4B4C0D3F}">
      <dsp:nvSpPr>
        <dsp:cNvPr id="0" name=""/>
        <dsp:cNvSpPr/>
      </dsp:nvSpPr>
      <dsp:spPr>
        <a:xfrm>
          <a:off x="0" y="0"/>
          <a:ext cx="8856984" cy="1913674"/>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altLang="ru-RU" sz="2400" b="1" kern="1200" dirty="0" err="1" smtClean="0">
              <a:solidFill>
                <a:srgbClr val="000000"/>
              </a:solidFill>
              <a:latin typeface="Calibri" pitchFamily="32" charset="0"/>
            </a:rPr>
            <a:t>Trehalose</a:t>
          </a:r>
          <a:endParaRPr lang="ru-RU" altLang="ru-RU" sz="2400" b="1" kern="1200" dirty="0" smtClean="0">
            <a:solidFill>
              <a:srgbClr val="000000"/>
            </a:solidFill>
            <a:latin typeface="Calibri" pitchFamily="32" charset="0"/>
          </a:endParaRPr>
        </a:p>
        <a:p>
          <a:pPr lvl="0" algn="l" defTabSz="1066800">
            <a:lnSpc>
              <a:spcPct val="90000"/>
            </a:lnSpc>
            <a:spcBef>
              <a:spcPct val="0"/>
            </a:spcBef>
            <a:spcAft>
              <a:spcPct val="35000"/>
            </a:spcAft>
          </a:pPr>
          <a:r>
            <a:rPr lang="en-US" altLang="ru-RU" sz="2400" b="0" kern="1200" dirty="0" smtClean="0">
              <a:solidFill>
                <a:srgbClr val="000000"/>
              </a:solidFill>
              <a:latin typeface="Calibri" pitchFamily="32" charset="0"/>
            </a:rPr>
            <a:t>disaccharide, "mushroom sugar"</a:t>
          </a:r>
          <a:endParaRPr lang="ru-RU" altLang="ru-RU" sz="2400" b="0" kern="1200" dirty="0" smtClean="0">
            <a:solidFill>
              <a:srgbClr val="000000"/>
            </a:solidFill>
            <a:latin typeface="Calibri" pitchFamily="32" charset="0"/>
          </a:endParaRPr>
        </a:p>
        <a:p>
          <a:pPr lvl="0" algn="l" defTabSz="1066800">
            <a:lnSpc>
              <a:spcPct val="90000"/>
            </a:lnSpc>
            <a:spcBef>
              <a:spcPct val="0"/>
            </a:spcBef>
            <a:spcAft>
              <a:spcPct val="35000"/>
            </a:spcAft>
          </a:pPr>
          <a:r>
            <a:rPr lang="en-US" altLang="ru-RU" sz="2400" b="0" kern="1200" dirty="0" smtClean="0">
              <a:solidFill>
                <a:srgbClr val="000000"/>
              </a:solidFill>
              <a:latin typeface="Calibri" pitchFamily="32" charset="0"/>
            </a:rPr>
            <a:t>main carbohydrate of insect </a:t>
          </a:r>
          <a:r>
            <a:rPr lang="en-US" altLang="ru-RU" sz="2400" b="0" kern="1200" dirty="0" err="1" smtClean="0">
              <a:solidFill>
                <a:srgbClr val="000000"/>
              </a:solidFill>
              <a:latin typeface="Calibri" pitchFamily="32" charset="0"/>
            </a:rPr>
            <a:t>hemolymph</a:t>
          </a:r>
          <a:endParaRPr lang="ru-RU" sz="2400" b="0" kern="1200" dirty="0"/>
        </a:p>
      </dsp:txBody>
      <dsp:txXfrm>
        <a:off x="1962764" y="0"/>
        <a:ext cx="6894219" cy="1913674"/>
      </dsp:txXfrm>
    </dsp:sp>
    <dsp:sp modelId="{D03183E7-AE51-45F1-85B2-E8CAE51A4CC3}">
      <dsp:nvSpPr>
        <dsp:cNvPr id="0" name=""/>
        <dsp:cNvSpPr/>
      </dsp:nvSpPr>
      <dsp:spPr>
        <a:xfrm>
          <a:off x="191367" y="191367"/>
          <a:ext cx="1771396" cy="1530939"/>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C667F42-4931-4F60-B730-97215FA78B8B}">
      <dsp:nvSpPr>
        <dsp:cNvPr id="0" name=""/>
        <dsp:cNvSpPr/>
      </dsp:nvSpPr>
      <dsp:spPr>
        <a:xfrm>
          <a:off x="0" y="2105041"/>
          <a:ext cx="8856984" cy="1913674"/>
        </a:xfrm>
        <a:prstGeom prst="roundRect">
          <a:avLst>
            <a:gd name="adj" fmla="val 1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t>Raffinose</a:t>
          </a:r>
          <a:endParaRPr lang="ru-RU" sz="2400" b="1" kern="1200" dirty="0" smtClean="0"/>
        </a:p>
        <a:p>
          <a:pPr lvl="0" algn="l" defTabSz="1066800">
            <a:lnSpc>
              <a:spcPct val="90000"/>
            </a:lnSpc>
            <a:spcBef>
              <a:spcPct val="0"/>
            </a:spcBef>
            <a:spcAft>
              <a:spcPct val="35000"/>
            </a:spcAft>
          </a:pPr>
          <a:r>
            <a:rPr lang="en-US" sz="2400" b="0" kern="1200" dirty="0" err="1" smtClean="0"/>
            <a:t>trisaccharide</a:t>
          </a:r>
          <a:r>
            <a:rPr lang="en-US" sz="2400" b="0" kern="1200" dirty="0" smtClean="0"/>
            <a:t> (galactose + glucose + fructose)</a:t>
          </a:r>
          <a:endParaRPr lang="ru-RU" sz="2400" b="0" kern="1200" dirty="0" smtClean="0"/>
        </a:p>
        <a:p>
          <a:pPr lvl="0" algn="l" defTabSz="1066800">
            <a:lnSpc>
              <a:spcPct val="90000"/>
            </a:lnSpc>
            <a:spcBef>
              <a:spcPct val="0"/>
            </a:spcBef>
            <a:spcAft>
              <a:spcPct val="35000"/>
            </a:spcAft>
          </a:pPr>
          <a:r>
            <a:rPr lang="en-US" sz="2400" b="0" kern="1200" dirty="0" smtClean="0"/>
            <a:t>found in sugar beets</a:t>
          </a:r>
          <a:endParaRPr lang="ru-RU" sz="2400" b="0" kern="1200" dirty="0"/>
        </a:p>
      </dsp:txBody>
      <dsp:txXfrm>
        <a:off x="1962764" y="2105041"/>
        <a:ext cx="6894219" cy="1913674"/>
      </dsp:txXfrm>
    </dsp:sp>
    <dsp:sp modelId="{B9F070E4-6815-4837-A73B-1AE987AFFB53}">
      <dsp:nvSpPr>
        <dsp:cNvPr id="0" name=""/>
        <dsp:cNvSpPr/>
      </dsp:nvSpPr>
      <dsp:spPr>
        <a:xfrm>
          <a:off x="191367" y="2296409"/>
          <a:ext cx="1771396" cy="1530939"/>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30511DE7-8C00-46E9-A43A-B3534A758EB5}">
      <dsp:nvSpPr>
        <dsp:cNvPr id="0" name=""/>
        <dsp:cNvSpPr/>
      </dsp:nvSpPr>
      <dsp:spPr>
        <a:xfrm>
          <a:off x="0" y="4210083"/>
          <a:ext cx="8856984" cy="1913674"/>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t>Stachyose</a:t>
          </a:r>
          <a:endParaRPr lang="ru-RU" sz="2400" b="1" kern="1200" dirty="0" smtClean="0"/>
        </a:p>
        <a:p>
          <a:pPr lvl="0" algn="l" defTabSz="1066800">
            <a:lnSpc>
              <a:spcPct val="90000"/>
            </a:lnSpc>
            <a:spcBef>
              <a:spcPct val="0"/>
            </a:spcBef>
            <a:spcAft>
              <a:spcPct val="35000"/>
            </a:spcAft>
          </a:pPr>
          <a:r>
            <a:rPr lang="en-US" sz="2400" b="0" kern="1200" dirty="0" err="1" smtClean="0"/>
            <a:t>tetrasaccharide</a:t>
          </a:r>
          <a:r>
            <a:rPr lang="en-US" sz="2400" b="0" kern="1200" dirty="0" smtClean="0"/>
            <a:t> (2 galactose + 1 glucose + 1 fructose)</a:t>
          </a:r>
          <a:endParaRPr lang="ru-RU" sz="2400" b="0" kern="1200" dirty="0" smtClean="0"/>
        </a:p>
        <a:p>
          <a:pPr lvl="0" algn="l" defTabSz="1066800">
            <a:lnSpc>
              <a:spcPct val="90000"/>
            </a:lnSpc>
            <a:spcBef>
              <a:spcPct val="0"/>
            </a:spcBef>
            <a:spcAft>
              <a:spcPct val="35000"/>
            </a:spcAft>
          </a:pPr>
          <a:r>
            <a:rPr lang="en-US" sz="2400" b="0" kern="1200" dirty="0" smtClean="0"/>
            <a:t>found in the roots of </a:t>
          </a:r>
          <a:r>
            <a:rPr lang="en-US" sz="2400" b="0" kern="1200" dirty="0" err="1" smtClean="0"/>
            <a:t>Stachys</a:t>
          </a:r>
          <a:r>
            <a:rPr lang="en-US" sz="2400" b="0" kern="1200" dirty="0" smtClean="0"/>
            <a:t>, in the seeds of dicotyledonous plants</a:t>
          </a:r>
          <a:endParaRPr lang="ru-RU" sz="2400" b="0" kern="1200" dirty="0"/>
        </a:p>
      </dsp:txBody>
      <dsp:txXfrm>
        <a:off x="1962764" y="4210083"/>
        <a:ext cx="6894219" cy="1913674"/>
      </dsp:txXfrm>
    </dsp:sp>
    <dsp:sp modelId="{70CC44B0-C8FE-4331-A321-E2123DF8A202}">
      <dsp:nvSpPr>
        <dsp:cNvPr id="0" name=""/>
        <dsp:cNvSpPr/>
      </dsp:nvSpPr>
      <dsp:spPr>
        <a:xfrm>
          <a:off x="191367" y="4401451"/>
          <a:ext cx="1771396" cy="1530939"/>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8F833-CAFA-4449-A1AB-403C829E5ECB}">
      <dsp:nvSpPr>
        <dsp:cNvPr id="0" name=""/>
        <dsp:cNvSpPr/>
      </dsp:nvSpPr>
      <dsp:spPr>
        <a:xfrm>
          <a:off x="1874" y="0"/>
          <a:ext cx="2916745" cy="5616624"/>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l-GR" sz="2600" b="1" i="1" kern="1200" dirty="0" smtClean="0"/>
            <a:t>α-</a:t>
          </a:r>
          <a:r>
            <a:rPr lang="en-US" sz="2600" b="1" i="1" kern="1200" dirty="0" smtClean="0"/>
            <a:t>Amylase </a:t>
          </a:r>
        </a:p>
        <a:p>
          <a:pPr lvl="0" algn="ctr" defTabSz="1155700">
            <a:lnSpc>
              <a:spcPct val="90000"/>
            </a:lnSpc>
            <a:spcBef>
              <a:spcPct val="0"/>
            </a:spcBef>
            <a:spcAft>
              <a:spcPct val="35000"/>
            </a:spcAft>
          </a:pPr>
          <a:r>
            <a:rPr lang="en-US" sz="2400" b="0" i="0" kern="1200" dirty="0" smtClean="0"/>
            <a:t>(1,4-</a:t>
          </a:r>
          <a:r>
            <a:rPr lang="el-GR" sz="2400" b="0" i="0" kern="1200" dirty="0" smtClean="0"/>
            <a:t>α-</a:t>
          </a:r>
          <a:r>
            <a:rPr lang="en-US" sz="2400" b="0" i="0" kern="1200" dirty="0" smtClean="0"/>
            <a:t>D-</a:t>
          </a:r>
          <a:r>
            <a:rPr lang="en-US" sz="2400" b="0" i="0" kern="1200" dirty="0" err="1" smtClean="0"/>
            <a:t>glucan</a:t>
          </a:r>
          <a:r>
            <a:rPr lang="en-US" sz="2400" b="0" i="0" kern="1200" dirty="0" smtClean="0"/>
            <a:t> </a:t>
          </a:r>
          <a:r>
            <a:rPr lang="en-US" sz="2400" b="0" i="0" kern="1200" dirty="0" err="1" smtClean="0"/>
            <a:t>glucanohydrolase</a:t>
          </a:r>
          <a:r>
            <a:rPr lang="en-US" sz="2400" b="0" i="0" kern="1200" dirty="0" smtClean="0"/>
            <a:t>)</a:t>
          </a:r>
          <a:endParaRPr lang="ru-RU" sz="2400" b="0" i="0" kern="1200" dirty="0"/>
        </a:p>
      </dsp:txBody>
      <dsp:txXfrm>
        <a:off x="1874" y="2246649"/>
        <a:ext cx="2916745" cy="2246649"/>
      </dsp:txXfrm>
    </dsp:sp>
    <dsp:sp modelId="{0CD4F2F1-636D-457B-BF08-5F5D4B86B1F0}">
      <dsp:nvSpPr>
        <dsp:cNvPr id="0" name=""/>
        <dsp:cNvSpPr/>
      </dsp:nvSpPr>
      <dsp:spPr>
        <a:xfrm>
          <a:off x="525079" y="336997"/>
          <a:ext cx="1870335" cy="1870335"/>
        </a:xfrm>
        <a:prstGeom prst="ellipse">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683D658-8A9D-45E3-AA8C-F11BAAD786DC}">
      <dsp:nvSpPr>
        <dsp:cNvPr id="0" name=""/>
        <dsp:cNvSpPr/>
      </dsp:nvSpPr>
      <dsp:spPr>
        <a:xfrm>
          <a:off x="3006123" y="0"/>
          <a:ext cx="2916745" cy="5616624"/>
        </a:xfrm>
        <a:prstGeom prst="roundRect">
          <a:avLst>
            <a:gd name="adj" fmla="val 1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l-GR" sz="2900" b="1" i="0" kern="1200" dirty="0" smtClean="0"/>
            <a:t>β-</a:t>
          </a:r>
          <a:r>
            <a:rPr lang="en-US" sz="2900" b="1" i="0" kern="1200" dirty="0" smtClean="0"/>
            <a:t>Amylase </a:t>
          </a:r>
        </a:p>
        <a:p>
          <a:pPr lvl="0" algn="ctr" defTabSz="1289050">
            <a:lnSpc>
              <a:spcPct val="90000"/>
            </a:lnSpc>
            <a:spcBef>
              <a:spcPct val="0"/>
            </a:spcBef>
            <a:spcAft>
              <a:spcPct val="35000"/>
            </a:spcAft>
          </a:pPr>
          <a:r>
            <a:rPr lang="en-US" sz="2900" b="0" i="0" kern="1200" dirty="0" smtClean="0"/>
            <a:t>(1,4-</a:t>
          </a:r>
          <a:r>
            <a:rPr lang="el-GR" sz="2900" b="0" i="0" kern="1200" dirty="0" smtClean="0"/>
            <a:t>α-</a:t>
          </a:r>
          <a:r>
            <a:rPr lang="en-US" sz="2900" b="0" i="0" kern="1200" dirty="0" smtClean="0"/>
            <a:t>D-</a:t>
          </a:r>
          <a:r>
            <a:rPr lang="en-US" sz="2900" b="0" i="0" kern="1200" dirty="0" err="1" smtClean="0"/>
            <a:t>glucan</a:t>
          </a:r>
          <a:r>
            <a:rPr lang="en-US" sz="2900" b="0" i="0" kern="1200" dirty="0" smtClean="0"/>
            <a:t> </a:t>
          </a:r>
          <a:r>
            <a:rPr lang="en-US" sz="2900" b="0" i="0" kern="1200" dirty="0" err="1" smtClean="0"/>
            <a:t>maltohydrolase</a:t>
          </a:r>
          <a:r>
            <a:rPr lang="en-US" sz="2900" b="0" i="0" kern="1200" dirty="0" smtClean="0"/>
            <a:t>)</a:t>
          </a:r>
          <a:endParaRPr lang="ru-RU" sz="2900" b="0" kern="1200" dirty="0"/>
        </a:p>
      </dsp:txBody>
      <dsp:txXfrm>
        <a:off x="3006123" y="2246649"/>
        <a:ext cx="2916745" cy="2246649"/>
      </dsp:txXfrm>
    </dsp:sp>
    <dsp:sp modelId="{9E6B8696-6EB6-4007-8CE2-35AA5C435789}">
      <dsp:nvSpPr>
        <dsp:cNvPr id="0" name=""/>
        <dsp:cNvSpPr/>
      </dsp:nvSpPr>
      <dsp:spPr>
        <a:xfrm>
          <a:off x="3529328" y="336997"/>
          <a:ext cx="1870335" cy="1870335"/>
        </a:xfrm>
        <a:prstGeom prst="ellipse">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3814932-EC7F-4B98-A244-BC06D31EA909}">
      <dsp:nvSpPr>
        <dsp:cNvPr id="0" name=""/>
        <dsp:cNvSpPr/>
      </dsp:nvSpPr>
      <dsp:spPr>
        <a:xfrm>
          <a:off x="6010371" y="0"/>
          <a:ext cx="2916745" cy="5616624"/>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l-GR" sz="2900" b="1" i="0" kern="1200" dirty="0" smtClean="0"/>
            <a:t>γ-</a:t>
          </a:r>
          <a:r>
            <a:rPr lang="en-US" sz="2900" b="1" i="0" kern="1200" dirty="0" smtClean="0"/>
            <a:t>Amylase </a:t>
          </a:r>
        </a:p>
        <a:p>
          <a:pPr lvl="0" algn="ctr" defTabSz="1289050">
            <a:lnSpc>
              <a:spcPct val="90000"/>
            </a:lnSpc>
            <a:spcBef>
              <a:spcPct val="0"/>
            </a:spcBef>
            <a:spcAft>
              <a:spcPct val="35000"/>
            </a:spcAft>
          </a:pPr>
          <a:r>
            <a:rPr lang="en-US" sz="2900" b="0" i="0" kern="1200" dirty="0" smtClean="0"/>
            <a:t>(1,4-</a:t>
          </a:r>
          <a:r>
            <a:rPr lang="el-GR" sz="2900" b="0" i="0" kern="1200" dirty="0" smtClean="0"/>
            <a:t>α-</a:t>
          </a:r>
          <a:r>
            <a:rPr lang="en-US" sz="2900" b="0" i="0" kern="1200" dirty="0" smtClean="0"/>
            <a:t>D-glycan </a:t>
          </a:r>
          <a:r>
            <a:rPr lang="en-US" sz="2900" b="0" i="0" kern="1200" dirty="0" err="1" smtClean="0"/>
            <a:t>glucohydrolase</a:t>
          </a:r>
          <a:r>
            <a:rPr lang="en-US" sz="2900" b="0" i="0" kern="1200" dirty="0" smtClean="0"/>
            <a:t>)</a:t>
          </a:r>
          <a:endParaRPr lang="ru-RU" sz="2900" b="0" kern="1200" dirty="0"/>
        </a:p>
      </dsp:txBody>
      <dsp:txXfrm>
        <a:off x="6010371" y="2246649"/>
        <a:ext cx="2916745" cy="2246649"/>
      </dsp:txXfrm>
    </dsp:sp>
    <dsp:sp modelId="{589FB2D1-8ADE-4454-BC3C-2E8311892B9D}">
      <dsp:nvSpPr>
        <dsp:cNvPr id="0" name=""/>
        <dsp:cNvSpPr/>
      </dsp:nvSpPr>
      <dsp:spPr>
        <a:xfrm>
          <a:off x="6533576" y="336997"/>
          <a:ext cx="1870335" cy="1870335"/>
        </a:xfrm>
        <a:prstGeom prst="ellipse">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B0F0039-415F-4F40-9993-D72EC9BAADE2}">
      <dsp:nvSpPr>
        <dsp:cNvPr id="0" name=""/>
        <dsp:cNvSpPr/>
      </dsp:nvSpPr>
      <dsp:spPr>
        <a:xfrm>
          <a:off x="357159" y="4702119"/>
          <a:ext cx="8214672" cy="842493"/>
        </a:xfrm>
        <a:prstGeom prst="leftRightArrow">
          <a:avLst/>
        </a:prstGeom>
        <a:gradFill rotWithShape="0">
          <a:gsLst>
            <a:gs pos="0">
              <a:schemeClr val="accent5">
                <a:tint val="40000"/>
                <a:hueOff val="0"/>
                <a:satOff val="0"/>
                <a:lumOff val="0"/>
                <a:alphaOff val="0"/>
                <a:tint val="50000"/>
                <a:satMod val="300000"/>
              </a:schemeClr>
            </a:gs>
            <a:gs pos="35000">
              <a:schemeClr val="accent5">
                <a:tint val="40000"/>
                <a:hueOff val="0"/>
                <a:satOff val="0"/>
                <a:lumOff val="0"/>
                <a:alphaOff val="0"/>
                <a:tint val="37000"/>
                <a:satMod val="300000"/>
              </a:schemeClr>
            </a:gs>
            <a:gs pos="100000">
              <a:schemeClr val="accent5">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F2871-D159-44CC-AD7F-82D6FAEAF813}">
      <dsp:nvSpPr>
        <dsp:cNvPr id="0" name=""/>
        <dsp:cNvSpPr/>
      </dsp:nvSpPr>
      <dsp:spPr>
        <a:xfrm>
          <a:off x="0" y="0"/>
          <a:ext cx="8856984" cy="1901433"/>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err="1" smtClean="0"/>
            <a:t>amylodextrins</a:t>
          </a:r>
          <a:endParaRPr lang="ru-RU" sz="2400" kern="1200" dirty="0" smtClean="0"/>
        </a:p>
        <a:p>
          <a:pPr lvl="0" algn="l" defTabSz="1066800">
            <a:lnSpc>
              <a:spcPct val="90000"/>
            </a:lnSpc>
            <a:spcBef>
              <a:spcPct val="0"/>
            </a:spcBef>
            <a:spcAft>
              <a:spcPct val="35000"/>
            </a:spcAft>
          </a:pPr>
          <a:r>
            <a:rPr lang="en-US" sz="2400" kern="1200" dirty="0" smtClean="0"/>
            <a:t>Longest molecules (degree of polymerization n more than 47)</a:t>
          </a:r>
          <a:endParaRPr lang="ru-RU" sz="2400" kern="1200" dirty="0" smtClean="0"/>
        </a:p>
        <a:p>
          <a:pPr lvl="0" algn="l" defTabSz="1066800">
            <a:lnSpc>
              <a:spcPct val="90000"/>
            </a:lnSpc>
            <a:spcBef>
              <a:spcPct val="0"/>
            </a:spcBef>
            <a:spcAft>
              <a:spcPct val="35000"/>
            </a:spcAft>
          </a:pPr>
          <a:r>
            <a:rPr lang="en-US" sz="2400" kern="1200" dirty="0" smtClean="0"/>
            <a:t>with iodine become blue-blue</a:t>
          </a:r>
          <a:endParaRPr lang="ru-RU" sz="2400" kern="1200" dirty="0"/>
        </a:p>
      </dsp:txBody>
      <dsp:txXfrm>
        <a:off x="1961540" y="0"/>
        <a:ext cx="6895443" cy="1901433"/>
      </dsp:txXfrm>
    </dsp:sp>
    <dsp:sp modelId="{55EA7E68-FFEB-4B8D-A54C-90E5E2BA9FC0}">
      <dsp:nvSpPr>
        <dsp:cNvPr id="0" name=""/>
        <dsp:cNvSpPr/>
      </dsp:nvSpPr>
      <dsp:spPr>
        <a:xfrm>
          <a:off x="190143" y="190143"/>
          <a:ext cx="1771396" cy="1521147"/>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9E5FC671-FC83-4CA7-9255-FA0FE0EA1B20}">
      <dsp:nvSpPr>
        <dsp:cNvPr id="0" name=""/>
        <dsp:cNvSpPr/>
      </dsp:nvSpPr>
      <dsp:spPr>
        <a:xfrm>
          <a:off x="0" y="2091577"/>
          <a:ext cx="8856984" cy="1901433"/>
        </a:xfrm>
        <a:prstGeom prst="roundRect">
          <a:avLst>
            <a:gd name="adj" fmla="val 1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err="1" smtClean="0"/>
            <a:t>erythrodextrins</a:t>
          </a:r>
          <a:endParaRPr lang="ru-RU" sz="2500" kern="1200" dirty="0" smtClean="0"/>
        </a:p>
        <a:p>
          <a:pPr lvl="0" algn="l" defTabSz="1111250">
            <a:lnSpc>
              <a:spcPct val="90000"/>
            </a:lnSpc>
            <a:spcBef>
              <a:spcPct val="0"/>
            </a:spcBef>
            <a:spcAft>
              <a:spcPct val="35000"/>
            </a:spcAft>
          </a:pPr>
          <a:r>
            <a:rPr lang="en-US" sz="2500" kern="1200" dirty="0" smtClean="0"/>
            <a:t>Medium-length molecules (n = 21-29)</a:t>
          </a:r>
          <a:endParaRPr lang="ru-RU" sz="2500" kern="1200" dirty="0" smtClean="0"/>
        </a:p>
        <a:p>
          <a:pPr lvl="0" algn="l" defTabSz="1111250">
            <a:lnSpc>
              <a:spcPct val="90000"/>
            </a:lnSpc>
            <a:spcBef>
              <a:spcPct val="0"/>
            </a:spcBef>
            <a:spcAft>
              <a:spcPct val="35000"/>
            </a:spcAft>
          </a:pPr>
          <a:r>
            <a:rPr lang="en-US" sz="2500" kern="1200" dirty="0" smtClean="0"/>
            <a:t>With iodine: n = 25-29 - red, with n = 21-24 - brown</a:t>
          </a:r>
          <a:endParaRPr lang="ru-RU" sz="2500" kern="1200" dirty="0"/>
        </a:p>
      </dsp:txBody>
      <dsp:txXfrm>
        <a:off x="1961540" y="2091577"/>
        <a:ext cx="6895443" cy="1901433"/>
      </dsp:txXfrm>
    </dsp:sp>
    <dsp:sp modelId="{31D8220C-8EF6-4857-A604-CD47DE9374D9}">
      <dsp:nvSpPr>
        <dsp:cNvPr id="0" name=""/>
        <dsp:cNvSpPr/>
      </dsp:nvSpPr>
      <dsp:spPr>
        <a:xfrm>
          <a:off x="190143" y="2281720"/>
          <a:ext cx="1771396" cy="1521147"/>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610A108-88E4-4DDF-BA2C-DC08151355E8}">
      <dsp:nvSpPr>
        <dsp:cNvPr id="0" name=""/>
        <dsp:cNvSpPr/>
      </dsp:nvSpPr>
      <dsp:spPr>
        <a:xfrm>
          <a:off x="0" y="4183154"/>
          <a:ext cx="8856984" cy="1901433"/>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err="1" smtClean="0"/>
            <a:t>maltodextrins</a:t>
          </a:r>
          <a:r>
            <a:rPr lang="en-US" sz="2500" kern="1200" dirty="0" smtClean="0"/>
            <a:t> (</a:t>
          </a:r>
          <a:r>
            <a:rPr lang="en-US" sz="2500" kern="1200" dirty="0" err="1" smtClean="0"/>
            <a:t>achrodextrins</a:t>
          </a:r>
          <a:r>
            <a:rPr lang="en-US" sz="2500" kern="1200" dirty="0" smtClean="0"/>
            <a:t>)</a:t>
          </a:r>
          <a:endParaRPr lang="ru-RU" sz="2500" kern="1200" dirty="0" smtClean="0"/>
        </a:p>
        <a:p>
          <a:pPr lvl="0" algn="l" defTabSz="1111250">
            <a:lnSpc>
              <a:spcPct val="90000"/>
            </a:lnSpc>
            <a:spcBef>
              <a:spcPct val="0"/>
            </a:spcBef>
            <a:spcAft>
              <a:spcPct val="35000"/>
            </a:spcAft>
          </a:pPr>
          <a:r>
            <a:rPr lang="en-US" sz="2500" kern="1200" dirty="0" smtClean="0"/>
            <a:t>The shortest molecules</a:t>
          </a:r>
          <a:endParaRPr lang="ru-RU" sz="2500" kern="1200" dirty="0" smtClean="0"/>
        </a:p>
        <a:p>
          <a:pPr lvl="0" algn="l" defTabSz="1111250">
            <a:lnSpc>
              <a:spcPct val="90000"/>
            </a:lnSpc>
            <a:spcBef>
              <a:spcPct val="0"/>
            </a:spcBef>
            <a:spcAft>
              <a:spcPct val="35000"/>
            </a:spcAft>
          </a:pPr>
          <a:r>
            <a:rPr lang="en-US" sz="2500" kern="1200" dirty="0" smtClean="0"/>
            <a:t>when n is less than or equal to 20, no colored complex is formed</a:t>
          </a:r>
          <a:endParaRPr lang="ru-RU" sz="2500" kern="1200" dirty="0"/>
        </a:p>
      </dsp:txBody>
      <dsp:txXfrm>
        <a:off x="1961540" y="4183154"/>
        <a:ext cx="6895443" cy="1901433"/>
      </dsp:txXfrm>
    </dsp:sp>
    <dsp:sp modelId="{2EBA6A05-566C-4377-97D6-D86DA87F73E2}">
      <dsp:nvSpPr>
        <dsp:cNvPr id="0" name=""/>
        <dsp:cNvSpPr/>
      </dsp:nvSpPr>
      <dsp:spPr>
        <a:xfrm>
          <a:off x="190143" y="4373297"/>
          <a:ext cx="1771396" cy="1521147"/>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B0A74-517C-4732-98F0-E39BD7F08CF3}">
      <dsp:nvSpPr>
        <dsp:cNvPr id="0" name=""/>
        <dsp:cNvSpPr/>
      </dsp:nvSpPr>
      <dsp:spPr>
        <a:xfrm>
          <a:off x="-7410037" y="-1132469"/>
          <a:ext cx="8817666" cy="8817666"/>
        </a:xfrm>
        <a:prstGeom prst="blockArc">
          <a:avLst>
            <a:gd name="adj1" fmla="val 18900000"/>
            <a:gd name="adj2" fmla="val 2700000"/>
            <a:gd name="adj3" fmla="val 245"/>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0AA5BE-C146-48B9-BD9A-2D2388F4DE12}">
      <dsp:nvSpPr>
        <dsp:cNvPr id="0" name=""/>
        <dsp:cNvSpPr/>
      </dsp:nvSpPr>
      <dsp:spPr>
        <a:xfrm>
          <a:off x="614511" y="409414"/>
          <a:ext cx="8543514" cy="819353"/>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50362"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solidFill>
                <a:srgbClr val="FF0000"/>
              </a:solidFill>
            </a:rPr>
            <a:t>Unification of monosaccharides </a:t>
          </a:r>
          <a:r>
            <a:rPr lang="en-US" sz="2400" b="1" kern="1200" dirty="0" smtClean="0">
              <a:solidFill>
                <a:schemeClr val="tx1"/>
              </a:solidFill>
            </a:rPr>
            <a:t>- the conversion of galactose and fructose into glucose or metabolites of its metabolism</a:t>
          </a:r>
          <a:endParaRPr lang="ru-RU" sz="2400" kern="1200" dirty="0">
            <a:solidFill>
              <a:schemeClr val="tx1"/>
            </a:solidFill>
          </a:endParaRPr>
        </a:p>
      </dsp:txBody>
      <dsp:txXfrm>
        <a:off x="614511" y="409414"/>
        <a:ext cx="8543514" cy="819353"/>
      </dsp:txXfrm>
    </dsp:sp>
    <dsp:sp modelId="{F6D757E7-8D08-4593-AF48-4C04F44390D9}">
      <dsp:nvSpPr>
        <dsp:cNvPr id="0" name=""/>
        <dsp:cNvSpPr/>
      </dsp:nvSpPr>
      <dsp:spPr>
        <a:xfrm>
          <a:off x="102416" y="306995"/>
          <a:ext cx="1024191" cy="1024191"/>
        </a:xfrm>
        <a:prstGeom prst="ellipse">
          <a:avLst/>
        </a:prstGeom>
        <a:blipFill rotWithShape="0">
          <a:blip xmlns:r="http://schemas.openxmlformats.org/officeDocument/2006/relationships" r:embed="rId1"/>
          <a:stretch>
            <a:fillRect/>
          </a:stretch>
        </a:blip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07F8898-5D4D-4045-8D71-11A9ABB9818A}">
      <dsp:nvSpPr>
        <dsp:cNvPr id="0" name=""/>
        <dsp:cNvSpPr/>
      </dsp:nvSpPr>
      <dsp:spPr>
        <a:xfrm>
          <a:off x="1201636" y="1463241"/>
          <a:ext cx="7956390" cy="1168971"/>
        </a:xfrm>
        <a:prstGeom prst="rect">
          <a:avLst/>
        </a:prstGeom>
        <a:gradFill rotWithShape="0">
          <a:gsLst>
            <a:gs pos="0">
              <a:schemeClr val="accent5">
                <a:hueOff val="-2483469"/>
                <a:satOff val="9953"/>
                <a:lumOff val="2157"/>
                <a:alphaOff val="0"/>
                <a:tint val="50000"/>
                <a:satMod val="300000"/>
              </a:schemeClr>
            </a:gs>
            <a:gs pos="35000">
              <a:schemeClr val="accent5">
                <a:hueOff val="-2483469"/>
                <a:satOff val="9953"/>
                <a:lumOff val="2157"/>
                <a:alphaOff val="0"/>
                <a:tint val="37000"/>
                <a:satMod val="300000"/>
              </a:schemeClr>
            </a:gs>
            <a:gs pos="100000">
              <a:schemeClr val="accent5">
                <a:hueOff val="-2483469"/>
                <a:satOff val="9953"/>
                <a:lumOff val="215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50362"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FF0000"/>
              </a:solidFill>
            </a:rPr>
            <a:t>Glycogenic function </a:t>
          </a:r>
          <a:r>
            <a:rPr lang="en-US" sz="2000" b="1" kern="1200" dirty="0" smtClean="0">
              <a:solidFill>
                <a:schemeClr val="tx1"/>
              </a:solidFill>
            </a:rPr>
            <a:t>- with an excess of glucose in the blood, glycogen is synthesized in the liver, with a decrease in blood glucose, the liver glycogen is broken down to glucose and, thus, its concentration in the blood is restored to normal levels</a:t>
          </a:r>
          <a:endParaRPr lang="ru-RU" sz="1600" kern="1200" dirty="0">
            <a:solidFill>
              <a:schemeClr val="tx1"/>
            </a:solidFill>
          </a:endParaRPr>
        </a:p>
      </dsp:txBody>
      <dsp:txXfrm>
        <a:off x="1201636" y="1463241"/>
        <a:ext cx="7956390" cy="1168971"/>
      </dsp:txXfrm>
    </dsp:sp>
    <dsp:sp modelId="{C1049AF8-5A36-41A7-9266-4C1AB0EA9124}">
      <dsp:nvSpPr>
        <dsp:cNvPr id="0" name=""/>
        <dsp:cNvSpPr/>
      </dsp:nvSpPr>
      <dsp:spPr>
        <a:xfrm>
          <a:off x="689540" y="1535631"/>
          <a:ext cx="1024191" cy="1024191"/>
        </a:xfrm>
        <a:prstGeom prst="ellipse">
          <a:avLst/>
        </a:prstGeom>
        <a:blipFill rotWithShape="0">
          <a:blip xmlns:r="http://schemas.openxmlformats.org/officeDocument/2006/relationships" r:embed="rId2"/>
          <a:stretch>
            <a:fillRect/>
          </a:stretch>
        </a:blipFill>
        <a:ln w="9525" cap="flat" cmpd="sng" algn="ctr">
          <a:solidFill>
            <a:schemeClr val="accent5">
              <a:hueOff val="-2483469"/>
              <a:satOff val="9953"/>
              <a:lumOff val="2157"/>
              <a:alphaOff val="0"/>
            </a:schemeClr>
          </a:solidFill>
          <a:prstDash val="solid"/>
        </a:ln>
        <a:effectLst/>
      </dsp:spPr>
      <dsp:style>
        <a:lnRef idx="1">
          <a:scrgbClr r="0" g="0" b="0"/>
        </a:lnRef>
        <a:fillRef idx="2">
          <a:scrgbClr r="0" g="0" b="0"/>
        </a:fillRef>
        <a:effectRef idx="0">
          <a:scrgbClr r="0" g="0" b="0"/>
        </a:effectRef>
        <a:fontRef idx="minor"/>
      </dsp:style>
    </dsp:sp>
    <dsp:sp modelId="{032E96CF-00D5-4ECB-957D-350F9750ED57}">
      <dsp:nvSpPr>
        <dsp:cNvPr id="0" name=""/>
        <dsp:cNvSpPr/>
      </dsp:nvSpPr>
      <dsp:spPr>
        <a:xfrm>
          <a:off x="1381836" y="2866687"/>
          <a:ext cx="7776190" cy="819353"/>
        </a:xfrm>
        <a:prstGeom prst="rect">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50362"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solidFill>
                <a:srgbClr val="FF0000"/>
              </a:solidFill>
            </a:rPr>
            <a:t>Gluconeogenesis </a:t>
          </a:r>
          <a:r>
            <a:rPr lang="en-US" sz="2400" b="1" kern="1200" dirty="0" smtClean="0">
              <a:solidFill>
                <a:schemeClr val="tx1"/>
              </a:solidFill>
            </a:rPr>
            <a:t>- the synthesis of carbohydrates from non-carbohydrate metabolites</a:t>
          </a:r>
          <a:endParaRPr lang="ru-RU" sz="2400" kern="1200" dirty="0">
            <a:solidFill>
              <a:schemeClr val="tx1"/>
            </a:solidFill>
          </a:endParaRPr>
        </a:p>
      </dsp:txBody>
      <dsp:txXfrm>
        <a:off x="1381836" y="2866687"/>
        <a:ext cx="7776190" cy="819353"/>
      </dsp:txXfrm>
    </dsp:sp>
    <dsp:sp modelId="{CAB88279-CDBF-4044-94AF-CA36E016A53F}">
      <dsp:nvSpPr>
        <dsp:cNvPr id="0" name=""/>
        <dsp:cNvSpPr/>
      </dsp:nvSpPr>
      <dsp:spPr>
        <a:xfrm>
          <a:off x="869740" y="2764268"/>
          <a:ext cx="1024191" cy="1024191"/>
        </a:xfrm>
        <a:prstGeom prst="ellipse">
          <a:avLst/>
        </a:prstGeom>
        <a:blipFill rotWithShape="0">
          <a:blip xmlns:r="http://schemas.openxmlformats.org/officeDocument/2006/relationships" r:embed="rId3"/>
          <a:stretch>
            <a:fillRect/>
          </a:stretch>
        </a:blipFill>
        <a:ln w="9525" cap="flat" cmpd="sng" algn="ctr">
          <a:solidFill>
            <a:schemeClr val="accent5">
              <a:hueOff val="-4966938"/>
              <a:satOff val="19906"/>
              <a:lumOff val="4314"/>
              <a:alphaOff val="0"/>
            </a:schemeClr>
          </a:solidFill>
          <a:prstDash val="solid"/>
        </a:ln>
        <a:effectLst/>
      </dsp:spPr>
      <dsp:style>
        <a:lnRef idx="1">
          <a:scrgbClr r="0" g="0" b="0"/>
        </a:lnRef>
        <a:fillRef idx="2">
          <a:scrgbClr r="0" g="0" b="0"/>
        </a:fillRef>
        <a:effectRef idx="0">
          <a:scrgbClr r="0" g="0" b="0"/>
        </a:effectRef>
        <a:fontRef idx="minor"/>
      </dsp:style>
    </dsp:sp>
    <dsp:sp modelId="{71D1875C-B9D8-40A9-85F8-9B3A7BE5D451}">
      <dsp:nvSpPr>
        <dsp:cNvPr id="0" name=""/>
        <dsp:cNvSpPr/>
      </dsp:nvSpPr>
      <dsp:spPr>
        <a:xfrm>
          <a:off x="1201636" y="4095323"/>
          <a:ext cx="7956390" cy="819353"/>
        </a:xfrm>
        <a:prstGeom prst="rect">
          <a:avLst/>
        </a:prstGeom>
        <a:gradFill rotWithShape="0">
          <a:gsLst>
            <a:gs pos="0">
              <a:schemeClr val="accent5">
                <a:hueOff val="-7450407"/>
                <a:satOff val="29858"/>
                <a:lumOff val="6471"/>
                <a:alphaOff val="0"/>
                <a:tint val="50000"/>
                <a:satMod val="300000"/>
              </a:schemeClr>
            </a:gs>
            <a:gs pos="35000">
              <a:schemeClr val="accent5">
                <a:hueOff val="-7450407"/>
                <a:satOff val="29858"/>
                <a:lumOff val="6471"/>
                <a:alphaOff val="0"/>
                <a:tint val="37000"/>
                <a:satMod val="300000"/>
              </a:schemeClr>
            </a:gs>
            <a:gs pos="100000">
              <a:schemeClr val="accent5">
                <a:hueOff val="-7450407"/>
                <a:satOff val="29858"/>
                <a:lumOff val="647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50362" tIns="81280" rIns="81280" bIns="81280" numCol="1" spcCol="1270" anchor="ctr" anchorCtr="0">
          <a:noAutofit/>
        </a:bodyPr>
        <a:lstStyle/>
        <a:p>
          <a:pPr lvl="0" algn="l" defTabSz="1422400">
            <a:lnSpc>
              <a:spcPct val="90000"/>
            </a:lnSpc>
            <a:spcBef>
              <a:spcPct val="0"/>
            </a:spcBef>
            <a:spcAft>
              <a:spcPct val="35000"/>
            </a:spcAft>
          </a:pPr>
          <a:r>
            <a:rPr lang="en-US" sz="3200" kern="1200" dirty="0" smtClean="0"/>
            <a:t>Synthesis of blood </a:t>
          </a:r>
          <a:r>
            <a:rPr lang="en-US" sz="3200" b="1" kern="1200" dirty="0" smtClean="0">
              <a:solidFill>
                <a:srgbClr val="FF0000"/>
              </a:solidFill>
            </a:rPr>
            <a:t>glycoproteins</a:t>
          </a:r>
          <a:endParaRPr lang="ru-RU" sz="3200" b="1" kern="1200" dirty="0">
            <a:solidFill>
              <a:srgbClr val="FF0000"/>
            </a:solidFill>
          </a:endParaRPr>
        </a:p>
      </dsp:txBody>
      <dsp:txXfrm>
        <a:off x="1201636" y="4095323"/>
        <a:ext cx="7956390" cy="819353"/>
      </dsp:txXfrm>
    </dsp:sp>
    <dsp:sp modelId="{6EECBADA-7435-492A-BE7E-46923A56E560}">
      <dsp:nvSpPr>
        <dsp:cNvPr id="0" name=""/>
        <dsp:cNvSpPr/>
      </dsp:nvSpPr>
      <dsp:spPr>
        <a:xfrm>
          <a:off x="689540" y="3992904"/>
          <a:ext cx="1024191" cy="1024191"/>
        </a:xfrm>
        <a:prstGeom prst="ellipse">
          <a:avLst/>
        </a:prstGeom>
        <a:blipFill rotWithShape="0">
          <a:blip xmlns:r="http://schemas.openxmlformats.org/officeDocument/2006/relationships" r:embed="rId4"/>
          <a:stretch>
            <a:fillRect/>
          </a:stretch>
        </a:blipFill>
        <a:ln w="9525" cap="flat" cmpd="sng" algn="ctr">
          <a:solidFill>
            <a:schemeClr val="accent5">
              <a:hueOff val="-7450407"/>
              <a:satOff val="29858"/>
              <a:lumOff val="6471"/>
              <a:alphaOff val="0"/>
            </a:schemeClr>
          </a:solidFill>
          <a:prstDash val="solid"/>
        </a:ln>
        <a:effectLst/>
      </dsp:spPr>
      <dsp:style>
        <a:lnRef idx="1">
          <a:scrgbClr r="0" g="0" b="0"/>
        </a:lnRef>
        <a:fillRef idx="2">
          <a:scrgbClr r="0" g="0" b="0"/>
        </a:fillRef>
        <a:effectRef idx="0">
          <a:scrgbClr r="0" g="0" b="0"/>
        </a:effectRef>
        <a:fontRef idx="minor"/>
      </dsp:style>
    </dsp:sp>
    <dsp:sp modelId="{4F1C7678-3B24-46BB-A5A7-875BCFEFDCA7}">
      <dsp:nvSpPr>
        <dsp:cNvPr id="0" name=""/>
        <dsp:cNvSpPr/>
      </dsp:nvSpPr>
      <dsp:spPr>
        <a:xfrm>
          <a:off x="614511" y="5323960"/>
          <a:ext cx="8543514" cy="819353"/>
        </a:xfrm>
        <a:prstGeom prst="rect">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50362"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t>Formation </a:t>
          </a:r>
          <a:r>
            <a:rPr lang="en-US" sz="1800" b="1" kern="1200" dirty="0" smtClean="0">
              <a:solidFill>
                <a:srgbClr val="FF0000"/>
              </a:solidFill>
            </a:rPr>
            <a:t>of </a:t>
          </a:r>
          <a:r>
            <a:rPr lang="en-US" sz="1800" b="1" kern="1200" dirty="0" err="1" smtClean="0">
              <a:solidFill>
                <a:srgbClr val="FF0000"/>
              </a:solidFill>
            </a:rPr>
            <a:t>glucuronic</a:t>
          </a:r>
          <a:r>
            <a:rPr lang="en-US" sz="1800" b="1" kern="1200" dirty="0" smtClean="0">
              <a:solidFill>
                <a:srgbClr val="FF0000"/>
              </a:solidFill>
            </a:rPr>
            <a:t> acid </a:t>
          </a:r>
          <a:r>
            <a:rPr lang="en-US" sz="1800" kern="1200" dirty="0" smtClean="0"/>
            <a:t>- participates in the detoxification of exogenous and endogenous toxins (bilirubin), in the inactivation of hormones</a:t>
          </a:r>
          <a:endParaRPr lang="ru-RU" sz="1800" kern="1200" dirty="0"/>
        </a:p>
      </dsp:txBody>
      <dsp:txXfrm>
        <a:off x="614511" y="5323960"/>
        <a:ext cx="8543514" cy="819353"/>
      </dsp:txXfrm>
    </dsp:sp>
    <dsp:sp modelId="{30669F79-9FC6-4012-B1C0-E6CFC0D80220}">
      <dsp:nvSpPr>
        <dsp:cNvPr id="0" name=""/>
        <dsp:cNvSpPr/>
      </dsp:nvSpPr>
      <dsp:spPr>
        <a:xfrm>
          <a:off x="102416" y="5221541"/>
          <a:ext cx="1024191" cy="1024191"/>
        </a:xfrm>
        <a:prstGeom prst="ellipse">
          <a:avLst/>
        </a:prstGeom>
        <a:blipFill rotWithShape="0">
          <a:blip xmlns:r="http://schemas.openxmlformats.org/officeDocument/2006/relationships" r:embed="rId5"/>
          <a:stretch>
            <a:fillRect/>
          </a:stretch>
        </a:blipFill>
        <a:ln w="9525" cap="flat" cmpd="sng" algn="ctr">
          <a:solidFill>
            <a:schemeClr val="accent5">
              <a:hueOff val="-9933876"/>
              <a:satOff val="39811"/>
              <a:lumOff val="8628"/>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DCDB7F05-4166-42C5-A60D-BDF02639A297}" type="datetimeFigureOut">
              <a:rPr lang="ru-RU" smtClean="0"/>
              <a:t>05.11.2022</a:t>
            </a:fld>
            <a:endParaRPr lang="ru-RU"/>
          </a:p>
        </p:txBody>
      </p:sp>
      <p:sp>
        <p:nvSpPr>
          <p:cNvPr id="4" name="Нижний колонтитул 3"/>
          <p:cNvSpPr>
            <a:spLocks noGrp="1"/>
          </p:cNvSpPr>
          <p:nvPr>
            <p:ph type="ftr" sz="quarter" idx="2"/>
          </p:nvPr>
        </p:nvSpPr>
        <p:spPr>
          <a:xfrm>
            <a:off x="0" y="9447213"/>
            <a:ext cx="2971800" cy="4968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9447213"/>
            <a:ext cx="2971800" cy="496887"/>
          </a:xfrm>
          <a:prstGeom prst="rect">
            <a:avLst/>
          </a:prstGeom>
        </p:spPr>
        <p:txBody>
          <a:bodyPr vert="horz" lIns="91440" tIns="45720" rIns="91440" bIns="45720" rtlCol="0" anchor="b"/>
          <a:lstStyle>
            <a:lvl1pPr algn="r">
              <a:defRPr sz="1200"/>
            </a:lvl1pPr>
          </a:lstStyle>
          <a:p>
            <a:fld id="{257BC051-1327-4F7C-8DD8-DDF82598123A}" type="slidenum">
              <a:rPr lang="ru-RU" smtClean="0"/>
              <a:t>‹#›</a:t>
            </a:fld>
            <a:endParaRPr lang="ru-RU"/>
          </a:p>
        </p:txBody>
      </p:sp>
    </p:spTree>
    <p:extLst>
      <p:ext uri="{BB962C8B-B14F-4D97-AF65-F5344CB8AC3E}">
        <p14:creationId xmlns:p14="http://schemas.microsoft.com/office/powerpoint/2010/main" val="2141574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E8E5ADF6-20AE-454B-8344-F3923D69BAC8}" type="datetimeFigureOut">
              <a:rPr lang="ru-RU" smtClean="0"/>
              <a:t>05.11.2022</a:t>
            </a:fld>
            <a:endParaRPr lang="ru-RU"/>
          </a:p>
        </p:txBody>
      </p:sp>
      <p:sp>
        <p:nvSpPr>
          <p:cNvPr id="4" name="Образ слайда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F0A08EDD-5377-47A3-A04F-C321747DAF9D}" type="slidenum">
              <a:rPr lang="ru-RU" smtClean="0"/>
              <a:t>‹#›</a:t>
            </a:fld>
            <a:endParaRPr lang="ru-RU"/>
          </a:p>
        </p:txBody>
      </p:sp>
    </p:spTree>
    <p:extLst>
      <p:ext uri="{BB962C8B-B14F-4D97-AF65-F5344CB8AC3E}">
        <p14:creationId xmlns:p14="http://schemas.microsoft.com/office/powerpoint/2010/main" val="96761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a:ln/>
        </p:spPr>
      </p:sp>
      <p:sp>
        <p:nvSpPr>
          <p:cNvPr id="10137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86372" name="Номер слайда 3"/>
          <p:cNvSpPr>
            <a:spLocks noGrp="1"/>
          </p:cNvSpPr>
          <p:nvPr>
            <p:ph type="sldNum" sz="quarter" idx="5"/>
          </p:nvPr>
        </p:nvSpPr>
        <p:spPr/>
        <p:txBody>
          <a:bodyPr/>
          <a:lstStyle/>
          <a:p>
            <a:pPr>
              <a:defRPr/>
            </a:pPr>
            <a:fld id="{15168812-CC22-4D88-821A-E71D48D6E700}" type="slidenum">
              <a:rPr lang="en-US" smtClean="0"/>
              <a:pPr>
                <a:defRPr/>
              </a:pPr>
              <a:t>2</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smtClean="0"/>
          </a:p>
        </p:txBody>
      </p:sp>
      <p:sp>
        <p:nvSpPr>
          <p:cNvPr id="4" name="Номер слайда 3"/>
          <p:cNvSpPr>
            <a:spLocks noGrp="1"/>
          </p:cNvSpPr>
          <p:nvPr>
            <p:ph type="sldNum" sz="quarter" idx="5"/>
          </p:nvPr>
        </p:nvSpPr>
        <p:spPr/>
        <p:txBody>
          <a:bodyPr/>
          <a:lstStyle/>
          <a:p>
            <a:pPr>
              <a:defRPr/>
            </a:pPr>
            <a:fld id="{3FFE95C0-2C4E-4140-A27C-BB8B38BD8A3C}" type="slidenum">
              <a:rPr lang="ru-RU">
                <a:solidFill>
                  <a:prstClr val="black"/>
                </a:solidFill>
              </a:rPr>
              <a:pPr>
                <a:defRPr/>
              </a:pPr>
              <a:t>9</a:t>
            </a:fld>
            <a:endParaRPr lang="ru-RU">
              <a:solidFill>
                <a:prstClr val="black"/>
              </a:solidFill>
            </a:endParaRPr>
          </a:p>
        </p:txBody>
      </p:sp>
    </p:spTree>
    <p:extLst>
      <p:ext uri="{BB962C8B-B14F-4D97-AF65-F5344CB8AC3E}">
        <p14:creationId xmlns:p14="http://schemas.microsoft.com/office/powerpoint/2010/main" val="308411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5"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smtClean="0"/>
          </a:p>
        </p:txBody>
      </p:sp>
    </p:spTree>
    <p:extLst>
      <p:ext uri="{BB962C8B-B14F-4D97-AF65-F5344CB8AC3E}">
        <p14:creationId xmlns:p14="http://schemas.microsoft.com/office/powerpoint/2010/main" val="1023618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7"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smtClean="0"/>
          </a:p>
        </p:txBody>
      </p:sp>
    </p:spTree>
    <p:extLst>
      <p:ext uri="{BB962C8B-B14F-4D97-AF65-F5344CB8AC3E}">
        <p14:creationId xmlns:p14="http://schemas.microsoft.com/office/powerpoint/2010/main" val="99138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3"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smtClean="0"/>
          </a:p>
        </p:txBody>
      </p:sp>
    </p:spTree>
    <p:extLst>
      <p:ext uri="{BB962C8B-B14F-4D97-AF65-F5344CB8AC3E}">
        <p14:creationId xmlns:p14="http://schemas.microsoft.com/office/powerpoint/2010/main" val="2306799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A34B2DA7-0340-4E45-A39C-051D34F3BD73}" type="slidenum">
              <a:rPr lang="ru-RU" smtClean="0"/>
              <a:t>27</a:t>
            </a:fld>
            <a:endParaRPr lang="ru-RU"/>
          </a:p>
        </p:txBody>
      </p:sp>
    </p:spTree>
    <p:extLst>
      <p:ext uri="{BB962C8B-B14F-4D97-AF65-F5344CB8AC3E}">
        <p14:creationId xmlns:p14="http://schemas.microsoft.com/office/powerpoint/2010/main" val="1018565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3"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smtClean="0"/>
          </a:p>
        </p:txBody>
      </p:sp>
    </p:spTree>
    <p:extLst>
      <p:ext uri="{BB962C8B-B14F-4D97-AF65-F5344CB8AC3E}">
        <p14:creationId xmlns:p14="http://schemas.microsoft.com/office/powerpoint/2010/main" val="1966520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5"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smtClean="0"/>
          </a:p>
        </p:txBody>
      </p:sp>
    </p:spTree>
    <p:extLst>
      <p:ext uri="{BB962C8B-B14F-4D97-AF65-F5344CB8AC3E}">
        <p14:creationId xmlns:p14="http://schemas.microsoft.com/office/powerpoint/2010/main" val="779294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A08EDD-5377-47A3-A04F-C321747DAF9D}" type="slidenum">
              <a:rPr lang="ru-RU" smtClean="0"/>
              <a:t>117</a:t>
            </a:fld>
            <a:endParaRPr lang="ru-RU"/>
          </a:p>
        </p:txBody>
      </p:sp>
    </p:spTree>
    <p:extLst>
      <p:ext uri="{BB962C8B-B14F-4D97-AF65-F5344CB8AC3E}">
        <p14:creationId xmlns:p14="http://schemas.microsoft.com/office/powerpoint/2010/main" val="3810893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33900"/>
          </a:xfrm>
        </p:spPr>
        <p:txBody>
          <a:bodyPr rtlCol="0">
            <a:normAutofit/>
          </a:bodyPr>
          <a:lstStyle/>
          <a:p>
            <a:pPr lvl="0"/>
            <a:endParaRPr lang="ru-RU" noProof="0" smtClean="0"/>
          </a:p>
        </p:txBody>
      </p:sp>
      <p:sp>
        <p:nvSpPr>
          <p:cNvPr id="4" name="Номер слайда 3"/>
          <p:cNvSpPr>
            <a:spLocks noGrp="1"/>
          </p:cNvSpPr>
          <p:nvPr>
            <p:ph type="sldNum" sz="quarter" idx="10"/>
          </p:nvPr>
        </p:nvSpPr>
        <p:spPr>
          <a:xfrm>
            <a:off x="6553200" y="6243638"/>
            <a:ext cx="2133600" cy="457200"/>
          </a:xfrm>
        </p:spPr>
        <p:txBody>
          <a:bodyPr/>
          <a:lstStyle>
            <a:lvl1pPr>
              <a:defRPr/>
            </a:lvl1pPr>
          </a:lstStyle>
          <a:p>
            <a:pPr>
              <a:defRPr/>
            </a:pPr>
            <a:fld id="{4564903D-E785-4E1C-B1ED-30BC861E8E61}" type="slidenum">
              <a:rPr lang="ru-RU">
                <a:solidFill>
                  <a:prstClr val="black">
                    <a:tint val="75000"/>
                  </a:prstClr>
                </a:solidFill>
              </a:rPr>
              <a:pPr>
                <a:defRPr/>
              </a:pPr>
              <a:t>‹#›</a:t>
            </a:fld>
            <a:endParaRPr lang="ru-RU">
              <a:solidFill>
                <a:prstClr val="black">
                  <a:tint val="75000"/>
                </a:prstClr>
              </a:solidFill>
            </a:endParaRPr>
          </a:p>
        </p:txBody>
      </p:sp>
      <p:sp>
        <p:nvSpPr>
          <p:cNvPr id="5" name="Дата 4"/>
          <p:cNvSpPr>
            <a:spLocks noGrp="1"/>
          </p:cNvSpPr>
          <p:nvPr>
            <p:ph type="dt" sz="half" idx="11"/>
          </p:nvPr>
        </p:nvSpPr>
        <p:spPr>
          <a:xfrm>
            <a:off x="457200" y="6243638"/>
            <a:ext cx="2133600" cy="457200"/>
          </a:xfrm>
        </p:spPr>
        <p:txBody>
          <a:bodyPr/>
          <a:lstStyle>
            <a:lvl1pPr>
              <a:defRPr/>
            </a:lvl1pPr>
          </a:lstStyle>
          <a:p>
            <a:pPr>
              <a:defRPr/>
            </a:pPr>
            <a:endParaRPr lang="ru-RU">
              <a:solidFill>
                <a:prstClr val="black">
                  <a:tint val="75000"/>
                </a:prstClr>
              </a:solidFill>
            </a:endParaRPr>
          </a:p>
        </p:txBody>
      </p:sp>
      <p:sp>
        <p:nvSpPr>
          <p:cNvPr id="6" name="Нижний колонтитул 5"/>
          <p:cNvSpPr>
            <a:spLocks noGrp="1"/>
          </p:cNvSpPr>
          <p:nvPr>
            <p:ph type="ftr" sz="quarter" idx="12"/>
          </p:nvPr>
        </p:nvSpPr>
        <p:spPr>
          <a:xfrm>
            <a:off x="3124200" y="6243638"/>
            <a:ext cx="2895600" cy="457200"/>
          </a:xfrm>
        </p:spPr>
        <p:txBody>
          <a:bodyPr/>
          <a:lstStyle>
            <a:lvl1pPr>
              <a:defRPr/>
            </a:lvl1pPr>
          </a:lstStyle>
          <a:p>
            <a:pPr>
              <a:defRPr/>
            </a:pPr>
            <a:endParaRPr lang="ru-RU">
              <a:solidFill>
                <a:prstClr val="black">
                  <a:tint val="75000"/>
                </a:prstClr>
              </a:solidFill>
            </a:endParaRPr>
          </a:p>
        </p:txBody>
      </p:sp>
    </p:spTree>
    <p:extLst>
      <p:ext uri="{BB962C8B-B14F-4D97-AF65-F5344CB8AC3E}">
        <p14:creationId xmlns:p14="http://schemas.microsoft.com/office/powerpoint/2010/main" val="2651220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2B9DD-20AA-4C60-9557-983D628BD5D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34284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CBDE23-7601-4E48-A2A2-00C5E72943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08220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76104-3505-4057-9998-5728B7D4931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50353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3E82D-DBC5-4D60-B26E-C644123E2B4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78477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B8C948-4A0B-4FEB-B57F-88D3A641D7B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2534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31406C-AE11-40CD-B17A-32E3D1F5D44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18874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1E75A8-10FD-4ACA-8A91-EFC1A2154A9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3520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4E73CD-0369-4897-9AE0-01CB261E266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02846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C69CF9-5EE6-46B3-B850-88D9630A027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76968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8035F8-7181-49C2-89F5-9A20C7364CE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15582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2B6ABA-D020-4948-BFD9-D2C201E328A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20576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6103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52505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2224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60037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71270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73713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05.11.2022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91044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22343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9344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50066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589654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050B91-8316-497D-824B-FD9A80FE26F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92165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63D16E-7E1B-4A57-AFE0-1C2A3A93B5E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00386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A698A3-0302-42A3-81BC-D82D27EBB8F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82423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6D1297-BC5B-42E9-8312-516A46C646E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03884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0215E3-D231-481F-978C-E380E855A0A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62905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05.11.2022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B76B87-101B-41CC-8443-8D93E5C686C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09530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6049EE9-225B-4CAA-828F-DA8EA0C0256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31435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201B5-022D-41E5-8118-3924D5DB6FE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270700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7900ED-183F-4C4B-AAA8-0A606899FE5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01763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24DF57-6B55-4F40-85BD-3D44D12B18E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272622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AA173A-3199-449E-AA93-BD1B310FFC9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08578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5D7279-1643-4B52-863D-3896C4D91F9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444220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F3B09C-AAF2-4F33-A90F-9B7B53DA4A0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575764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E173B4-047A-4095-9F39-C3C30E61B62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376280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97938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05.11.2022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767846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457301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710465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094721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0556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82940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869760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42823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695259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05722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05.11.2022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33900"/>
          </a:xfrm>
        </p:spPr>
        <p:txBody>
          <a:bodyPr rtlCol="0">
            <a:normAutofit/>
          </a:bodyPr>
          <a:lstStyle/>
          <a:p>
            <a:pPr lvl="0"/>
            <a:endParaRPr lang="ru-RU" noProof="0" smtClean="0"/>
          </a:p>
        </p:txBody>
      </p:sp>
      <p:sp>
        <p:nvSpPr>
          <p:cNvPr id="4" name="Номер слайда 3"/>
          <p:cNvSpPr>
            <a:spLocks noGrp="1"/>
          </p:cNvSpPr>
          <p:nvPr>
            <p:ph type="sldNum" sz="quarter" idx="10"/>
          </p:nvPr>
        </p:nvSpPr>
        <p:spPr>
          <a:xfrm>
            <a:off x="6553200" y="6243638"/>
            <a:ext cx="2133600" cy="457200"/>
          </a:xfrm>
        </p:spPr>
        <p:txBody>
          <a:bodyPr/>
          <a:lstStyle>
            <a:lvl1pPr>
              <a:defRPr/>
            </a:lvl1pPr>
          </a:lstStyle>
          <a:p>
            <a:pPr>
              <a:defRPr/>
            </a:pPr>
            <a:fld id="{4564903D-E785-4E1C-B1ED-30BC861E8E61}" type="slidenum">
              <a:rPr lang="ru-RU">
                <a:solidFill>
                  <a:prstClr val="black">
                    <a:tint val="75000"/>
                  </a:prstClr>
                </a:solidFill>
              </a:rPr>
              <a:pPr>
                <a:defRPr/>
              </a:pPr>
              <a:t>‹#›</a:t>
            </a:fld>
            <a:endParaRPr lang="ru-RU">
              <a:solidFill>
                <a:prstClr val="black">
                  <a:tint val="75000"/>
                </a:prstClr>
              </a:solidFill>
            </a:endParaRPr>
          </a:p>
        </p:txBody>
      </p:sp>
      <p:sp>
        <p:nvSpPr>
          <p:cNvPr id="5" name="Дата 4"/>
          <p:cNvSpPr>
            <a:spLocks noGrp="1"/>
          </p:cNvSpPr>
          <p:nvPr>
            <p:ph type="dt" sz="half" idx="11"/>
          </p:nvPr>
        </p:nvSpPr>
        <p:spPr>
          <a:xfrm>
            <a:off x="457200" y="6243638"/>
            <a:ext cx="2133600" cy="457200"/>
          </a:xfrm>
        </p:spPr>
        <p:txBody>
          <a:bodyPr/>
          <a:lstStyle>
            <a:lvl1pPr>
              <a:defRPr/>
            </a:lvl1pPr>
          </a:lstStyle>
          <a:p>
            <a:pPr>
              <a:defRPr/>
            </a:pPr>
            <a:endParaRPr lang="ru-RU">
              <a:solidFill>
                <a:prstClr val="black">
                  <a:tint val="75000"/>
                </a:prstClr>
              </a:solidFill>
            </a:endParaRPr>
          </a:p>
        </p:txBody>
      </p:sp>
      <p:sp>
        <p:nvSpPr>
          <p:cNvPr id="6" name="Нижний колонтитул 5"/>
          <p:cNvSpPr>
            <a:spLocks noGrp="1"/>
          </p:cNvSpPr>
          <p:nvPr>
            <p:ph type="ftr" sz="quarter" idx="12"/>
          </p:nvPr>
        </p:nvSpPr>
        <p:spPr>
          <a:xfrm>
            <a:off x="3124200" y="6243638"/>
            <a:ext cx="2895600" cy="457200"/>
          </a:xfrm>
        </p:spPr>
        <p:txBody>
          <a:bodyPr/>
          <a:lstStyle>
            <a:lvl1pPr>
              <a:defRPr/>
            </a:lvl1pPr>
          </a:lstStyle>
          <a:p>
            <a:pPr>
              <a:defRPr/>
            </a:pPr>
            <a:endParaRPr lang="ru-RU">
              <a:solidFill>
                <a:prstClr val="black">
                  <a:tint val="75000"/>
                </a:prstClr>
              </a:solidFill>
            </a:endParaRPr>
          </a:p>
        </p:txBody>
      </p:sp>
    </p:spTree>
    <p:extLst>
      <p:ext uri="{BB962C8B-B14F-4D97-AF65-F5344CB8AC3E}">
        <p14:creationId xmlns:p14="http://schemas.microsoft.com/office/powerpoint/2010/main" val="26450763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251537F-D788-4006-ABB2-67B165840D2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469754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2B9DD-20AA-4C60-9557-983D628BD5D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176495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CBDE23-7601-4E48-A2A2-00C5E72943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173967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76104-3505-4057-9998-5728B7D4931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991075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3E82D-DBC5-4D60-B26E-C644123E2B4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156045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B8C948-4A0B-4FEB-B57F-88D3A641D7B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246148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31406C-AE11-40CD-B17A-32E3D1F5D44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825080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1E75A8-10FD-4ACA-8A91-EFC1A2154A9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634303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4E73CD-0369-4897-9AE0-01CB261E266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43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05.11.2022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C69CF9-5EE6-46B3-B850-88D9630A027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5765637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8035F8-7181-49C2-89F5-9A20C7364CE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4602925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2B6ABA-D020-4948-BFD9-D2C201E328A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821177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251537F-D788-4006-ABB2-67B165840D2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246129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05.11.2022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05.11.2022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1.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05.11.2022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B6CEAA3-A2F3-44F4-9746-047FD6AF2C8A}"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1493734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7321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382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ru-RU">
              <a:solidFill>
                <a:srgbClr val="000000"/>
              </a:solidFill>
            </a:endParaRPr>
          </a:p>
        </p:txBody>
      </p:sp>
      <p:sp>
        <p:nvSpPr>
          <p:cNvPr id="1382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ru-RU">
              <a:solidFill>
                <a:srgbClr val="000000"/>
              </a:solidFill>
            </a:endParaRPr>
          </a:p>
        </p:txBody>
      </p:sp>
      <p:sp>
        <p:nvSpPr>
          <p:cNvPr id="1382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fontAlgn="base">
              <a:spcBef>
                <a:spcPct val="0"/>
              </a:spcBef>
              <a:spcAft>
                <a:spcPct val="0"/>
              </a:spcAft>
              <a:defRPr/>
            </a:pPr>
            <a:fld id="{68434621-0CD9-4E4A-83BC-404F1E55CB96}"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23364347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05.11.2022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1357991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B6CEAA3-A2F3-44F4-9746-047FD6AF2C8A}"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63184760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microsoft.com/office/2007/relationships/hdphoto" Target="../media/hdphoto4.wdp"/></Relationships>
</file>

<file path=ppt/slides/_rels/slide10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10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1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nestarenie.ru/tregaloza.html" TargetMode="External"/><Relationship Id="rId7"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9.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84.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3.xml"/></Relationships>
</file>

<file path=ppt/slides/_rels/slide8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0" y="1183398"/>
            <a:ext cx="9144000" cy="4493538"/>
          </a:xfrm>
          <a:prstGeom prst="rect">
            <a:avLst/>
          </a:prstGeom>
          <a:noFill/>
          <a:ln w="9525">
            <a:noFill/>
            <a:miter lim="800000"/>
            <a:headEnd/>
            <a:tailEnd/>
          </a:ln>
          <a:effectLst/>
        </p:spPr>
        <p:txBody>
          <a:bodyPr anchor="ctr">
            <a:spAutoFit/>
          </a:bodyPr>
          <a:lstStyle/>
          <a:p>
            <a:pPr algn="ctr" eaLnBrk="0" hangingPunct="0">
              <a:defRPr/>
            </a:pPr>
            <a:r>
              <a:rPr lang="en-US" dirty="0">
                <a:solidFill>
                  <a:prstClr val="black"/>
                </a:solidFill>
              </a:rPr>
              <a:t>Prof. V.F. </a:t>
            </a:r>
            <a:r>
              <a:rPr lang="en-US" dirty="0" err="1">
                <a:solidFill>
                  <a:prstClr val="black"/>
                </a:solidFill>
              </a:rPr>
              <a:t>Voino-Yasenetsky</a:t>
            </a:r>
            <a:r>
              <a:rPr lang="en-US" dirty="0">
                <a:solidFill>
                  <a:prstClr val="black"/>
                </a:solidFill>
              </a:rPr>
              <a:t> Krasnoyarsk State Medical </a:t>
            </a:r>
            <a:r>
              <a:rPr lang="en-US" dirty="0" smtClean="0">
                <a:solidFill>
                  <a:prstClr val="black"/>
                </a:solidFill>
              </a:rPr>
              <a:t>University</a:t>
            </a:r>
            <a:endParaRPr lang="ru-RU" dirty="0" smtClean="0">
              <a:solidFill>
                <a:prstClr val="black"/>
              </a:solidFill>
            </a:endParaRPr>
          </a:p>
          <a:p>
            <a:pPr algn="ctr" eaLnBrk="0" hangingPunct="0">
              <a:defRPr/>
            </a:pPr>
            <a:endParaRPr lang="ru-RU" dirty="0">
              <a:solidFill>
                <a:prstClr val="black"/>
              </a:solidFill>
            </a:endParaRPr>
          </a:p>
          <a:p>
            <a:pPr algn="ctr">
              <a:defRPr/>
            </a:pPr>
            <a:r>
              <a:rPr lang="en-US" sz="36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Topic: Digestion of carbohydrates. Glycogen metabolism</a:t>
            </a:r>
            <a:endParaRPr lang="ru-RU" sz="36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defRPr/>
            </a:pP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r>
              <a:rPr lang="en-US" sz="2800" dirty="0">
                <a:solidFill>
                  <a:prstClr val="black"/>
                </a:solidFill>
                <a:latin typeface="Arial" pitchFamily="34" charset="0"/>
                <a:ea typeface="Times New Roman" pitchFamily="18" charset="0"/>
                <a:cs typeface="Arial" pitchFamily="34" charset="0"/>
              </a:rPr>
              <a:t>Lecture No. </a:t>
            </a:r>
            <a:r>
              <a:rPr lang="ru-RU" sz="2800" dirty="0">
                <a:solidFill>
                  <a:prstClr val="black"/>
                </a:solidFill>
                <a:latin typeface="Arial" pitchFamily="34" charset="0"/>
                <a:ea typeface="Times New Roman" pitchFamily="18" charset="0"/>
                <a:cs typeface="Arial" pitchFamily="34" charset="0"/>
              </a:rPr>
              <a:t>5</a:t>
            </a:r>
            <a:r>
              <a:rPr lang="en-US" sz="2800" dirty="0" smtClean="0">
                <a:solidFill>
                  <a:prstClr val="black"/>
                </a:solidFill>
                <a:latin typeface="Arial" pitchFamily="34" charset="0"/>
                <a:ea typeface="Times New Roman" pitchFamily="18" charset="0"/>
                <a:cs typeface="Arial" pitchFamily="34" charset="0"/>
              </a:rPr>
              <a:t> </a:t>
            </a:r>
            <a:r>
              <a:rPr lang="en-US" sz="2800" dirty="0">
                <a:solidFill>
                  <a:prstClr val="black"/>
                </a:solidFill>
                <a:latin typeface="Arial" pitchFamily="34" charset="0"/>
                <a:ea typeface="Times New Roman" pitchFamily="18" charset="0"/>
                <a:cs typeface="Arial" pitchFamily="34" charset="0"/>
              </a:rPr>
              <a:t>on the discipline </a:t>
            </a:r>
            <a:r>
              <a:rPr lang="en-US" sz="2800" dirty="0" smtClean="0">
                <a:solidFill>
                  <a:prstClr val="black"/>
                </a:solidFill>
                <a:latin typeface="Arial" pitchFamily="34" charset="0"/>
                <a:ea typeface="Times New Roman" pitchFamily="18" charset="0"/>
                <a:cs typeface="Arial" pitchFamily="34" charset="0"/>
              </a:rPr>
              <a:t>"biochemistry</a:t>
            </a:r>
            <a:r>
              <a:rPr lang="en-US" sz="2800" dirty="0">
                <a:solidFill>
                  <a:prstClr val="black"/>
                </a:solidFill>
                <a:latin typeface="Arial" pitchFamily="34" charset="0"/>
                <a:ea typeface="Times New Roman" pitchFamily="18" charset="0"/>
                <a:cs typeface="Arial" pitchFamily="34" charset="0"/>
              </a:rPr>
              <a:t>" for 2nd year students</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r>
              <a:rPr lang="en-GB" sz="2800" dirty="0" smtClean="0">
                <a:solidFill>
                  <a:prstClr val="black"/>
                </a:solidFill>
                <a:latin typeface="Arial" pitchFamily="34" charset="0"/>
                <a:ea typeface="Times New Roman" pitchFamily="18" charset="0"/>
                <a:cs typeface="Arial" pitchFamily="34" charset="0"/>
              </a:rPr>
              <a:t>Lecturer: </a:t>
            </a:r>
            <a:r>
              <a:rPr lang="en-GB" sz="2800" dirty="0" err="1" smtClean="0">
                <a:solidFill>
                  <a:prstClr val="black"/>
                </a:solidFill>
                <a:latin typeface="Arial" pitchFamily="34" charset="0"/>
                <a:ea typeface="Times New Roman" pitchFamily="18" charset="0"/>
                <a:cs typeface="Arial" pitchFamily="34" charset="0"/>
              </a:rPr>
              <a:t>Panina</a:t>
            </a:r>
            <a:r>
              <a:rPr lang="en-GB" sz="2800" dirty="0" smtClean="0">
                <a:solidFill>
                  <a:prstClr val="black"/>
                </a:solidFill>
                <a:latin typeface="Arial" pitchFamily="34" charset="0"/>
                <a:ea typeface="Times New Roman" pitchFamily="18" charset="0"/>
                <a:cs typeface="Arial" pitchFamily="34" charset="0"/>
              </a:rPr>
              <a:t> </a:t>
            </a:r>
            <a:r>
              <a:rPr lang="en-GB" sz="2800" dirty="0" err="1" smtClean="0">
                <a:solidFill>
                  <a:prstClr val="black"/>
                </a:solidFill>
                <a:latin typeface="Arial" pitchFamily="34" charset="0"/>
                <a:ea typeface="Times New Roman" pitchFamily="18" charset="0"/>
                <a:cs typeface="Arial" pitchFamily="34" charset="0"/>
              </a:rPr>
              <a:t>Yu.A</a:t>
            </a:r>
            <a:r>
              <a:rPr lang="en-GB" sz="2800" dirty="0" smtClean="0">
                <a:solidFill>
                  <a:prstClr val="black"/>
                </a:solidFill>
                <a:latin typeface="Arial" pitchFamily="34" charset="0"/>
                <a:ea typeface="Times New Roman" pitchFamily="18" charset="0"/>
                <a:cs typeface="Arial" pitchFamily="34" charset="0"/>
              </a:rPr>
              <a:t>.</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dirty="0">
              <a:solidFill>
                <a:prstClr val="black"/>
              </a:solidFill>
              <a:latin typeface="Arial" pitchFamily="34" charset="0"/>
              <a:cs typeface="Arial" pitchFamily="34" charset="0"/>
            </a:endParaRPr>
          </a:p>
          <a:p>
            <a:pPr algn="ctr" eaLnBrk="0" hangingPunct="0">
              <a:defRPr/>
            </a:pPr>
            <a:r>
              <a:rPr lang="en-GB" sz="2000" dirty="0" smtClean="0">
                <a:solidFill>
                  <a:prstClr val="black"/>
                </a:solidFill>
                <a:latin typeface="Arial" pitchFamily="34" charset="0"/>
                <a:ea typeface="Times New Roman" pitchFamily="18" charset="0"/>
                <a:cs typeface="Arial" pitchFamily="34" charset="0"/>
              </a:rPr>
              <a:t>Krasnoyarsk</a:t>
            </a:r>
            <a:r>
              <a:rPr lang="ru-RU" sz="2000" dirty="0" smtClean="0">
                <a:solidFill>
                  <a:prstClr val="black"/>
                </a:solidFill>
                <a:latin typeface="Arial" pitchFamily="34" charset="0"/>
                <a:ea typeface="Times New Roman" pitchFamily="18" charset="0"/>
                <a:cs typeface="Arial" pitchFamily="34" charset="0"/>
              </a:rPr>
              <a:t>, </a:t>
            </a:r>
            <a:r>
              <a:rPr lang="ru-RU" sz="2000" dirty="0" smtClean="0">
                <a:solidFill>
                  <a:prstClr val="black"/>
                </a:solidFill>
                <a:latin typeface="Arial" pitchFamily="34" charset="0"/>
                <a:ea typeface="Times New Roman" pitchFamily="18" charset="0"/>
                <a:cs typeface="Arial" pitchFamily="34" charset="0"/>
              </a:rPr>
              <a:t>202</a:t>
            </a:r>
            <a:r>
              <a:rPr lang="ru-RU" sz="2000" dirty="0">
                <a:solidFill>
                  <a:prstClr val="black"/>
                </a:solidFill>
                <a:latin typeface="Arial" pitchFamily="34" charset="0"/>
                <a:ea typeface="Times New Roman" pitchFamily="18" charset="0"/>
                <a:cs typeface="Arial" pitchFamily="34" charset="0"/>
              </a:rPr>
              <a:t>2</a:t>
            </a:r>
            <a:endParaRPr lang="ru-RU" sz="2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330861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238" y="0"/>
            <a:ext cx="9152238" cy="769441"/>
          </a:xfrm>
          <a:prstGeom prst="rect">
            <a:avLst/>
          </a:prstGeom>
        </p:spPr>
        <p:txBody>
          <a:bodyPr wrap="square">
            <a:spAutoFit/>
          </a:bodyPr>
          <a:lstStyle/>
          <a:p>
            <a:pPr algn="ctr"/>
            <a:r>
              <a:rPr lang="en-US" sz="4400" dirty="0">
                <a:solidFill>
                  <a:srgbClr val="FF0000"/>
                </a:solidFill>
                <a:latin typeface="Arial" pitchFamily="34" charset="0"/>
                <a:ea typeface="+mj-ea"/>
                <a:cs typeface="Arial" pitchFamily="34" charset="0"/>
              </a:rPr>
              <a:t>Classification of carbohydrates</a:t>
            </a:r>
            <a:endParaRPr lang="ru-RU" dirty="0"/>
          </a:p>
        </p:txBody>
      </p:sp>
      <p:pic>
        <p:nvPicPr>
          <p:cNvPr id="2" name="Рисунок 1"/>
          <p:cNvPicPr>
            <a:picLocks noChangeAspect="1"/>
          </p:cNvPicPr>
          <p:nvPr/>
        </p:nvPicPr>
        <p:blipFill>
          <a:blip r:embed="rId2"/>
          <a:stretch>
            <a:fillRect/>
          </a:stretch>
        </p:blipFill>
        <p:spPr>
          <a:xfrm>
            <a:off x="247401" y="1124744"/>
            <a:ext cx="8640960" cy="4536504"/>
          </a:xfrm>
          <a:prstGeom prst="rect">
            <a:avLst/>
          </a:prstGeo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 y="5446544"/>
            <a:ext cx="1122437" cy="137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016574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187624" y="548680"/>
            <a:ext cx="6279346" cy="6009531"/>
          </a:xfrm>
          <a:prstGeom prst="rect">
            <a:avLst/>
          </a:prstGeom>
        </p:spPr>
      </p:pic>
    </p:spTree>
    <p:extLst>
      <p:ext uri="{BB962C8B-B14F-4D97-AF65-F5344CB8AC3E}">
        <p14:creationId xmlns:p14="http://schemas.microsoft.com/office/powerpoint/2010/main" val="380480135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
          </p:nvPr>
        </p:nvSpPr>
        <p:spPr/>
        <p:txBody>
          <a:bodyPr/>
          <a:lstStyle/>
          <a:p>
            <a:endParaRPr lang="ru-RU"/>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096"/>
            <a:ext cx="9144000" cy="688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2264" r="90000">
                        <a14:foregroundMark x1="30755" y1="76633" x2="30755" y2="76633"/>
                        <a14:foregroundMark x1="30755" y1="69598" x2="30755" y2="69598"/>
                        <a14:foregroundMark x1="26038" y1="81658" x2="26038" y2="81658"/>
                        <a14:foregroundMark x1="26792" y1="74372" x2="26792" y2="74372"/>
                        <a14:foregroundMark x1="26226" y1="84171" x2="26226" y2="84171"/>
                        <a14:foregroundMark x1="23962" y1="88442" x2="23962" y2="88442"/>
                        <a14:foregroundMark x1="23962" y1="92714" x2="23962" y2="92714"/>
                        <a14:foregroundMark x1="23019" y1="94472" x2="23019" y2="94472"/>
                        <a14:foregroundMark x1="25472" y1="82412" x2="25472" y2="82412"/>
                        <a14:foregroundMark x1="25660" y1="79397" x2="25660" y2="79397"/>
                        <a14:foregroundMark x1="23208" y1="87186" x2="23208" y2="87186"/>
                        <a14:foregroundMark x1="21887" y1="95729" x2="21887" y2="95729"/>
                        <a14:foregroundMark x1="47925" y1="76131" x2="47925" y2="76131"/>
                        <a14:foregroundMark x1="31698" y1="65075" x2="31698" y2="65075"/>
                        <a14:foregroundMark x1="27170" y1="71106" x2="27170" y2="71106"/>
                        <a14:foregroundMark x1="28491" y1="67588" x2="28491" y2="67588"/>
                        <a14:foregroundMark x1="24906" y1="78392" x2="24906" y2="78392"/>
                      </a14:backgroundRemoval>
                    </a14:imgEffect>
                  </a14:imgLayer>
                </a14:imgProps>
              </a:ext>
              <a:ext uri="{28A0092B-C50C-407E-A947-70E740481C1C}">
                <a14:useLocalDpi xmlns:a14="http://schemas.microsoft.com/office/drawing/2010/main" val="0"/>
              </a:ext>
            </a:extLst>
          </a:blip>
          <a:srcRect/>
          <a:stretch>
            <a:fillRect/>
          </a:stretch>
        </p:blipFill>
        <p:spPr bwMode="auto">
          <a:xfrm>
            <a:off x="-180528" y="3067050"/>
            <a:ext cx="504825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Умножение 6"/>
          <p:cNvSpPr/>
          <p:nvPr/>
        </p:nvSpPr>
        <p:spPr>
          <a:xfrm>
            <a:off x="1043608" y="-29096"/>
            <a:ext cx="3528392" cy="2736304"/>
          </a:xfrm>
          <a:prstGeom prst="mathMultiply">
            <a:avLst>
              <a:gd name="adj1" fmla="val 10060"/>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white"/>
              </a:solidFill>
              <a:effectLst/>
              <a:uLnTx/>
              <a:uFillTx/>
              <a:latin typeface="Calibri"/>
            </a:endParaRPr>
          </a:p>
        </p:txBody>
      </p:sp>
    </p:spTree>
    <p:extLst>
      <p:ext uri="{BB962C8B-B14F-4D97-AF65-F5344CB8AC3E}">
        <p14:creationId xmlns:p14="http://schemas.microsoft.com/office/powerpoint/2010/main" val="140118292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7" y="548680"/>
            <a:ext cx="9065657"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0" y="6611779"/>
            <a:ext cx="9084722" cy="246221"/>
          </a:xfrm>
          <a:prstGeom prst="rect">
            <a:avLst/>
          </a:prstGeom>
        </p:spPr>
        <p:txBody>
          <a:bodyPr wrap="square">
            <a:spAutoFit/>
          </a:bodyPr>
          <a:lstStyle/>
          <a:p>
            <a:pPr algn="ctr"/>
            <a:r>
              <a:rPr lang="en-US" sz="1000" dirty="0"/>
              <a:t>https://shsthetorch.com/wp-content/uploads/2018/12/Lactose-intolerance-coastal-urgent-care-louisiana-1-900x529.jpg</a:t>
            </a:r>
            <a:endParaRPr lang="ru-RU" sz="1000" dirty="0"/>
          </a:p>
        </p:txBody>
      </p:sp>
    </p:spTree>
    <p:extLst>
      <p:ext uri="{BB962C8B-B14F-4D97-AF65-F5344CB8AC3E}">
        <p14:creationId xmlns:p14="http://schemas.microsoft.com/office/powerpoint/2010/main" val="400510734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403648" y="29006"/>
            <a:ext cx="6851104" cy="6851104"/>
          </a:xfrm>
          <a:prstGeom prst="rect">
            <a:avLst/>
          </a:prstGeom>
        </p:spPr>
      </p:pic>
    </p:spTree>
    <p:extLst>
      <p:ext uri="{BB962C8B-B14F-4D97-AF65-F5344CB8AC3E}">
        <p14:creationId xmlns:p14="http://schemas.microsoft.com/office/powerpoint/2010/main" val="358626557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GB" b="1" dirty="0" smtClean="0">
                <a:solidFill>
                  <a:srgbClr val="FF0000"/>
                </a:solidFill>
              </a:rPr>
              <a:t>Treatment</a:t>
            </a:r>
            <a:endParaRPr lang="ru-RU" b="1" dirty="0">
              <a:solidFill>
                <a:srgbClr val="FF0000"/>
              </a:solidFill>
            </a:endParaRPr>
          </a:p>
        </p:txBody>
      </p:sp>
      <p:pic>
        <p:nvPicPr>
          <p:cNvPr id="4" name="Объект 3"/>
          <p:cNvPicPr>
            <a:picLocks noGrp="1" noChangeAspect="1"/>
          </p:cNvPicPr>
          <p:nvPr>
            <p:ph idx="1"/>
          </p:nvPr>
        </p:nvPicPr>
        <p:blipFill>
          <a:blip r:embed="rId2"/>
          <a:stretch>
            <a:fillRect/>
          </a:stretch>
        </p:blipFill>
        <p:spPr>
          <a:xfrm>
            <a:off x="251520" y="1417638"/>
            <a:ext cx="2901258" cy="4525963"/>
          </a:xfrm>
          <a:prstGeom prst="rect">
            <a:avLst/>
          </a:prstGeom>
        </p:spPr>
      </p:pic>
      <p:pic>
        <p:nvPicPr>
          <p:cNvPr id="5" name="Рисунок 4"/>
          <p:cNvPicPr>
            <a:picLocks noChangeAspect="1"/>
          </p:cNvPicPr>
          <p:nvPr/>
        </p:nvPicPr>
        <p:blipFill>
          <a:blip r:embed="rId3"/>
          <a:stretch>
            <a:fillRect/>
          </a:stretch>
        </p:blipFill>
        <p:spPr>
          <a:xfrm>
            <a:off x="4067944" y="1628800"/>
            <a:ext cx="4381500" cy="3286125"/>
          </a:xfrm>
          <a:prstGeom prst="rect">
            <a:avLst/>
          </a:prstGeom>
        </p:spPr>
      </p:pic>
    </p:spTree>
    <p:extLst>
      <p:ext uri="{BB962C8B-B14F-4D97-AF65-F5344CB8AC3E}">
        <p14:creationId xmlns:p14="http://schemas.microsoft.com/office/powerpoint/2010/main" val="406460017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2878768" y="3140968"/>
            <a:ext cx="3570709" cy="3570709"/>
          </a:xfrm>
          <a:prstGeom prst="rect">
            <a:avLst/>
          </a:prstGeom>
        </p:spPr>
      </p:pic>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rotWithShape="1">
          <a:blip r:embed="rId3"/>
          <a:srcRect l="20248" r="24068"/>
          <a:stretch/>
        </p:blipFill>
        <p:spPr>
          <a:xfrm>
            <a:off x="192112" y="52326"/>
            <a:ext cx="2520280" cy="4525963"/>
          </a:xfrm>
          <a:prstGeom prst="rect">
            <a:avLst/>
          </a:prstGeom>
        </p:spPr>
      </p:pic>
      <p:pic>
        <p:nvPicPr>
          <p:cNvPr id="5" name="Рисунок 4"/>
          <p:cNvPicPr>
            <a:picLocks noChangeAspect="1"/>
          </p:cNvPicPr>
          <p:nvPr/>
        </p:nvPicPr>
        <p:blipFill>
          <a:blip r:embed="rId4"/>
          <a:stretch>
            <a:fillRect/>
          </a:stretch>
        </p:blipFill>
        <p:spPr>
          <a:xfrm>
            <a:off x="6479181" y="33721"/>
            <a:ext cx="2664819" cy="5374332"/>
          </a:xfrm>
          <a:prstGeom prst="rect">
            <a:avLst/>
          </a:prstGeom>
        </p:spPr>
      </p:pic>
      <p:pic>
        <p:nvPicPr>
          <p:cNvPr id="7" name="Рисунок 6"/>
          <p:cNvPicPr>
            <a:picLocks noChangeAspect="1"/>
          </p:cNvPicPr>
          <p:nvPr/>
        </p:nvPicPr>
        <p:blipFill rotWithShape="1">
          <a:blip r:embed="rId5"/>
          <a:srcRect l="8521" r="9684"/>
          <a:stretch/>
        </p:blipFill>
        <p:spPr>
          <a:xfrm>
            <a:off x="3007184" y="116632"/>
            <a:ext cx="2934915" cy="3588122"/>
          </a:xfrm>
          <a:prstGeom prst="rect">
            <a:avLst/>
          </a:prstGeom>
        </p:spPr>
      </p:pic>
    </p:spTree>
    <p:extLst>
      <p:ext uri="{BB962C8B-B14F-4D97-AF65-F5344CB8AC3E}">
        <p14:creationId xmlns:p14="http://schemas.microsoft.com/office/powerpoint/2010/main" val="15154681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860032" cy="684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 y="6633318"/>
            <a:ext cx="4860032" cy="215444"/>
          </a:xfrm>
          <a:prstGeom prst="rect">
            <a:avLst/>
          </a:prstGeom>
        </p:spPr>
        <p:txBody>
          <a:bodyPr wrap="square">
            <a:spAutoFit/>
          </a:bodyPr>
          <a:lstStyle/>
          <a:p>
            <a:pPr algn="ctr"/>
            <a:r>
              <a:rPr lang="en-US" sz="800" dirty="0"/>
              <a:t>https://santacruzcore.com/wp-content/uploads/all-about-glycogen-meme_santacruzcore-683x1024.png</a:t>
            </a:r>
            <a:endParaRPr lang="ru-RU" sz="8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900" y="1556792"/>
            <a:ext cx="4248472"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4888488" y="6494818"/>
            <a:ext cx="4231884" cy="276999"/>
          </a:xfrm>
          <a:prstGeom prst="rect">
            <a:avLst/>
          </a:prstGeom>
        </p:spPr>
        <p:txBody>
          <a:bodyPr wrap="square">
            <a:spAutoFit/>
          </a:bodyPr>
          <a:lstStyle/>
          <a:p>
            <a:pPr algn="ctr"/>
            <a:r>
              <a:rPr lang="en-US" sz="1200" dirty="0"/>
              <a:t>https://memegenerator.net/img/instances/54230912.jpg</a:t>
            </a:r>
            <a:endParaRPr lang="ru-RU" sz="1200" dirty="0"/>
          </a:p>
        </p:txBody>
      </p:sp>
    </p:spTree>
    <p:extLst>
      <p:ext uri="{BB962C8B-B14F-4D97-AF65-F5344CB8AC3E}">
        <p14:creationId xmlns:p14="http://schemas.microsoft.com/office/powerpoint/2010/main" val="95919131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6845"/>
            <a:ext cx="9134873" cy="6851155"/>
          </a:xfrm>
          <a:prstGeom prst="rect">
            <a:avLst/>
          </a:prstGeom>
        </p:spPr>
      </p:pic>
    </p:spTree>
    <p:extLst>
      <p:ext uri="{BB962C8B-B14F-4D97-AF65-F5344CB8AC3E}">
        <p14:creationId xmlns:p14="http://schemas.microsoft.com/office/powerpoint/2010/main" val="422041358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755576" y="116632"/>
            <a:ext cx="7196499" cy="6122395"/>
          </a:xfrm>
          <a:prstGeom prst="rect">
            <a:avLst/>
          </a:prstGeom>
        </p:spPr>
      </p:pic>
      <p:sp>
        <p:nvSpPr>
          <p:cNvPr id="5" name="Прямоугольник 4"/>
          <p:cNvSpPr/>
          <p:nvPr/>
        </p:nvSpPr>
        <p:spPr>
          <a:xfrm>
            <a:off x="1554641" y="6239027"/>
            <a:ext cx="5598368" cy="369332"/>
          </a:xfrm>
          <a:prstGeom prst="rect">
            <a:avLst/>
          </a:prstGeom>
        </p:spPr>
        <p:txBody>
          <a:bodyPr wrap="square">
            <a:spAutoFit/>
          </a:bodyPr>
          <a:lstStyle/>
          <a:p>
            <a:r>
              <a:rPr lang="en-US"/>
              <a:t>https://in.pinterest.com/pin/182677328619528190/</a:t>
            </a:r>
            <a:endParaRPr lang="ru-RU" dirty="0"/>
          </a:p>
        </p:txBody>
      </p:sp>
    </p:spTree>
    <p:extLst>
      <p:ext uri="{BB962C8B-B14F-4D97-AF65-F5344CB8AC3E}">
        <p14:creationId xmlns:p14="http://schemas.microsoft.com/office/powerpoint/2010/main" val="68000996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26294" y="1124744"/>
            <a:ext cx="8891411" cy="5001419"/>
          </a:xfrm>
          <a:prstGeom prst="rect">
            <a:avLst/>
          </a:prstGeom>
        </p:spPr>
      </p:pic>
    </p:spTree>
    <p:extLst>
      <p:ext uri="{BB962C8B-B14F-4D97-AF65-F5344CB8AC3E}">
        <p14:creationId xmlns:p14="http://schemas.microsoft.com/office/powerpoint/2010/main" val="26699371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238" y="0"/>
            <a:ext cx="9152238" cy="769441"/>
          </a:xfrm>
          <a:prstGeom prst="rect">
            <a:avLst/>
          </a:prstGeom>
        </p:spPr>
        <p:txBody>
          <a:bodyPr wrap="square">
            <a:spAutoFit/>
          </a:bodyPr>
          <a:lstStyle/>
          <a:p>
            <a:pPr algn="ctr"/>
            <a:r>
              <a:rPr lang="en-US" sz="4400" dirty="0">
                <a:solidFill>
                  <a:srgbClr val="FF0000"/>
                </a:solidFill>
                <a:latin typeface="Arial" pitchFamily="34" charset="0"/>
                <a:ea typeface="+mj-ea"/>
                <a:cs typeface="Arial" pitchFamily="34" charset="0"/>
              </a:rPr>
              <a:t>Classification of </a:t>
            </a:r>
            <a:r>
              <a:rPr lang="en-US" sz="4400" dirty="0" smtClean="0">
                <a:solidFill>
                  <a:srgbClr val="FF0000"/>
                </a:solidFill>
                <a:latin typeface="Arial" pitchFamily="34" charset="0"/>
                <a:ea typeface="+mj-ea"/>
                <a:cs typeface="Arial" pitchFamily="34" charset="0"/>
              </a:rPr>
              <a:t>monosaccharides</a:t>
            </a:r>
            <a:endParaRPr lang="ru-RU" dirty="0"/>
          </a:p>
        </p:txBody>
      </p:sp>
      <p:pic>
        <p:nvPicPr>
          <p:cNvPr id="3" name="Рисунок 2"/>
          <p:cNvPicPr>
            <a:picLocks noChangeAspect="1"/>
          </p:cNvPicPr>
          <p:nvPr/>
        </p:nvPicPr>
        <p:blipFill rotWithShape="1">
          <a:blip r:embed="rId2"/>
          <a:srcRect r="2114" b="43007"/>
          <a:stretch/>
        </p:blipFill>
        <p:spPr>
          <a:xfrm>
            <a:off x="1043608" y="692696"/>
            <a:ext cx="6768751" cy="5680916"/>
          </a:xfrm>
          <a:prstGeom prst="rect">
            <a:avLst/>
          </a:prstGeom>
        </p:spPr>
      </p:pic>
    </p:spTree>
    <p:extLst>
      <p:ext uri="{BB962C8B-B14F-4D97-AF65-F5344CB8AC3E}">
        <p14:creationId xmlns:p14="http://schemas.microsoft.com/office/powerpoint/2010/main" val="38747892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651" y="0"/>
            <a:ext cx="9276522" cy="6957392"/>
          </a:xfrm>
          <a:prstGeom prst="rect">
            <a:avLst/>
          </a:prstGeom>
        </p:spPr>
      </p:pic>
    </p:spTree>
    <p:extLst>
      <p:ext uri="{BB962C8B-B14F-4D97-AF65-F5344CB8AC3E}">
        <p14:creationId xmlns:p14="http://schemas.microsoft.com/office/powerpoint/2010/main" val="217141012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rotWithShape="1">
          <a:blip r:embed="rId2"/>
          <a:srcRect t="16783" r="874"/>
          <a:stretch/>
        </p:blipFill>
        <p:spPr>
          <a:xfrm>
            <a:off x="85602" y="548680"/>
            <a:ext cx="8972795" cy="5649491"/>
          </a:xfrm>
          <a:prstGeom prst="rect">
            <a:avLst/>
          </a:prstGeom>
        </p:spPr>
      </p:pic>
    </p:spTree>
    <p:extLst>
      <p:ext uri="{BB962C8B-B14F-4D97-AF65-F5344CB8AC3E}">
        <p14:creationId xmlns:p14="http://schemas.microsoft.com/office/powerpoint/2010/main" val="327361640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543596" y="1600200"/>
            <a:ext cx="8056807" cy="4525963"/>
          </a:xfrm>
          <a:prstGeom prst="rect">
            <a:avLst/>
          </a:prstGeom>
        </p:spPr>
      </p:pic>
    </p:spTree>
    <p:extLst>
      <p:ext uri="{BB962C8B-B14F-4D97-AF65-F5344CB8AC3E}">
        <p14:creationId xmlns:p14="http://schemas.microsoft.com/office/powerpoint/2010/main" val="194424206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48" y="2664296"/>
            <a:ext cx="4005064" cy="400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8985" r="18641"/>
          <a:stretch/>
        </p:blipFill>
        <p:spPr bwMode="auto">
          <a:xfrm>
            <a:off x="5436096" y="2680412"/>
            <a:ext cx="3552801" cy="4016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88640"/>
            <a:ext cx="2830943"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857997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3"/>
          <p:cNvSpPr>
            <a:spLocks noChangeArrowheads="1"/>
          </p:cNvSpPr>
          <p:nvPr/>
        </p:nvSpPr>
        <p:spPr bwMode="auto">
          <a:xfrm>
            <a:off x="159891" y="188640"/>
            <a:ext cx="8858250" cy="1323439"/>
          </a:xfrm>
          <a:prstGeom prst="rect">
            <a:avLst/>
          </a:prstGeom>
          <a:noFill/>
          <a:ln w="9525">
            <a:noFill/>
            <a:miter lim="800000"/>
            <a:headEnd/>
            <a:tailEnd/>
          </a:ln>
        </p:spPr>
        <p:txBody>
          <a:bodyPr>
            <a:spAutoFit/>
          </a:bodyPr>
          <a:lstStyle/>
          <a:p>
            <a:pPr algn="ctr" fontAlgn="base">
              <a:spcBef>
                <a:spcPct val="0"/>
              </a:spcBef>
              <a:spcAft>
                <a:spcPct val="0"/>
              </a:spcAft>
              <a:defRPr/>
            </a:pPr>
            <a:r>
              <a:rPr lang="en-US" sz="4000" dirty="0">
                <a:solidFill>
                  <a:srgbClr val="CC0000"/>
                </a:solidFill>
              </a:rPr>
              <a:t>Impaired absorption of carbohydrates and other monomers</a:t>
            </a:r>
            <a:endParaRPr lang="ru-RU" sz="4000" dirty="0">
              <a:solidFill>
                <a:srgbClr val="CC0000"/>
              </a:solidFill>
            </a:endParaRPr>
          </a:p>
        </p:txBody>
      </p:sp>
      <p:pic>
        <p:nvPicPr>
          <p:cNvPr id="2" name="Рисунок 1"/>
          <p:cNvPicPr>
            <a:picLocks noChangeAspect="1"/>
          </p:cNvPicPr>
          <p:nvPr/>
        </p:nvPicPr>
        <p:blipFill>
          <a:blip r:embed="rId2"/>
          <a:stretch>
            <a:fillRect/>
          </a:stretch>
        </p:blipFill>
        <p:spPr>
          <a:xfrm>
            <a:off x="1187624" y="1772816"/>
            <a:ext cx="6955731" cy="4544411"/>
          </a:xfrm>
          <a:prstGeom prst="rect">
            <a:avLst/>
          </a:prstGeom>
        </p:spPr>
      </p:pic>
    </p:spTree>
    <p:extLst>
      <p:ext uri="{BB962C8B-B14F-4D97-AF65-F5344CB8AC3E}">
        <p14:creationId xmlns:p14="http://schemas.microsoft.com/office/powerpoint/2010/main" val="100631013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63688" y="332656"/>
            <a:ext cx="5677048" cy="6115312"/>
          </a:xfrm>
          <a:prstGeom prst="rect">
            <a:avLst/>
          </a:prstGeom>
        </p:spPr>
      </p:pic>
    </p:spTree>
    <p:extLst>
      <p:ext uri="{BB962C8B-B14F-4D97-AF65-F5344CB8AC3E}">
        <p14:creationId xmlns:p14="http://schemas.microsoft.com/office/powerpoint/2010/main" val="364330239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72"/>
            <a:ext cx="921702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402056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2656"/>
            <a:ext cx="9093582"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764243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99392"/>
            <a:ext cx="8496944" cy="609600"/>
          </a:xfrm>
        </p:spPr>
        <p:txBody>
          <a:bodyPr>
            <a:normAutofit fontScale="90000"/>
          </a:bodyPr>
          <a:lstStyle/>
          <a:p>
            <a:r>
              <a:rPr lang="en-US" dirty="0">
                <a:solidFill>
                  <a:srgbClr val="FF0000"/>
                </a:solidFill>
                <a:latin typeface="Arial" pitchFamily="34" charset="0"/>
                <a:cs typeface="Arial" pitchFamily="34" charset="0"/>
              </a:rPr>
              <a:t>Conclusion</a:t>
            </a:r>
            <a:endParaRPr lang="ru-RU" dirty="0">
              <a:solidFill>
                <a:srgbClr val="FF0000"/>
              </a:solidFill>
              <a:latin typeface="Arial" pitchFamily="34" charset="0"/>
              <a:cs typeface="Arial" pitchFamily="34" charset="0"/>
            </a:endParaRPr>
          </a:p>
        </p:txBody>
      </p:sp>
      <p:sp>
        <p:nvSpPr>
          <p:cNvPr id="5" name="Объект 2"/>
          <p:cNvSpPr>
            <a:spLocks noGrp="1"/>
          </p:cNvSpPr>
          <p:nvPr>
            <p:ph idx="1"/>
          </p:nvPr>
        </p:nvSpPr>
        <p:spPr>
          <a:xfrm>
            <a:off x="0" y="332656"/>
            <a:ext cx="9147043" cy="6237312"/>
          </a:xfrm>
        </p:spPr>
        <p:txBody>
          <a:bodyPr>
            <a:noAutofit/>
          </a:bodyPr>
          <a:lstStyle/>
          <a:p>
            <a:pPr marL="457200" indent="-457200" algn="just">
              <a:spcBef>
                <a:spcPts val="0"/>
              </a:spcBef>
              <a:buFont typeface="+mj-lt"/>
              <a:buAutoNum type="arabicPeriod"/>
            </a:pPr>
            <a:r>
              <a:rPr lang="en-US" sz="2500" dirty="0">
                <a:latin typeface="Arial" pitchFamily="34" charset="0"/>
                <a:cs typeface="Arial" pitchFamily="34" charset="0"/>
              </a:rPr>
              <a:t>Digestion of food carbohydrates occurs partly in the oral cavity (salivary </a:t>
            </a:r>
            <a:r>
              <a:rPr lang="el-GR" sz="2500" dirty="0">
                <a:latin typeface="Arial" pitchFamily="34" charset="0"/>
                <a:cs typeface="Arial" pitchFamily="34" charset="0"/>
              </a:rPr>
              <a:t>α-</a:t>
            </a:r>
            <a:r>
              <a:rPr lang="en-US" sz="2500" dirty="0">
                <a:latin typeface="Arial" pitchFamily="34" charset="0"/>
                <a:cs typeface="Arial" pitchFamily="34" charset="0"/>
              </a:rPr>
              <a:t>amylase), but mainly in the duodenum (pancreatic </a:t>
            </a:r>
            <a:r>
              <a:rPr lang="el-GR" sz="2500" dirty="0">
                <a:latin typeface="Arial" pitchFamily="34" charset="0"/>
                <a:cs typeface="Arial" pitchFamily="34" charset="0"/>
              </a:rPr>
              <a:t>α-</a:t>
            </a:r>
            <a:r>
              <a:rPr lang="en-US" sz="2500" dirty="0">
                <a:latin typeface="Arial" pitchFamily="34" charset="0"/>
                <a:cs typeface="Arial" pitchFamily="34" charset="0"/>
              </a:rPr>
              <a:t>amylase, intestinal </a:t>
            </a:r>
            <a:r>
              <a:rPr lang="en-US" sz="2500" dirty="0" err="1">
                <a:latin typeface="Arial" pitchFamily="34" charset="0"/>
                <a:cs typeface="Arial" pitchFamily="34" charset="0"/>
              </a:rPr>
              <a:t>oligosaccharidase</a:t>
            </a:r>
            <a:r>
              <a:rPr lang="en-US" sz="2500" dirty="0">
                <a:latin typeface="Arial" pitchFamily="34" charset="0"/>
                <a:cs typeface="Arial" pitchFamily="34" charset="0"/>
              </a:rPr>
              <a:t>)</a:t>
            </a:r>
          </a:p>
          <a:p>
            <a:pPr marL="457200" indent="-457200" algn="just">
              <a:spcBef>
                <a:spcPts val="0"/>
              </a:spcBef>
              <a:buFont typeface="+mj-lt"/>
              <a:buAutoNum type="arabicPeriod"/>
            </a:pPr>
            <a:r>
              <a:rPr lang="en-US" sz="2500" dirty="0">
                <a:latin typeface="Arial" pitchFamily="34" charset="0"/>
                <a:cs typeface="Arial" pitchFamily="34" charset="0"/>
              </a:rPr>
              <a:t>The end products of digestion are the monosaccharides glucose, fructose and galactose, the latter are unified in the liver to glucose</a:t>
            </a:r>
          </a:p>
          <a:p>
            <a:pPr marL="457200" indent="-457200" algn="just">
              <a:spcBef>
                <a:spcPts val="0"/>
              </a:spcBef>
              <a:buFont typeface="+mj-lt"/>
              <a:buAutoNum type="arabicPeriod"/>
            </a:pPr>
            <a:r>
              <a:rPr lang="en-US" sz="2500" dirty="0">
                <a:latin typeface="Arial" pitchFamily="34" charset="0"/>
                <a:cs typeface="Arial" pitchFamily="34" charset="0"/>
              </a:rPr>
              <a:t>The accumulation of glycogen "in reserve" (its synthesis) in muscles and liver and its breakdown play an important role in the energy supply of cells and tissues</a:t>
            </a:r>
          </a:p>
          <a:p>
            <a:pPr marL="457200" indent="-457200" algn="just">
              <a:spcBef>
                <a:spcPts val="0"/>
              </a:spcBef>
              <a:buFont typeface="+mj-lt"/>
              <a:buAutoNum type="arabicPeriod"/>
            </a:pPr>
            <a:r>
              <a:rPr lang="en-US" sz="2500" dirty="0">
                <a:latin typeface="Arial" pitchFamily="34" charset="0"/>
                <a:cs typeface="Arial" pitchFamily="34" charset="0"/>
              </a:rPr>
              <a:t>Disorders of exogenous carbohydrate digestion mainly include </a:t>
            </a:r>
            <a:r>
              <a:rPr lang="en-US" sz="2500" dirty="0" err="1">
                <a:latin typeface="Arial" pitchFamily="34" charset="0"/>
                <a:cs typeface="Arial" pitchFamily="34" charset="0"/>
              </a:rPr>
              <a:t>disaccharidoses</a:t>
            </a:r>
            <a:r>
              <a:rPr lang="en-US" sz="2500" dirty="0">
                <a:latin typeface="Arial" pitchFamily="34" charset="0"/>
                <a:cs typeface="Arial" pitchFamily="34" charset="0"/>
              </a:rPr>
              <a:t>, malabsorption disorders - celiac disease, disorders of MS unification - </a:t>
            </a:r>
            <a:r>
              <a:rPr lang="en-US" sz="2500" dirty="0" err="1">
                <a:latin typeface="Arial" pitchFamily="34" charset="0"/>
                <a:cs typeface="Arial" pitchFamily="34" charset="0"/>
              </a:rPr>
              <a:t>monosaccharidoses</a:t>
            </a:r>
            <a:r>
              <a:rPr lang="en-US" sz="2500" dirty="0">
                <a:latin typeface="Arial" pitchFamily="34" charset="0"/>
                <a:cs typeface="Arial" pitchFamily="34" charset="0"/>
              </a:rPr>
              <a:t>, disorders of endogenous carbohydrate metabolism - glycogen diseases, lysosomal storage diseases</a:t>
            </a:r>
            <a:endParaRPr lang="ru-RU" sz="2500" dirty="0" smtClean="0">
              <a:latin typeface="Arial" pitchFamily="34" charset="0"/>
              <a:cs typeface="Arial" pitchFamily="34" charset="0"/>
            </a:endParaRPr>
          </a:p>
        </p:txBody>
      </p:sp>
    </p:spTree>
    <p:extLst>
      <p:ext uri="{BB962C8B-B14F-4D97-AF65-F5344CB8AC3E}">
        <p14:creationId xmlns:p14="http://schemas.microsoft.com/office/powerpoint/2010/main" val="269276987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028" r="6704"/>
          <a:stretch/>
        </p:blipFill>
        <p:spPr bwMode="auto">
          <a:xfrm>
            <a:off x="6361044" y="16251"/>
            <a:ext cx="27474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545" t="15773" r="24727" b="21759"/>
          <a:stretch/>
        </p:blipFill>
        <p:spPr bwMode="auto">
          <a:xfrm>
            <a:off x="126468" y="1593273"/>
            <a:ext cx="6029708" cy="4283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71600" y="404664"/>
            <a:ext cx="4798493" cy="523220"/>
          </a:xfrm>
          <a:prstGeom prst="rect">
            <a:avLst/>
          </a:prstGeom>
          <a:noFill/>
        </p:spPr>
        <p:txBody>
          <a:bodyPr wrap="none" rtlCol="0">
            <a:spAutoFit/>
          </a:bodyPr>
          <a:lstStyle/>
          <a:p>
            <a:pPr fontAlgn="base">
              <a:spcBef>
                <a:spcPct val="0"/>
              </a:spcBef>
              <a:spcAft>
                <a:spcPct val="0"/>
              </a:spcAft>
            </a:pPr>
            <a:r>
              <a:rPr lang="ru-RU" sz="2800" b="1" dirty="0" smtClean="0">
                <a:solidFill>
                  <a:srgbClr val="FF0000"/>
                </a:solidFill>
              </a:rPr>
              <a:t>Литература по теме лекции:</a:t>
            </a:r>
            <a:endParaRPr lang="ru-RU" sz="2800" b="1" dirty="0">
              <a:solidFill>
                <a:srgbClr val="FF0000"/>
              </a:solidFill>
            </a:endParaRPr>
          </a:p>
        </p:txBody>
      </p:sp>
    </p:spTree>
    <p:extLst>
      <p:ext uri="{BB962C8B-B14F-4D97-AF65-F5344CB8AC3E}">
        <p14:creationId xmlns:p14="http://schemas.microsoft.com/office/powerpoint/2010/main" val="8089030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238" y="0"/>
            <a:ext cx="9152238" cy="769441"/>
          </a:xfrm>
          <a:prstGeom prst="rect">
            <a:avLst/>
          </a:prstGeom>
        </p:spPr>
        <p:txBody>
          <a:bodyPr wrap="square">
            <a:spAutoFit/>
          </a:bodyPr>
          <a:lstStyle/>
          <a:p>
            <a:pPr algn="ctr"/>
            <a:r>
              <a:rPr lang="en-US" sz="4400" dirty="0">
                <a:solidFill>
                  <a:srgbClr val="FF0000"/>
                </a:solidFill>
                <a:latin typeface="Arial" pitchFamily="34" charset="0"/>
                <a:ea typeface="+mj-ea"/>
                <a:cs typeface="Arial" pitchFamily="34" charset="0"/>
              </a:rPr>
              <a:t>Classification of </a:t>
            </a:r>
            <a:r>
              <a:rPr lang="en-US" sz="4400" dirty="0" smtClean="0">
                <a:solidFill>
                  <a:srgbClr val="FF0000"/>
                </a:solidFill>
                <a:latin typeface="Arial" pitchFamily="34" charset="0"/>
                <a:ea typeface="+mj-ea"/>
                <a:cs typeface="Arial" pitchFamily="34" charset="0"/>
              </a:rPr>
              <a:t>monosaccharides</a:t>
            </a:r>
            <a:endParaRPr lang="ru-RU" dirty="0"/>
          </a:p>
        </p:txBody>
      </p:sp>
      <p:grpSp>
        <p:nvGrpSpPr>
          <p:cNvPr id="6" name="Группа 5"/>
          <p:cNvGrpSpPr/>
          <p:nvPr/>
        </p:nvGrpSpPr>
        <p:grpSpPr>
          <a:xfrm>
            <a:off x="1043608" y="788412"/>
            <a:ext cx="6764633" cy="5592915"/>
            <a:chOff x="2248543" y="260648"/>
            <a:chExt cx="4555705" cy="3631307"/>
          </a:xfrm>
        </p:grpSpPr>
        <p:pic>
          <p:nvPicPr>
            <p:cNvPr id="2" name="Рисунок 1"/>
            <p:cNvPicPr>
              <a:picLocks noChangeAspect="1"/>
            </p:cNvPicPr>
            <p:nvPr/>
          </p:nvPicPr>
          <p:blipFill rotWithShape="1">
            <a:blip r:embed="rId2"/>
            <a:srcRect r="1789" b="90308"/>
            <a:stretch/>
          </p:blipFill>
          <p:spPr>
            <a:xfrm>
              <a:off x="2248543" y="260648"/>
              <a:ext cx="4555705" cy="648072"/>
            </a:xfrm>
            <a:prstGeom prst="rect">
              <a:avLst/>
            </a:prstGeom>
          </p:spPr>
        </p:pic>
        <p:pic>
          <p:nvPicPr>
            <p:cNvPr id="4" name="Рисунок 3"/>
            <p:cNvPicPr>
              <a:picLocks noChangeAspect="1"/>
            </p:cNvPicPr>
            <p:nvPr/>
          </p:nvPicPr>
          <p:blipFill rotWithShape="1">
            <a:blip r:embed="rId2"/>
            <a:srcRect t="55385" r="1878"/>
            <a:stretch/>
          </p:blipFill>
          <p:spPr>
            <a:xfrm>
              <a:off x="2248543" y="908720"/>
              <a:ext cx="4551586" cy="2983235"/>
            </a:xfrm>
            <a:prstGeom prst="rect">
              <a:avLst/>
            </a:prstGeom>
          </p:spPr>
        </p:pic>
      </p:grpSp>
    </p:spTree>
    <p:extLst>
      <p:ext uri="{BB962C8B-B14F-4D97-AF65-F5344CB8AC3E}">
        <p14:creationId xmlns:p14="http://schemas.microsoft.com/office/powerpoint/2010/main" val="134221145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r="-109" b="9501"/>
          <a:stretch/>
        </p:blipFill>
        <p:spPr>
          <a:xfrm>
            <a:off x="18661" y="116632"/>
            <a:ext cx="9144000" cy="6670191"/>
          </a:xfrm>
          <a:prstGeom prst="rect">
            <a:avLst/>
          </a:prstGeom>
        </p:spPr>
      </p:pic>
    </p:spTree>
    <p:extLst>
      <p:ext uri="{BB962C8B-B14F-4D97-AF65-F5344CB8AC3E}">
        <p14:creationId xmlns:p14="http://schemas.microsoft.com/office/powerpoint/2010/main" val="334547991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620688"/>
            <a:ext cx="7992888" cy="2585323"/>
          </a:xfrm>
          <a:prstGeom prst="rect">
            <a:avLst/>
          </a:prstGeom>
          <a:noFill/>
        </p:spPr>
        <p:txBody>
          <a:bodyPr wrap="square" rtlCol="0">
            <a:spAutoFit/>
          </a:bodyPr>
          <a:lstStyle/>
          <a:p>
            <a:pPr algn="ctr"/>
            <a:r>
              <a:rPr lang="en-US" sz="5400" dirty="0">
                <a:solidFill>
                  <a:srgbClr val="FF0000"/>
                </a:solidFill>
                <a:latin typeface="Calibri"/>
              </a:rPr>
              <a:t>Question for </a:t>
            </a:r>
            <a:r>
              <a:rPr lang="en-US" sz="5400" dirty="0" smtClean="0">
                <a:solidFill>
                  <a:srgbClr val="FF0000"/>
                </a:solidFill>
                <a:latin typeface="Calibri"/>
              </a:rPr>
              <a:t>the </a:t>
            </a:r>
            <a:r>
              <a:rPr lang="en-US" sz="5400" dirty="0">
                <a:solidFill>
                  <a:srgbClr val="FF0000"/>
                </a:solidFill>
                <a:latin typeface="Calibri"/>
              </a:rPr>
              <a:t>lecture </a:t>
            </a:r>
            <a:r>
              <a:rPr lang="ru-RU" sz="5400" dirty="0" smtClean="0">
                <a:solidFill>
                  <a:srgbClr val="FF0000"/>
                </a:solidFill>
                <a:latin typeface="Calibri"/>
              </a:rPr>
              <a:t>:</a:t>
            </a:r>
          </a:p>
          <a:p>
            <a:pPr algn="ctr"/>
            <a:r>
              <a:rPr lang="en-US" sz="5400" dirty="0" smtClean="0">
                <a:solidFill>
                  <a:prstClr val="black"/>
                </a:solidFill>
                <a:latin typeface="Calibri"/>
              </a:rPr>
              <a:t>Write the key enzymes of glycogenesis</a:t>
            </a:r>
            <a:endParaRPr lang="ru-RU" sz="5400" dirty="0" smtClean="0">
              <a:solidFill>
                <a:prstClr val="black"/>
              </a:solidFill>
              <a:latin typeface="Calibri"/>
            </a:endParaRPr>
          </a:p>
        </p:txBody>
      </p:sp>
    </p:spTree>
    <p:extLst>
      <p:ext uri="{BB962C8B-B14F-4D97-AF65-F5344CB8AC3E}">
        <p14:creationId xmlns:p14="http://schemas.microsoft.com/office/powerpoint/2010/main" val="36144877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238" y="0"/>
            <a:ext cx="9152238" cy="769441"/>
          </a:xfrm>
          <a:prstGeom prst="rect">
            <a:avLst/>
          </a:prstGeom>
        </p:spPr>
        <p:txBody>
          <a:bodyPr wrap="square">
            <a:spAutoFit/>
          </a:bodyPr>
          <a:lstStyle/>
          <a:p>
            <a:pPr algn="ctr"/>
            <a:r>
              <a:rPr lang="en-US" sz="4400" dirty="0">
                <a:solidFill>
                  <a:srgbClr val="FF0000"/>
                </a:solidFill>
                <a:latin typeface="Arial" pitchFamily="34" charset="0"/>
                <a:ea typeface="+mj-ea"/>
                <a:cs typeface="Arial" pitchFamily="34" charset="0"/>
              </a:rPr>
              <a:t>Classification of </a:t>
            </a:r>
            <a:r>
              <a:rPr lang="en-US" sz="4400" dirty="0" smtClean="0">
                <a:solidFill>
                  <a:srgbClr val="FF0000"/>
                </a:solidFill>
                <a:latin typeface="Arial" pitchFamily="34" charset="0"/>
                <a:ea typeface="+mj-ea"/>
                <a:cs typeface="Arial" pitchFamily="34" charset="0"/>
              </a:rPr>
              <a:t>monosaccharides</a:t>
            </a:r>
            <a:endParaRPr lang="ru-RU" dirty="0"/>
          </a:p>
        </p:txBody>
      </p:sp>
      <p:pic>
        <p:nvPicPr>
          <p:cNvPr id="3" name="Рисунок 2"/>
          <p:cNvPicPr>
            <a:picLocks noChangeAspect="1"/>
          </p:cNvPicPr>
          <p:nvPr/>
        </p:nvPicPr>
        <p:blipFill>
          <a:blip r:embed="rId2"/>
          <a:stretch>
            <a:fillRect/>
          </a:stretch>
        </p:blipFill>
        <p:spPr>
          <a:xfrm>
            <a:off x="1424630" y="769441"/>
            <a:ext cx="6459737" cy="5872488"/>
          </a:xfrm>
          <a:prstGeom prst="rect">
            <a:avLst/>
          </a:prstGeo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6" y="4913637"/>
            <a:ext cx="1416957" cy="1738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41777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03"/>
            <a:ext cx="9154142" cy="548883"/>
          </a:xfrm>
        </p:spPr>
        <p:txBody>
          <a:bodyPr/>
          <a:lstStyle/>
          <a:p>
            <a:r>
              <a:rPr lang="en-US" sz="2400" b="1" dirty="0">
                <a:solidFill>
                  <a:srgbClr val="FF0000"/>
                </a:solidFill>
                <a:latin typeface="Arial" pitchFamily="34" charset="0"/>
                <a:cs typeface="Arial" pitchFamily="34" charset="0"/>
              </a:rPr>
              <a:t>The most important </a:t>
            </a:r>
            <a:r>
              <a:rPr lang="en-US" sz="2400" b="1" dirty="0" smtClean="0">
                <a:solidFill>
                  <a:srgbClr val="FF0000"/>
                </a:solidFill>
                <a:latin typeface="Arial" pitchFamily="34" charset="0"/>
                <a:cs typeface="Arial" pitchFamily="34" charset="0"/>
              </a:rPr>
              <a:t>disaccharides</a:t>
            </a:r>
            <a:endParaRPr lang="ru-RU" dirty="0">
              <a:solidFill>
                <a:srgbClr val="FF0000"/>
              </a:solidFill>
            </a:endParaRPr>
          </a:p>
        </p:txBody>
      </p:sp>
      <p:graphicFrame>
        <p:nvGraphicFramePr>
          <p:cNvPr id="3" name="Таблица 2"/>
          <p:cNvGraphicFramePr>
            <a:graphicFrameLocks noGrp="1"/>
          </p:cNvGraphicFramePr>
          <p:nvPr>
            <p:extLst/>
          </p:nvPr>
        </p:nvGraphicFramePr>
        <p:xfrm>
          <a:off x="107504" y="501685"/>
          <a:ext cx="8928992" cy="5936375"/>
        </p:xfrm>
        <a:graphic>
          <a:graphicData uri="http://schemas.openxmlformats.org/drawingml/2006/table">
            <a:tbl>
              <a:tblPr firstRow="1" bandRow="1"/>
              <a:tblGrid>
                <a:gridCol w="5239533">
                  <a:extLst>
                    <a:ext uri="{9D8B030D-6E8A-4147-A177-3AD203B41FA5}">
                      <a16:colId xmlns:a16="http://schemas.microsoft.com/office/drawing/2014/main" val="20000"/>
                    </a:ext>
                  </a:extLst>
                </a:gridCol>
                <a:gridCol w="3689459">
                  <a:extLst>
                    <a:ext uri="{9D8B030D-6E8A-4147-A177-3AD203B41FA5}">
                      <a16:colId xmlns:a16="http://schemas.microsoft.com/office/drawing/2014/main" val="20001"/>
                    </a:ext>
                  </a:extLst>
                </a:gridCol>
              </a:tblGrid>
              <a:tr h="119003">
                <a:tc>
                  <a:txBody>
                    <a:bodyPr/>
                    <a:lstStyle/>
                    <a:p>
                      <a:pPr algn="ctr">
                        <a:lnSpc>
                          <a:spcPct val="115000"/>
                        </a:lnSpc>
                        <a:spcAft>
                          <a:spcPts val="0"/>
                        </a:spcAft>
                      </a:pPr>
                      <a:r>
                        <a:rPr lang="en-US" sz="1800" b="1" kern="1200" dirty="0" smtClean="0">
                          <a:solidFill>
                            <a:srgbClr val="000000"/>
                          </a:solidFill>
                          <a:effectLst/>
                          <a:latin typeface="+mn-lt"/>
                          <a:ea typeface="Times New Roman"/>
                          <a:cs typeface="Calibri"/>
                        </a:rPr>
                        <a:t>Reducing</a:t>
                      </a:r>
                      <a:endParaRPr lang="ru-RU" sz="900" dirty="0">
                        <a:effectLst/>
                        <a:latin typeface="Calibri"/>
                        <a:ea typeface="Calibri"/>
                        <a:cs typeface="Times New Roman"/>
                      </a:endParaRPr>
                    </a:p>
                  </a:txBody>
                  <a:tcPr marL="61436" marR="61436" marT="30718" marB="307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kern="1200" dirty="0" smtClean="0">
                          <a:solidFill>
                            <a:srgbClr val="000000"/>
                          </a:solidFill>
                          <a:effectLst/>
                          <a:latin typeface="+mn-lt"/>
                          <a:ea typeface="Times New Roman"/>
                          <a:cs typeface="Calibri"/>
                        </a:rPr>
                        <a:t>Non-reducing</a:t>
                      </a:r>
                      <a:endParaRPr lang="ru-RU" sz="900" dirty="0">
                        <a:effectLst/>
                        <a:latin typeface="Calibri"/>
                        <a:ea typeface="Calibri"/>
                        <a:cs typeface="Times New Roman"/>
                      </a:endParaRPr>
                    </a:p>
                  </a:txBody>
                  <a:tcPr marL="61436" marR="61436" marT="30718" marB="307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14499">
                <a:tc>
                  <a:txBody>
                    <a:bodyPr/>
                    <a:lstStyle/>
                    <a:p>
                      <a:pPr algn="ctr">
                        <a:lnSpc>
                          <a:spcPct val="115000"/>
                        </a:lnSpc>
                        <a:spcAft>
                          <a:spcPts val="0"/>
                        </a:spcAft>
                      </a:pPr>
                      <a:endParaRPr lang="ru-RU" sz="1600" dirty="0" smtClean="0">
                        <a:effectLst/>
                        <a:latin typeface="Arial"/>
                        <a:ea typeface="Times New Roman"/>
                        <a:cs typeface="Times New Roman"/>
                      </a:endParaRPr>
                    </a:p>
                    <a:p>
                      <a:pPr algn="ctr">
                        <a:lnSpc>
                          <a:spcPct val="115000"/>
                        </a:lnSpc>
                        <a:spcAft>
                          <a:spcPts val="0"/>
                        </a:spcAft>
                      </a:pPr>
                      <a:endParaRPr lang="ru-RU" sz="1600" dirty="0" smtClean="0">
                        <a:effectLst/>
                        <a:latin typeface="Arial"/>
                        <a:ea typeface="Times New Roman"/>
                        <a:cs typeface="Times New Roman"/>
                      </a:endParaRPr>
                    </a:p>
                    <a:p>
                      <a:pPr algn="ctr">
                        <a:lnSpc>
                          <a:spcPct val="115000"/>
                        </a:lnSpc>
                        <a:spcAft>
                          <a:spcPts val="0"/>
                        </a:spcAft>
                      </a:pPr>
                      <a:endParaRPr lang="ru-RU" sz="1600" dirty="0" smtClean="0">
                        <a:effectLst/>
                        <a:latin typeface="Arial"/>
                        <a:ea typeface="Times New Roman"/>
                        <a:cs typeface="Times New Roman"/>
                      </a:endParaRPr>
                    </a:p>
                    <a:p>
                      <a:pPr algn="ctr">
                        <a:lnSpc>
                          <a:spcPct val="115000"/>
                        </a:lnSpc>
                        <a:spcAft>
                          <a:spcPts val="0"/>
                        </a:spcAft>
                      </a:pPr>
                      <a:r>
                        <a:rPr lang="en-GB" sz="1600" b="1" kern="1200" dirty="0" smtClean="0">
                          <a:solidFill>
                            <a:srgbClr val="000000"/>
                          </a:solidFill>
                          <a:effectLst/>
                          <a:latin typeface="Calibri"/>
                          <a:ea typeface="Times New Roman"/>
                          <a:cs typeface="Calibri"/>
                        </a:rPr>
                        <a:t>Maltose</a:t>
                      </a:r>
                      <a:endParaRPr lang="ru-RU" sz="900" dirty="0" smtClean="0">
                        <a:effectLst/>
                        <a:latin typeface="Calibri"/>
                        <a:ea typeface="Calibri"/>
                        <a:cs typeface="Times New Roman"/>
                      </a:endParaRPr>
                    </a:p>
                    <a:p>
                      <a:pPr algn="ctr">
                        <a:lnSpc>
                          <a:spcPct val="115000"/>
                        </a:lnSpc>
                        <a:spcAft>
                          <a:spcPts val="0"/>
                        </a:spcAft>
                      </a:pPr>
                      <a:r>
                        <a:rPr lang="ru-RU" sz="1000" dirty="0" smtClean="0">
                          <a:effectLst/>
                          <a:latin typeface="Arial"/>
                          <a:ea typeface="Times New Roman"/>
                          <a:cs typeface="Times New Roman"/>
                        </a:rPr>
                        <a:t> </a:t>
                      </a:r>
                      <a:endParaRPr lang="ru-RU" sz="900" dirty="0">
                        <a:effectLst/>
                        <a:latin typeface="Calibri"/>
                        <a:ea typeface="Calibri"/>
                        <a:cs typeface="Times New Roman"/>
                      </a:endParaRPr>
                    </a:p>
                  </a:txBody>
                  <a:tcPr marL="61436" marR="61436" marT="30718" marB="307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ct val="115000"/>
                        </a:lnSpc>
                        <a:spcAft>
                          <a:spcPts val="0"/>
                        </a:spcAft>
                      </a:pPr>
                      <a:endParaRPr lang="en-US" sz="1000" kern="1200" dirty="0">
                        <a:solidFill>
                          <a:srgbClr val="000000"/>
                        </a:solidFill>
                        <a:effectLst/>
                        <a:latin typeface="Calibri"/>
                        <a:ea typeface="Times New Roman"/>
                        <a:cs typeface="Calibri"/>
                      </a:endParaRPr>
                    </a:p>
                    <a:p>
                      <a:pPr algn="ctr">
                        <a:lnSpc>
                          <a:spcPct val="115000"/>
                        </a:lnSpc>
                        <a:spcAft>
                          <a:spcPts val="0"/>
                        </a:spcAft>
                      </a:pPr>
                      <a:endParaRPr lang="ru-RU" sz="1600" kern="1200" dirty="0" smtClean="0">
                        <a:solidFill>
                          <a:srgbClr val="000000"/>
                        </a:solidFill>
                        <a:effectLst/>
                        <a:latin typeface="Calibri"/>
                        <a:ea typeface="Times New Roman"/>
                        <a:cs typeface="Calibri"/>
                      </a:endParaRPr>
                    </a:p>
                    <a:p>
                      <a:pPr algn="ctr">
                        <a:lnSpc>
                          <a:spcPct val="115000"/>
                        </a:lnSpc>
                        <a:spcAft>
                          <a:spcPts val="0"/>
                        </a:spcAft>
                      </a:pPr>
                      <a:endParaRPr lang="ru-RU" sz="1600" kern="1200" dirty="0" smtClean="0">
                        <a:solidFill>
                          <a:srgbClr val="000000"/>
                        </a:solidFill>
                        <a:effectLst/>
                        <a:latin typeface="Calibri"/>
                        <a:ea typeface="Times New Roman"/>
                        <a:cs typeface="Calibri"/>
                      </a:endParaRPr>
                    </a:p>
                    <a:p>
                      <a:pPr algn="ctr">
                        <a:lnSpc>
                          <a:spcPct val="115000"/>
                        </a:lnSpc>
                        <a:spcAft>
                          <a:spcPts val="0"/>
                        </a:spcAft>
                      </a:pPr>
                      <a:endParaRPr lang="ru-RU" sz="1600" kern="1200" dirty="0" smtClean="0">
                        <a:solidFill>
                          <a:srgbClr val="000000"/>
                        </a:solidFill>
                        <a:effectLst/>
                        <a:latin typeface="Calibri"/>
                        <a:ea typeface="Times New Roman"/>
                        <a:cs typeface="Calibri"/>
                      </a:endParaRPr>
                    </a:p>
                    <a:p>
                      <a:pPr algn="ctr">
                        <a:lnSpc>
                          <a:spcPct val="115000"/>
                        </a:lnSpc>
                        <a:spcAft>
                          <a:spcPts val="0"/>
                        </a:spcAft>
                      </a:pPr>
                      <a:endParaRPr lang="ru-RU" sz="1600" kern="1200" dirty="0" smtClean="0">
                        <a:solidFill>
                          <a:srgbClr val="000000"/>
                        </a:solidFill>
                        <a:effectLst/>
                        <a:latin typeface="Calibri"/>
                        <a:ea typeface="Times New Roman"/>
                        <a:cs typeface="Calibri"/>
                      </a:endParaRPr>
                    </a:p>
                    <a:p>
                      <a:pPr algn="ctr">
                        <a:lnSpc>
                          <a:spcPct val="115000"/>
                        </a:lnSpc>
                        <a:spcAft>
                          <a:spcPts val="0"/>
                        </a:spcAft>
                      </a:pPr>
                      <a:endParaRPr lang="ru-RU" sz="1600" kern="1200" dirty="0" smtClean="0">
                        <a:solidFill>
                          <a:srgbClr val="000000"/>
                        </a:solidFill>
                        <a:effectLst/>
                        <a:latin typeface="Calibri"/>
                        <a:ea typeface="Times New Roman"/>
                        <a:cs typeface="Calibri"/>
                      </a:endParaRPr>
                    </a:p>
                    <a:p>
                      <a:pPr algn="ctr">
                        <a:lnSpc>
                          <a:spcPct val="115000"/>
                        </a:lnSpc>
                        <a:spcAft>
                          <a:spcPts val="0"/>
                        </a:spcAft>
                      </a:pPr>
                      <a:endParaRPr lang="ru-RU" sz="1600" kern="1200" dirty="0" smtClean="0">
                        <a:solidFill>
                          <a:srgbClr val="000000"/>
                        </a:solidFill>
                        <a:effectLst/>
                        <a:latin typeface="Calibri"/>
                        <a:ea typeface="Times New Roman"/>
                        <a:cs typeface="Calibri"/>
                      </a:endParaRPr>
                    </a:p>
                    <a:p>
                      <a:pPr algn="ctr">
                        <a:lnSpc>
                          <a:spcPct val="115000"/>
                        </a:lnSpc>
                        <a:spcAft>
                          <a:spcPts val="0"/>
                        </a:spcAft>
                      </a:pPr>
                      <a:endParaRPr lang="ru-RU" sz="1600" kern="1200" dirty="0" smtClean="0">
                        <a:solidFill>
                          <a:srgbClr val="000000"/>
                        </a:solidFill>
                        <a:effectLst/>
                        <a:latin typeface="Calibri"/>
                        <a:ea typeface="Times New Roman"/>
                        <a:cs typeface="Calibri"/>
                      </a:endParaRPr>
                    </a:p>
                    <a:p>
                      <a:pPr algn="ctr">
                        <a:lnSpc>
                          <a:spcPct val="115000"/>
                        </a:lnSpc>
                        <a:spcAft>
                          <a:spcPts val="0"/>
                        </a:spcAft>
                      </a:pPr>
                      <a:endParaRPr lang="ru-RU" sz="1600" kern="1200" dirty="0" smtClean="0">
                        <a:solidFill>
                          <a:srgbClr val="000000"/>
                        </a:solidFill>
                        <a:effectLst/>
                        <a:latin typeface="Calibri"/>
                        <a:ea typeface="Times New Roman"/>
                        <a:cs typeface="Calibri"/>
                      </a:endParaRPr>
                    </a:p>
                    <a:p>
                      <a:pPr algn="ctr">
                        <a:lnSpc>
                          <a:spcPct val="115000"/>
                        </a:lnSpc>
                        <a:spcAft>
                          <a:spcPts val="0"/>
                        </a:spcAft>
                      </a:pPr>
                      <a:r>
                        <a:rPr lang="en-GB" sz="1600" kern="1200" dirty="0" smtClean="0">
                          <a:solidFill>
                            <a:srgbClr val="000000"/>
                          </a:solidFill>
                          <a:effectLst/>
                          <a:latin typeface="Calibri"/>
                          <a:ea typeface="Times New Roman"/>
                          <a:cs typeface="Calibri"/>
                        </a:rPr>
                        <a:t>Sucrose</a:t>
                      </a:r>
                      <a:endParaRPr lang="ru-RU" sz="900" dirty="0">
                        <a:effectLst/>
                        <a:latin typeface="Calibri"/>
                        <a:ea typeface="Calibri"/>
                        <a:cs typeface="Times New Roman"/>
                      </a:endParaRPr>
                    </a:p>
                    <a:p>
                      <a:pPr algn="ctr">
                        <a:lnSpc>
                          <a:spcPct val="115000"/>
                        </a:lnSpc>
                        <a:spcAft>
                          <a:spcPts val="0"/>
                        </a:spcAft>
                      </a:pPr>
                      <a:r>
                        <a:rPr lang="ru-RU" sz="1000" dirty="0">
                          <a:effectLst/>
                          <a:latin typeface="Arial"/>
                          <a:ea typeface="Times New Roman"/>
                          <a:cs typeface="Times New Roman"/>
                        </a:rPr>
                        <a:t> </a:t>
                      </a:r>
                      <a:endParaRPr lang="ru-RU" sz="900" dirty="0">
                        <a:effectLst/>
                        <a:latin typeface="Calibri"/>
                        <a:ea typeface="Calibri"/>
                        <a:cs typeface="Times New Roman"/>
                      </a:endParaRPr>
                    </a:p>
                    <a:p>
                      <a:pPr algn="ctr">
                        <a:lnSpc>
                          <a:spcPct val="115000"/>
                        </a:lnSpc>
                        <a:spcAft>
                          <a:spcPts val="0"/>
                        </a:spcAft>
                      </a:pPr>
                      <a:r>
                        <a:rPr lang="ru-RU" sz="1000" dirty="0">
                          <a:effectLst/>
                          <a:latin typeface="Arial"/>
                          <a:ea typeface="Times New Roman"/>
                          <a:cs typeface="Times New Roman"/>
                        </a:rPr>
                        <a:t> </a:t>
                      </a:r>
                      <a:endParaRPr lang="ru-RU" sz="900" dirty="0">
                        <a:effectLst/>
                        <a:latin typeface="Calibri"/>
                        <a:ea typeface="Calibri"/>
                        <a:cs typeface="Times New Roman"/>
                      </a:endParaRPr>
                    </a:p>
                  </a:txBody>
                  <a:tcPr marL="61436" marR="61436" marT="30718" marB="307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10187">
                <a:tc>
                  <a:txBody>
                    <a:bodyPr/>
                    <a:lstStyle/>
                    <a:p>
                      <a:pPr algn="ctr">
                        <a:lnSpc>
                          <a:spcPct val="115000"/>
                        </a:lnSpc>
                        <a:spcAft>
                          <a:spcPts val="0"/>
                        </a:spcAft>
                      </a:pPr>
                      <a:endParaRPr lang="ru-RU" sz="1600" dirty="0" smtClean="0">
                        <a:effectLst/>
                        <a:latin typeface="Arial"/>
                        <a:ea typeface="Times New Roman"/>
                        <a:cs typeface="Times New Roman"/>
                      </a:endParaRPr>
                    </a:p>
                    <a:p>
                      <a:pPr algn="ctr">
                        <a:lnSpc>
                          <a:spcPct val="115000"/>
                        </a:lnSpc>
                        <a:spcAft>
                          <a:spcPts val="0"/>
                        </a:spcAft>
                      </a:pPr>
                      <a:endParaRPr lang="ru-RU" sz="1600" dirty="0" smtClean="0">
                        <a:effectLst/>
                        <a:latin typeface="Arial"/>
                        <a:ea typeface="Times New Roman"/>
                        <a:cs typeface="Times New Roman"/>
                      </a:endParaRPr>
                    </a:p>
                    <a:p>
                      <a:pPr algn="ctr">
                        <a:lnSpc>
                          <a:spcPct val="115000"/>
                        </a:lnSpc>
                        <a:spcAft>
                          <a:spcPts val="0"/>
                        </a:spcAft>
                      </a:pPr>
                      <a:endParaRPr lang="ru-RU" sz="1600" dirty="0" smtClean="0">
                        <a:effectLst/>
                        <a:latin typeface="Arial"/>
                        <a:ea typeface="Times New Roman"/>
                        <a:cs typeface="Times New Roman"/>
                      </a:endParaRPr>
                    </a:p>
                    <a:p>
                      <a:pPr algn="ctr">
                        <a:lnSpc>
                          <a:spcPct val="115000"/>
                        </a:lnSpc>
                        <a:spcAft>
                          <a:spcPts val="0"/>
                        </a:spcAft>
                      </a:pPr>
                      <a:r>
                        <a:rPr lang="en-GB" sz="1600" b="1" kern="1200" dirty="0" smtClean="0">
                          <a:solidFill>
                            <a:srgbClr val="000000"/>
                          </a:solidFill>
                          <a:effectLst/>
                          <a:latin typeface="Calibri"/>
                          <a:ea typeface="Calibri"/>
                          <a:cs typeface="Calibri"/>
                        </a:rPr>
                        <a:t>Lactose</a:t>
                      </a:r>
                      <a:endParaRPr lang="ru-RU" sz="900" dirty="0" smtClean="0">
                        <a:effectLst/>
                        <a:latin typeface="Calibri"/>
                        <a:ea typeface="Calibri"/>
                        <a:cs typeface="Times New Roman"/>
                      </a:endParaRPr>
                    </a:p>
                  </a:txBody>
                  <a:tcPr marL="61436" marR="61436" marT="30718" marB="307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ru-RU"/>
                    </a:p>
                  </a:txBody>
                  <a:tcPr/>
                </a:tc>
                <a:extLst>
                  <a:ext uri="{0D108BD9-81ED-4DB2-BD59-A6C34878D82A}">
                    <a16:rowId xmlns:a16="http://schemas.microsoft.com/office/drawing/2014/main" val="10002"/>
                  </a:ext>
                </a:extLst>
              </a:tr>
              <a:tr h="116907">
                <a:tc>
                  <a:txBody>
                    <a:bodyPr/>
                    <a:lstStyle/>
                    <a:p>
                      <a:pPr algn="ctr">
                        <a:lnSpc>
                          <a:spcPct val="115000"/>
                        </a:lnSpc>
                        <a:spcAft>
                          <a:spcPts val="0"/>
                        </a:spcAft>
                      </a:pPr>
                      <a:r>
                        <a:rPr lang="ru-RU" sz="1000" kern="1200" smtClean="0">
                          <a:solidFill>
                            <a:srgbClr val="000000"/>
                          </a:solidFill>
                          <a:effectLst/>
                          <a:latin typeface="Calibri"/>
                          <a:ea typeface="Times New Roman"/>
                          <a:cs typeface="Calibri"/>
                        </a:rPr>
                        <a:t> </a:t>
                      </a:r>
                      <a:endParaRPr lang="ru-RU" sz="900" dirty="0">
                        <a:effectLst/>
                        <a:latin typeface="Calibri"/>
                        <a:ea typeface="Calibri"/>
                        <a:cs typeface="Times New Roman"/>
                      </a:endParaRPr>
                    </a:p>
                  </a:txBody>
                  <a:tcPr marL="61436" marR="61436" marT="30718" marB="307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0003"/>
                  </a:ext>
                </a:extLst>
              </a:tr>
              <a:tr h="1898089">
                <a:tc>
                  <a:txBody>
                    <a:bodyPr/>
                    <a:lstStyle/>
                    <a:p>
                      <a:pPr algn="ctr">
                        <a:lnSpc>
                          <a:spcPct val="115000"/>
                        </a:lnSpc>
                        <a:spcAft>
                          <a:spcPts val="0"/>
                        </a:spcAft>
                      </a:pPr>
                      <a:endParaRPr lang="ru-RU" sz="1600" kern="1200" dirty="0" smtClean="0">
                        <a:solidFill>
                          <a:srgbClr val="000000"/>
                        </a:solidFill>
                        <a:effectLst/>
                        <a:latin typeface="Arial"/>
                        <a:ea typeface="Times New Roman"/>
                        <a:cs typeface="Calibri"/>
                      </a:endParaRPr>
                    </a:p>
                    <a:p>
                      <a:pPr algn="ctr">
                        <a:lnSpc>
                          <a:spcPct val="115000"/>
                        </a:lnSpc>
                        <a:spcAft>
                          <a:spcPts val="0"/>
                        </a:spcAft>
                      </a:pPr>
                      <a:endParaRPr lang="ru-RU" sz="1600" kern="1200" dirty="0" smtClean="0">
                        <a:solidFill>
                          <a:srgbClr val="000000"/>
                        </a:solidFill>
                        <a:effectLst/>
                        <a:latin typeface="Arial"/>
                        <a:ea typeface="Times New Roman"/>
                        <a:cs typeface="Calibri"/>
                      </a:endParaRPr>
                    </a:p>
                    <a:p>
                      <a:pPr algn="ctr">
                        <a:lnSpc>
                          <a:spcPct val="115000"/>
                        </a:lnSpc>
                        <a:spcAft>
                          <a:spcPts val="0"/>
                        </a:spcAft>
                      </a:pPr>
                      <a:endParaRPr lang="ru-RU" sz="1600" kern="1200" dirty="0" smtClean="0">
                        <a:solidFill>
                          <a:srgbClr val="000000"/>
                        </a:solidFill>
                        <a:effectLst/>
                        <a:latin typeface="Arial"/>
                        <a:ea typeface="Times New Roman"/>
                        <a:cs typeface="Calibri"/>
                      </a:endParaRPr>
                    </a:p>
                    <a:p>
                      <a:pPr algn="ctr">
                        <a:lnSpc>
                          <a:spcPct val="115000"/>
                        </a:lnSpc>
                        <a:spcAft>
                          <a:spcPts val="0"/>
                        </a:spcAft>
                      </a:pPr>
                      <a:endParaRPr lang="en-GB" sz="1600" b="1" kern="1200" dirty="0" smtClean="0">
                        <a:solidFill>
                          <a:srgbClr val="000000"/>
                        </a:solidFill>
                        <a:effectLst/>
                        <a:latin typeface="Calibri"/>
                        <a:ea typeface="Times New Roman"/>
                        <a:cs typeface="Calibri"/>
                      </a:endParaRPr>
                    </a:p>
                    <a:p>
                      <a:pPr algn="ctr">
                        <a:lnSpc>
                          <a:spcPct val="115000"/>
                        </a:lnSpc>
                        <a:spcAft>
                          <a:spcPts val="0"/>
                        </a:spcAft>
                      </a:pPr>
                      <a:r>
                        <a:rPr lang="en-GB" sz="1600" b="1" kern="1200" dirty="0" err="1" smtClean="0">
                          <a:solidFill>
                            <a:srgbClr val="000000"/>
                          </a:solidFill>
                          <a:effectLst/>
                          <a:latin typeface="Calibri"/>
                          <a:ea typeface="Times New Roman"/>
                          <a:cs typeface="Calibri"/>
                        </a:rPr>
                        <a:t>Cellobiose</a:t>
                      </a:r>
                      <a:endParaRPr lang="ru-RU" sz="900" dirty="0" smtClean="0">
                        <a:effectLst/>
                        <a:latin typeface="Calibri"/>
                        <a:ea typeface="Calibri"/>
                        <a:cs typeface="Times New Roman"/>
                      </a:endParaRPr>
                    </a:p>
                    <a:p>
                      <a:pPr algn="ctr">
                        <a:lnSpc>
                          <a:spcPct val="115000"/>
                        </a:lnSpc>
                        <a:spcAft>
                          <a:spcPts val="0"/>
                        </a:spcAft>
                      </a:pPr>
                      <a:r>
                        <a:rPr lang="ru-RU" sz="1000" dirty="0" smtClean="0">
                          <a:effectLst/>
                          <a:latin typeface="Arial"/>
                          <a:ea typeface="Times New Roman"/>
                          <a:cs typeface="Times New Roman"/>
                        </a:rPr>
                        <a:t> </a:t>
                      </a:r>
                      <a:endParaRPr lang="ru-RU" sz="900" dirty="0">
                        <a:effectLst/>
                        <a:latin typeface="Calibri"/>
                        <a:ea typeface="Calibri"/>
                        <a:cs typeface="Times New Roman"/>
                      </a:endParaRPr>
                    </a:p>
                  </a:txBody>
                  <a:tcPr marL="61436" marR="61436" marT="30718" marB="307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0004"/>
                  </a:ext>
                </a:extLst>
              </a:tr>
            </a:tbl>
          </a:graphicData>
        </a:graphic>
      </p:graphicFrame>
      <p:pic>
        <p:nvPicPr>
          <p:cNvPr id="20484" name="Рисунок 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504" y="908720"/>
            <a:ext cx="3209925" cy="864096"/>
          </a:xfrm>
          <a:prstGeom prst="rect">
            <a:avLst/>
          </a:prstGeom>
          <a:noFill/>
          <a:extLst>
            <a:ext uri="{909E8E84-426E-40DD-AFC4-6F175D3DCCD1}">
              <a14:hiddenFill xmlns:a14="http://schemas.microsoft.com/office/drawing/2010/main">
                <a:solidFill>
                  <a:srgbClr val="FFFFFF"/>
                </a:solidFill>
              </a14:hiddenFill>
            </a:ext>
          </a:extLst>
        </p:spPr>
      </p:pic>
      <p:pic>
        <p:nvPicPr>
          <p:cNvPr id="20483" name="Рисунок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3" y="935400"/>
            <a:ext cx="1800200" cy="2277576"/>
          </a:xfrm>
          <a:prstGeom prst="rect">
            <a:avLst/>
          </a:prstGeom>
          <a:noFill/>
          <a:extLst>
            <a:ext uri="{909E8E84-426E-40DD-AFC4-6F175D3DCCD1}">
              <a14:hiddenFill xmlns:a14="http://schemas.microsoft.com/office/drawing/2010/main">
                <a:solidFill>
                  <a:srgbClr val="FFFFFF"/>
                </a:solidFill>
              </a14:hiddenFill>
            </a:ext>
          </a:extLst>
        </p:spPr>
      </p:pic>
      <p:pic>
        <p:nvPicPr>
          <p:cNvPr id="20482" name="Рисунок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605" y="2633893"/>
            <a:ext cx="3067050" cy="864096"/>
          </a:xfrm>
          <a:prstGeom prst="rect">
            <a:avLst/>
          </a:prstGeom>
          <a:noFill/>
          <a:extLst>
            <a:ext uri="{909E8E84-426E-40DD-AFC4-6F175D3DCCD1}">
              <a14:hiddenFill xmlns:a14="http://schemas.microsoft.com/office/drawing/2010/main">
                <a:solidFill>
                  <a:srgbClr val="FFFFFF"/>
                </a:solidFill>
              </a14:hiddenFill>
            </a:ext>
          </a:extLst>
        </p:spPr>
      </p:pic>
      <p:pic>
        <p:nvPicPr>
          <p:cNvPr id="20481" name="Рисунок 45"/>
          <p:cNvPicPr>
            <a:picLocks noChangeAspect="1" noChangeArrowheads="1"/>
          </p:cNvPicPr>
          <p:nvPr/>
        </p:nvPicPr>
        <p:blipFill>
          <a:blip r:embed="rId5">
            <a:extLst>
              <a:ext uri="{28A0092B-C50C-407E-A947-70E740481C1C}">
                <a14:useLocalDpi xmlns:a14="http://schemas.microsoft.com/office/drawing/2010/main" val="0"/>
              </a:ext>
            </a:extLst>
          </a:blip>
          <a:srcRect r="56590" b="23306"/>
          <a:stretch>
            <a:fillRect/>
          </a:stretch>
        </p:blipFill>
        <p:spPr bwMode="auto">
          <a:xfrm>
            <a:off x="979805" y="4617549"/>
            <a:ext cx="3371850" cy="936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6502" y="4675277"/>
            <a:ext cx="1668817" cy="2047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09326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777" r="75413"/>
          <a:stretch/>
        </p:blipFill>
        <p:spPr bwMode="auto">
          <a:xfrm>
            <a:off x="5138780" y="4193704"/>
            <a:ext cx="4005220"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277629" y="188640"/>
            <a:ext cx="2743200" cy="590550"/>
          </a:xfrm>
        </p:spPr>
        <p:txBody>
          <a:bodyPr>
            <a:normAutofit fontScale="90000"/>
          </a:bodyPr>
          <a:lstStyle/>
          <a:p>
            <a:r>
              <a:rPr lang="en-GB" sz="3600" b="1" dirty="0" smtClean="0">
                <a:solidFill>
                  <a:srgbClr val="FF0000"/>
                </a:solidFill>
                <a:latin typeface="Arial" pitchFamily="34" charset="0"/>
                <a:cs typeface="Arial" pitchFamily="34" charset="0"/>
              </a:rPr>
              <a:t>Maltose</a:t>
            </a:r>
            <a:endParaRPr lang="ru-RU" sz="3600" b="1" dirty="0">
              <a:solidFill>
                <a:srgbClr val="FF0000"/>
              </a:solidFill>
              <a:latin typeface="Arial" pitchFamily="34" charset="0"/>
              <a:cs typeface="Arial" pitchFamily="34" charset="0"/>
            </a:endParaRPr>
          </a:p>
        </p:txBody>
      </p:sp>
      <p:sp>
        <p:nvSpPr>
          <p:cNvPr id="3" name="Объект 2"/>
          <p:cNvSpPr>
            <a:spLocks noGrp="1"/>
          </p:cNvSpPr>
          <p:nvPr>
            <p:ph idx="1"/>
          </p:nvPr>
        </p:nvSpPr>
        <p:spPr>
          <a:xfrm>
            <a:off x="5198290" y="620688"/>
            <a:ext cx="3886200" cy="5257800"/>
          </a:xfrm>
        </p:spPr>
        <p:txBody>
          <a:bodyPr>
            <a:normAutofit/>
          </a:bodyPr>
          <a:lstStyle/>
          <a:p>
            <a:r>
              <a:rPr lang="en-US" sz="2400" b="1" dirty="0">
                <a:solidFill>
                  <a:srgbClr val="FF0000"/>
                </a:solidFill>
                <a:latin typeface="Arial" pitchFamily="34" charset="0"/>
                <a:cs typeface="Arial" pitchFamily="34" charset="0"/>
              </a:rPr>
              <a:t>Maltose </a:t>
            </a:r>
            <a:r>
              <a:rPr lang="en-US" sz="2000" b="1" dirty="0">
                <a:latin typeface="Arial" pitchFamily="34" charset="0"/>
                <a:cs typeface="Arial" pitchFamily="34" charset="0"/>
              </a:rPr>
              <a:t>(malt sugar) comes with products containing partially hydrolyzed starch, such as malt, beer. Maltose is also formed by the breakdown of starch in the intestines. Maltose consists of two D-glucose residues linked by an α-1,4-glycosidic bond.</a:t>
            </a:r>
            <a:endParaRPr lang="ru-RU" sz="2000" dirty="0">
              <a:latin typeface="Arial" pitchFamily="34" charset="0"/>
              <a:cs typeface="Arial" pitchFamily="34" charset="0"/>
            </a:endParaRPr>
          </a:p>
        </p:txBody>
      </p:sp>
      <p:pic>
        <p:nvPicPr>
          <p:cNvPr id="4" name="Picture 5" descr="Мальтоза"/>
          <p:cNvPicPr>
            <a:picLocks noChangeAspect="1" noChangeArrowheads="1"/>
          </p:cNvPicPr>
          <p:nvPr/>
        </p:nvPicPr>
        <p:blipFill rotWithShape="1">
          <a:blip r:embed="rId4"/>
          <a:srcRect t="51664"/>
          <a:stretch/>
        </p:blipFill>
        <p:spPr bwMode="auto">
          <a:xfrm>
            <a:off x="11811" y="4077072"/>
            <a:ext cx="5274836" cy="2129361"/>
          </a:xfrm>
          <a:prstGeom prst="rect">
            <a:avLst/>
          </a:prstGeom>
          <a:noFill/>
          <a:ln w="9525">
            <a:noFill/>
            <a:miter lim="800000"/>
            <a:headEnd/>
            <a:tailEnd/>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874" y="908720"/>
            <a:ext cx="3670300"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8290" y="4502074"/>
            <a:ext cx="1668817" cy="2047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78330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303213" y="547688"/>
            <a:ext cx="8624887" cy="747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defRPr/>
            </a:pPr>
            <a:r>
              <a:rPr lang="en-GB" altLang="ru-RU" sz="4000" dirty="0" smtClean="0">
                <a:solidFill>
                  <a:srgbClr val="00007D"/>
                </a:solidFill>
                <a:effectLst>
                  <a:outerShdw blurRad="38100" dist="38100" dir="2700000" algn="tl">
                    <a:srgbClr val="C0C0C0"/>
                  </a:outerShdw>
                </a:effectLst>
              </a:rPr>
              <a:t>Using of maltose</a:t>
            </a:r>
            <a:endParaRPr lang="ru-RU" altLang="ru-RU" sz="4000" dirty="0" smtClean="0">
              <a:solidFill>
                <a:srgbClr val="00007D"/>
              </a:solidFill>
              <a:effectLst>
                <a:outerShdw blurRad="38100" dist="38100" dir="2700000" algn="tl">
                  <a:srgbClr val="C0C0C0"/>
                </a:outerShdw>
              </a:effectLst>
            </a:endParaRPr>
          </a:p>
        </p:txBody>
      </p:sp>
      <p:sp>
        <p:nvSpPr>
          <p:cNvPr id="17411" name="Text Box 2"/>
          <p:cNvSpPr txBox="1">
            <a:spLocks noChangeArrowheads="1"/>
          </p:cNvSpPr>
          <p:nvPr/>
        </p:nvSpPr>
        <p:spPr bwMode="auto">
          <a:xfrm>
            <a:off x="303213" y="1295400"/>
            <a:ext cx="8532812" cy="295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solidFill>
                <a:prstClr val="black"/>
              </a:solidFill>
            </a:endParaRPr>
          </a:p>
        </p:txBody>
      </p:sp>
      <p:sp>
        <p:nvSpPr>
          <p:cNvPr id="17412" name="Rectangle 3"/>
          <p:cNvSpPr>
            <a:spLocks noChangeArrowheads="1"/>
          </p:cNvSpPr>
          <p:nvPr/>
        </p:nvSpPr>
        <p:spPr bwMode="auto">
          <a:xfrm>
            <a:off x="303213" y="1439863"/>
            <a:ext cx="5456237" cy="3972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215900" indent="-215900" eaLnBrk="0" hangingPunct="0">
              <a:tabLst>
                <a:tab pos="785813" algn="l"/>
                <a:tab pos="1700213" algn="l"/>
                <a:tab pos="2614613" algn="l"/>
                <a:tab pos="3529013" algn="l"/>
                <a:tab pos="4443413" algn="l"/>
                <a:tab pos="5357813" algn="l"/>
                <a:tab pos="6272213" algn="l"/>
                <a:tab pos="7186613" algn="l"/>
                <a:tab pos="8101013" algn="l"/>
                <a:tab pos="9015413" algn="l"/>
                <a:tab pos="9929813" algn="l"/>
              </a:tabLst>
              <a:defRPr>
                <a:solidFill>
                  <a:schemeClr val="bg1"/>
                </a:solidFill>
                <a:latin typeface="Arial" charset="0"/>
                <a:ea typeface="Microsoft YaHei" charset="-122"/>
              </a:defRPr>
            </a:lvl1pPr>
            <a:lvl2pPr eaLnBrk="0" hangingPunct="0">
              <a:tabLst>
                <a:tab pos="785813" algn="l"/>
                <a:tab pos="1700213" algn="l"/>
                <a:tab pos="2614613" algn="l"/>
                <a:tab pos="3529013" algn="l"/>
                <a:tab pos="4443413" algn="l"/>
                <a:tab pos="5357813" algn="l"/>
                <a:tab pos="6272213" algn="l"/>
                <a:tab pos="7186613" algn="l"/>
                <a:tab pos="8101013" algn="l"/>
                <a:tab pos="9015413" algn="l"/>
                <a:tab pos="9929813" algn="l"/>
              </a:tabLst>
              <a:defRPr>
                <a:solidFill>
                  <a:schemeClr val="bg1"/>
                </a:solidFill>
                <a:latin typeface="Arial" charset="0"/>
                <a:ea typeface="Microsoft YaHei" charset="-122"/>
              </a:defRPr>
            </a:lvl2pPr>
            <a:lvl3pPr eaLnBrk="0" hangingPunct="0">
              <a:tabLst>
                <a:tab pos="785813" algn="l"/>
                <a:tab pos="1700213" algn="l"/>
                <a:tab pos="2614613" algn="l"/>
                <a:tab pos="3529013" algn="l"/>
                <a:tab pos="4443413" algn="l"/>
                <a:tab pos="5357813" algn="l"/>
                <a:tab pos="6272213" algn="l"/>
                <a:tab pos="7186613" algn="l"/>
                <a:tab pos="8101013" algn="l"/>
                <a:tab pos="9015413" algn="l"/>
                <a:tab pos="9929813" algn="l"/>
              </a:tabLst>
              <a:defRPr>
                <a:solidFill>
                  <a:schemeClr val="bg1"/>
                </a:solidFill>
                <a:latin typeface="Arial" charset="0"/>
                <a:ea typeface="Microsoft YaHei" charset="-122"/>
              </a:defRPr>
            </a:lvl3pPr>
            <a:lvl4pPr eaLnBrk="0" hangingPunct="0">
              <a:tabLst>
                <a:tab pos="785813" algn="l"/>
                <a:tab pos="1700213" algn="l"/>
                <a:tab pos="2614613" algn="l"/>
                <a:tab pos="3529013" algn="l"/>
                <a:tab pos="4443413" algn="l"/>
                <a:tab pos="5357813" algn="l"/>
                <a:tab pos="6272213" algn="l"/>
                <a:tab pos="7186613" algn="l"/>
                <a:tab pos="8101013" algn="l"/>
                <a:tab pos="9015413" algn="l"/>
                <a:tab pos="9929813" algn="l"/>
              </a:tabLst>
              <a:defRPr>
                <a:solidFill>
                  <a:schemeClr val="bg1"/>
                </a:solidFill>
                <a:latin typeface="Arial" charset="0"/>
                <a:ea typeface="Microsoft YaHei" charset="-122"/>
              </a:defRPr>
            </a:lvl4pPr>
            <a:lvl5pPr eaLnBrk="0" hangingPunct="0">
              <a:tabLst>
                <a:tab pos="785813" algn="l"/>
                <a:tab pos="1700213" algn="l"/>
                <a:tab pos="2614613" algn="l"/>
                <a:tab pos="3529013" algn="l"/>
                <a:tab pos="4443413" algn="l"/>
                <a:tab pos="5357813" algn="l"/>
                <a:tab pos="6272213" algn="l"/>
                <a:tab pos="7186613" algn="l"/>
                <a:tab pos="8101013" algn="l"/>
                <a:tab pos="9015413" algn="l"/>
                <a:tab pos="9929813"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785813" algn="l"/>
                <a:tab pos="1700213" algn="l"/>
                <a:tab pos="2614613" algn="l"/>
                <a:tab pos="3529013" algn="l"/>
                <a:tab pos="4443413" algn="l"/>
                <a:tab pos="5357813" algn="l"/>
                <a:tab pos="6272213" algn="l"/>
                <a:tab pos="7186613" algn="l"/>
                <a:tab pos="8101013" algn="l"/>
                <a:tab pos="9015413" algn="l"/>
                <a:tab pos="9929813"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785813" algn="l"/>
                <a:tab pos="1700213" algn="l"/>
                <a:tab pos="2614613" algn="l"/>
                <a:tab pos="3529013" algn="l"/>
                <a:tab pos="4443413" algn="l"/>
                <a:tab pos="5357813" algn="l"/>
                <a:tab pos="6272213" algn="l"/>
                <a:tab pos="7186613" algn="l"/>
                <a:tab pos="8101013" algn="l"/>
                <a:tab pos="9015413" algn="l"/>
                <a:tab pos="9929813"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785813" algn="l"/>
                <a:tab pos="1700213" algn="l"/>
                <a:tab pos="2614613" algn="l"/>
                <a:tab pos="3529013" algn="l"/>
                <a:tab pos="4443413" algn="l"/>
                <a:tab pos="5357813" algn="l"/>
                <a:tab pos="6272213" algn="l"/>
                <a:tab pos="7186613" algn="l"/>
                <a:tab pos="8101013" algn="l"/>
                <a:tab pos="9015413" algn="l"/>
                <a:tab pos="9929813"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785813" algn="l"/>
                <a:tab pos="1700213" algn="l"/>
                <a:tab pos="2614613" algn="l"/>
                <a:tab pos="3529013" algn="l"/>
                <a:tab pos="4443413" algn="l"/>
                <a:tab pos="5357813" algn="l"/>
                <a:tab pos="6272213" algn="l"/>
                <a:tab pos="7186613" algn="l"/>
                <a:tab pos="8101013" algn="l"/>
                <a:tab pos="9015413" algn="l"/>
                <a:tab pos="9929813" algn="l"/>
              </a:tabLst>
              <a:defRPr>
                <a:solidFill>
                  <a:schemeClr val="bg1"/>
                </a:solidFill>
                <a:latin typeface="Arial" charset="0"/>
                <a:ea typeface="Microsoft YaHei" charset="-122"/>
              </a:defRPr>
            </a:lvl9pPr>
          </a:lstStyle>
          <a:p>
            <a:pPr>
              <a:buSzPct val="45000"/>
              <a:buFont typeface="StarSymbol" charset="0"/>
              <a:buChar char="●"/>
            </a:pPr>
            <a:r>
              <a:rPr lang="en-US" altLang="ru-RU" sz="2800" dirty="0">
                <a:solidFill>
                  <a:srgbClr val="000000"/>
                </a:solidFill>
                <a:cs typeface="Segoe UI" charset="0"/>
              </a:rPr>
              <a:t>Is a source of energy</a:t>
            </a:r>
          </a:p>
          <a:p>
            <a:pPr>
              <a:buSzPct val="45000"/>
              <a:buFont typeface="StarSymbol" charset="0"/>
              <a:buChar char="●"/>
            </a:pPr>
            <a:r>
              <a:rPr lang="en-US" altLang="ru-RU" sz="2800" dirty="0">
                <a:solidFill>
                  <a:srgbClr val="000000"/>
                </a:solidFill>
                <a:cs typeface="Segoe UI" charset="0"/>
              </a:rPr>
              <a:t>Used for making homemade kvass, beer, distilling</a:t>
            </a:r>
          </a:p>
          <a:p>
            <a:pPr>
              <a:buSzPct val="45000"/>
              <a:buFont typeface="StarSymbol" charset="0"/>
              <a:buChar char="●"/>
            </a:pPr>
            <a:r>
              <a:rPr lang="en-US" altLang="ru-RU" sz="2800" dirty="0">
                <a:solidFill>
                  <a:srgbClr val="000000"/>
                </a:solidFill>
                <a:cs typeface="Segoe UI" charset="0"/>
              </a:rPr>
              <a:t>Serves as a flavoring additive for baking bread</a:t>
            </a:r>
          </a:p>
          <a:p>
            <a:pPr>
              <a:buSzPct val="45000"/>
              <a:buFont typeface="StarSymbol" charset="0"/>
              <a:buChar char="●"/>
            </a:pPr>
            <a:r>
              <a:rPr lang="en-US" altLang="ru-RU" sz="2800" dirty="0">
                <a:solidFill>
                  <a:srgbClr val="000000"/>
                </a:solidFill>
                <a:cs typeface="Segoe UI" charset="0"/>
              </a:rPr>
              <a:t>It is used for the manufacture of dietary food products, including children's and sports</a:t>
            </a:r>
          </a:p>
          <a:p>
            <a:pPr>
              <a:buSzPct val="45000"/>
              <a:buFont typeface="StarSymbol" charset="0"/>
              <a:buChar char="●"/>
            </a:pPr>
            <a:r>
              <a:rPr lang="en-US" altLang="ru-RU" sz="2800" dirty="0">
                <a:solidFill>
                  <a:srgbClr val="000000"/>
                </a:solidFill>
                <a:cs typeface="Segoe UI" charset="0"/>
              </a:rPr>
              <a:t>Part of molasses</a:t>
            </a:r>
            <a:endParaRPr lang="ru-RU" altLang="ru-RU" sz="2800" dirty="0">
              <a:solidFill>
                <a:srgbClr val="000000"/>
              </a:solidFill>
              <a:cs typeface="Segoe UI" charset="0"/>
            </a:endParaRPr>
          </a:p>
        </p:txBody>
      </p:sp>
      <p:pic>
        <p:nvPicPr>
          <p:cNvPr id="174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844550"/>
            <a:ext cx="1906587" cy="2035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9450" y="2968625"/>
            <a:ext cx="2143125" cy="214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9313" y="4594225"/>
            <a:ext cx="1584325" cy="1812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5288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116632"/>
            <a:ext cx="3276600" cy="742950"/>
          </a:xfrm>
        </p:spPr>
        <p:txBody>
          <a:bodyPr/>
          <a:lstStyle/>
          <a:p>
            <a:r>
              <a:rPr lang="en-GB" sz="3600" b="1" dirty="0" smtClean="0">
                <a:solidFill>
                  <a:srgbClr val="FF0000"/>
                </a:solidFill>
                <a:latin typeface="Arial" pitchFamily="34" charset="0"/>
                <a:cs typeface="Arial" pitchFamily="34" charset="0"/>
              </a:rPr>
              <a:t>Lactose</a:t>
            </a:r>
            <a:endParaRPr lang="ru-RU" sz="3600" b="1" dirty="0">
              <a:solidFill>
                <a:srgbClr val="FF0000"/>
              </a:solidFill>
              <a:latin typeface="Arial" pitchFamily="34" charset="0"/>
              <a:cs typeface="Arial" pitchFamily="34" charset="0"/>
            </a:endParaRPr>
          </a:p>
        </p:txBody>
      </p:sp>
      <p:sp>
        <p:nvSpPr>
          <p:cNvPr id="3" name="Объект 2"/>
          <p:cNvSpPr>
            <a:spLocks noGrp="1"/>
          </p:cNvSpPr>
          <p:nvPr>
            <p:ph idx="1"/>
          </p:nvPr>
        </p:nvSpPr>
        <p:spPr>
          <a:xfrm>
            <a:off x="4724400" y="507562"/>
            <a:ext cx="4419600" cy="5715000"/>
          </a:xfrm>
        </p:spPr>
        <p:txBody>
          <a:bodyPr/>
          <a:lstStyle/>
          <a:p>
            <a:pPr>
              <a:spcBef>
                <a:spcPts val="0"/>
              </a:spcBef>
            </a:pPr>
            <a:r>
              <a:rPr lang="en-US" sz="2000" b="1" dirty="0">
                <a:solidFill>
                  <a:srgbClr val="FF0000"/>
                </a:solidFill>
                <a:latin typeface="Arial" pitchFamily="34" charset="0"/>
                <a:cs typeface="Arial" pitchFamily="34" charset="0"/>
              </a:rPr>
              <a:t>Lactose </a:t>
            </a:r>
            <a:r>
              <a:rPr lang="en-US" sz="2000" b="1" dirty="0">
                <a:latin typeface="Arial" pitchFamily="34" charset="0"/>
                <a:cs typeface="Arial" pitchFamily="34" charset="0"/>
              </a:rPr>
              <a:t>is milk sugar; the most important disaccharide of mammalian milk. Cow's milk contains up to 5% lactose, in human milk - up to 8%. In lactose, the </a:t>
            </a:r>
            <a:r>
              <a:rPr lang="en-US" sz="2000" b="1" dirty="0" err="1">
                <a:latin typeface="Arial" pitchFamily="34" charset="0"/>
                <a:cs typeface="Arial" pitchFamily="34" charset="0"/>
              </a:rPr>
              <a:t>anomeric</a:t>
            </a:r>
            <a:r>
              <a:rPr lang="en-US" sz="2000" b="1" dirty="0">
                <a:latin typeface="Arial" pitchFamily="34" charset="0"/>
                <a:cs typeface="Arial" pitchFamily="34" charset="0"/>
              </a:rPr>
              <a:t> OH group of the first carbon atom of the D-galactose residue is linked by a β-</a:t>
            </a:r>
            <a:r>
              <a:rPr lang="en-US" sz="2000" b="1" dirty="0" err="1">
                <a:latin typeface="Arial" pitchFamily="34" charset="0"/>
                <a:cs typeface="Arial" pitchFamily="34" charset="0"/>
              </a:rPr>
              <a:t>glycosidic</a:t>
            </a:r>
            <a:r>
              <a:rPr lang="en-US" sz="2000" b="1" dirty="0">
                <a:latin typeface="Arial" pitchFamily="34" charset="0"/>
                <a:cs typeface="Arial" pitchFamily="34" charset="0"/>
              </a:rPr>
              <a:t> bond to the fourth carbon atom of D-glucose (β-1,4 bond). Lactose is a reducing sugar.</a:t>
            </a:r>
            <a:endParaRPr lang="ru-RU" sz="2000" dirty="0">
              <a:latin typeface="Arial" pitchFamily="34" charset="0"/>
              <a:cs typeface="Arial" pitchFamily="34"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4172"/>
          <a:stretch/>
        </p:blipFill>
        <p:spPr bwMode="auto">
          <a:xfrm>
            <a:off x="0" y="3798276"/>
            <a:ext cx="4499992" cy="2078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320"/>
          <a:stretch/>
        </p:blipFill>
        <p:spPr bwMode="auto">
          <a:xfrm>
            <a:off x="4710896" y="4426977"/>
            <a:ext cx="443310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836712"/>
            <a:ext cx="3719513"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9615" y="811213"/>
            <a:ext cx="1402916" cy="1721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58705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303213" y="3678"/>
            <a:ext cx="8624887" cy="747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defRPr/>
            </a:pPr>
            <a:r>
              <a:rPr lang="en-GB" altLang="ru-RU" sz="4000" dirty="0" smtClean="0">
                <a:solidFill>
                  <a:srgbClr val="00007D"/>
                </a:solidFill>
                <a:effectLst>
                  <a:outerShdw blurRad="38100" dist="38100" dir="2700000" algn="tl">
                    <a:srgbClr val="C0C0C0"/>
                  </a:outerShdw>
                </a:effectLst>
              </a:rPr>
              <a:t>Using and properties of lactose</a:t>
            </a:r>
            <a:endParaRPr lang="ru-RU" altLang="ru-RU" sz="4000" dirty="0" smtClean="0">
              <a:solidFill>
                <a:srgbClr val="00007D"/>
              </a:solidFill>
              <a:effectLst>
                <a:outerShdw blurRad="38100" dist="38100" dir="2700000" algn="tl">
                  <a:srgbClr val="C0C0C0"/>
                </a:outerShdw>
              </a:effectLst>
            </a:endParaRPr>
          </a:p>
        </p:txBody>
      </p:sp>
      <p:sp>
        <p:nvSpPr>
          <p:cNvPr id="20483" name="Text Box 2"/>
          <p:cNvSpPr txBox="1">
            <a:spLocks noChangeArrowheads="1"/>
          </p:cNvSpPr>
          <p:nvPr/>
        </p:nvSpPr>
        <p:spPr bwMode="auto">
          <a:xfrm>
            <a:off x="303213" y="1295400"/>
            <a:ext cx="8532812" cy="295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solidFill>
                <a:prstClr val="black"/>
              </a:solidFill>
            </a:endParaRPr>
          </a:p>
        </p:txBody>
      </p:sp>
      <p:sp>
        <p:nvSpPr>
          <p:cNvPr id="20484" name="Rectangle 3"/>
          <p:cNvSpPr>
            <a:spLocks noChangeArrowheads="1"/>
          </p:cNvSpPr>
          <p:nvPr/>
        </p:nvSpPr>
        <p:spPr bwMode="auto">
          <a:xfrm>
            <a:off x="208292" y="1844824"/>
            <a:ext cx="5313362" cy="354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215900" indent="-215900" eaLnBrk="0" hangingPunct="0">
              <a:tabLst>
                <a:tab pos="785813" algn="l"/>
                <a:tab pos="1700213" algn="l"/>
                <a:tab pos="2614613" algn="l"/>
                <a:tab pos="3529013" algn="l"/>
                <a:tab pos="4443413" algn="l"/>
                <a:tab pos="5357813" algn="l"/>
                <a:tab pos="6272213" algn="l"/>
                <a:tab pos="7186613" algn="l"/>
                <a:tab pos="8101013" algn="l"/>
                <a:tab pos="9015413" algn="l"/>
                <a:tab pos="9929813" algn="l"/>
              </a:tabLst>
              <a:defRPr>
                <a:solidFill>
                  <a:schemeClr val="bg1"/>
                </a:solidFill>
                <a:latin typeface="Arial" charset="0"/>
                <a:ea typeface="Microsoft YaHei" charset="-122"/>
              </a:defRPr>
            </a:lvl1pPr>
            <a:lvl2pPr eaLnBrk="0" hangingPunct="0">
              <a:tabLst>
                <a:tab pos="785813" algn="l"/>
                <a:tab pos="1700213" algn="l"/>
                <a:tab pos="2614613" algn="l"/>
                <a:tab pos="3529013" algn="l"/>
                <a:tab pos="4443413" algn="l"/>
                <a:tab pos="5357813" algn="l"/>
                <a:tab pos="6272213" algn="l"/>
                <a:tab pos="7186613" algn="l"/>
                <a:tab pos="8101013" algn="l"/>
                <a:tab pos="9015413" algn="l"/>
                <a:tab pos="9929813" algn="l"/>
              </a:tabLst>
              <a:defRPr>
                <a:solidFill>
                  <a:schemeClr val="bg1"/>
                </a:solidFill>
                <a:latin typeface="Arial" charset="0"/>
                <a:ea typeface="Microsoft YaHei" charset="-122"/>
              </a:defRPr>
            </a:lvl2pPr>
            <a:lvl3pPr eaLnBrk="0" hangingPunct="0">
              <a:tabLst>
                <a:tab pos="785813" algn="l"/>
                <a:tab pos="1700213" algn="l"/>
                <a:tab pos="2614613" algn="l"/>
                <a:tab pos="3529013" algn="l"/>
                <a:tab pos="4443413" algn="l"/>
                <a:tab pos="5357813" algn="l"/>
                <a:tab pos="6272213" algn="l"/>
                <a:tab pos="7186613" algn="l"/>
                <a:tab pos="8101013" algn="l"/>
                <a:tab pos="9015413" algn="l"/>
                <a:tab pos="9929813" algn="l"/>
              </a:tabLst>
              <a:defRPr>
                <a:solidFill>
                  <a:schemeClr val="bg1"/>
                </a:solidFill>
                <a:latin typeface="Arial" charset="0"/>
                <a:ea typeface="Microsoft YaHei" charset="-122"/>
              </a:defRPr>
            </a:lvl3pPr>
            <a:lvl4pPr eaLnBrk="0" hangingPunct="0">
              <a:tabLst>
                <a:tab pos="785813" algn="l"/>
                <a:tab pos="1700213" algn="l"/>
                <a:tab pos="2614613" algn="l"/>
                <a:tab pos="3529013" algn="l"/>
                <a:tab pos="4443413" algn="l"/>
                <a:tab pos="5357813" algn="l"/>
                <a:tab pos="6272213" algn="l"/>
                <a:tab pos="7186613" algn="l"/>
                <a:tab pos="8101013" algn="l"/>
                <a:tab pos="9015413" algn="l"/>
                <a:tab pos="9929813" algn="l"/>
              </a:tabLst>
              <a:defRPr>
                <a:solidFill>
                  <a:schemeClr val="bg1"/>
                </a:solidFill>
                <a:latin typeface="Arial" charset="0"/>
                <a:ea typeface="Microsoft YaHei" charset="-122"/>
              </a:defRPr>
            </a:lvl4pPr>
            <a:lvl5pPr eaLnBrk="0" hangingPunct="0">
              <a:tabLst>
                <a:tab pos="785813" algn="l"/>
                <a:tab pos="1700213" algn="l"/>
                <a:tab pos="2614613" algn="l"/>
                <a:tab pos="3529013" algn="l"/>
                <a:tab pos="4443413" algn="l"/>
                <a:tab pos="5357813" algn="l"/>
                <a:tab pos="6272213" algn="l"/>
                <a:tab pos="7186613" algn="l"/>
                <a:tab pos="8101013" algn="l"/>
                <a:tab pos="9015413" algn="l"/>
                <a:tab pos="9929813"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785813" algn="l"/>
                <a:tab pos="1700213" algn="l"/>
                <a:tab pos="2614613" algn="l"/>
                <a:tab pos="3529013" algn="l"/>
                <a:tab pos="4443413" algn="l"/>
                <a:tab pos="5357813" algn="l"/>
                <a:tab pos="6272213" algn="l"/>
                <a:tab pos="7186613" algn="l"/>
                <a:tab pos="8101013" algn="l"/>
                <a:tab pos="9015413" algn="l"/>
                <a:tab pos="9929813"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785813" algn="l"/>
                <a:tab pos="1700213" algn="l"/>
                <a:tab pos="2614613" algn="l"/>
                <a:tab pos="3529013" algn="l"/>
                <a:tab pos="4443413" algn="l"/>
                <a:tab pos="5357813" algn="l"/>
                <a:tab pos="6272213" algn="l"/>
                <a:tab pos="7186613" algn="l"/>
                <a:tab pos="8101013" algn="l"/>
                <a:tab pos="9015413" algn="l"/>
                <a:tab pos="9929813"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785813" algn="l"/>
                <a:tab pos="1700213" algn="l"/>
                <a:tab pos="2614613" algn="l"/>
                <a:tab pos="3529013" algn="l"/>
                <a:tab pos="4443413" algn="l"/>
                <a:tab pos="5357813" algn="l"/>
                <a:tab pos="6272213" algn="l"/>
                <a:tab pos="7186613" algn="l"/>
                <a:tab pos="8101013" algn="l"/>
                <a:tab pos="9015413" algn="l"/>
                <a:tab pos="9929813"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785813" algn="l"/>
                <a:tab pos="1700213" algn="l"/>
                <a:tab pos="2614613" algn="l"/>
                <a:tab pos="3529013" algn="l"/>
                <a:tab pos="4443413" algn="l"/>
                <a:tab pos="5357813" algn="l"/>
                <a:tab pos="6272213" algn="l"/>
                <a:tab pos="7186613" algn="l"/>
                <a:tab pos="8101013" algn="l"/>
                <a:tab pos="9015413" algn="l"/>
                <a:tab pos="9929813" algn="l"/>
              </a:tabLst>
              <a:defRPr>
                <a:solidFill>
                  <a:schemeClr val="bg1"/>
                </a:solidFill>
                <a:latin typeface="Arial" charset="0"/>
                <a:ea typeface="Microsoft YaHei" charset="-122"/>
              </a:defRPr>
            </a:lvl9pPr>
          </a:lstStyle>
          <a:p>
            <a:pPr>
              <a:buSzPct val="45000"/>
              <a:buFont typeface="StarSymbol" charset="0"/>
              <a:buChar char="●"/>
            </a:pPr>
            <a:r>
              <a:rPr lang="en-US" altLang="ru-RU" sz="2800" dirty="0">
                <a:solidFill>
                  <a:srgbClr val="000000"/>
                </a:solidFill>
              </a:rPr>
              <a:t>Essential Nutrient for Children</a:t>
            </a:r>
          </a:p>
          <a:p>
            <a:pPr>
              <a:buSzPct val="45000"/>
              <a:buFont typeface="StarSymbol" charset="0"/>
              <a:buChar char="●"/>
            </a:pPr>
            <a:r>
              <a:rPr lang="en-US" altLang="ru-RU" sz="2800" dirty="0">
                <a:solidFill>
                  <a:srgbClr val="000000"/>
                </a:solidFill>
              </a:rPr>
              <a:t>Lactose is a source of energy for the nervous system</a:t>
            </a:r>
          </a:p>
          <a:p>
            <a:pPr>
              <a:buSzPct val="45000"/>
              <a:buFont typeface="StarSymbol" charset="0"/>
              <a:buChar char="●"/>
            </a:pPr>
            <a:r>
              <a:rPr lang="en-US" altLang="ru-RU" sz="2800" dirty="0">
                <a:solidFill>
                  <a:srgbClr val="000000"/>
                </a:solidFill>
              </a:rPr>
              <a:t>Supports normal intestinal microflora (lactobacilli)</a:t>
            </a:r>
          </a:p>
          <a:p>
            <a:pPr>
              <a:buSzPct val="45000"/>
              <a:buFont typeface="StarSymbol" charset="0"/>
              <a:buChar char="●"/>
            </a:pPr>
            <a:r>
              <a:rPr lang="en-US" altLang="ru-RU" sz="2800" dirty="0">
                <a:solidFill>
                  <a:srgbClr val="000000"/>
                </a:solidFill>
              </a:rPr>
              <a:t>Normalizes calcium metabolism</a:t>
            </a:r>
          </a:p>
          <a:p>
            <a:pPr>
              <a:buSzPct val="45000"/>
              <a:buFont typeface="StarSymbol" charset="0"/>
              <a:buChar char="●"/>
            </a:pPr>
            <a:r>
              <a:rPr lang="en-US" altLang="ru-RU" sz="2800" dirty="0">
                <a:solidFill>
                  <a:srgbClr val="000000"/>
                </a:solidFill>
              </a:rPr>
              <a:t>Used in pharmaceuticals</a:t>
            </a:r>
            <a:endParaRPr lang="ru-RU" altLang="ru-RU" sz="2800" dirty="0">
              <a:solidFill>
                <a:srgbClr val="000000"/>
              </a:solidFill>
            </a:endParaRPr>
          </a:p>
        </p:txBody>
      </p:sp>
      <p:pic>
        <p:nvPicPr>
          <p:cNvPr id="204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575" y="3240088"/>
            <a:ext cx="2581275" cy="1771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175" y="1274763"/>
            <a:ext cx="2238375" cy="2038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738" y="4953000"/>
            <a:ext cx="2619375" cy="1743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121860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1"/>
          <p:cNvSpPr>
            <a:spLocks noGrp="1"/>
          </p:cNvSpPr>
          <p:nvPr>
            <p:ph type="title"/>
          </p:nvPr>
        </p:nvSpPr>
        <p:spPr>
          <a:xfrm>
            <a:off x="179512" y="21157"/>
            <a:ext cx="8229600" cy="819150"/>
          </a:xfrm>
        </p:spPr>
        <p:txBody>
          <a:bodyPr/>
          <a:lstStyle/>
          <a:p>
            <a:pPr algn="ctr"/>
            <a:r>
              <a:rPr lang="en-GB" sz="3600" b="1" dirty="0" smtClean="0">
                <a:solidFill>
                  <a:srgbClr val="FF0000"/>
                </a:solidFill>
                <a:latin typeface="Arial" pitchFamily="34" charset="0"/>
                <a:cs typeface="Arial" pitchFamily="34" charset="0"/>
              </a:rPr>
              <a:t>Sucrose</a:t>
            </a:r>
            <a:endParaRPr lang="ru-RU" sz="3600" b="1" dirty="0" smtClean="0">
              <a:solidFill>
                <a:srgbClr val="FF0000"/>
              </a:solidFill>
              <a:latin typeface="Arial" pitchFamily="34" charset="0"/>
              <a:cs typeface="Arial" pitchFamily="34" charset="0"/>
            </a:endParaRPr>
          </a:p>
        </p:txBody>
      </p:sp>
      <p:sp>
        <p:nvSpPr>
          <p:cNvPr id="2" name="Объект 1"/>
          <p:cNvSpPr>
            <a:spLocks noGrp="1"/>
          </p:cNvSpPr>
          <p:nvPr>
            <p:ph idx="1"/>
          </p:nvPr>
        </p:nvSpPr>
        <p:spPr>
          <a:xfrm>
            <a:off x="4843216" y="623900"/>
            <a:ext cx="4271963" cy="3809999"/>
          </a:xfrm>
        </p:spPr>
        <p:txBody>
          <a:bodyPr>
            <a:normAutofit/>
          </a:bodyPr>
          <a:lstStyle/>
          <a:p>
            <a:pPr>
              <a:spcBef>
                <a:spcPts val="0"/>
              </a:spcBef>
            </a:pPr>
            <a:r>
              <a:rPr lang="en-US" sz="2000" b="1" dirty="0">
                <a:solidFill>
                  <a:srgbClr val="FF0000"/>
                </a:solidFill>
                <a:latin typeface="Arial" pitchFamily="34" charset="0"/>
                <a:cs typeface="Arial" pitchFamily="34" charset="0"/>
              </a:rPr>
              <a:t>Sucrose </a:t>
            </a:r>
            <a:r>
              <a:rPr lang="en-US" sz="2000" b="1" dirty="0">
                <a:latin typeface="Arial" pitchFamily="34" charset="0"/>
                <a:cs typeface="Arial" pitchFamily="34" charset="0"/>
              </a:rPr>
              <a:t>(cane, beet sugar) is a disaccharide consisting of α-D-glucose and β-D-fructose, linked by an α, β-1,2-glycosidic bond. In sucrose, both </a:t>
            </a:r>
            <a:r>
              <a:rPr lang="en-US" sz="2000" b="1" dirty="0" err="1">
                <a:latin typeface="Arial" pitchFamily="34" charset="0"/>
                <a:cs typeface="Arial" pitchFamily="34" charset="0"/>
              </a:rPr>
              <a:t>anomeric</a:t>
            </a:r>
            <a:r>
              <a:rPr lang="en-US" sz="2000" b="1" dirty="0">
                <a:latin typeface="Arial" pitchFamily="34" charset="0"/>
                <a:cs typeface="Arial" pitchFamily="34" charset="0"/>
              </a:rPr>
              <a:t> OH groups of glucose and fructose residues are involved in the formation of a </a:t>
            </a:r>
            <a:r>
              <a:rPr lang="en-US" sz="2000" b="1" dirty="0" err="1">
                <a:latin typeface="Arial" pitchFamily="34" charset="0"/>
                <a:cs typeface="Arial" pitchFamily="34" charset="0"/>
              </a:rPr>
              <a:t>glycosidic</a:t>
            </a:r>
            <a:r>
              <a:rPr lang="en-US" sz="2000" b="1" dirty="0">
                <a:latin typeface="Arial" pitchFamily="34" charset="0"/>
                <a:cs typeface="Arial" pitchFamily="34" charset="0"/>
              </a:rPr>
              <a:t> bond.</a:t>
            </a:r>
          </a:p>
          <a:p>
            <a:pPr>
              <a:spcBef>
                <a:spcPts val="0"/>
              </a:spcBef>
            </a:pPr>
            <a:r>
              <a:rPr lang="en-US" sz="2000" b="1" dirty="0">
                <a:latin typeface="Arial" pitchFamily="34" charset="0"/>
                <a:cs typeface="Arial" pitchFamily="34" charset="0"/>
              </a:rPr>
              <a:t>Sucrose is </a:t>
            </a:r>
            <a:r>
              <a:rPr lang="en-US" sz="2000" b="1" dirty="0" err="1" smtClean="0">
                <a:latin typeface="Arial" pitchFamily="34" charset="0"/>
                <a:cs typeface="Arial" pitchFamily="34" charset="0"/>
              </a:rPr>
              <a:t>nonreducing</a:t>
            </a:r>
            <a:r>
              <a:rPr lang="en-US" sz="2000" b="1" dirty="0" smtClean="0">
                <a:latin typeface="Arial" pitchFamily="34" charset="0"/>
                <a:cs typeface="Arial" pitchFamily="34" charset="0"/>
              </a:rPr>
              <a:t> </a:t>
            </a:r>
            <a:r>
              <a:rPr lang="en-US" sz="2000" b="1" dirty="0">
                <a:latin typeface="Arial" pitchFamily="34" charset="0"/>
                <a:cs typeface="Arial" pitchFamily="34" charset="0"/>
              </a:rPr>
              <a:t>sugar.</a:t>
            </a:r>
            <a:endParaRPr lang="ru-RU" sz="2000" dirty="0">
              <a:latin typeface="Arial" pitchFamily="34" charset="0"/>
              <a:cs typeface="Arial" pitchFamily="34" charset="0"/>
            </a:endParaRPr>
          </a:p>
        </p:txBody>
      </p:sp>
      <p:pic>
        <p:nvPicPr>
          <p:cNvPr id="4" name="Содержимое 3" descr="http://studentik.net/uploads/kartinki/l-ximia/kartinki_k_lekciam/16.files/CA99MFTN.gif"/>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07505" y="332656"/>
            <a:ext cx="4887214" cy="4392488"/>
          </a:xfrm>
          <a:prstGeom prst="rect">
            <a:avLst/>
          </a:prstGeom>
          <a:noFill/>
          <a:ln w="9525">
            <a:noFill/>
            <a:miter lim="800000"/>
            <a:headEnd/>
            <a:tailEnd/>
          </a:ln>
        </p:spPr>
      </p:pic>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395536" y="5085184"/>
            <a:ext cx="3996380" cy="166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5896" y="4437112"/>
            <a:ext cx="3144078" cy="231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31375"/>
          <a:stretch/>
        </p:blipFill>
        <p:spPr bwMode="auto">
          <a:xfrm>
            <a:off x="6779975" y="4326017"/>
            <a:ext cx="2364026"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2461" y="4621516"/>
            <a:ext cx="1668817" cy="2047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56302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4424" y="-74851"/>
            <a:ext cx="3903634" cy="646331"/>
          </a:xfrm>
          <a:prstGeom prst="rect">
            <a:avLst/>
          </a:prstGeom>
          <a:noFill/>
        </p:spPr>
        <p:txBody>
          <a:bodyPr wrap="none">
            <a:spAutoFit/>
          </a:bodyPr>
          <a:lstStyle/>
          <a:p>
            <a:pPr algn="ctr">
              <a:defRPr/>
            </a:pPr>
            <a:r>
              <a:rPr lang="en-US" sz="3600" b="1" cap="all" dirty="0">
                <a:ln w="9000" cmpd="sng">
                  <a:solidFill>
                    <a:schemeClr val="accent4">
                      <a:shade val="50000"/>
                      <a:satMod val="120000"/>
                    </a:schemeClr>
                  </a:solidFill>
                  <a:prstDash val="solid"/>
                </a:ln>
                <a:solidFill>
                  <a:srgbClr val="CC0000"/>
                </a:solidFill>
                <a:effectLst>
                  <a:reflection blurRad="12700" stA="28000" endPos="45000" dist="1000" dir="5400000" sy="-100000" algn="bl" rotWithShape="0"/>
                </a:effectLst>
                <a:latin typeface="Arial" pitchFamily="34" charset="0"/>
              </a:rPr>
              <a:t>Lecture plan:</a:t>
            </a:r>
            <a:endParaRPr lang="ru-RU"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mn-cs"/>
            </a:endParaRPr>
          </a:p>
        </p:txBody>
      </p:sp>
      <p:sp>
        <p:nvSpPr>
          <p:cNvPr id="5123" name="TextBox 4"/>
          <p:cNvSpPr txBox="1">
            <a:spLocks noChangeArrowheads="1"/>
          </p:cNvSpPr>
          <p:nvPr/>
        </p:nvSpPr>
        <p:spPr bwMode="auto">
          <a:xfrm>
            <a:off x="167788" y="556605"/>
            <a:ext cx="8675687"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Calibri" pitchFamily="34" charset="0"/>
              <a:buAutoNum type="arabicPeriod"/>
            </a:pPr>
            <a:r>
              <a:rPr lang="en-US" altLang="ru-RU" sz="2400" b="1" dirty="0">
                <a:latin typeface="Arial" charset="0"/>
              </a:rPr>
              <a:t>Relevance of the topic.</a:t>
            </a:r>
          </a:p>
          <a:p>
            <a:pPr eaLnBrk="1" hangingPunct="1">
              <a:spcBef>
                <a:spcPct val="0"/>
              </a:spcBef>
              <a:buFont typeface="Calibri" pitchFamily="34" charset="0"/>
              <a:buAutoNum type="arabicPeriod"/>
            </a:pPr>
            <a:r>
              <a:rPr lang="en-US" altLang="ru-RU" sz="2400" dirty="0">
                <a:latin typeface="Arial" charset="0"/>
              </a:rPr>
              <a:t>Digestion of carbohydrates in the gastrointestinal tract.</a:t>
            </a:r>
          </a:p>
          <a:p>
            <a:pPr eaLnBrk="1" hangingPunct="1">
              <a:spcBef>
                <a:spcPct val="0"/>
              </a:spcBef>
              <a:buFont typeface="Calibri" pitchFamily="34" charset="0"/>
              <a:buAutoNum type="arabicPeriod"/>
            </a:pPr>
            <a:r>
              <a:rPr lang="en-US" altLang="ru-RU" sz="2400" dirty="0">
                <a:latin typeface="Arial" charset="0"/>
              </a:rPr>
              <a:t>Unification of monosaccharides</a:t>
            </a:r>
          </a:p>
          <a:p>
            <a:pPr eaLnBrk="1" hangingPunct="1">
              <a:spcBef>
                <a:spcPct val="0"/>
              </a:spcBef>
              <a:buFont typeface="Calibri" pitchFamily="34" charset="0"/>
              <a:buAutoNum type="arabicPeriod"/>
            </a:pPr>
            <a:r>
              <a:rPr lang="en-US" altLang="ru-RU" sz="2400" dirty="0">
                <a:latin typeface="Arial" charset="0"/>
              </a:rPr>
              <a:t>The role of the liver in the metabolism of carbohydrates.</a:t>
            </a:r>
          </a:p>
          <a:p>
            <a:pPr eaLnBrk="1" hangingPunct="1">
              <a:spcBef>
                <a:spcPct val="0"/>
              </a:spcBef>
              <a:buFont typeface="Calibri" pitchFamily="34" charset="0"/>
              <a:buAutoNum type="arabicPeriod"/>
            </a:pPr>
            <a:r>
              <a:rPr lang="en-US" altLang="ru-RU" sz="2400" dirty="0">
                <a:latin typeface="Arial" charset="0"/>
              </a:rPr>
              <a:t>Glycogen metabolism (hydrolytic and </a:t>
            </a:r>
            <a:r>
              <a:rPr lang="en-US" altLang="ru-RU" sz="2400" dirty="0" err="1">
                <a:latin typeface="Arial" charset="0"/>
              </a:rPr>
              <a:t>phosphorolytic</a:t>
            </a:r>
            <a:r>
              <a:rPr lang="en-US" altLang="ru-RU" sz="2400" dirty="0">
                <a:latin typeface="Arial" charset="0"/>
              </a:rPr>
              <a:t> decomposition, synthesis).</a:t>
            </a:r>
          </a:p>
          <a:p>
            <a:pPr eaLnBrk="1" hangingPunct="1">
              <a:spcBef>
                <a:spcPct val="0"/>
              </a:spcBef>
              <a:buFont typeface="Calibri" pitchFamily="34" charset="0"/>
              <a:buAutoNum type="arabicPeriod"/>
            </a:pPr>
            <a:r>
              <a:rPr lang="en-US" altLang="ru-RU" sz="2400" dirty="0">
                <a:latin typeface="Arial" charset="0"/>
              </a:rPr>
              <a:t>Regulation of glycogen metabolism.</a:t>
            </a:r>
          </a:p>
          <a:p>
            <a:pPr eaLnBrk="1" hangingPunct="1">
              <a:spcBef>
                <a:spcPct val="0"/>
              </a:spcBef>
              <a:buFont typeface="Calibri" pitchFamily="34" charset="0"/>
              <a:buAutoNum type="arabicPeriod"/>
            </a:pPr>
            <a:r>
              <a:rPr lang="en-US" altLang="ru-RU" sz="2400" dirty="0">
                <a:latin typeface="Arial" charset="0"/>
              </a:rPr>
              <a:t>Pathologies of carbohydrate digestion and unification of </a:t>
            </a:r>
            <a:r>
              <a:rPr lang="en-US" altLang="ru-RU" sz="2400" dirty="0" smtClean="0">
                <a:latin typeface="Arial" charset="0"/>
              </a:rPr>
              <a:t>MS.</a:t>
            </a:r>
            <a:endParaRPr lang="en-US" altLang="ru-RU" sz="2400" dirty="0">
              <a:latin typeface="Arial" charset="0"/>
            </a:endParaRPr>
          </a:p>
          <a:p>
            <a:pPr eaLnBrk="1" hangingPunct="1">
              <a:spcBef>
                <a:spcPct val="0"/>
              </a:spcBef>
              <a:buFont typeface="Calibri" pitchFamily="34" charset="0"/>
              <a:buAutoNum type="arabicPeriod"/>
            </a:pPr>
            <a:r>
              <a:rPr lang="en-US" altLang="ru-RU" sz="2400" dirty="0">
                <a:latin typeface="Arial" charset="0"/>
              </a:rPr>
              <a:t>Lysosomal storage diseases and glycogen diseases: </a:t>
            </a:r>
            <a:r>
              <a:rPr lang="en-US" altLang="ru-RU" sz="2400" dirty="0" err="1">
                <a:latin typeface="Arial" charset="0"/>
              </a:rPr>
              <a:t>glycogenoses</a:t>
            </a:r>
            <a:r>
              <a:rPr lang="en-US" altLang="ru-RU" sz="2400" dirty="0">
                <a:latin typeface="Arial" charset="0"/>
              </a:rPr>
              <a:t>, </a:t>
            </a:r>
            <a:r>
              <a:rPr lang="en-US" altLang="ru-RU" sz="2400" dirty="0" err="1">
                <a:latin typeface="Arial" charset="0"/>
              </a:rPr>
              <a:t>aglycogenoses</a:t>
            </a:r>
            <a:r>
              <a:rPr lang="en-US" altLang="ru-RU" sz="2400" dirty="0">
                <a:latin typeface="Arial" charset="0"/>
              </a:rPr>
              <a:t>, </a:t>
            </a:r>
            <a:r>
              <a:rPr lang="en-US" altLang="ru-RU" sz="2400" dirty="0" err="1">
                <a:latin typeface="Arial" charset="0"/>
              </a:rPr>
              <a:t>mucopolysaccharidoses</a:t>
            </a:r>
            <a:r>
              <a:rPr lang="en-US" altLang="ru-RU" sz="2400" dirty="0">
                <a:latin typeface="Arial" charset="0"/>
              </a:rPr>
              <a:t>.</a:t>
            </a:r>
          </a:p>
          <a:p>
            <a:pPr eaLnBrk="1" hangingPunct="1">
              <a:spcBef>
                <a:spcPct val="0"/>
              </a:spcBef>
              <a:buFont typeface="Calibri" pitchFamily="34" charset="0"/>
              <a:buAutoNum type="arabicPeriod"/>
            </a:pPr>
            <a:r>
              <a:rPr lang="en-US" altLang="ru-RU" sz="2400" dirty="0">
                <a:latin typeface="Arial" charset="0"/>
              </a:rPr>
              <a:t>Monomer absorption pathologies: celiac disease.</a:t>
            </a:r>
          </a:p>
          <a:p>
            <a:pPr eaLnBrk="1" hangingPunct="1">
              <a:spcBef>
                <a:spcPct val="0"/>
              </a:spcBef>
              <a:buFont typeface="Calibri" pitchFamily="34" charset="0"/>
              <a:buAutoNum type="arabicPeriod"/>
            </a:pPr>
            <a:r>
              <a:rPr lang="en-US" altLang="ru-RU" sz="2400" b="1" dirty="0" smtClean="0">
                <a:latin typeface="Arial" charset="0"/>
              </a:rPr>
              <a:t>Conclusion</a:t>
            </a:r>
            <a:endParaRPr lang="ru-RU" altLang="ru-RU" sz="2400" b="1" dirty="0">
              <a:latin typeface="Arial" charset="0"/>
            </a:endParaRPr>
          </a:p>
        </p:txBody>
      </p:sp>
    </p:spTree>
    <p:extLst>
      <p:ext uri="{BB962C8B-B14F-4D97-AF65-F5344CB8AC3E}">
        <p14:creationId xmlns:p14="http://schemas.microsoft.com/office/powerpoint/2010/main" val="36305275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431800" y="0"/>
            <a:ext cx="8624887" cy="747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defRPr/>
            </a:pPr>
            <a:r>
              <a:rPr lang="en-US" altLang="ru-RU" sz="4000" dirty="0">
                <a:solidFill>
                  <a:srgbClr val="00007D"/>
                </a:solidFill>
                <a:effectLst>
                  <a:outerShdw blurRad="38100" dist="38100" dir="2700000" algn="tl">
                    <a:srgbClr val="C0C0C0"/>
                  </a:outerShdw>
                </a:effectLst>
              </a:rPr>
              <a:t>Other sugars</a:t>
            </a:r>
            <a:endParaRPr lang="ru-RU" altLang="ru-RU" sz="4000" dirty="0" smtClean="0">
              <a:solidFill>
                <a:srgbClr val="00007D"/>
              </a:solidFill>
              <a:effectLst>
                <a:outerShdw blurRad="38100" dist="38100" dir="2700000" algn="tl">
                  <a:srgbClr val="C0C0C0"/>
                </a:outerShdw>
              </a:effectLst>
            </a:endParaRPr>
          </a:p>
        </p:txBody>
      </p:sp>
      <p:graphicFrame>
        <p:nvGraphicFramePr>
          <p:cNvPr id="2" name="Схема 1"/>
          <p:cNvGraphicFramePr/>
          <p:nvPr>
            <p:extLst/>
          </p:nvPr>
        </p:nvGraphicFramePr>
        <p:xfrm>
          <a:off x="107504" y="734242"/>
          <a:ext cx="8856984" cy="6123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79869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60"/>
            <a:ext cx="5316205" cy="3699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793820" y="6488668"/>
            <a:ext cx="3647986" cy="369332"/>
          </a:xfrm>
          <a:prstGeom prst="rect">
            <a:avLst/>
          </a:prstGeom>
        </p:spPr>
        <p:txBody>
          <a:bodyPr wrap="none">
            <a:spAutoFit/>
          </a:bodyPr>
          <a:lstStyle/>
          <a:p>
            <a:r>
              <a:rPr lang="en-US" dirty="0">
                <a:hlinkClick r:id="rId3"/>
              </a:rPr>
              <a:t>https://</a:t>
            </a:r>
            <a:r>
              <a:rPr lang="en-US" dirty="0" smtClean="0">
                <a:hlinkClick r:id="rId3"/>
              </a:rPr>
              <a:t>nestarenie.ru/tregaloza.html</a:t>
            </a:r>
            <a:r>
              <a:rPr lang="ru-RU" dirty="0" smtClean="0"/>
              <a:t> </a:t>
            </a:r>
            <a:endParaRPr lang="ru-RU" dirty="0"/>
          </a:p>
        </p:txBody>
      </p:sp>
      <p:pic>
        <p:nvPicPr>
          <p:cNvPr id="1024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3505" y="688170"/>
            <a:ext cx="3550495" cy="2357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4002546"/>
            <a:ext cx="1692775" cy="2200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descr="https://images.ua.prom.st/2104120922_tregaloza-swanson-trehalose.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4297" r="90859"/>
                    </a14:imgEffect>
                  </a14:imgLayer>
                </a14:imgProps>
              </a:ext>
              <a:ext uri="{28A0092B-C50C-407E-A947-70E740481C1C}">
                <a14:useLocalDpi xmlns:a14="http://schemas.microsoft.com/office/drawing/2010/main" val="0"/>
              </a:ext>
            </a:extLst>
          </a:blip>
          <a:srcRect/>
          <a:stretch>
            <a:fillRect/>
          </a:stretch>
        </p:blipFill>
        <p:spPr bwMode="auto">
          <a:xfrm>
            <a:off x="4058837" y="3911365"/>
            <a:ext cx="2382969" cy="2382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2936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05570" y="1844824"/>
            <a:ext cx="8932859" cy="3286249"/>
          </a:xfrm>
          <a:prstGeom prst="rect">
            <a:avLst/>
          </a:prstGeom>
        </p:spPr>
      </p:pic>
    </p:spTree>
    <p:extLst>
      <p:ext uri="{BB962C8B-B14F-4D97-AF65-F5344CB8AC3E}">
        <p14:creationId xmlns:p14="http://schemas.microsoft.com/office/powerpoint/2010/main" val="4237910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051720" y="274638"/>
            <a:ext cx="4789153" cy="6402237"/>
          </a:xfrm>
          <a:prstGeom prst="rect">
            <a:avLst/>
          </a:prstGeom>
        </p:spPr>
      </p:pic>
    </p:spTree>
    <p:extLst>
      <p:ext uri="{BB962C8B-B14F-4D97-AF65-F5344CB8AC3E}">
        <p14:creationId xmlns:p14="http://schemas.microsoft.com/office/powerpoint/2010/main" val="32427430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4525377"/>
            <a:ext cx="7543800" cy="666750"/>
          </a:xfrm>
        </p:spPr>
        <p:txBody>
          <a:bodyPr/>
          <a:lstStyle/>
          <a:p>
            <a:r>
              <a:rPr lang="en-US" sz="2400" dirty="0">
                <a:solidFill>
                  <a:srgbClr val="FF0000"/>
                </a:solidFill>
                <a:latin typeface="Arial" pitchFamily="34" charset="0"/>
                <a:cs typeface="Arial" pitchFamily="34" charset="0"/>
              </a:rPr>
              <a:t>STRUCTURE OF THE STARCH MOLECULE</a:t>
            </a:r>
            <a:endParaRPr lang="ru-RU" sz="2400" dirty="0">
              <a:solidFill>
                <a:srgbClr val="FF0000"/>
              </a:solidFill>
              <a:latin typeface="Arial" pitchFamily="34" charset="0"/>
              <a:cs typeface="Arial" pitchFamily="34" charset="0"/>
            </a:endParaRPr>
          </a:p>
        </p:txBody>
      </p:sp>
      <p:sp>
        <p:nvSpPr>
          <p:cNvPr id="5" name="Прямоугольник 4"/>
          <p:cNvSpPr/>
          <p:nvPr/>
        </p:nvSpPr>
        <p:spPr>
          <a:xfrm>
            <a:off x="251892" y="5085184"/>
            <a:ext cx="8839200" cy="1569660"/>
          </a:xfrm>
          <a:prstGeom prst="rect">
            <a:avLst/>
          </a:prstGeom>
        </p:spPr>
        <p:txBody>
          <a:bodyPr wrap="square">
            <a:spAutoFit/>
          </a:bodyPr>
          <a:lstStyle/>
          <a:p>
            <a:r>
              <a:rPr lang="en-US" sz="2400" b="1" dirty="0">
                <a:solidFill>
                  <a:srgbClr val="FF0000"/>
                </a:solidFill>
                <a:latin typeface="Arial" pitchFamily="34" charset="0"/>
                <a:cs typeface="Arial" pitchFamily="34" charset="0"/>
              </a:rPr>
              <a:t>Starch </a:t>
            </a:r>
            <a:r>
              <a:rPr lang="en-US" sz="2400" b="1" dirty="0">
                <a:latin typeface="Arial" pitchFamily="34" charset="0"/>
                <a:cs typeface="Arial" pitchFamily="34" charset="0"/>
              </a:rPr>
              <a:t>is a branched polysaccharide consisting of glucose residues (</a:t>
            </a:r>
            <a:r>
              <a:rPr lang="en-US" sz="2400" b="1" dirty="0" err="1">
                <a:latin typeface="Arial" pitchFamily="34" charset="0"/>
                <a:cs typeface="Arial" pitchFamily="34" charset="0"/>
              </a:rPr>
              <a:t>homoglycan</a:t>
            </a:r>
            <a:r>
              <a:rPr lang="en-US" sz="2400" b="1" dirty="0">
                <a:latin typeface="Arial" pitchFamily="34" charset="0"/>
                <a:cs typeface="Arial" pitchFamily="34" charset="0"/>
              </a:rPr>
              <a:t>). The molecular weight of starch is about 10</a:t>
            </a:r>
            <a:r>
              <a:rPr lang="en-US" sz="2400" b="1" baseline="30000" dirty="0">
                <a:latin typeface="Arial" pitchFamily="34" charset="0"/>
                <a:cs typeface="Arial" pitchFamily="34" charset="0"/>
              </a:rPr>
              <a:t>5</a:t>
            </a:r>
            <a:r>
              <a:rPr lang="en-US" sz="2400" b="1" dirty="0">
                <a:latin typeface="Arial" pitchFamily="34" charset="0"/>
                <a:cs typeface="Arial" pitchFamily="34" charset="0"/>
              </a:rPr>
              <a:t>-10</a:t>
            </a:r>
            <a:r>
              <a:rPr lang="en-US" sz="2400" b="1" baseline="30000" dirty="0">
                <a:latin typeface="Arial" pitchFamily="34" charset="0"/>
                <a:cs typeface="Arial" pitchFamily="34" charset="0"/>
              </a:rPr>
              <a:t>8</a:t>
            </a:r>
            <a:r>
              <a:rPr lang="en-US" sz="2400" b="1" dirty="0">
                <a:latin typeface="Arial" pitchFamily="34" charset="0"/>
                <a:cs typeface="Arial" pitchFamily="34" charset="0"/>
              </a:rPr>
              <a:t> D. Starch consists of amylose and amylopectin.</a:t>
            </a:r>
            <a:endParaRPr lang="ru-RU" sz="2400" dirty="0"/>
          </a:p>
        </p:txBody>
      </p:sp>
      <p:sp>
        <p:nvSpPr>
          <p:cNvPr id="6" name="Rectangle 4"/>
          <p:cNvSpPr txBox="1">
            <a:spLocks noChangeArrowheads="1"/>
          </p:cNvSpPr>
          <p:nvPr/>
        </p:nvSpPr>
        <p:spPr>
          <a:xfrm>
            <a:off x="0" y="0"/>
            <a:ext cx="9144000" cy="1143000"/>
          </a:xfrm>
          <a:prstGeom prst="rect">
            <a:avLst/>
          </a:prstGeom>
          <a:solidFill>
            <a:schemeClr val="accent2">
              <a:lumMod val="40000"/>
              <a:lumOff val="60000"/>
            </a:schemeClr>
          </a:solidFill>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ru-RU" dirty="0" smtClean="0"/>
              <a:t>Starch</a:t>
            </a:r>
            <a:endParaRPr lang="ru-RU" altLang="ru-RU" dirty="0" smtClean="0"/>
          </a:p>
        </p:txBody>
      </p:sp>
      <p:pic>
        <p:nvPicPr>
          <p:cNvPr id="7" name="Объект 6"/>
          <p:cNvPicPr>
            <a:picLocks noGrp="1" noChangeAspect="1"/>
          </p:cNvPicPr>
          <p:nvPr>
            <p:ph idx="1"/>
          </p:nvPr>
        </p:nvPicPr>
        <p:blipFill>
          <a:blip r:embed="rId2"/>
          <a:stretch>
            <a:fillRect/>
          </a:stretch>
        </p:blipFill>
        <p:spPr>
          <a:xfrm>
            <a:off x="2195736" y="1158602"/>
            <a:ext cx="5119886" cy="3270563"/>
          </a:xfrm>
          <a:prstGeom prst="rect">
            <a:avLst/>
          </a:prstGeom>
        </p:spPr>
      </p:pic>
    </p:spTree>
    <p:extLst>
      <p:ext uri="{BB962C8B-B14F-4D97-AF65-F5344CB8AC3E}">
        <p14:creationId xmlns:p14="http://schemas.microsoft.com/office/powerpoint/2010/main" val="27203222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88497" y="764704"/>
            <a:ext cx="8567006" cy="5112568"/>
          </a:xfrm>
          <a:prstGeom prst="rect">
            <a:avLst/>
          </a:prstGeom>
        </p:spPr>
      </p:pic>
    </p:spTree>
    <p:extLst>
      <p:ext uri="{BB962C8B-B14F-4D97-AF65-F5344CB8AC3E}">
        <p14:creationId xmlns:p14="http://schemas.microsoft.com/office/powerpoint/2010/main" val="38852354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763000" cy="685800"/>
          </a:xfrm>
        </p:spPr>
        <p:txBody>
          <a:bodyPr>
            <a:normAutofit/>
          </a:bodyPr>
          <a:lstStyle/>
          <a:p>
            <a:r>
              <a:rPr lang="en-US" sz="3000" dirty="0">
                <a:solidFill>
                  <a:srgbClr val="FF0000"/>
                </a:solidFill>
                <a:latin typeface="Arial" pitchFamily="34" charset="0"/>
                <a:cs typeface="Arial" pitchFamily="34" charset="0"/>
              </a:rPr>
              <a:t>BRANCHED AMYLOPECTIN MOLECULE</a:t>
            </a:r>
            <a:endParaRPr lang="ru-RU" sz="3000" dirty="0">
              <a:solidFill>
                <a:srgbClr val="FF0000"/>
              </a:solidFill>
              <a:latin typeface="Arial" pitchFamily="34" charset="0"/>
              <a:cs typeface="Arial" pitchFamily="34" charset="0"/>
            </a:endParaRPr>
          </a:p>
        </p:txBody>
      </p:sp>
      <p:pic>
        <p:nvPicPr>
          <p:cNvPr id="6" name="Содержимое 3" descr="409.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b="14937"/>
          <a:stretch>
            <a:fillRect/>
          </a:stretch>
        </p:blipFill>
        <p:spPr bwMode="auto">
          <a:xfrm>
            <a:off x="-1" y="836712"/>
            <a:ext cx="9079409" cy="4248472"/>
          </a:xfrm>
          <a:prstGeom prst="rect">
            <a:avLst/>
          </a:prstGeom>
          <a:noFill/>
          <a:ln w="9525">
            <a:noFill/>
            <a:miter lim="800000"/>
            <a:headEnd/>
            <a:tailEnd/>
          </a:ln>
        </p:spPr>
      </p:pic>
    </p:spTree>
    <p:extLst>
      <p:ext uri="{BB962C8B-B14F-4D97-AF65-F5344CB8AC3E}">
        <p14:creationId xmlns:p14="http://schemas.microsoft.com/office/powerpoint/2010/main" val="3597825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2"/>
          <p:cNvPicPr>
            <a:picLocks noGrp="1" noChangeAspect="1" noChangeArrowheads="1"/>
          </p:cNvPicPr>
          <p:nvPr>
            <p:ph idx="1"/>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506344" y="1143000"/>
            <a:ext cx="8131312" cy="4014192"/>
          </a:xfrm>
          <a:prstGeom prst="rect">
            <a:avLst/>
          </a:prstGeom>
          <a:solidFill>
            <a:schemeClr val="bg1"/>
          </a:solidFill>
          <a:ln>
            <a:noFill/>
          </a:ln>
          <a:extLst/>
        </p:spPr>
      </p:pic>
      <p:sp>
        <p:nvSpPr>
          <p:cNvPr id="3" name="Прямоугольник 2"/>
          <p:cNvSpPr/>
          <p:nvPr/>
        </p:nvSpPr>
        <p:spPr>
          <a:xfrm>
            <a:off x="0" y="5019789"/>
            <a:ext cx="9144000" cy="1815882"/>
          </a:xfrm>
          <a:prstGeom prst="rect">
            <a:avLst/>
          </a:prstGeom>
        </p:spPr>
        <p:txBody>
          <a:bodyPr wrap="square">
            <a:spAutoFit/>
          </a:bodyPr>
          <a:lstStyle/>
          <a:p>
            <a:r>
              <a:rPr lang="en-US" sz="2800" b="1" dirty="0">
                <a:solidFill>
                  <a:srgbClr val="FF0000"/>
                </a:solidFill>
              </a:rPr>
              <a:t>Glycogen </a:t>
            </a:r>
            <a:r>
              <a:rPr lang="en-US" sz="2800" b="1" dirty="0"/>
              <a:t>- a polysaccharide of animals and humans, performs a reserve function. Food contains a small amount of glycogen; therefore, glycogen is not of great nutritional value.</a:t>
            </a:r>
            <a:endParaRPr lang="ru-RU" sz="2800" dirty="0"/>
          </a:p>
        </p:txBody>
      </p:sp>
      <p:sp>
        <p:nvSpPr>
          <p:cNvPr id="6" name="Rectangle 4"/>
          <p:cNvSpPr txBox="1">
            <a:spLocks noChangeArrowheads="1"/>
          </p:cNvSpPr>
          <p:nvPr/>
        </p:nvSpPr>
        <p:spPr>
          <a:xfrm>
            <a:off x="0" y="0"/>
            <a:ext cx="9144000" cy="1143000"/>
          </a:xfrm>
          <a:prstGeom prst="rect">
            <a:avLst/>
          </a:prstGeom>
          <a:solidFill>
            <a:schemeClr val="accent2">
              <a:lumMod val="40000"/>
              <a:lumOff val="60000"/>
            </a:schemeClr>
          </a:solidFill>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dirty="0"/>
              <a:t>Glycogen</a:t>
            </a:r>
            <a:endParaRPr lang="ru-RU" altLang="ru-RU" dirty="0" smtClean="0"/>
          </a:p>
        </p:txBody>
      </p:sp>
    </p:spTree>
    <p:extLst>
      <p:ext uri="{BB962C8B-B14F-4D97-AF65-F5344CB8AC3E}">
        <p14:creationId xmlns:p14="http://schemas.microsoft.com/office/powerpoint/2010/main" val="3383024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533400"/>
            <a:ext cx="8229600" cy="819150"/>
          </a:xfrm>
        </p:spPr>
        <p:txBody>
          <a:bodyPr>
            <a:normAutofit fontScale="90000"/>
          </a:bodyPr>
          <a:lstStyle/>
          <a:p>
            <a:r>
              <a:rPr lang="en-US" dirty="0">
                <a:solidFill>
                  <a:srgbClr val="FF0000"/>
                </a:solidFill>
                <a:latin typeface="Arial" pitchFamily="34" charset="0"/>
                <a:cs typeface="Arial" pitchFamily="34" charset="0"/>
              </a:rPr>
              <a:t>The structure of the glycogen molecule</a:t>
            </a:r>
            <a:endParaRPr lang="ru-RU" sz="4400" dirty="0">
              <a:solidFill>
                <a:srgbClr val="FF0000"/>
              </a:solidFill>
              <a:latin typeface="Arial" pitchFamily="34" charset="0"/>
              <a:cs typeface="Arial" pitchFamily="34" charset="0"/>
            </a:endParaRPr>
          </a:p>
        </p:txBody>
      </p:sp>
      <p:pic>
        <p:nvPicPr>
          <p:cNvPr id="4" name="Picture 4" descr="13"/>
          <p:cNvPicPr>
            <a:picLocks noGrp="1" noChangeAspect="1" noChangeArrowheads="1"/>
          </p:cNvPicPr>
          <p:nvPr>
            <p:ph idx="1"/>
          </p:nvPr>
        </p:nvPicPr>
        <p:blipFill>
          <a:blip r:embed="rId2" cstate="print">
            <a:biLevel thresh="75000"/>
            <a:extLst>
              <a:ext uri="{28A0092B-C50C-407E-A947-70E740481C1C}">
                <a14:useLocalDpi xmlns:a14="http://schemas.microsoft.com/office/drawing/2010/main" val="0"/>
              </a:ext>
            </a:extLst>
          </a:blip>
          <a:srcRect/>
          <a:stretch>
            <a:fillRect/>
          </a:stretch>
        </p:blipFill>
        <p:spPr bwMode="auto">
          <a:xfrm>
            <a:off x="304800" y="1447800"/>
            <a:ext cx="8229600" cy="288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304800" y="4591897"/>
            <a:ext cx="8534400" cy="1384995"/>
          </a:xfrm>
          <a:prstGeom prst="rect">
            <a:avLst/>
          </a:prstGeom>
        </p:spPr>
        <p:txBody>
          <a:bodyPr wrap="square">
            <a:spAutoFit/>
          </a:bodyPr>
          <a:lstStyle/>
          <a:p>
            <a:r>
              <a:rPr lang="en-US" sz="2800" dirty="0">
                <a:solidFill>
                  <a:srgbClr val="FF0000"/>
                </a:solidFill>
              </a:rPr>
              <a:t>Glycogen </a:t>
            </a:r>
            <a:r>
              <a:rPr lang="en-US" sz="2800" dirty="0"/>
              <a:t>is a structural analogue of starch, but it has a large degree of branching: about every 10 glucose residues there is one α-1,6-glycosidic bond.</a:t>
            </a:r>
            <a:endParaRPr lang="ru-RU" sz="2800" dirty="0"/>
          </a:p>
        </p:txBody>
      </p:sp>
    </p:spTree>
    <p:extLst>
      <p:ext uri="{BB962C8B-B14F-4D97-AF65-F5344CB8AC3E}">
        <p14:creationId xmlns:p14="http://schemas.microsoft.com/office/powerpoint/2010/main" val="25754689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001" y="4077072"/>
            <a:ext cx="9113999" cy="3581400"/>
          </a:xfrm>
        </p:spPr>
        <p:txBody>
          <a:bodyPr/>
          <a:lstStyle/>
          <a:p>
            <a:pPr marL="0" indent="0">
              <a:buNone/>
            </a:pPr>
            <a:r>
              <a:rPr lang="en-US" sz="2400" dirty="0">
                <a:solidFill>
                  <a:srgbClr val="FF0000"/>
                </a:solidFill>
                <a:latin typeface="Arial" pitchFamily="34" charset="0"/>
                <a:cs typeface="Arial" pitchFamily="34" charset="0"/>
              </a:rPr>
              <a:t>Cellulose </a:t>
            </a:r>
            <a:r>
              <a:rPr lang="en-US" sz="2400" dirty="0">
                <a:latin typeface="Arial" pitchFamily="34" charset="0"/>
                <a:cs typeface="Arial" pitchFamily="34" charset="0"/>
              </a:rPr>
              <a:t>is a linear polysaccharide </a:t>
            </a:r>
            <a:r>
              <a:rPr lang="en-US" sz="2400" dirty="0" err="1">
                <a:latin typeface="Arial" pitchFamily="34" charset="0"/>
                <a:cs typeface="Arial" pitchFamily="34" charset="0"/>
              </a:rPr>
              <a:t>homoglycan</a:t>
            </a:r>
            <a:r>
              <a:rPr lang="en-US" sz="2400" dirty="0">
                <a:latin typeface="Arial" pitchFamily="34" charset="0"/>
                <a:cs typeface="Arial" pitchFamily="34" charset="0"/>
              </a:rPr>
              <a:t> built from glucose residues interconnected by </a:t>
            </a:r>
            <a:r>
              <a:rPr lang="el-GR" sz="2400" dirty="0">
                <a:latin typeface="Arial" pitchFamily="34" charset="0"/>
                <a:cs typeface="Arial" pitchFamily="34" charset="0"/>
              </a:rPr>
              <a:t>β-1,4-</a:t>
            </a:r>
            <a:r>
              <a:rPr lang="en-US" sz="2400" dirty="0" err="1">
                <a:latin typeface="Arial" pitchFamily="34" charset="0"/>
                <a:cs typeface="Arial" pitchFamily="34" charset="0"/>
              </a:rPr>
              <a:t>glycosidic</a:t>
            </a:r>
            <a:r>
              <a:rPr lang="en-US" sz="2400" dirty="0">
                <a:latin typeface="Arial" pitchFamily="34" charset="0"/>
                <a:cs typeface="Arial" pitchFamily="34" charset="0"/>
              </a:rPr>
              <a:t> bonds. The human digestive system does not have enzymes that hydrolyze </a:t>
            </a:r>
            <a:r>
              <a:rPr lang="el-GR" sz="2400" dirty="0">
                <a:latin typeface="Arial" pitchFamily="34" charset="0"/>
                <a:cs typeface="Arial" pitchFamily="34" charset="0"/>
              </a:rPr>
              <a:t>β-</a:t>
            </a:r>
            <a:r>
              <a:rPr lang="en-US" sz="2400" dirty="0">
                <a:latin typeface="Arial" pitchFamily="34" charset="0"/>
                <a:cs typeface="Arial" pitchFamily="34" charset="0"/>
              </a:rPr>
              <a:t>bonds in polysaccharides. Therefore, cellulose is not a used carbohydrate, but this food component is necessary for normal digestion.</a:t>
            </a:r>
            <a:endParaRPr lang="ru-RU" sz="2000" dirty="0">
              <a:latin typeface="Arial" pitchFamily="34" charset="0"/>
              <a:cs typeface="Arial" pitchFamily="34" charset="0"/>
            </a:endParaRPr>
          </a:p>
        </p:txBody>
      </p:sp>
      <p:sp>
        <p:nvSpPr>
          <p:cNvPr id="5" name="Rectangle 4"/>
          <p:cNvSpPr txBox="1">
            <a:spLocks noChangeArrowheads="1"/>
          </p:cNvSpPr>
          <p:nvPr/>
        </p:nvSpPr>
        <p:spPr>
          <a:xfrm>
            <a:off x="0" y="0"/>
            <a:ext cx="9144000" cy="1143000"/>
          </a:xfrm>
          <a:prstGeom prst="rect">
            <a:avLst/>
          </a:prstGeom>
          <a:solidFill>
            <a:srgbClr val="66FFFF"/>
          </a:solidFill>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dirty="0"/>
              <a:t>Cellulose (fiber)</a:t>
            </a:r>
            <a:endParaRPr lang="ru-RU" altLang="ru-RU" dirty="0" smtClean="0"/>
          </a:p>
        </p:txBody>
      </p:sp>
      <p:pic>
        <p:nvPicPr>
          <p:cNvPr id="4098" name="Picture 2" descr="Cellulose Structure High Res Stock Images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r="-2392" b="24400"/>
          <a:stretch/>
        </p:blipFill>
        <p:spPr bwMode="auto">
          <a:xfrm>
            <a:off x="1907704" y="1268760"/>
            <a:ext cx="5554881" cy="25923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7" y="1135732"/>
            <a:ext cx="1668817" cy="2047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557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0333" y="2557834"/>
            <a:ext cx="4535439" cy="2815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6561" y="0"/>
            <a:ext cx="9144000" cy="2800767"/>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8800" b="1" dirty="0">
                <a:ln w="11430">
                  <a:solidFill>
                    <a:srgbClr val="FF0000"/>
                  </a:solidFill>
                </a:ln>
                <a:solidFill>
                  <a:srgbClr val="CC0000"/>
                </a:solidFill>
                <a:effectLst>
                  <a:outerShdw blurRad="50800" dist="39000" dir="5460000" algn="tl">
                    <a:srgbClr val="000000">
                      <a:alpha val="38000"/>
                    </a:srgbClr>
                  </a:outerShdw>
                </a:effectLst>
              </a:rPr>
              <a:t>Carbohydrate metabolism</a:t>
            </a:r>
            <a:endParaRPr lang="ru-RU" sz="8800" b="1" dirty="0">
              <a:ln w="11430">
                <a:solidFill>
                  <a:srgbClr val="FF0000"/>
                </a:solidFill>
              </a:ln>
              <a:solidFill>
                <a:srgbClr val="CC0000"/>
              </a:solidFill>
              <a:effectLst>
                <a:outerShdw blurRad="50800" dist="39000" dir="5460000" algn="tl">
                  <a:srgbClr val="000000">
                    <a:alpha val="38000"/>
                  </a:srgbClr>
                </a:outerShdw>
              </a:effectLst>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95" r="9675"/>
          <a:stretch/>
        </p:blipFill>
        <p:spPr bwMode="auto">
          <a:xfrm>
            <a:off x="8332" y="2639194"/>
            <a:ext cx="4572001"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1834" t="18000" r="14833" b="16999"/>
          <a:stretch/>
        </p:blipFill>
        <p:spPr bwMode="auto">
          <a:xfrm>
            <a:off x="2892971" y="4570242"/>
            <a:ext cx="3877342" cy="2291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17600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0" y="0"/>
            <a:ext cx="9252519" cy="706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buClrTx/>
              <a:buSzPct val="75000"/>
              <a:buFontTx/>
              <a:buNone/>
              <a:defRPr/>
            </a:pPr>
            <a:r>
              <a:rPr lang="en-US" altLang="ru-RU" sz="3200" b="1" dirty="0" smtClean="0">
                <a:solidFill>
                  <a:srgbClr val="FF0000"/>
                </a:solidFill>
                <a:latin typeface="Calibri" pitchFamily="32" charset="0"/>
              </a:rPr>
              <a:t>Cellulose</a:t>
            </a:r>
            <a:endParaRPr lang="ru-RU" altLang="ru-RU" sz="3200" b="1" dirty="0">
              <a:solidFill>
                <a:srgbClr val="FF0000"/>
              </a:solidFill>
              <a:latin typeface="Calibri" pitchFamily="32" charset="0"/>
            </a:endParaRPr>
          </a:p>
        </p:txBody>
      </p:sp>
      <p:sp>
        <p:nvSpPr>
          <p:cNvPr id="34819" name="Rectangle 2"/>
          <p:cNvSpPr>
            <a:spLocks noChangeArrowheads="1"/>
          </p:cNvSpPr>
          <p:nvPr/>
        </p:nvSpPr>
        <p:spPr bwMode="auto">
          <a:xfrm>
            <a:off x="-23604" y="801930"/>
            <a:ext cx="6214854" cy="4095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9pPr>
          </a:lstStyle>
          <a:p>
            <a:pPr>
              <a:buClr>
                <a:srgbClr val="00007D"/>
              </a:buClr>
              <a:buSzPct val="75000"/>
              <a:buFont typeface="Wingdings" charset="2"/>
              <a:buChar char=""/>
            </a:pPr>
            <a:r>
              <a:rPr lang="en-US" altLang="ru-RU" sz="2600" dirty="0" smtClean="0">
                <a:solidFill>
                  <a:srgbClr val="000000"/>
                </a:solidFill>
              </a:rPr>
              <a:t>The </a:t>
            </a:r>
            <a:r>
              <a:rPr lang="en-US" altLang="ru-RU" sz="2600" dirty="0">
                <a:solidFill>
                  <a:srgbClr val="000000"/>
                </a:solidFill>
              </a:rPr>
              <a:t>main structural component of plant cell walls, provide the strength of plant cells</a:t>
            </a:r>
          </a:p>
          <a:p>
            <a:pPr>
              <a:buClr>
                <a:srgbClr val="00007D"/>
              </a:buClr>
              <a:buSzPct val="75000"/>
              <a:buFont typeface="Wingdings" charset="2"/>
              <a:buChar char=""/>
            </a:pPr>
            <a:r>
              <a:rPr lang="en-US" altLang="ru-RU" sz="2600" dirty="0">
                <a:solidFill>
                  <a:srgbClr val="000000"/>
                </a:solidFill>
              </a:rPr>
              <a:t>The wood contains about 50% cellulose, cotton is practically pure cellulose</a:t>
            </a:r>
          </a:p>
          <a:p>
            <a:pPr>
              <a:buClr>
                <a:srgbClr val="00007D"/>
              </a:buClr>
              <a:buSzPct val="75000"/>
              <a:buFont typeface="Wingdings" charset="2"/>
              <a:buChar char=""/>
            </a:pPr>
            <a:r>
              <a:rPr lang="en-US" altLang="ru-RU" sz="2600" dirty="0">
                <a:solidFill>
                  <a:srgbClr val="000000"/>
                </a:solidFill>
              </a:rPr>
              <a:t>Properties - insoluble in water, chemically inert, not degraded by enzymes of the digestive tract of animals</a:t>
            </a:r>
            <a:endParaRPr lang="ru-RU" altLang="ru-RU" sz="2600" dirty="0">
              <a:solidFill>
                <a:srgbClr val="000000"/>
              </a:solidFill>
            </a:endParaRPr>
          </a:p>
        </p:txBody>
      </p:sp>
      <p:pic>
        <p:nvPicPr>
          <p:cNvPr id="348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1738" y="792163"/>
            <a:ext cx="2646362" cy="2155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0" y="3024188"/>
            <a:ext cx="2735263" cy="1871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250" y="4972050"/>
            <a:ext cx="2732088" cy="1724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762" y="4993032"/>
            <a:ext cx="5987330" cy="1829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936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44000" cy="6858000"/>
          </a:xfrm>
          <a:prstGeom prst="rect">
            <a:avLst/>
          </a:prstGeo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114"/>
            <a:ext cx="1668817" cy="2047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91614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Grp="1" noChangeArrowheads="1"/>
          </p:cNvSpPr>
          <p:nvPr>
            <p:ph type="title"/>
          </p:nvPr>
        </p:nvSpPr>
        <p:spPr>
          <a:xfrm>
            <a:off x="539552" y="536747"/>
            <a:ext cx="8229600" cy="562074"/>
          </a:xfrm>
          <a:noFill/>
        </p:spPr>
        <p:txBody>
          <a:bodyPr>
            <a:noAutofit/>
          </a:bodyPr>
          <a:lstStyle/>
          <a:p>
            <a:r>
              <a:rPr lang="en-US" altLang="ru-RU" sz="2800" b="1" dirty="0" err="1"/>
              <a:t>Heteropolysaccharides</a:t>
            </a:r>
            <a:r>
              <a:rPr lang="en-US" altLang="ru-RU" sz="2800" b="1" dirty="0"/>
              <a:t> </a:t>
            </a:r>
            <a:r>
              <a:rPr lang="en-US" altLang="ru-RU" sz="2800" dirty="0"/>
              <a:t>(acidic </a:t>
            </a:r>
            <a:r>
              <a:rPr lang="en-US" altLang="ru-RU" sz="2800" dirty="0" err="1"/>
              <a:t>heteropolysaccharides</a:t>
            </a:r>
            <a:r>
              <a:rPr lang="en-US" altLang="ru-RU" sz="2800" dirty="0"/>
              <a:t> - have many acid groups - </a:t>
            </a:r>
            <a:r>
              <a:rPr lang="en-US" altLang="ru-RU" sz="2800" dirty="0" err="1"/>
              <a:t>gly</a:t>
            </a:r>
            <a:r>
              <a:rPr lang="en-US" altLang="ru-RU" sz="2800" dirty="0"/>
              <a:t> (u) </a:t>
            </a:r>
            <a:r>
              <a:rPr lang="en-US" altLang="ru-RU" sz="2800" dirty="0" err="1"/>
              <a:t>cosaminoglycans</a:t>
            </a:r>
            <a:r>
              <a:rPr lang="en-US" altLang="ru-RU" sz="2800" dirty="0"/>
              <a:t> are glucose derivatives, contain amino groups)</a:t>
            </a:r>
            <a:endParaRPr lang="ru-RU" altLang="ru-RU" sz="2000" dirty="0" smtClean="0"/>
          </a:p>
        </p:txBody>
      </p:sp>
      <p:sp>
        <p:nvSpPr>
          <p:cNvPr id="2" name="Скругленный прямоугольник 1"/>
          <p:cNvSpPr/>
          <p:nvPr/>
        </p:nvSpPr>
        <p:spPr>
          <a:xfrm>
            <a:off x="136363" y="2866636"/>
            <a:ext cx="3243177" cy="1123712"/>
          </a:xfrm>
          <a:prstGeom prst="round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000" b="1" dirty="0">
                <a:solidFill>
                  <a:prstClr val="black"/>
                </a:solidFill>
              </a:rPr>
              <a:t>proteoglycans (</a:t>
            </a:r>
            <a:r>
              <a:rPr lang="en-US" sz="2000" b="1" dirty="0" err="1">
                <a:solidFill>
                  <a:prstClr val="black"/>
                </a:solidFill>
              </a:rPr>
              <a:t>mucopolysaccharides</a:t>
            </a:r>
            <a:r>
              <a:rPr lang="en-US" sz="2000" b="1" dirty="0">
                <a:solidFill>
                  <a:prstClr val="black"/>
                </a:solidFill>
              </a:rPr>
              <a:t>)</a:t>
            </a:r>
          </a:p>
          <a:p>
            <a:pPr algn="ctr"/>
            <a:r>
              <a:rPr lang="en-US" sz="2000" dirty="0">
                <a:solidFill>
                  <a:prstClr val="black"/>
                </a:solidFill>
              </a:rPr>
              <a:t>(over 95% carbohydrates)</a:t>
            </a:r>
            <a:endParaRPr lang="ru-RU" sz="2000" dirty="0">
              <a:solidFill>
                <a:prstClr val="black"/>
              </a:solidFill>
            </a:endParaRPr>
          </a:p>
        </p:txBody>
      </p:sp>
      <p:sp>
        <p:nvSpPr>
          <p:cNvPr id="12" name="Скругленный прямоугольник 11"/>
          <p:cNvSpPr/>
          <p:nvPr/>
        </p:nvSpPr>
        <p:spPr>
          <a:xfrm>
            <a:off x="3526451" y="2867907"/>
            <a:ext cx="2520279" cy="1328023"/>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400" b="1" dirty="0" err="1">
                <a:solidFill>
                  <a:prstClr val="black"/>
                </a:solidFill>
              </a:rPr>
              <a:t>mucoproteins</a:t>
            </a:r>
            <a:endParaRPr lang="en-US" sz="2400" b="1" dirty="0">
              <a:solidFill>
                <a:prstClr val="black"/>
              </a:solidFill>
            </a:endParaRPr>
          </a:p>
          <a:p>
            <a:pPr algn="ctr"/>
            <a:r>
              <a:rPr lang="en-US" sz="2400" dirty="0">
                <a:solidFill>
                  <a:prstClr val="black"/>
                </a:solidFill>
              </a:rPr>
              <a:t>(10-50% carbohydrates)</a:t>
            </a:r>
            <a:endParaRPr lang="ru-RU" sz="2400" dirty="0">
              <a:solidFill>
                <a:prstClr val="black"/>
              </a:solidFill>
            </a:endParaRPr>
          </a:p>
        </p:txBody>
      </p:sp>
      <p:sp>
        <p:nvSpPr>
          <p:cNvPr id="13" name="Скругленный прямоугольник 12"/>
          <p:cNvSpPr/>
          <p:nvPr/>
        </p:nvSpPr>
        <p:spPr>
          <a:xfrm>
            <a:off x="6439457" y="2867907"/>
            <a:ext cx="2520279" cy="1328023"/>
          </a:xfrm>
          <a:prstGeom prst="roundRect">
            <a:avLst/>
          </a:prstGeom>
          <a:solidFill>
            <a:srgbClr val="FFFF99"/>
          </a:solidFill>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400" b="1" dirty="0">
                <a:solidFill>
                  <a:prstClr val="black"/>
                </a:solidFill>
              </a:rPr>
              <a:t>glycoproteins</a:t>
            </a:r>
          </a:p>
          <a:p>
            <a:pPr algn="ctr"/>
            <a:r>
              <a:rPr lang="en-US" sz="2400" dirty="0">
                <a:solidFill>
                  <a:prstClr val="black"/>
                </a:solidFill>
              </a:rPr>
              <a:t>(less than 10% carbohydrates)</a:t>
            </a:r>
            <a:endParaRPr lang="ru-RU" sz="2400" dirty="0">
              <a:solidFill>
                <a:prstClr val="black"/>
              </a:solidFill>
            </a:endParaRPr>
          </a:p>
        </p:txBody>
      </p:sp>
      <p:sp>
        <p:nvSpPr>
          <p:cNvPr id="3" name="Прямоугольник 2"/>
          <p:cNvSpPr/>
          <p:nvPr/>
        </p:nvSpPr>
        <p:spPr>
          <a:xfrm>
            <a:off x="104687" y="1382564"/>
            <a:ext cx="8856984" cy="1200329"/>
          </a:xfrm>
          <a:prstGeom prst="rect">
            <a:avLst/>
          </a:prstGeom>
        </p:spPr>
        <p:txBody>
          <a:bodyPr wrap="square">
            <a:spAutoFit/>
          </a:bodyPr>
          <a:lstStyle/>
          <a:p>
            <a:pPr algn="ctr"/>
            <a:r>
              <a:rPr lang="en-US" sz="2400" dirty="0">
                <a:solidFill>
                  <a:prstClr val="black"/>
                </a:solidFill>
              </a:rPr>
              <a:t>characterized by the presence of repeating disaccharide residues (include </a:t>
            </a:r>
            <a:r>
              <a:rPr lang="en-US" sz="2400" dirty="0" err="1">
                <a:solidFill>
                  <a:prstClr val="black"/>
                </a:solidFill>
              </a:rPr>
              <a:t>uronic</a:t>
            </a:r>
            <a:r>
              <a:rPr lang="en-US" sz="2400" dirty="0">
                <a:solidFill>
                  <a:prstClr val="black"/>
                </a:solidFill>
              </a:rPr>
              <a:t> acid and amino sugar), which, duplicating, form oligo- and polysaccharide chains - </a:t>
            </a:r>
            <a:r>
              <a:rPr lang="en-US" sz="2400" dirty="0" err="1">
                <a:solidFill>
                  <a:prstClr val="black"/>
                </a:solidFill>
              </a:rPr>
              <a:t>glycans</a:t>
            </a:r>
            <a:endParaRPr lang="ru-RU" sz="2400" b="1" dirty="0">
              <a:solidFill>
                <a:prstClr val="black"/>
              </a:solidFill>
            </a:endParaRPr>
          </a:p>
        </p:txBody>
      </p:sp>
      <p:sp>
        <p:nvSpPr>
          <p:cNvPr id="4" name="Прямоугольник 3"/>
          <p:cNvSpPr/>
          <p:nvPr/>
        </p:nvSpPr>
        <p:spPr>
          <a:xfrm>
            <a:off x="90266" y="4362973"/>
            <a:ext cx="4841774" cy="2308324"/>
          </a:xfrm>
          <a:prstGeom prst="rect">
            <a:avLst/>
          </a:prstGeom>
        </p:spPr>
        <p:txBody>
          <a:bodyPr wrap="square">
            <a:spAutoFit/>
          </a:bodyPr>
          <a:lstStyle/>
          <a:p>
            <a:r>
              <a:rPr lang="en-US" dirty="0">
                <a:solidFill>
                  <a:prstClr val="black"/>
                </a:solidFill>
              </a:rPr>
              <a:t>complex proteins, the function of which is to fill the intercellular space and retain water here (tissue turgor and elasticity of cartilage, lubricant and structural component of joints, cartilage, skin).</a:t>
            </a:r>
          </a:p>
          <a:p>
            <a:r>
              <a:rPr lang="en-US" dirty="0">
                <a:solidFill>
                  <a:prstClr val="black"/>
                </a:solidFill>
              </a:rPr>
              <a:t>In particular, hyaluronic acid is found in the vitreous humor of the eye, in the synovial fluid, in the intercellular space</a:t>
            </a:r>
            <a:endParaRPr lang="ru-RU" dirty="0">
              <a:solidFill>
                <a:prstClr val="black"/>
              </a:solidFill>
            </a:endParaRPr>
          </a:p>
        </p:txBody>
      </p:sp>
    </p:spTree>
    <p:extLst>
      <p:ext uri="{BB962C8B-B14F-4D97-AF65-F5344CB8AC3E}">
        <p14:creationId xmlns:p14="http://schemas.microsoft.com/office/powerpoint/2010/main" val="7996876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52400" y="1219200"/>
            <a:ext cx="8763000" cy="5486400"/>
          </a:xfrm>
        </p:spPr>
        <p:txBody>
          <a:bodyPr/>
          <a:lstStyle/>
          <a:p>
            <a:r>
              <a:rPr lang="en-US" sz="2000" b="1" dirty="0">
                <a:solidFill>
                  <a:srgbClr val="FF0000"/>
                </a:solidFill>
                <a:latin typeface="Arial" pitchFamily="34" charset="0"/>
                <a:cs typeface="Arial" pitchFamily="34" charset="0"/>
              </a:rPr>
              <a:t>Hyaluronic acid</a:t>
            </a:r>
            <a:r>
              <a:rPr lang="en-US" sz="2000" b="1" dirty="0">
                <a:latin typeface="Arial" pitchFamily="34" charset="0"/>
                <a:cs typeface="Arial" pitchFamily="34" charset="0"/>
              </a:rPr>
              <a:t> is found in many organs and tissues. In cartilage, it is associated with protein and participates in the formation of proteoglycan aggregates. Hyaluronic acid contains several thousand disaccharide units, its molecular weight reaches 105 - 107 D.</a:t>
            </a:r>
          </a:p>
          <a:p>
            <a:r>
              <a:rPr lang="en-US" sz="2000" b="1" dirty="0">
                <a:latin typeface="Arial" pitchFamily="34" charset="0"/>
                <a:cs typeface="Arial" pitchFamily="34" charset="0"/>
              </a:rPr>
              <a:t>The repeating disaccharide unit in hyaluronic acid has the following structure:</a:t>
            </a:r>
            <a:endParaRPr lang="ru-RU" sz="2000" dirty="0">
              <a:latin typeface="Arial" pitchFamily="34" charset="0"/>
              <a:cs typeface="Arial" pitchFamily="34" charset="0"/>
            </a:endParaRPr>
          </a:p>
        </p:txBody>
      </p:sp>
      <p:sp>
        <p:nvSpPr>
          <p:cNvPr id="7" name="Rectangle 4"/>
          <p:cNvSpPr>
            <a:spLocks noGrp="1" noChangeArrowheads="1"/>
          </p:cNvSpPr>
          <p:nvPr>
            <p:ph type="title"/>
          </p:nvPr>
        </p:nvSpPr>
        <p:spPr>
          <a:xfrm>
            <a:off x="0" y="0"/>
            <a:ext cx="9144000" cy="1143000"/>
          </a:xfrm>
          <a:solidFill>
            <a:srgbClr val="FFCCFF"/>
          </a:solidFill>
          <a:extLst/>
        </p:spPr>
        <p:txBody>
          <a:bodyPr/>
          <a:lstStyle/>
          <a:p>
            <a:r>
              <a:rPr lang="en-US" altLang="ru-RU" dirty="0"/>
              <a:t>Hyaluronic acid</a:t>
            </a:r>
            <a:endParaRPr lang="ru-RU" altLang="ru-RU" dirty="0" smtClean="0"/>
          </a:p>
        </p:txBody>
      </p:sp>
      <p:pic>
        <p:nvPicPr>
          <p:cNvPr id="2" name="Рисунок 1"/>
          <p:cNvPicPr>
            <a:picLocks noChangeAspect="1"/>
          </p:cNvPicPr>
          <p:nvPr/>
        </p:nvPicPr>
        <p:blipFill rotWithShape="1">
          <a:blip r:embed="rId2"/>
          <a:srcRect l="6699" t="17954" r="2582" b="30072"/>
          <a:stretch/>
        </p:blipFill>
        <p:spPr>
          <a:xfrm>
            <a:off x="2051720" y="3432746"/>
            <a:ext cx="5688632" cy="3259112"/>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 y="4776164"/>
            <a:ext cx="1668817" cy="2047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248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457200" y="1688"/>
            <a:ext cx="8229600" cy="706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eaLnBrk="0" hangingPunct="0">
              <a:buClrTx/>
              <a:buSzPct val="75000"/>
              <a:buFontTx/>
              <a:buNone/>
              <a:defRPr/>
            </a:pPr>
            <a:r>
              <a:rPr lang="en-US" altLang="ru-RU" sz="3200" b="1" dirty="0">
                <a:solidFill>
                  <a:srgbClr val="FF0000"/>
                </a:solidFill>
                <a:latin typeface="Calibri" pitchFamily="32" charset="0"/>
              </a:rPr>
              <a:t>HYALURONIC ACID</a:t>
            </a:r>
            <a:endParaRPr lang="ru-RU" altLang="ru-RU" sz="3200" b="1" dirty="0" smtClean="0">
              <a:solidFill>
                <a:srgbClr val="FF0000"/>
              </a:solidFill>
              <a:latin typeface="Calibri" pitchFamily="32" charset="0"/>
            </a:endParaRPr>
          </a:p>
        </p:txBody>
      </p:sp>
      <p:sp>
        <p:nvSpPr>
          <p:cNvPr id="48131" name="Rectangle 2"/>
          <p:cNvSpPr>
            <a:spLocks noChangeArrowheads="1"/>
          </p:cNvSpPr>
          <p:nvPr/>
        </p:nvSpPr>
        <p:spPr bwMode="auto">
          <a:xfrm>
            <a:off x="251520" y="722313"/>
            <a:ext cx="4824413" cy="5265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9pPr>
          </a:lstStyle>
          <a:p>
            <a:pPr>
              <a:buClr>
                <a:srgbClr val="00007D"/>
              </a:buClr>
              <a:buSzPct val="75000"/>
              <a:buFont typeface="Wingdings" charset="2"/>
              <a:buChar char=""/>
            </a:pPr>
            <a:r>
              <a:rPr lang="en-US" altLang="ru-RU" sz="2800" dirty="0">
                <a:solidFill>
                  <a:srgbClr val="000000"/>
                </a:solidFill>
              </a:rPr>
              <a:t>Protein content - no more than 1-2%</a:t>
            </a:r>
          </a:p>
          <a:p>
            <a:pPr>
              <a:buClr>
                <a:srgbClr val="00007D"/>
              </a:buClr>
              <a:buSzPct val="75000"/>
              <a:buFont typeface="Wingdings" charset="2"/>
              <a:buChar char=""/>
            </a:pPr>
            <a:r>
              <a:rPr lang="en-US" altLang="ru-RU" sz="2800" dirty="0">
                <a:solidFill>
                  <a:srgbClr val="000000"/>
                </a:solidFill>
              </a:rPr>
              <a:t>Properties - </a:t>
            </a:r>
            <a:r>
              <a:rPr lang="en-US" altLang="ru-RU" sz="2800" dirty="0" err="1">
                <a:solidFill>
                  <a:srgbClr val="000000"/>
                </a:solidFill>
              </a:rPr>
              <a:t>polyanion</a:t>
            </a:r>
            <a:r>
              <a:rPr lang="en-US" altLang="ru-RU" sz="2800" dirty="0">
                <a:solidFill>
                  <a:srgbClr val="000000"/>
                </a:solidFill>
              </a:rPr>
              <a:t> with a large negative charge; very hydrophilic molecule; forms very viscous gel-like solutions with water</a:t>
            </a:r>
          </a:p>
          <a:p>
            <a:pPr>
              <a:buClr>
                <a:srgbClr val="00007D"/>
              </a:buClr>
              <a:buSzPct val="75000"/>
              <a:buFont typeface="Wingdings" charset="2"/>
              <a:buChar char=""/>
            </a:pPr>
            <a:r>
              <a:rPr lang="en-US" altLang="ru-RU" sz="2800" dirty="0">
                <a:solidFill>
                  <a:srgbClr val="000000"/>
                </a:solidFill>
              </a:rPr>
              <a:t>Functions - regulation of permeability of the intercellular substance, dissolution and diffusion of salts</a:t>
            </a:r>
            <a:endParaRPr lang="ru-RU" altLang="ru-RU" sz="2800" b="1" dirty="0">
              <a:solidFill>
                <a:srgbClr val="000000"/>
              </a:solidFill>
            </a:endParaRPr>
          </a:p>
        </p:txBody>
      </p:sp>
      <p:pic>
        <p:nvPicPr>
          <p:cNvPr id="481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912" y="1124744"/>
            <a:ext cx="4008191" cy="45365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813612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162581"/>
            <a:ext cx="8928992" cy="4066619"/>
          </a:xfrm>
        </p:spPr>
        <p:txBody>
          <a:bodyPr>
            <a:normAutofit lnSpcReduction="10000"/>
          </a:bodyPr>
          <a:lstStyle/>
          <a:p>
            <a:r>
              <a:rPr lang="en-US" sz="2400" b="1" dirty="0">
                <a:solidFill>
                  <a:srgbClr val="FF0000"/>
                </a:solidFill>
                <a:latin typeface="Arial" pitchFamily="34" charset="0"/>
                <a:cs typeface="Arial" pitchFamily="34" charset="0"/>
              </a:rPr>
              <a:t>Chondroitin sulfates </a:t>
            </a:r>
            <a:r>
              <a:rPr lang="en-US" sz="2400" b="1" dirty="0">
                <a:latin typeface="Arial" pitchFamily="34" charset="0"/>
                <a:cs typeface="Arial" pitchFamily="34" charset="0"/>
              </a:rPr>
              <a:t>are the most common </a:t>
            </a:r>
            <a:r>
              <a:rPr lang="en-US" sz="2400" b="1" dirty="0" err="1">
                <a:latin typeface="Arial" pitchFamily="34" charset="0"/>
                <a:cs typeface="Arial" pitchFamily="34" charset="0"/>
              </a:rPr>
              <a:t>glycosaminoglycans</a:t>
            </a:r>
            <a:r>
              <a:rPr lang="en-US" sz="2400" b="1" dirty="0">
                <a:latin typeface="Arial" pitchFamily="34" charset="0"/>
                <a:cs typeface="Arial" pitchFamily="34" charset="0"/>
              </a:rPr>
              <a:t> in the human body; they are found in cartilage, skin, tendons, ligaments, arteries, and the cornea of the eye. Chondroitin sulfates are an important component of </a:t>
            </a:r>
            <a:r>
              <a:rPr lang="en-US" sz="2400" b="1" dirty="0" err="1">
                <a:latin typeface="Arial" pitchFamily="34" charset="0"/>
                <a:cs typeface="Arial" pitchFamily="34" charset="0"/>
              </a:rPr>
              <a:t>aggrecan</a:t>
            </a:r>
            <a:r>
              <a:rPr lang="en-US" sz="2400" b="1" dirty="0">
                <a:latin typeface="Arial" pitchFamily="34" charset="0"/>
                <a:cs typeface="Arial" pitchFamily="34" charset="0"/>
              </a:rPr>
              <a:t>, the main proteoglycan of the cartilage matrix.</a:t>
            </a:r>
          </a:p>
          <a:p>
            <a:r>
              <a:rPr lang="en-US" sz="2400" b="1" dirty="0">
                <a:latin typeface="Arial" pitchFamily="34" charset="0"/>
                <a:cs typeface="Arial" pitchFamily="34" charset="0"/>
              </a:rPr>
              <a:t>There are 2 types of chondroitin sulfates in the human body: chondroitin-4-sulfate and chondroitin-6-sulfate. They are built in the same way, the difference concerns only the position of the sulfate group in the N-</a:t>
            </a:r>
            <a:r>
              <a:rPr lang="en-US" sz="2400" b="1" dirty="0" err="1">
                <a:latin typeface="Arial" pitchFamily="34" charset="0"/>
                <a:cs typeface="Arial" pitchFamily="34" charset="0"/>
              </a:rPr>
              <a:t>acetylgalactosamine</a:t>
            </a:r>
            <a:r>
              <a:rPr lang="en-US" sz="2400" b="1" dirty="0">
                <a:latin typeface="Arial" pitchFamily="34" charset="0"/>
                <a:cs typeface="Arial" pitchFamily="34" charset="0"/>
              </a:rPr>
              <a:t> molecule</a:t>
            </a:r>
            <a:endParaRPr lang="ru-RU"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909862"/>
            <a:ext cx="2952328" cy="170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1" y="5107423"/>
            <a:ext cx="3018602" cy="1417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4"/>
          <p:cNvSpPr txBox="1">
            <a:spLocks noChangeArrowheads="1"/>
          </p:cNvSpPr>
          <p:nvPr/>
        </p:nvSpPr>
        <p:spPr>
          <a:xfrm>
            <a:off x="0" y="0"/>
            <a:ext cx="9144000" cy="1143000"/>
          </a:xfrm>
          <a:prstGeom prst="rect">
            <a:avLst/>
          </a:prstGeom>
          <a:solidFill>
            <a:srgbClr val="FFCCFF"/>
          </a:solidFill>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dirty="0"/>
              <a:t>Chondroitin sulfates</a:t>
            </a:r>
            <a:endParaRPr lang="ru-RU" altLang="ru-RU" dirty="0" smtClean="0"/>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5031915"/>
            <a:ext cx="2407274" cy="1731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6157" y="5031915"/>
            <a:ext cx="1469374" cy="174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4236" y="-99391"/>
            <a:ext cx="1291149"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17691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97161" y="2356073"/>
            <a:ext cx="8229600" cy="4525963"/>
          </a:xfrm>
        </p:spPr>
        <p:txBody>
          <a:bodyPr/>
          <a:lstStyle/>
          <a:p>
            <a:r>
              <a:rPr lang="en-GB" dirty="0" smtClean="0"/>
              <a:t>v</a:t>
            </a:r>
            <a:endParaRPr lang="ru-RU" dirty="0"/>
          </a:p>
        </p:txBody>
      </p:sp>
      <p:sp>
        <p:nvSpPr>
          <p:cNvPr id="4" name="Заголовок 3"/>
          <p:cNvSpPr>
            <a:spLocks noGrp="1"/>
          </p:cNvSpPr>
          <p:nvPr>
            <p:ph type="title"/>
          </p:nvPr>
        </p:nvSpPr>
        <p:spPr/>
        <p:txBody>
          <a:bodyPr/>
          <a:lstStyle/>
          <a:p>
            <a:endParaRPr lang="ru-RU"/>
          </a:p>
        </p:txBody>
      </p:sp>
      <p:pic>
        <p:nvPicPr>
          <p:cNvPr id="6146" name="Picture 2" descr="Repeating disaccharide structure of heparan sulfate and chondroitin...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3"/>
            <a:ext cx="8721579"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3622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145" y="4149080"/>
            <a:ext cx="9113855" cy="2636837"/>
          </a:xfrm>
        </p:spPr>
        <p:txBody>
          <a:bodyPr>
            <a:normAutofit/>
          </a:bodyPr>
          <a:lstStyle/>
          <a:p>
            <a:r>
              <a:rPr lang="en-US" sz="2000" b="1" dirty="0">
                <a:solidFill>
                  <a:srgbClr val="FF0000"/>
                </a:solidFill>
                <a:latin typeface="Arial" pitchFamily="34" charset="0"/>
                <a:cs typeface="Arial" pitchFamily="34" charset="0"/>
              </a:rPr>
              <a:t>Heparin </a:t>
            </a:r>
            <a:r>
              <a:rPr lang="en-US" sz="2000" b="1" dirty="0">
                <a:latin typeface="Arial" pitchFamily="34" charset="0"/>
                <a:cs typeface="Arial" pitchFamily="34" charset="0"/>
              </a:rPr>
              <a:t>is an important component of the blood anticoagulant system (it is used as an anticoagulant in the treatment of thrombosis). The disaccharide unit of heparin is similar to the disaccharide unit of </a:t>
            </a:r>
            <a:r>
              <a:rPr lang="en-US" sz="2000" b="1" dirty="0" err="1">
                <a:latin typeface="Arial" pitchFamily="34" charset="0"/>
                <a:cs typeface="Arial" pitchFamily="34" charset="0"/>
              </a:rPr>
              <a:t>heparan</a:t>
            </a:r>
            <a:r>
              <a:rPr lang="en-US" sz="2000" b="1" dirty="0">
                <a:latin typeface="Arial" pitchFamily="34" charset="0"/>
                <a:cs typeface="Arial" pitchFamily="34" charset="0"/>
              </a:rPr>
              <a:t> sulfate. The difference between these </a:t>
            </a:r>
            <a:r>
              <a:rPr lang="en-US" sz="2000" b="1" dirty="0" err="1">
                <a:latin typeface="Arial" pitchFamily="34" charset="0"/>
                <a:cs typeface="Arial" pitchFamily="34" charset="0"/>
              </a:rPr>
              <a:t>glycosaminoglycans</a:t>
            </a:r>
            <a:r>
              <a:rPr lang="en-US" sz="2000" b="1" dirty="0">
                <a:latin typeface="Arial" pitchFamily="34" charset="0"/>
                <a:cs typeface="Arial" pitchFamily="34" charset="0"/>
              </a:rPr>
              <a:t> is that there are more N-sulfate groups in heparin, and more N-acetyl groups in </a:t>
            </a:r>
            <a:r>
              <a:rPr lang="en-US" sz="2000" b="1" dirty="0" err="1">
                <a:latin typeface="Arial" pitchFamily="34" charset="0"/>
                <a:cs typeface="Arial" pitchFamily="34" charset="0"/>
              </a:rPr>
              <a:t>heparan</a:t>
            </a:r>
            <a:r>
              <a:rPr lang="en-US" sz="2000" b="1" dirty="0">
                <a:latin typeface="Arial" pitchFamily="34" charset="0"/>
                <a:cs typeface="Arial" pitchFamily="34" charset="0"/>
              </a:rPr>
              <a:t> sulfate. The molecular weight of heparin ranges from </a:t>
            </a:r>
            <a:r>
              <a:rPr lang="ru-RU" sz="2000" dirty="0">
                <a:latin typeface="Arial" pitchFamily="34" charset="0"/>
                <a:cs typeface="Arial" pitchFamily="34" charset="0"/>
              </a:rPr>
              <a:t>6 × 10</a:t>
            </a:r>
            <a:r>
              <a:rPr lang="ru-RU" sz="2000" baseline="30000" dirty="0">
                <a:latin typeface="Arial" pitchFamily="34" charset="0"/>
                <a:cs typeface="Arial" pitchFamily="34" charset="0"/>
              </a:rPr>
              <a:t>3</a:t>
            </a:r>
            <a:r>
              <a:rPr lang="ru-RU" sz="2000" dirty="0">
                <a:latin typeface="Arial" pitchFamily="34" charset="0"/>
                <a:cs typeface="Arial" pitchFamily="34" charset="0"/>
              </a:rPr>
              <a:t> </a:t>
            </a:r>
            <a:r>
              <a:rPr lang="en-US" sz="2000" b="1" dirty="0" smtClean="0">
                <a:latin typeface="Arial" pitchFamily="34" charset="0"/>
                <a:cs typeface="Arial" pitchFamily="34" charset="0"/>
              </a:rPr>
              <a:t>to </a:t>
            </a:r>
            <a:r>
              <a:rPr lang="ru-RU" sz="2000" dirty="0">
                <a:latin typeface="Arial" pitchFamily="34" charset="0"/>
                <a:cs typeface="Arial" pitchFamily="34" charset="0"/>
              </a:rPr>
              <a:t>25 × 10</a:t>
            </a:r>
            <a:r>
              <a:rPr lang="ru-RU" sz="2000" baseline="30000" dirty="0">
                <a:latin typeface="Arial" pitchFamily="34" charset="0"/>
                <a:cs typeface="Arial" pitchFamily="34" charset="0"/>
              </a:rPr>
              <a:t>3</a:t>
            </a:r>
            <a:r>
              <a:rPr lang="ru-RU" sz="2000" dirty="0">
                <a:latin typeface="Arial" pitchFamily="34" charset="0"/>
                <a:cs typeface="Arial" pitchFamily="34" charset="0"/>
              </a:rPr>
              <a:t> </a:t>
            </a:r>
            <a:r>
              <a:rPr lang="en-US" sz="2000" b="1" dirty="0" smtClean="0">
                <a:latin typeface="Arial" pitchFamily="34" charset="0"/>
                <a:cs typeface="Arial" pitchFamily="34" charset="0"/>
              </a:rPr>
              <a:t>D.</a:t>
            </a:r>
            <a:endParaRPr lang="ru-RU" sz="2200" dirty="0">
              <a:latin typeface="Arial" pitchFamily="34" charset="0"/>
              <a:cs typeface="Arial" pitchFamily="34" charset="0"/>
            </a:endParaRPr>
          </a:p>
        </p:txBody>
      </p:sp>
      <p:sp>
        <p:nvSpPr>
          <p:cNvPr id="5" name="Rectangle 4"/>
          <p:cNvSpPr txBox="1">
            <a:spLocks noChangeArrowheads="1"/>
          </p:cNvSpPr>
          <p:nvPr/>
        </p:nvSpPr>
        <p:spPr>
          <a:xfrm>
            <a:off x="0" y="0"/>
            <a:ext cx="9144000" cy="941388"/>
          </a:xfrm>
          <a:prstGeom prst="rect">
            <a:avLst/>
          </a:prstGeom>
          <a:solidFill>
            <a:srgbClr val="FFCCFF"/>
          </a:solidFill>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dirty="0"/>
              <a:t>Heparin</a:t>
            </a:r>
            <a:endParaRPr lang="ru-RU" altLang="ru-RU" dirty="0" smtClean="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75" y="2365856"/>
            <a:ext cx="2721029" cy="181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stretch>
            <a:fillRect/>
          </a:stretch>
        </p:blipFill>
        <p:spPr>
          <a:xfrm>
            <a:off x="3419872" y="1196752"/>
            <a:ext cx="5200253" cy="2899906"/>
          </a:xfrm>
          <a:prstGeom prst="rect">
            <a:avLst/>
          </a:prstGeom>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45" y="69650"/>
            <a:ext cx="1668817" cy="2047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169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89756" y="7594"/>
            <a:ext cx="8964488" cy="6723366"/>
          </a:xfrm>
          <a:prstGeom prst="rect">
            <a:avLst/>
          </a:prstGeom>
        </p:spPr>
      </p:pic>
      <p:sp>
        <p:nvSpPr>
          <p:cNvPr id="6" name="Овал 5"/>
          <p:cNvSpPr/>
          <p:nvPr/>
        </p:nvSpPr>
        <p:spPr>
          <a:xfrm>
            <a:off x="4716016" y="884722"/>
            <a:ext cx="2160240" cy="5715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4729809" y="2756714"/>
            <a:ext cx="2160240" cy="5715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4761655" y="3933056"/>
            <a:ext cx="2160240" cy="5715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933349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043608" y="548680"/>
            <a:ext cx="7351229" cy="5556162"/>
          </a:xfrm>
          <a:prstGeom prst="rect">
            <a:avLst/>
          </a:prstGeom>
        </p:spPr>
      </p:pic>
    </p:spTree>
    <p:extLst>
      <p:ext uri="{BB962C8B-B14F-4D97-AF65-F5344CB8AC3E}">
        <p14:creationId xmlns:p14="http://schemas.microsoft.com/office/powerpoint/2010/main" val="312019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666750"/>
          </a:xfrm>
        </p:spPr>
        <p:txBody>
          <a:bodyPr/>
          <a:lstStyle/>
          <a:p>
            <a:r>
              <a:rPr lang="en-US" sz="2800" b="1" dirty="0">
                <a:solidFill>
                  <a:srgbClr val="CC0000"/>
                </a:solidFill>
                <a:latin typeface="Arial" pitchFamily="34" charset="0"/>
                <a:cs typeface="Arial" pitchFamily="34" charset="0"/>
              </a:rPr>
              <a:t>RELEVANCE OF THE TOPIC</a:t>
            </a:r>
            <a:endParaRPr lang="ru-RU" sz="2800" b="1" dirty="0">
              <a:solidFill>
                <a:srgbClr val="CC0000"/>
              </a:solidFill>
              <a:latin typeface="Arial" pitchFamily="34" charset="0"/>
              <a:cs typeface="Arial" pitchFamily="34" charset="0"/>
            </a:endParaRPr>
          </a:p>
        </p:txBody>
      </p:sp>
      <p:sp>
        <p:nvSpPr>
          <p:cNvPr id="4" name="Заголовок 1"/>
          <p:cNvSpPr txBox="1">
            <a:spLocks/>
          </p:cNvSpPr>
          <p:nvPr/>
        </p:nvSpPr>
        <p:spPr>
          <a:xfrm>
            <a:off x="467044" y="332656"/>
            <a:ext cx="8229600" cy="87141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Biomedical significance</a:t>
            </a:r>
            <a:endParaRPr lang="ru-RU" sz="2800" dirty="0">
              <a:solidFill>
                <a:srgbClr val="0000FF"/>
              </a:solidFill>
              <a:latin typeface="Arial" pitchFamily="34" charset="0"/>
              <a:cs typeface="Arial" pitchFamily="34" charset="0"/>
            </a:endParaRPr>
          </a:p>
        </p:txBody>
      </p:sp>
      <p:sp>
        <p:nvSpPr>
          <p:cNvPr id="3" name="TextBox 2"/>
          <p:cNvSpPr txBox="1"/>
          <p:nvPr/>
        </p:nvSpPr>
        <p:spPr>
          <a:xfrm>
            <a:off x="53788" y="1004012"/>
            <a:ext cx="9144000" cy="707886"/>
          </a:xfrm>
          <a:prstGeom prst="rect">
            <a:avLst/>
          </a:prstGeom>
          <a:noFill/>
        </p:spPr>
        <p:txBody>
          <a:bodyPr wrap="square" rtlCol="0">
            <a:spAutoFit/>
          </a:bodyPr>
          <a:lstStyle/>
          <a:p>
            <a:pPr algn="ctr"/>
            <a:r>
              <a:rPr lang="en-US" sz="2000" dirty="0"/>
              <a:t>carbohydrates are one of the most important sources of energy for all cells and tissues - from aerobic to anaerobic</a:t>
            </a:r>
            <a:endParaRPr lang="ru-RU"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188" y="2060848"/>
            <a:ext cx="6207199" cy="44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23528" y="6527672"/>
            <a:ext cx="9144000" cy="307777"/>
          </a:xfrm>
          <a:prstGeom prst="rect">
            <a:avLst/>
          </a:prstGeom>
        </p:spPr>
        <p:txBody>
          <a:bodyPr wrap="square">
            <a:spAutoFit/>
          </a:bodyPr>
          <a:lstStyle/>
          <a:p>
            <a:r>
              <a:rPr lang="en-US" sz="1400" dirty="0"/>
              <a:t>https://2012books.lardbucket.org/books/an-introduction-to-nutrition/s08-03-the-functions-of-carbohydrates.html</a:t>
            </a:r>
            <a:endParaRPr lang="ru-RU" sz="1400" dirty="0"/>
          </a:p>
        </p:txBody>
      </p:sp>
    </p:spTree>
    <p:extLst>
      <p:ext uri="{BB962C8B-B14F-4D97-AF65-F5344CB8AC3E}">
        <p14:creationId xmlns:p14="http://schemas.microsoft.com/office/powerpoint/2010/main" val="27650002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755576" y="-22313"/>
            <a:ext cx="7772400" cy="1143000"/>
          </a:xfrm>
        </p:spPr>
        <p:txBody>
          <a:bodyPr>
            <a:normAutofit fontScale="90000"/>
          </a:bodyPr>
          <a:lstStyle/>
          <a:p>
            <a:r>
              <a:rPr lang="en-US" altLang="ru-RU" sz="4000" b="1" dirty="0">
                <a:solidFill>
                  <a:srgbClr val="CC0000"/>
                </a:solidFill>
              </a:rPr>
              <a:t>Digestion of carbohydrates in the digestive tract</a:t>
            </a:r>
            <a:endParaRPr lang="ru-RU" altLang="ru-RU" sz="4000" dirty="0" smtClean="0">
              <a:solidFill>
                <a:srgbClr val="CC0000"/>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45794" b="9866"/>
          <a:stretch/>
        </p:blipFill>
        <p:spPr bwMode="auto">
          <a:xfrm>
            <a:off x="107504" y="1120687"/>
            <a:ext cx="3995936" cy="5539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Рисунок 1"/>
          <p:cNvPicPr>
            <a:picLocks noChangeAspect="1"/>
          </p:cNvPicPr>
          <p:nvPr/>
        </p:nvPicPr>
        <p:blipFill>
          <a:blip r:embed="rId3"/>
          <a:stretch>
            <a:fillRect/>
          </a:stretch>
        </p:blipFill>
        <p:spPr>
          <a:xfrm>
            <a:off x="4355976" y="1412776"/>
            <a:ext cx="4311923" cy="4311923"/>
          </a:xfrm>
          <a:prstGeom prst="rect">
            <a:avLst/>
          </a:prstGeom>
        </p:spPr>
      </p:pic>
    </p:spTree>
    <p:extLst>
      <p:ext uri="{BB962C8B-B14F-4D97-AF65-F5344CB8AC3E}">
        <p14:creationId xmlns:p14="http://schemas.microsoft.com/office/powerpoint/2010/main" val="32008730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907704" y="205810"/>
            <a:ext cx="5579749" cy="6620141"/>
          </a:xfrm>
          <a:prstGeom prst="rect">
            <a:avLst/>
          </a:prstGeom>
        </p:spPr>
      </p:pic>
    </p:spTree>
    <p:extLst>
      <p:ext uri="{BB962C8B-B14F-4D97-AF65-F5344CB8AC3E}">
        <p14:creationId xmlns:p14="http://schemas.microsoft.com/office/powerpoint/2010/main" val="18098206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331640" y="188640"/>
            <a:ext cx="6480720" cy="6630935"/>
          </a:xfrm>
          <a:prstGeom prst="rect">
            <a:avLst/>
          </a:prstGeom>
        </p:spPr>
      </p:pic>
    </p:spTree>
    <p:extLst>
      <p:ext uri="{BB962C8B-B14F-4D97-AF65-F5344CB8AC3E}">
        <p14:creationId xmlns:p14="http://schemas.microsoft.com/office/powerpoint/2010/main" val="24304810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00607" y="764704"/>
            <a:ext cx="5050904" cy="5649491"/>
          </a:xfrm>
        </p:spPr>
        <p:txBody>
          <a:bodyPr>
            <a:normAutofit/>
          </a:bodyPr>
          <a:lstStyle/>
          <a:p>
            <a:r>
              <a:rPr lang="en-GB" sz="2400" b="1" dirty="0" smtClean="0">
                <a:solidFill>
                  <a:srgbClr val="FF0000"/>
                </a:solidFill>
              </a:rPr>
              <a:t>Oral cavity</a:t>
            </a:r>
          </a:p>
          <a:p>
            <a:pPr marL="0" indent="0">
              <a:buNone/>
            </a:pPr>
            <a:r>
              <a:rPr lang="en-GB" sz="2400" dirty="0" smtClean="0"/>
              <a:t>α-amylase (salivary amylase, </a:t>
            </a:r>
            <a:r>
              <a:rPr lang="en-GB" sz="2400" dirty="0"/>
              <a:t>ptyalin) cleaves </a:t>
            </a:r>
            <a:r>
              <a:rPr lang="el-GR" sz="2400" dirty="0" smtClean="0"/>
              <a:t>α</a:t>
            </a:r>
            <a:r>
              <a:rPr lang="ru-RU" sz="2400" dirty="0" smtClean="0"/>
              <a:t>-1,4-О-</a:t>
            </a:r>
            <a:r>
              <a:rPr lang="en-GB" sz="2400" dirty="0" err="1" smtClean="0"/>
              <a:t>glycosidic</a:t>
            </a:r>
            <a:r>
              <a:rPr lang="en-GB" sz="2400" dirty="0" smtClean="0"/>
              <a:t> </a:t>
            </a:r>
            <a:r>
              <a:rPr lang="en-GB" sz="2400" dirty="0"/>
              <a:t>bonds </a:t>
            </a:r>
            <a:endParaRPr lang="ru-RU" sz="2400" dirty="0" smtClean="0"/>
          </a:p>
          <a:p>
            <a:pPr marL="0" indent="0">
              <a:buNone/>
            </a:pPr>
            <a:r>
              <a:rPr lang="ru-RU" sz="2400" dirty="0" smtClean="0"/>
              <a:t>рН</a:t>
            </a:r>
            <a:r>
              <a:rPr lang="en-GB" sz="2400" dirty="0" smtClean="0"/>
              <a:t>6,8</a:t>
            </a:r>
          </a:p>
          <a:p>
            <a:pPr marL="0" indent="0">
              <a:buNone/>
            </a:pPr>
            <a:r>
              <a:rPr lang="en-US" sz="2400" dirty="0"/>
              <a:t>hydrolysis product </a:t>
            </a:r>
            <a:r>
              <a:rPr lang="en-US" sz="2400" dirty="0" smtClean="0"/>
              <a:t>– </a:t>
            </a:r>
            <a:r>
              <a:rPr lang="en-US" sz="2400" b="1" dirty="0" err="1" smtClean="0"/>
              <a:t>amylodextrin</a:t>
            </a:r>
            <a:r>
              <a:rPr lang="en-GB" sz="2400" b="1" dirty="0"/>
              <a:t>s</a:t>
            </a:r>
            <a:endParaRPr lang="ru-RU" sz="2400" b="1" dirty="0" smtClean="0"/>
          </a:p>
          <a:p>
            <a:pPr marL="0" indent="0">
              <a:buNone/>
            </a:pPr>
            <a:endParaRPr lang="ru-RU" sz="2400" dirty="0" smtClean="0"/>
          </a:p>
          <a:p>
            <a:pPr marL="0" indent="0">
              <a:buNone/>
            </a:pPr>
            <a:endParaRPr lang="ru-RU" sz="2400" dirty="0"/>
          </a:p>
          <a:p>
            <a:r>
              <a:rPr lang="en-GB" sz="2400" b="1" dirty="0" smtClean="0">
                <a:solidFill>
                  <a:srgbClr val="FF0000"/>
                </a:solidFill>
              </a:rPr>
              <a:t>Stomach</a:t>
            </a:r>
            <a:endParaRPr lang="en-GB" sz="2400" b="1" dirty="0">
              <a:solidFill>
                <a:srgbClr val="FF0000"/>
              </a:solidFill>
            </a:endParaRPr>
          </a:p>
          <a:p>
            <a:pPr marL="0" indent="0">
              <a:buNone/>
            </a:pPr>
            <a:r>
              <a:rPr lang="ru-RU" sz="2400" dirty="0" smtClean="0"/>
              <a:t>рН</a:t>
            </a:r>
            <a:r>
              <a:rPr lang="en-GB" sz="2400" dirty="0"/>
              <a:t> </a:t>
            </a:r>
            <a:r>
              <a:rPr lang="en-GB" sz="2400" dirty="0" smtClean="0"/>
              <a:t>1,5-2,5</a:t>
            </a:r>
            <a:endParaRPr lang="ru-RU" sz="2400" dirty="0" smtClean="0"/>
          </a:p>
          <a:p>
            <a:pPr marL="0" indent="0">
              <a:buNone/>
            </a:pPr>
            <a:r>
              <a:rPr lang="en-US" sz="2400" dirty="0"/>
              <a:t>hydrolysis continues inside the food bolus</a:t>
            </a:r>
            <a:endParaRPr lang="en-GB" sz="2400" dirty="0"/>
          </a:p>
          <a:p>
            <a:pPr marL="0" indent="0">
              <a:buNone/>
            </a:pPr>
            <a:r>
              <a:rPr lang="en-US" sz="2400" dirty="0"/>
              <a:t>hydrolysis product - </a:t>
            </a:r>
            <a:r>
              <a:rPr lang="en-US" sz="2400" b="1" dirty="0" err="1" smtClean="0"/>
              <a:t>erythrodextrins</a:t>
            </a:r>
            <a:endParaRPr lang="ru-RU" sz="2400" b="1" dirty="0"/>
          </a:p>
          <a:p>
            <a:pPr marL="0" indent="0">
              <a:buNone/>
            </a:pPr>
            <a:endParaRPr lang="ru-RU" sz="24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603" t="-400" r="-1"/>
          <a:stretch/>
        </p:blipFill>
        <p:spPr bwMode="auto">
          <a:xfrm>
            <a:off x="5220071" y="-27384"/>
            <a:ext cx="3956789"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168" t="-400"/>
          <a:stretch/>
        </p:blipFill>
        <p:spPr bwMode="auto">
          <a:xfrm>
            <a:off x="4788024" y="-27384"/>
            <a:ext cx="4361122"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42822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txBox="1">
            <a:spLocks/>
          </p:cNvSpPr>
          <p:nvPr/>
        </p:nvSpPr>
        <p:spPr>
          <a:xfrm>
            <a:off x="395536" y="764704"/>
            <a:ext cx="5050904" cy="56494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b="1" dirty="0" smtClean="0">
                <a:solidFill>
                  <a:srgbClr val="FF0000"/>
                </a:solidFill>
              </a:rPr>
              <a:t>Duodenum</a:t>
            </a:r>
            <a:endParaRPr lang="ru-RU" sz="2400" b="1" dirty="0" smtClean="0">
              <a:solidFill>
                <a:srgbClr val="FF0000"/>
              </a:solidFill>
            </a:endParaRPr>
          </a:p>
          <a:p>
            <a:pPr marL="0" indent="0">
              <a:buFont typeface="Arial" pitchFamily="34" charset="0"/>
              <a:buNone/>
            </a:pPr>
            <a:r>
              <a:rPr lang="ru-RU" sz="2400" dirty="0" smtClean="0"/>
              <a:t>рН </a:t>
            </a:r>
            <a:r>
              <a:rPr lang="en-GB" sz="2400" dirty="0" smtClean="0"/>
              <a:t>changes to </a:t>
            </a:r>
            <a:r>
              <a:rPr lang="ru-RU" sz="2400" dirty="0" smtClean="0"/>
              <a:t>7,5-8,0</a:t>
            </a:r>
          </a:p>
          <a:p>
            <a:pPr marL="0" indent="0">
              <a:buNone/>
            </a:pPr>
            <a:r>
              <a:rPr lang="en-GB" sz="2400" dirty="0"/>
              <a:t>α-amylase </a:t>
            </a:r>
            <a:r>
              <a:rPr lang="en-GB" sz="2400" dirty="0" smtClean="0"/>
              <a:t>(pancreatic amylase) </a:t>
            </a:r>
            <a:r>
              <a:rPr lang="en-GB" sz="2400" dirty="0"/>
              <a:t>cleaves </a:t>
            </a:r>
            <a:r>
              <a:rPr lang="el-GR" sz="2400" dirty="0"/>
              <a:t>α</a:t>
            </a:r>
            <a:r>
              <a:rPr lang="ru-RU" sz="2400" dirty="0"/>
              <a:t>-1,4-О-</a:t>
            </a:r>
            <a:r>
              <a:rPr lang="en-GB" sz="2400" dirty="0" err="1"/>
              <a:t>glycosidic</a:t>
            </a:r>
            <a:r>
              <a:rPr lang="en-GB" sz="2400" dirty="0"/>
              <a:t> bonds </a:t>
            </a:r>
            <a:r>
              <a:rPr lang="en-GB" sz="2400" dirty="0" smtClean="0"/>
              <a:t>in </a:t>
            </a:r>
            <a:r>
              <a:rPr lang="en-GB" sz="2400" dirty="0" err="1" smtClean="0"/>
              <a:t>dextrins</a:t>
            </a:r>
            <a:endParaRPr lang="en-GB" sz="2400" dirty="0" smtClean="0"/>
          </a:p>
          <a:p>
            <a:pPr marL="0" indent="0">
              <a:buNone/>
            </a:pPr>
            <a:r>
              <a:rPr lang="en-US" sz="2400" dirty="0" smtClean="0"/>
              <a:t>hydrolysis product </a:t>
            </a:r>
            <a:r>
              <a:rPr lang="en-US" sz="2400" dirty="0"/>
              <a:t>– </a:t>
            </a:r>
            <a:r>
              <a:rPr lang="en-US" sz="2400" b="1" dirty="0" err="1"/>
              <a:t>achrodextrins</a:t>
            </a:r>
            <a:endParaRPr lang="ru-RU" sz="2400" b="1" dirty="0" smtClean="0"/>
          </a:p>
          <a:p>
            <a:pPr marL="0" indent="0">
              <a:buFont typeface="Arial" pitchFamily="34" charset="0"/>
              <a:buNone/>
            </a:pPr>
            <a:endParaRPr lang="ru-RU" sz="2400" dirty="0" smtClean="0"/>
          </a:p>
          <a:p>
            <a:pPr marL="0" indent="0">
              <a:buFont typeface="Arial" pitchFamily="34" charset="0"/>
              <a:buNone/>
            </a:pPr>
            <a:endParaRPr lang="ru-RU" sz="2400" dirty="0"/>
          </a:p>
        </p:txBody>
      </p:sp>
      <p:pic>
        <p:nvPicPr>
          <p:cNvPr id="5" name="Рисунок 4"/>
          <p:cNvPicPr>
            <a:picLocks noChangeAspect="1"/>
          </p:cNvPicPr>
          <p:nvPr/>
        </p:nvPicPr>
        <p:blipFill>
          <a:blip r:embed="rId2"/>
          <a:stretch>
            <a:fillRect/>
          </a:stretch>
        </p:blipFill>
        <p:spPr>
          <a:xfrm>
            <a:off x="3923928" y="3212976"/>
            <a:ext cx="4572000" cy="3067050"/>
          </a:xfrm>
          <a:prstGeom prst="rect">
            <a:avLst/>
          </a:prstGeom>
        </p:spPr>
      </p:pic>
    </p:spTree>
    <p:extLst>
      <p:ext uri="{BB962C8B-B14F-4D97-AF65-F5344CB8AC3E}">
        <p14:creationId xmlns:p14="http://schemas.microsoft.com/office/powerpoint/2010/main" val="32208255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1612880075"/>
              </p:ext>
            </p:extLst>
          </p:nvPr>
        </p:nvGraphicFramePr>
        <p:xfrm>
          <a:off x="107504" y="980728"/>
          <a:ext cx="8928992"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07504" y="-1"/>
            <a:ext cx="1789849" cy="584775"/>
          </a:xfrm>
          <a:prstGeom prst="rect">
            <a:avLst/>
          </a:prstGeom>
          <a:noFill/>
        </p:spPr>
        <p:txBody>
          <a:bodyPr wrap="none" rtlCol="0">
            <a:spAutoFit/>
          </a:bodyPr>
          <a:lstStyle/>
          <a:p>
            <a:r>
              <a:rPr lang="en-US" sz="3200" b="1" dirty="0" smtClean="0">
                <a:solidFill>
                  <a:srgbClr val="CC0000"/>
                </a:solidFill>
              </a:rPr>
              <a:t>Amylases</a:t>
            </a:r>
            <a:endParaRPr lang="ru-RU" sz="3200" b="1" dirty="0">
              <a:solidFill>
                <a:srgbClr val="CC0000"/>
              </a:solidFill>
            </a:endParaRPr>
          </a:p>
        </p:txBody>
      </p:sp>
      <p:sp>
        <p:nvSpPr>
          <p:cNvPr id="6" name="Прямоугольник 5"/>
          <p:cNvSpPr/>
          <p:nvPr/>
        </p:nvSpPr>
        <p:spPr>
          <a:xfrm>
            <a:off x="36767" y="6488668"/>
            <a:ext cx="9100664" cy="369332"/>
          </a:xfrm>
          <a:prstGeom prst="rect">
            <a:avLst/>
          </a:prstGeom>
          <a:solidFill>
            <a:schemeClr val="bg1"/>
          </a:solidFill>
        </p:spPr>
        <p:txBody>
          <a:bodyPr wrap="square">
            <a:spAutoFit/>
          </a:bodyPr>
          <a:lstStyle/>
          <a:p>
            <a:pPr algn="ctr"/>
            <a:r>
              <a:rPr lang="en-US" dirty="0"/>
              <a:t>break down starch to poly- and oligosaccharides (</a:t>
            </a:r>
            <a:r>
              <a:rPr lang="en-US" dirty="0" err="1"/>
              <a:t>dextrins</a:t>
            </a:r>
            <a:r>
              <a:rPr lang="en-US" dirty="0"/>
              <a:t>)</a:t>
            </a:r>
            <a:endParaRPr lang="ru-RU" dirty="0"/>
          </a:p>
        </p:txBody>
      </p:sp>
      <p:sp>
        <p:nvSpPr>
          <p:cNvPr id="7" name="Прямоугольник 6"/>
          <p:cNvSpPr/>
          <p:nvPr/>
        </p:nvSpPr>
        <p:spPr>
          <a:xfrm>
            <a:off x="1835696" y="18020"/>
            <a:ext cx="7308304" cy="707886"/>
          </a:xfrm>
          <a:prstGeom prst="rect">
            <a:avLst/>
          </a:prstGeom>
        </p:spPr>
        <p:txBody>
          <a:bodyPr wrap="square">
            <a:spAutoFit/>
          </a:bodyPr>
          <a:lstStyle/>
          <a:p>
            <a:pPr algn="ctr"/>
            <a:r>
              <a:rPr lang="en-US" sz="2000" dirty="0" err="1"/>
              <a:t>glycosyl</a:t>
            </a:r>
            <a:r>
              <a:rPr lang="en-US" sz="2000" dirty="0"/>
              <a:t> hydrolases (</a:t>
            </a:r>
            <a:r>
              <a:rPr lang="en-US" sz="2000" dirty="0" err="1"/>
              <a:t>glycosidases</a:t>
            </a:r>
            <a:r>
              <a:rPr lang="en-US" sz="2000" dirty="0"/>
              <a:t>) - catalyze the hydrolysis of </a:t>
            </a:r>
            <a:r>
              <a:rPr lang="en-US" sz="2000" dirty="0" err="1"/>
              <a:t>glycosidic</a:t>
            </a:r>
            <a:r>
              <a:rPr lang="en-US" sz="2000" dirty="0"/>
              <a:t> (</a:t>
            </a:r>
            <a:r>
              <a:rPr lang="el-GR" sz="2000" dirty="0"/>
              <a:t>α-1,4-) </a:t>
            </a:r>
            <a:r>
              <a:rPr lang="en-US" sz="2000" dirty="0"/>
              <a:t>bonds in carbohydrate molecules</a:t>
            </a:r>
            <a:endParaRPr lang="ru-RU" sz="2000" dirty="0"/>
          </a:p>
        </p:txBody>
      </p:sp>
      <p:sp>
        <p:nvSpPr>
          <p:cNvPr id="8" name="Прямоугольник 7"/>
          <p:cNvSpPr/>
          <p:nvPr/>
        </p:nvSpPr>
        <p:spPr>
          <a:xfrm>
            <a:off x="107504" y="4869159"/>
            <a:ext cx="2952328" cy="830997"/>
          </a:xfrm>
          <a:prstGeom prst="rect">
            <a:avLst/>
          </a:prstGeom>
        </p:spPr>
        <p:txBody>
          <a:bodyPr wrap="square">
            <a:spAutoFit/>
          </a:bodyPr>
          <a:lstStyle/>
          <a:p>
            <a:pPr algn="ctr"/>
            <a:r>
              <a:rPr lang="en-US" sz="1600" dirty="0"/>
              <a:t>able to hydrolyze the polysaccharide chain of carbohydrates anywhere</a:t>
            </a:r>
            <a:endParaRPr lang="ru-RU" sz="1600" dirty="0"/>
          </a:p>
        </p:txBody>
      </p:sp>
      <p:sp>
        <p:nvSpPr>
          <p:cNvPr id="9" name="Прямоугольник 8"/>
          <p:cNvSpPr/>
          <p:nvPr/>
        </p:nvSpPr>
        <p:spPr>
          <a:xfrm>
            <a:off x="3123190" y="3187424"/>
            <a:ext cx="2991635" cy="584775"/>
          </a:xfrm>
          <a:prstGeom prst="rect">
            <a:avLst/>
          </a:prstGeom>
        </p:spPr>
        <p:txBody>
          <a:bodyPr wrap="square">
            <a:spAutoFit/>
          </a:bodyPr>
          <a:lstStyle/>
          <a:p>
            <a:pPr algn="ctr"/>
            <a:r>
              <a:rPr lang="en-US" sz="1600" dirty="0"/>
              <a:t>present in bacteria, fungi and plants, but </a:t>
            </a:r>
            <a:r>
              <a:rPr lang="en-US" sz="1600" b="1" dirty="0"/>
              <a:t>absent in anim</a:t>
            </a:r>
            <a:r>
              <a:rPr lang="en-US" sz="1600" dirty="0"/>
              <a:t>als</a:t>
            </a:r>
            <a:endParaRPr lang="ru-RU" sz="1600" b="1" dirty="0"/>
          </a:p>
        </p:txBody>
      </p:sp>
      <p:sp>
        <p:nvSpPr>
          <p:cNvPr id="10" name="Прямоугольник 9"/>
          <p:cNvSpPr/>
          <p:nvPr/>
        </p:nvSpPr>
        <p:spPr>
          <a:xfrm>
            <a:off x="118465" y="3187424"/>
            <a:ext cx="2952328" cy="738664"/>
          </a:xfrm>
          <a:prstGeom prst="rect">
            <a:avLst/>
          </a:prstGeom>
        </p:spPr>
        <p:txBody>
          <a:bodyPr wrap="square">
            <a:spAutoFit/>
          </a:bodyPr>
          <a:lstStyle/>
          <a:p>
            <a:pPr algn="ctr"/>
            <a:r>
              <a:rPr lang="en-US" sz="1400" dirty="0"/>
              <a:t>In the gastrointestinal tract of animals, present in bacteria, fungi and plants</a:t>
            </a:r>
            <a:endParaRPr lang="ru-RU" sz="1100" dirty="0"/>
          </a:p>
        </p:txBody>
      </p:sp>
      <p:sp>
        <p:nvSpPr>
          <p:cNvPr id="11" name="Прямоугольник 10"/>
          <p:cNvSpPr/>
          <p:nvPr/>
        </p:nvSpPr>
        <p:spPr>
          <a:xfrm>
            <a:off x="3112096" y="4943908"/>
            <a:ext cx="2941367" cy="830997"/>
          </a:xfrm>
          <a:prstGeom prst="rect">
            <a:avLst/>
          </a:prstGeom>
        </p:spPr>
        <p:txBody>
          <a:bodyPr wrap="square">
            <a:spAutoFit/>
          </a:bodyPr>
          <a:lstStyle/>
          <a:p>
            <a:pPr algn="ctr"/>
            <a:r>
              <a:rPr lang="en-US" sz="1600" dirty="0"/>
              <a:t>cleaves the second from the end α-1,4-glycosidic bond, forming the disaccharide maltose</a:t>
            </a:r>
            <a:endParaRPr lang="ru-RU" sz="1600" b="1" dirty="0"/>
          </a:p>
        </p:txBody>
      </p:sp>
      <p:sp>
        <p:nvSpPr>
          <p:cNvPr id="12" name="Прямоугольник 11"/>
          <p:cNvSpPr/>
          <p:nvPr/>
        </p:nvSpPr>
        <p:spPr>
          <a:xfrm>
            <a:off x="6145575" y="4952832"/>
            <a:ext cx="2896253" cy="830997"/>
          </a:xfrm>
          <a:prstGeom prst="rect">
            <a:avLst/>
          </a:prstGeom>
        </p:spPr>
        <p:txBody>
          <a:bodyPr wrap="square">
            <a:spAutoFit/>
          </a:bodyPr>
          <a:lstStyle/>
          <a:p>
            <a:pPr algn="ctr"/>
            <a:r>
              <a:rPr lang="en-US" sz="1600" dirty="0"/>
              <a:t>cleaves the last α-1,4-glycosidic bond, leading to the formation of glucose</a:t>
            </a:r>
            <a:endParaRPr lang="ru-RU" sz="1600" b="1" dirty="0"/>
          </a:p>
        </p:txBody>
      </p:sp>
      <p:pic>
        <p:nvPicPr>
          <p:cNvPr id="614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639" y="1009115"/>
            <a:ext cx="2351980" cy="33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82182" y="1009114"/>
            <a:ext cx="2351980" cy="33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1007810"/>
            <a:ext cx="2351980" cy="33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Стрелка вниз 12"/>
          <p:cNvSpPr/>
          <p:nvPr/>
        </p:nvSpPr>
        <p:spPr>
          <a:xfrm>
            <a:off x="728681" y="774319"/>
            <a:ext cx="216024" cy="28803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17" name="Стрелка вниз 16"/>
          <p:cNvSpPr/>
          <p:nvPr/>
        </p:nvSpPr>
        <p:spPr>
          <a:xfrm>
            <a:off x="1115616" y="774319"/>
            <a:ext cx="216024" cy="28803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18" name="Стрелка вниз 17"/>
          <p:cNvSpPr/>
          <p:nvPr/>
        </p:nvSpPr>
        <p:spPr>
          <a:xfrm>
            <a:off x="1486617" y="776387"/>
            <a:ext cx="216024" cy="28803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19" name="Стрелка вниз 18"/>
          <p:cNvSpPr/>
          <p:nvPr/>
        </p:nvSpPr>
        <p:spPr>
          <a:xfrm>
            <a:off x="1862881" y="776386"/>
            <a:ext cx="216024" cy="28803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20" name="Стрелка вниз 19"/>
          <p:cNvSpPr/>
          <p:nvPr/>
        </p:nvSpPr>
        <p:spPr>
          <a:xfrm>
            <a:off x="2267744" y="767422"/>
            <a:ext cx="216024" cy="28803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21" name="Стрелка вниз 20"/>
          <p:cNvSpPr/>
          <p:nvPr/>
        </p:nvSpPr>
        <p:spPr>
          <a:xfrm>
            <a:off x="4067944" y="780521"/>
            <a:ext cx="216024" cy="28803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22" name="Прямоугольник 21"/>
          <p:cNvSpPr/>
          <p:nvPr/>
        </p:nvSpPr>
        <p:spPr>
          <a:xfrm>
            <a:off x="6144034" y="3284984"/>
            <a:ext cx="2952328" cy="369332"/>
          </a:xfrm>
          <a:prstGeom prst="rect">
            <a:avLst/>
          </a:prstGeom>
        </p:spPr>
        <p:txBody>
          <a:bodyPr wrap="square">
            <a:spAutoFit/>
          </a:bodyPr>
          <a:lstStyle/>
          <a:p>
            <a:pPr algn="ctr"/>
            <a:r>
              <a:rPr lang="en-US" dirty="0"/>
              <a:t>In animal lysosomes</a:t>
            </a:r>
            <a:endParaRPr lang="ru-RU" sz="1400" dirty="0"/>
          </a:p>
        </p:txBody>
      </p:sp>
      <p:sp>
        <p:nvSpPr>
          <p:cNvPr id="23" name="Стрелка вниз 22"/>
          <p:cNvSpPr/>
          <p:nvPr/>
        </p:nvSpPr>
        <p:spPr>
          <a:xfrm>
            <a:off x="4825770" y="780521"/>
            <a:ext cx="216024" cy="28803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24" name="Стрелка вниз 23"/>
          <p:cNvSpPr/>
          <p:nvPr/>
        </p:nvSpPr>
        <p:spPr>
          <a:xfrm>
            <a:off x="8295510" y="780521"/>
            <a:ext cx="216024" cy="28803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25" name="Стрелка вниз 24"/>
          <p:cNvSpPr/>
          <p:nvPr/>
        </p:nvSpPr>
        <p:spPr>
          <a:xfrm>
            <a:off x="6732240" y="780521"/>
            <a:ext cx="216024" cy="28803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675215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70" y="1556792"/>
            <a:ext cx="2779464" cy="267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5496" y="22716"/>
            <a:ext cx="9086000" cy="1200329"/>
          </a:xfrm>
          <a:prstGeom prst="rect">
            <a:avLst/>
          </a:prstGeom>
        </p:spPr>
        <p:txBody>
          <a:bodyPr wrap="square">
            <a:spAutoFit/>
          </a:bodyPr>
          <a:lstStyle/>
          <a:p>
            <a:pPr algn="ctr"/>
            <a:r>
              <a:rPr lang="en-US" sz="2400" dirty="0" err="1"/>
              <a:t>Dextrins</a:t>
            </a:r>
            <a:r>
              <a:rPr lang="en-US" sz="2400" dirty="0"/>
              <a:t> are low molecular weight </a:t>
            </a:r>
            <a:r>
              <a:rPr lang="en-US" sz="2400" dirty="0" err="1"/>
              <a:t>glucans</a:t>
            </a:r>
            <a:r>
              <a:rPr lang="en-US" sz="2400" dirty="0"/>
              <a:t> that are formed as a result of partial cleavage of glycogen or starch under the action of enzymes (amylases, phosphorylases), acids or heating to 180-200 ° C</a:t>
            </a:r>
            <a:endParaRPr lang="ru-RU" sz="2400" dirty="0"/>
          </a:p>
        </p:txBody>
      </p:sp>
      <p:sp>
        <p:nvSpPr>
          <p:cNvPr id="6" name="Прямоугольник 5"/>
          <p:cNvSpPr/>
          <p:nvPr/>
        </p:nvSpPr>
        <p:spPr>
          <a:xfrm>
            <a:off x="3068900" y="1556792"/>
            <a:ext cx="6052595" cy="2677656"/>
          </a:xfrm>
          <a:prstGeom prst="rect">
            <a:avLst/>
          </a:prstGeom>
        </p:spPr>
        <p:txBody>
          <a:bodyPr wrap="square">
            <a:spAutoFit/>
          </a:bodyPr>
          <a:lstStyle/>
          <a:p>
            <a:pPr algn="ctr"/>
            <a:r>
              <a:rPr lang="en-US" sz="2800" dirty="0" err="1"/>
              <a:t>Dextrins</a:t>
            </a:r>
            <a:r>
              <a:rPr lang="en-US" sz="2800" dirty="0"/>
              <a:t> do not have a constant chemical composition. It is variable, depending on the general form of the formula </a:t>
            </a:r>
            <a:r>
              <a:rPr lang="ru-RU" sz="2800" dirty="0"/>
              <a:t>(С</a:t>
            </a:r>
            <a:r>
              <a:rPr lang="ru-RU" sz="2800" baseline="-25000" dirty="0"/>
              <a:t>6</a:t>
            </a:r>
            <a:r>
              <a:rPr lang="ru-RU" sz="2800" dirty="0"/>
              <a:t>Н</a:t>
            </a:r>
            <a:r>
              <a:rPr lang="ru-RU" sz="2800" baseline="-25000" dirty="0"/>
              <a:t>10</a:t>
            </a:r>
            <a:r>
              <a:rPr lang="ru-RU" sz="2800" dirty="0"/>
              <a:t>О</a:t>
            </a:r>
            <a:r>
              <a:rPr lang="ru-RU" sz="2800" baseline="-25000" dirty="0"/>
              <a:t>5</a:t>
            </a:r>
            <a:r>
              <a:rPr lang="ru-RU" sz="2800" dirty="0"/>
              <a:t>)n </a:t>
            </a:r>
            <a:r>
              <a:rPr lang="en-US" sz="2800" dirty="0" smtClean="0"/>
              <a:t>and </a:t>
            </a:r>
            <a:r>
              <a:rPr lang="en-US" sz="2800" dirty="0"/>
              <a:t>their molecular weight, which varies from 4500 to </a:t>
            </a:r>
            <a:r>
              <a:rPr lang="en-US" sz="2800" dirty="0" smtClean="0"/>
              <a:t>85000</a:t>
            </a:r>
            <a:endParaRPr lang="ru-RU" sz="2800" dirty="0"/>
          </a:p>
        </p:txBody>
      </p:sp>
      <p:sp>
        <p:nvSpPr>
          <p:cNvPr id="7" name="Прямоугольник 6"/>
          <p:cNvSpPr/>
          <p:nvPr/>
        </p:nvSpPr>
        <p:spPr>
          <a:xfrm>
            <a:off x="49900" y="4234448"/>
            <a:ext cx="9094100" cy="2554545"/>
          </a:xfrm>
          <a:prstGeom prst="rect">
            <a:avLst/>
          </a:prstGeom>
        </p:spPr>
        <p:txBody>
          <a:bodyPr wrap="square">
            <a:spAutoFit/>
          </a:bodyPr>
          <a:lstStyle/>
          <a:p>
            <a:pPr algn="ctr"/>
            <a:r>
              <a:rPr lang="en-US" sz="2000" b="1" dirty="0">
                <a:solidFill>
                  <a:srgbClr val="FF0000"/>
                </a:solidFill>
              </a:rPr>
              <a:t>The use of </a:t>
            </a:r>
            <a:r>
              <a:rPr lang="en-US" sz="2000" b="1" dirty="0" err="1">
                <a:solidFill>
                  <a:srgbClr val="FF0000"/>
                </a:solidFill>
              </a:rPr>
              <a:t>dextrins</a:t>
            </a:r>
            <a:r>
              <a:rPr lang="en-US" sz="2000" b="1" dirty="0">
                <a:solidFill>
                  <a:srgbClr val="FF0000"/>
                </a:solidFill>
              </a:rPr>
              <a:t> in medicine and pharmacology</a:t>
            </a:r>
          </a:p>
          <a:p>
            <a:r>
              <a:rPr lang="en-US" sz="2000" dirty="0"/>
              <a:t>Surgical dressing adhesive and retainer; a source of carbohydrates for people on a special diet (free of free lactose and sucrose).</a:t>
            </a:r>
          </a:p>
          <a:p>
            <a:r>
              <a:rPr lang="en-US" sz="2000" dirty="0"/>
              <a:t>β-</a:t>
            </a:r>
            <a:r>
              <a:rPr lang="en-US" sz="2000" dirty="0" err="1"/>
              <a:t>Cyclodextrins</a:t>
            </a:r>
            <a:r>
              <a:rPr lang="en-US" sz="2000" dirty="0"/>
              <a:t> are capable of complexation with a variety of organic compounds, therefore they are used in the manufacture of drugs (filler in tablets and capsules, thickener in emulsions, binder during granulation, when pelleting tablets in a shell plays the role of a plasticizer and adhesive).</a:t>
            </a:r>
          </a:p>
          <a:p>
            <a:r>
              <a:rPr lang="en-US" sz="2000" dirty="0"/>
              <a:t>in cosmetics, weaving and printing.</a:t>
            </a:r>
            <a:endParaRPr lang="ru-RU" sz="1600" dirty="0"/>
          </a:p>
        </p:txBody>
      </p:sp>
    </p:spTree>
    <p:extLst>
      <p:ext uri="{BB962C8B-B14F-4D97-AF65-F5344CB8AC3E}">
        <p14:creationId xmlns:p14="http://schemas.microsoft.com/office/powerpoint/2010/main" val="40656608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889371989"/>
              </p:ext>
            </p:extLst>
          </p:nvPr>
        </p:nvGraphicFramePr>
        <p:xfrm>
          <a:off x="179512" y="584772"/>
          <a:ext cx="8856984" cy="60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275856" y="-3"/>
            <a:ext cx="1604927" cy="584775"/>
          </a:xfrm>
          <a:prstGeom prst="rect">
            <a:avLst/>
          </a:prstGeom>
          <a:noFill/>
        </p:spPr>
        <p:txBody>
          <a:bodyPr wrap="none" rtlCol="0">
            <a:spAutoFit/>
          </a:bodyPr>
          <a:lstStyle/>
          <a:p>
            <a:r>
              <a:rPr lang="en-US" sz="3200" b="1" dirty="0" err="1">
                <a:solidFill>
                  <a:srgbClr val="FF0000"/>
                </a:solidFill>
              </a:rPr>
              <a:t>Dextrins</a:t>
            </a:r>
            <a:endParaRPr lang="ru-RU" sz="3200" b="1" dirty="0">
              <a:solidFill>
                <a:srgbClr val="FF0000"/>
              </a:solidFill>
            </a:endParaRPr>
          </a:p>
        </p:txBody>
      </p:sp>
      <p:sp>
        <p:nvSpPr>
          <p:cNvPr id="4" name="Прямоугольник 3"/>
          <p:cNvSpPr/>
          <p:nvPr/>
        </p:nvSpPr>
        <p:spPr>
          <a:xfrm>
            <a:off x="2210699" y="2348880"/>
            <a:ext cx="4562916" cy="369332"/>
          </a:xfrm>
          <a:prstGeom prst="rect">
            <a:avLst/>
          </a:prstGeom>
          <a:solidFill>
            <a:schemeClr val="bg1"/>
          </a:solidFill>
        </p:spPr>
        <p:txBody>
          <a:bodyPr wrap="none">
            <a:spAutoFit/>
          </a:bodyPr>
          <a:lstStyle/>
          <a:p>
            <a:r>
              <a:rPr lang="pt-BR" dirty="0"/>
              <a:t>n = 39-46 - blue-violet, at n = 30-38 - red-violet</a:t>
            </a:r>
            <a:endParaRPr lang="ru-RU" dirty="0"/>
          </a:p>
        </p:txBody>
      </p:sp>
      <p:pic>
        <p:nvPicPr>
          <p:cNvPr id="5" name="Рисунок 4"/>
          <p:cNvPicPr>
            <a:picLocks noChangeAspect="1"/>
          </p:cNvPicPr>
          <p:nvPr/>
        </p:nvPicPr>
        <p:blipFill>
          <a:blip r:embed="rId7"/>
          <a:stretch>
            <a:fillRect/>
          </a:stretch>
        </p:blipFill>
        <p:spPr>
          <a:xfrm>
            <a:off x="6948264" y="21703"/>
            <a:ext cx="1488698" cy="1190958"/>
          </a:xfrm>
          <a:prstGeom prst="rect">
            <a:avLst/>
          </a:prstGeom>
        </p:spPr>
      </p:pic>
    </p:spTree>
    <p:extLst>
      <p:ext uri="{BB962C8B-B14F-4D97-AF65-F5344CB8AC3E}">
        <p14:creationId xmlns:p14="http://schemas.microsoft.com/office/powerpoint/2010/main" val="9432702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GB" b="1" dirty="0">
                <a:solidFill>
                  <a:srgbClr val="FF0000"/>
                </a:solidFill>
              </a:rPr>
              <a:t>S</a:t>
            </a:r>
            <a:r>
              <a:rPr lang="en-US" b="1" dirty="0" smtClean="0">
                <a:solidFill>
                  <a:srgbClr val="FF0000"/>
                </a:solidFill>
              </a:rPr>
              <a:t>mall </a:t>
            </a:r>
            <a:r>
              <a:rPr lang="en-US" b="1" dirty="0">
                <a:solidFill>
                  <a:srgbClr val="FF0000"/>
                </a:solidFill>
              </a:rPr>
              <a:t>intestine</a:t>
            </a:r>
            <a:endParaRPr lang="ru-RU" b="1" dirty="0">
              <a:solidFill>
                <a:srgbClr val="FF0000"/>
              </a:solidFill>
            </a:endParaRPr>
          </a:p>
        </p:txBody>
      </p:sp>
      <p:sp>
        <p:nvSpPr>
          <p:cNvPr id="3" name="Объект 2"/>
          <p:cNvSpPr>
            <a:spLocks noGrp="1"/>
          </p:cNvSpPr>
          <p:nvPr>
            <p:ph idx="1"/>
          </p:nvPr>
        </p:nvSpPr>
        <p:spPr>
          <a:xfrm>
            <a:off x="11764" y="1136717"/>
            <a:ext cx="6480720" cy="4525963"/>
          </a:xfrm>
        </p:spPr>
        <p:txBody>
          <a:bodyPr>
            <a:normAutofit/>
          </a:bodyPr>
          <a:lstStyle/>
          <a:p>
            <a:r>
              <a:rPr lang="en-US" sz="2000" dirty="0"/>
              <a:t>The activity of cavity digestion is </a:t>
            </a:r>
            <a:r>
              <a:rPr lang="en-US" sz="2000" dirty="0" smtClean="0"/>
              <a:t>low</a:t>
            </a:r>
            <a:endParaRPr lang="ru-RU" sz="2000" dirty="0" smtClean="0"/>
          </a:p>
          <a:p>
            <a:r>
              <a:rPr lang="en-GB" sz="2000" dirty="0"/>
              <a:t>E</a:t>
            </a:r>
            <a:r>
              <a:rPr lang="en-US" sz="2000" dirty="0" err="1" smtClean="0"/>
              <a:t>nzymes</a:t>
            </a:r>
            <a:r>
              <a:rPr lang="en-US" sz="2000" dirty="0" smtClean="0"/>
              <a:t> </a:t>
            </a:r>
            <a:r>
              <a:rPr lang="en-US" sz="2000" dirty="0"/>
              <a:t>actively act on the surface of intestinal epithelial </a:t>
            </a:r>
            <a:r>
              <a:rPr lang="en-US" sz="2000" dirty="0" smtClean="0"/>
              <a:t>cells</a:t>
            </a:r>
            <a:endParaRPr lang="ru-RU" sz="2000" dirty="0" smtClean="0"/>
          </a:p>
          <a:p>
            <a:r>
              <a:rPr lang="en-GB" sz="2000" dirty="0"/>
              <a:t>A</a:t>
            </a:r>
            <a:r>
              <a:rPr lang="en-US" sz="2000" dirty="0" smtClean="0"/>
              <a:t>mylo-1,6-glycosidase </a:t>
            </a:r>
            <a:r>
              <a:rPr lang="en-US" sz="2000" dirty="0"/>
              <a:t>cleaves </a:t>
            </a:r>
            <a:r>
              <a:rPr lang="en-US" sz="2000" dirty="0" err="1"/>
              <a:t>glycosidic</a:t>
            </a:r>
            <a:r>
              <a:rPr lang="en-US" sz="2000" dirty="0"/>
              <a:t> bonds at branch </a:t>
            </a:r>
            <a:r>
              <a:rPr lang="en-US" sz="2000" dirty="0" smtClean="0"/>
              <a:t>points</a:t>
            </a:r>
            <a:endParaRPr lang="ru-RU" sz="2000" dirty="0" smtClean="0"/>
          </a:p>
          <a:p>
            <a:r>
              <a:rPr lang="en-US" sz="2000" dirty="0"/>
              <a:t>Oligo-1,6-glycosidase - terminating </a:t>
            </a:r>
            <a:r>
              <a:rPr lang="en-US" sz="2000" dirty="0" smtClean="0"/>
              <a:t>enzyme</a:t>
            </a:r>
            <a:endParaRPr lang="ru-RU" sz="2000" dirty="0" smtClean="0"/>
          </a:p>
          <a:p>
            <a:r>
              <a:rPr lang="en-US" sz="2000" dirty="0"/>
              <a:t>hydrolysis products - maltose, </a:t>
            </a:r>
            <a:r>
              <a:rPr lang="en-US" sz="2000" dirty="0" err="1"/>
              <a:t>isomaltose</a:t>
            </a:r>
            <a:r>
              <a:rPr lang="en-US" sz="2000" dirty="0"/>
              <a:t>, sucrose, lactose, triose saccharides</a:t>
            </a:r>
            <a:endParaRPr lang="ru-RU" sz="2000" dirty="0"/>
          </a:p>
        </p:txBody>
      </p:sp>
      <p:pic>
        <p:nvPicPr>
          <p:cNvPr id="5" name="Рисунок 4"/>
          <p:cNvPicPr>
            <a:picLocks noChangeAspect="1"/>
          </p:cNvPicPr>
          <p:nvPr/>
        </p:nvPicPr>
        <p:blipFill rotWithShape="1">
          <a:blip r:embed="rId2"/>
          <a:srcRect l="1" r="339" b="54674"/>
          <a:stretch/>
        </p:blipFill>
        <p:spPr>
          <a:xfrm>
            <a:off x="457200" y="4620694"/>
            <a:ext cx="7344816" cy="2016224"/>
          </a:xfrm>
          <a:prstGeom prst="rect">
            <a:avLst/>
          </a:prstGeom>
        </p:spPr>
      </p:pic>
      <p:pic>
        <p:nvPicPr>
          <p:cNvPr id="6" name="Рисунок 5"/>
          <p:cNvPicPr>
            <a:picLocks noChangeAspect="1"/>
          </p:cNvPicPr>
          <p:nvPr/>
        </p:nvPicPr>
        <p:blipFill rotWithShape="1">
          <a:blip r:embed="rId2"/>
          <a:srcRect l="22473" t="45326" r="27698" b="9348"/>
          <a:stretch/>
        </p:blipFill>
        <p:spPr>
          <a:xfrm>
            <a:off x="5796136" y="2636912"/>
            <a:ext cx="3265980" cy="1793088"/>
          </a:xfrm>
          <a:prstGeom prst="rect">
            <a:avLst/>
          </a:prstGeom>
        </p:spPr>
      </p:pic>
    </p:spTree>
    <p:extLst>
      <p:ext uri="{BB962C8B-B14F-4D97-AF65-F5344CB8AC3E}">
        <p14:creationId xmlns:p14="http://schemas.microsoft.com/office/powerpoint/2010/main" val="11092605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19496" y="2636912"/>
            <a:ext cx="8905007" cy="1438870"/>
          </a:xfrm>
          <a:prstGeom prst="rect">
            <a:avLst/>
          </a:prstGeom>
        </p:spPr>
      </p:pic>
      <p:sp>
        <p:nvSpPr>
          <p:cNvPr id="5" name="TextBox 4"/>
          <p:cNvSpPr txBox="1"/>
          <p:nvPr/>
        </p:nvSpPr>
        <p:spPr>
          <a:xfrm>
            <a:off x="119496" y="764704"/>
            <a:ext cx="9114444" cy="1077218"/>
          </a:xfrm>
          <a:prstGeom prst="rect">
            <a:avLst/>
          </a:prstGeom>
          <a:noFill/>
        </p:spPr>
        <p:txBody>
          <a:bodyPr wrap="square" rtlCol="0">
            <a:spAutoFit/>
          </a:bodyPr>
          <a:lstStyle/>
          <a:p>
            <a:pPr algn="ctr" fontAlgn="base">
              <a:spcBef>
                <a:spcPct val="0"/>
              </a:spcBef>
              <a:spcAft>
                <a:spcPct val="0"/>
              </a:spcAft>
            </a:pPr>
            <a:r>
              <a:rPr lang="en-US" sz="3200" b="1" dirty="0">
                <a:solidFill>
                  <a:srgbClr val="CC0000"/>
                </a:solidFill>
              </a:rPr>
              <a:t>Digestion of disaccharides in the intestine (intestinal juice enzymes)</a:t>
            </a:r>
            <a:endParaRPr lang="ru-RU" sz="3200" b="1" dirty="0">
              <a:solidFill>
                <a:srgbClr val="CC0000"/>
              </a:solidFill>
            </a:endParaRPr>
          </a:p>
        </p:txBody>
      </p:sp>
    </p:spTree>
    <p:extLst>
      <p:ext uri="{BB962C8B-B14F-4D97-AF65-F5344CB8AC3E}">
        <p14:creationId xmlns:p14="http://schemas.microsoft.com/office/powerpoint/2010/main" val="7819020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71400"/>
            <a:ext cx="8534400" cy="666750"/>
          </a:xfrm>
        </p:spPr>
        <p:txBody>
          <a:bodyPr>
            <a:noAutofit/>
          </a:bodyPr>
          <a:lstStyle/>
          <a:p>
            <a:r>
              <a:rPr lang="en-US" sz="2400" b="1" dirty="0">
                <a:solidFill>
                  <a:srgbClr val="FF0000"/>
                </a:solidFill>
                <a:latin typeface="Arial" pitchFamily="34" charset="0"/>
                <a:cs typeface="Arial" pitchFamily="34" charset="0"/>
              </a:rPr>
              <a:t>FUNCTIONS OF CARBOHYDRATES IN THE BODY</a:t>
            </a:r>
            <a:endParaRPr lang="ru-RU" sz="2400" b="1" dirty="0">
              <a:solidFill>
                <a:srgbClr val="FF0000"/>
              </a:solidFill>
            </a:endParaRPr>
          </a:p>
        </p:txBody>
      </p:sp>
      <p:graphicFrame>
        <p:nvGraphicFramePr>
          <p:cNvPr id="4" name="Схема 3"/>
          <p:cNvGraphicFramePr/>
          <p:nvPr>
            <p:extLst/>
          </p:nvPr>
        </p:nvGraphicFramePr>
        <p:xfrm>
          <a:off x="755576" y="548680"/>
          <a:ext cx="7848872"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1" y="5301208"/>
            <a:ext cx="1240891" cy="152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02768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23528" y="1340768"/>
            <a:ext cx="8760973" cy="2880320"/>
          </a:xfrm>
          <a:prstGeom prst="rect">
            <a:avLst/>
          </a:prstGeom>
        </p:spPr>
      </p:pic>
    </p:spTree>
    <p:extLst>
      <p:ext uri="{BB962C8B-B14F-4D97-AF65-F5344CB8AC3E}">
        <p14:creationId xmlns:p14="http://schemas.microsoft.com/office/powerpoint/2010/main" val="17092424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7" y="1268760"/>
            <a:ext cx="9146516"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93199" y="2808257"/>
            <a:ext cx="1119345" cy="461665"/>
          </a:xfrm>
          <a:prstGeom prst="rect">
            <a:avLst/>
          </a:prstGeom>
          <a:noFill/>
        </p:spPr>
        <p:txBody>
          <a:bodyPr wrap="none" rtlCol="0">
            <a:spAutoFit/>
          </a:bodyPr>
          <a:lstStyle/>
          <a:p>
            <a:r>
              <a:rPr lang="en-GB" sz="2400" dirty="0" err="1" smtClean="0">
                <a:solidFill>
                  <a:prstClr val="black"/>
                </a:solidFill>
              </a:rPr>
              <a:t>sucrase</a:t>
            </a:r>
            <a:endParaRPr lang="ru-RU" sz="2400" dirty="0">
              <a:solidFill>
                <a:prstClr val="black"/>
              </a:solidFill>
            </a:endParaRPr>
          </a:p>
        </p:txBody>
      </p:sp>
    </p:spTree>
    <p:extLst>
      <p:ext uri="{BB962C8B-B14F-4D97-AF65-F5344CB8AC3E}">
        <p14:creationId xmlns:p14="http://schemas.microsoft.com/office/powerpoint/2010/main" val="303434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4000" cy="2177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508104" y="1463948"/>
            <a:ext cx="1168333" cy="461665"/>
          </a:xfrm>
          <a:prstGeom prst="rect">
            <a:avLst/>
          </a:prstGeom>
          <a:noFill/>
        </p:spPr>
        <p:txBody>
          <a:bodyPr wrap="none" rtlCol="0">
            <a:spAutoFit/>
          </a:bodyPr>
          <a:lstStyle/>
          <a:p>
            <a:r>
              <a:rPr lang="en-GB" sz="2400" dirty="0" smtClean="0">
                <a:solidFill>
                  <a:prstClr val="black"/>
                </a:solidFill>
              </a:rPr>
              <a:t>maltase</a:t>
            </a:r>
            <a:endParaRPr lang="ru-RU" sz="2400" dirty="0">
              <a:solidFill>
                <a:prstClr val="black"/>
              </a:solidFill>
            </a:endParaRPr>
          </a:p>
        </p:txBody>
      </p:sp>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7" y="3014514"/>
            <a:ext cx="6912769" cy="3843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779912" y="4221088"/>
            <a:ext cx="1520994" cy="461665"/>
          </a:xfrm>
          <a:prstGeom prst="rect">
            <a:avLst/>
          </a:prstGeom>
          <a:noFill/>
        </p:spPr>
        <p:txBody>
          <a:bodyPr wrap="none" rtlCol="0">
            <a:spAutoFit/>
          </a:bodyPr>
          <a:lstStyle/>
          <a:p>
            <a:r>
              <a:rPr lang="en-GB" sz="2400" dirty="0" err="1" smtClean="0">
                <a:solidFill>
                  <a:prstClr val="black"/>
                </a:solidFill>
              </a:rPr>
              <a:t>isomaltase</a:t>
            </a:r>
            <a:endParaRPr lang="ru-RU" sz="2400" dirty="0">
              <a:solidFill>
                <a:prstClr val="black"/>
              </a:solidFill>
            </a:endParaRPr>
          </a:p>
        </p:txBody>
      </p:sp>
    </p:spTree>
    <p:extLst>
      <p:ext uri="{BB962C8B-B14F-4D97-AF65-F5344CB8AC3E}">
        <p14:creationId xmlns:p14="http://schemas.microsoft.com/office/powerpoint/2010/main" val="12501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50912" y="476672"/>
            <a:ext cx="8545025" cy="5544616"/>
          </a:xfrm>
          <a:prstGeom prst="rect">
            <a:avLst/>
          </a:prstGeom>
        </p:spPr>
      </p:pic>
      <p:sp>
        <p:nvSpPr>
          <p:cNvPr id="5" name="Прямоугольник 4"/>
          <p:cNvSpPr/>
          <p:nvPr/>
        </p:nvSpPr>
        <p:spPr>
          <a:xfrm>
            <a:off x="603243" y="6021288"/>
            <a:ext cx="8240361" cy="646331"/>
          </a:xfrm>
          <a:prstGeom prst="rect">
            <a:avLst/>
          </a:prstGeom>
        </p:spPr>
        <p:txBody>
          <a:bodyPr wrap="square">
            <a:spAutoFit/>
          </a:bodyPr>
          <a:lstStyle/>
          <a:p>
            <a:r>
              <a:rPr lang="ru-RU" dirty="0"/>
              <a:t>https://www.researchgate.net/figure/Glucose-intestinal-absorption-It-is-a-process-that-occurs-in-two-steps-the-first-is_fig1_221921697</a:t>
            </a:r>
          </a:p>
        </p:txBody>
      </p:sp>
    </p:spTree>
    <p:extLst>
      <p:ext uri="{BB962C8B-B14F-4D97-AF65-F5344CB8AC3E}">
        <p14:creationId xmlns:p14="http://schemas.microsoft.com/office/powerpoint/2010/main" val="34726972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87829" y="692696"/>
            <a:ext cx="8301396" cy="5289451"/>
          </a:xfrm>
          <a:prstGeom prst="rect">
            <a:avLst/>
          </a:prstGeom>
        </p:spPr>
      </p:pic>
      <p:sp>
        <p:nvSpPr>
          <p:cNvPr id="5" name="Прямоугольник 4"/>
          <p:cNvSpPr/>
          <p:nvPr/>
        </p:nvSpPr>
        <p:spPr>
          <a:xfrm>
            <a:off x="1043608" y="6077039"/>
            <a:ext cx="7056784" cy="646331"/>
          </a:xfrm>
          <a:prstGeom prst="rect">
            <a:avLst/>
          </a:prstGeom>
        </p:spPr>
        <p:txBody>
          <a:bodyPr wrap="square">
            <a:spAutoFit/>
          </a:bodyPr>
          <a:lstStyle/>
          <a:p>
            <a:r>
              <a:rPr lang="ru-RU" dirty="0"/>
              <a:t>https://courses.lumenlearning.com/suny-nutrition/chapter/4-4-carbohydrate-uptake-absorption-transport-liver-uptake/</a:t>
            </a:r>
          </a:p>
        </p:txBody>
      </p:sp>
    </p:spTree>
    <p:extLst>
      <p:ext uri="{BB962C8B-B14F-4D97-AF65-F5344CB8AC3E}">
        <p14:creationId xmlns:p14="http://schemas.microsoft.com/office/powerpoint/2010/main" val="2161455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t>The Leloir pathway</a:t>
            </a:r>
            <a:endParaRPr lang="ru-RU" dirty="0"/>
          </a:p>
        </p:txBody>
      </p:sp>
      <p:sp>
        <p:nvSpPr>
          <p:cNvPr id="3" name="Объект 2"/>
          <p:cNvSpPr>
            <a:spLocks noGrp="1"/>
          </p:cNvSpPr>
          <p:nvPr>
            <p:ph idx="1"/>
          </p:nvPr>
        </p:nvSpPr>
        <p:spPr/>
        <p:txBody>
          <a:bodyPr/>
          <a:lstStyle/>
          <a:p>
            <a:r>
              <a:rPr lang="en-US" dirty="0"/>
              <a:t>a metabolic pathway for the catabolism of D-galactose</a:t>
            </a:r>
            <a:endParaRPr lang="ru-RU" dirty="0"/>
          </a:p>
        </p:txBody>
      </p:sp>
      <p:pic>
        <p:nvPicPr>
          <p:cNvPr id="5" name="Рисунок 4"/>
          <p:cNvPicPr>
            <a:picLocks noChangeAspect="1"/>
          </p:cNvPicPr>
          <p:nvPr/>
        </p:nvPicPr>
        <p:blipFill>
          <a:blip r:embed="rId2"/>
          <a:stretch>
            <a:fillRect/>
          </a:stretch>
        </p:blipFill>
        <p:spPr>
          <a:xfrm>
            <a:off x="2195736" y="2636912"/>
            <a:ext cx="5247084" cy="3935313"/>
          </a:xfrm>
          <a:prstGeom prst="rect">
            <a:avLst/>
          </a:prstGeom>
        </p:spPr>
      </p:pic>
    </p:spTree>
    <p:extLst>
      <p:ext uri="{BB962C8B-B14F-4D97-AF65-F5344CB8AC3E}">
        <p14:creationId xmlns:p14="http://schemas.microsoft.com/office/powerpoint/2010/main" val="28535619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53" y="476672"/>
            <a:ext cx="9141475" cy="2308324"/>
          </a:xfrm>
          <a:prstGeom prst="rect">
            <a:avLst/>
          </a:prstGeom>
        </p:spPr>
        <p:txBody>
          <a:bodyPr wrap="square">
            <a:spAutoFit/>
          </a:bodyPr>
          <a:lstStyle/>
          <a:p>
            <a:r>
              <a:rPr lang="en-US" dirty="0"/>
              <a:t>Galactose first undergoes phosphorylation at the 1st carbon atom. A distinctive feature is the conversion into glucose not directly, but through the synthesis of UDP-galactose from galactose-1-phosphate. The source of UMP is UDP-glucose, which is previously present in the cell. The formed UDP-galactose is subsequently isomerized to UDP-glucose and then its fate is different. She can:</a:t>
            </a:r>
          </a:p>
          <a:p>
            <a:r>
              <a:rPr lang="en-US" dirty="0"/>
              <a:t>participate in the reaction of the transfer of UMP to galactose-1-phosphate,</a:t>
            </a:r>
          </a:p>
          <a:p>
            <a:r>
              <a:rPr lang="en-US" dirty="0"/>
              <a:t>turn into free glucose and go out into the blood,</a:t>
            </a:r>
          </a:p>
          <a:p>
            <a:r>
              <a:rPr lang="en-US" dirty="0"/>
              <a:t>go to the synthesis of glycogen.</a:t>
            </a:r>
            <a:endParaRPr lang="ru-RU" dirty="0"/>
          </a:p>
        </p:txBody>
      </p:sp>
      <p:pic>
        <p:nvPicPr>
          <p:cNvPr id="6" name="Рисунок 5"/>
          <p:cNvPicPr>
            <a:picLocks noChangeAspect="1"/>
          </p:cNvPicPr>
          <p:nvPr/>
        </p:nvPicPr>
        <p:blipFill>
          <a:blip r:embed="rId2"/>
          <a:stretch>
            <a:fillRect/>
          </a:stretch>
        </p:blipFill>
        <p:spPr>
          <a:xfrm>
            <a:off x="683568" y="3429000"/>
            <a:ext cx="8203174" cy="2449371"/>
          </a:xfrm>
          <a:prstGeom prst="rect">
            <a:avLst/>
          </a:prstGeom>
        </p:spPr>
      </p:pic>
    </p:spTree>
    <p:extLst>
      <p:ext uri="{BB962C8B-B14F-4D97-AF65-F5344CB8AC3E}">
        <p14:creationId xmlns:p14="http://schemas.microsoft.com/office/powerpoint/2010/main" val="5278113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979712" y="274638"/>
            <a:ext cx="4966826" cy="6249650"/>
          </a:xfrm>
          <a:prstGeom prst="rect">
            <a:avLst/>
          </a:prstGeom>
        </p:spPr>
      </p:pic>
    </p:spTree>
    <p:extLst>
      <p:ext uri="{BB962C8B-B14F-4D97-AF65-F5344CB8AC3E}">
        <p14:creationId xmlns:p14="http://schemas.microsoft.com/office/powerpoint/2010/main" val="39900131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547664" y="274638"/>
            <a:ext cx="6624736" cy="5813318"/>
          </a:xfrm>
          <a:prstGeom prst="rect">
            <a:avLst/>
          </a:prstGeom>
        </p:spPr>
      </p:pic>
      <p:sp>
        <p:nvSpPr>
          <p:cNvPr id="5" name="Прямоугольник 4"/>
          <p:cNvSpPr/>
          <p:nvPr/>
        </p:nvSpPr>
        <p:spPr>
          <a:xfrm>
            <a:off x="1314400" y="6211669"/>
            <a:ext cx="6858000" cy="646331"/>
          </a:xfrm>
          <a:prstGeom prst="rect">
            <a:avLst/>
          </a:prstGeom>
        </p:spPr>
        <p:txBody>
          <a:bodyPr wrap="square">
            <a:spAutoFit/>
          </a:bodyPr>
          <a:lstStyle/>
          <a:p>
            <a:r>
              <a:rPr lang="ru-RU" dirty="0"/>
              <a:t>https://www.researchgate.net/figure/The-Leloir-pathway-and-the-second-alternative-pathway-for-D-galactose-catabo_fig1_6543793</a:t>
            </a:r>
          </a:p>
        </p:txBody>
      </p:sp>
    </p:spTree>
    <p:extLst>
      <p:ext uri="{BB962C8B-B14F-4D97-AF65-F5344CB8AC3E}">
        <p14:creationId xmlns:p14="http://schemas.microsoft.com/office/powerpoint/2010/main" val="6822611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7544" y="-9088"/>
            <a:ext cx="8229600" cy="1143000"/>
          </a:xfrm>
        </p:spPr>
        <p:txBody>
          <a:bodyPr/>
          <a:lstStyle/>
          <a:p>
            <a:r>
              <a:rPr lang="en-US" b="1" dirty="0" err="1">
                <a:solidFill>
                  <a:srgbClr val="FF0000"/>
                </a:solidFill>
              </a:rPr>
              <a:t>Fructolysis</a:t>
            </a:r>
            <a:endParaRPr lang="en-US" b="1" dirty="0">
              <a:solidFill>
                <a:srgbClr val="FF0000"/>
              </a:solidFill>
            </a:endParaRPr>
          </a:p>
        </p:txBody>
      </p:sp>
      <p:sp>
        <p:nvSpPr>
          <p:cNvPr id="3" name="Прямоугольник 2"/>
          <p:cNvSpPr/>
          <p:nvPr/>
        </p:nvSpPr>
        <p:spPr>
          <a:xfrm>
            <a:off x="1979712" y="6381328"/>
            <a:ext cx="6336704" cy="369332"/>
          </a:xfrm>
          <a:prstGeom prst="rect">
            <a:avLst/>
          </a:prstGeom>
        </p:spPr>
        <p:txBody>
          <a:bodyPr wrap="square">
            <a:spAutoFit/>
          </a:bodyPr>
          <a:lstStyle/>
          <a:p>
            <a:r>
              <a:rPr lang="ru-RU" dirty="0"/>
              <a:t>https://microbenotes.com/fructose-metabolism/</a:t>
            </a:r>
          </a:p>
        </p:txBody>
      </p:sp>
      <p:pic>
        <p:nvPicPr>
          <p:cNvPr id="4" name="Рисунок 3"/>
          <p:cNvPicPr>
            <a:picLocks noChangeAspect="1"/>
          </p:cNvPicPr>
          <p:nvPr/>
        </p:nvPicPr>
        <p:blipFill>
          <a:blip r:embed="rId2"/>
          <a:stretch>
            <a:fillRect/>
          </a:stretch>
        </p:blipFill>
        <p:spPr>
          <a:xfrm>
            <a:off x="539552" y="1268760"/>
            <a:ext cx="8229600" cy="4320540"/>
          </a:xfrm>
          <a:prstGeom prst="rect">
            <a:avLst/>
          </a:prstGeom>
        </p:spPr>
      </p:pic>
    </p:spTree>
    <p:extLst>
      <p:ext uri="{BB962C8B-B14F-4D97-AF65-F5344CB8AC3E}">
        <p14:creationId xmlns:p14="http://schemas.microsoft.com/office/powerpoint/2010/main" val="7877356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71400"/>
            <a:ext cx="8534400" cy="666750"/>
          </a:xfrm>
        </p:spPr>
        <p:txBody>
          <a:bodyPr>
            <a:noAutofit/>
          </a:bodyPr>
          <a:lstStyle/>
          <a:p>
            <a:r>
              <a:rPr lang="en-US" sz="2400" b="1" dirty="0">
                <a:solidFill>
                  <a:srgbClr val="FF0000"/>
                </a:solidFill>
                <a:latin typeface="Arial" pitchFamily="34" charset="0"/>
                <a:cs typeface="Arial" pitchFamily="34" charset="0"/>
              </a:rPr>
              <a:t>FUNCTIONS OF CARBOHYDRATES IN THE BODY</a:t>
            </a:r>
            <a:endParaRPr lang="ru-RU" sz="2400" b="1" dirty="0">
              <a:solidFill>
                <a:srgbClr val="FF0000"/>
              </a:solidFill>
            </a:endParaRPr>
          </a:p>
        </p:txBody>
      </p:sp>
      <p:graphicFrame>
        <p:nvGraphicFramePr>
          <p:cNvPr id="4" name="Схема 3"/>
          <p:cNvGraphicFramePr/>
          <p:nvPr>
            <p:extLst/>
          </p:nvPr>
        </p:nvGraphicFramePr>
        <p:xfrm>
          <a:off x="755576" y="548680"/>
          <a:ext cx="7848872"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1" y="5269844"/>
            <a:ext cx="1266453" cy="155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85205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7544" y="-9088"/>
            <a:ext cx="8229600" cy="1143000"/>
          </a:xfrm>
        </p:spPr>
        <p:txBody>
          <a:bodyPr/>
          <a:lstStyle/>
          <a:p>
            <a:r>
              <a:rPr lang="en-US" b="1" dirty="0" err="1">
                <a:solidFill>
                  <a:srgbClr val="FF0000"/>
                </a:solidFill>
              </a:rPr>
              <a:t>Fructolysis</a:t>
            </a:r>
            <a:endParaRPr lang="en-US" b="1" dirty="0">
              <a:solidFill>
                <a:srgbClr val="FF0000"/>
              </a:solidFill>
            </a:endParaRPr>
          </a:p>
        </p:txBody>
      </p:sp>
      <p:pic>
        <p:nvPicPr>
          <p:cNvPr id="2" name="Рисунок 1"/>
          <p:cNvPicPr>
            <a:picLocks noChangeAspect="1"/>
          </p:cNvPicPr>
          <p:nvPr/>
        </p:nvPicPr>
        <p:blipFill>
          <a:blip r:embed="rId2"/>
          <a:stretch>
            <a:fillRect/>
          </a:stretch>
        </p:blipFill>
        <p:spPr>
          <a:xfrm>
            <a:off x="1331640" y="908720"/>
            <a:ext cx="6890345" cy="5572832"/>
          </a:xfrm>
          <a:prstGeom prst="rect">
            <a:avLst/>
          </a:prstGeom>
        </p:spPr>
      </p:pic>
      <p:sp>
        <p:nvSpPr>
          <p:cNvPr id="3" name="Прямоугольник 2"/>
          <p:cNvSpPr/>
          <p:nvPr/>
        </p:nvSpPr>
        <p:spPr>
          <a:xfrm>
            <a:off x="1979712" y="6381328"/>
            <a:ext cx="6336704" cy="369332"/>
          </a:xfrm>
          <a:prstGeom prst="rect">
            <a:avLst/>
          </a:prstGeom>
        </p:spPr>
        <p:txBody>
          <a:bodyPr wrap="square">
            <a:spAutoFit/>
          </a:bodyPr>
          <a:lstStyle/>
          <a:p>
            <a:r>
              <a:rPr lang="ru-RU" dirty="0"/>
              <a:t>https://microbenotes.com/fructose-metabolism/</a:t>
            </a:r>
          </a:p>
        </p:txBody>
      </p:sp>
    </p:spTree>
    <p:extLst>
      <p:ext uri="{BB962C8B-B14F-4D97-AF65-F5344CB8AC3E}">
        <p14:creationId xmlns:p14="http://schemas.microsoft.com/office/powerpoint/2010/main" val="39586347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67544" y="0"/>
            <a:ext cx="8229600" cy="778098"/>
          </a:xfrm>
        </p:spPr>
        <p:txBody>
          <a:bodyPr/>
          <a:lstStyle/>
          <a:p>
            <a:r>
              <a:rPr lang="en-GB" altLang="ru-RU" sz="3600" b="1" dirty="0" err="1" smtClean="0">
                <a:solidFill>
                  <a:srgbClr val="CC0000"/>
                </a:solidFill>
              </a:rPr>
              <a:t>Fructolysis</a:t>
            </a:r>
            <a:endParaRPr lang="ru-RU" altLang="ru-RU" sz="3600" dirty="0" smtClean="0">
              <a:solidFill>
                <a:srgbClr val="CC0000"/>
              </a:solidFill>
            </a:endParaRPr>
          </a:p>
        </p:txBody>
      </p:sp>
      <p:pic>
        <p:nvPicPr>
          <p:cNvPr id="2" name="Рисунок 1"/>
          <p:cNvPicPr>
            <a:picLocks noChangeAspect="1"/>
          </p:cNvPicPr>
          <p:nvPr/>
        </p:nvPicPr>
        <p:blipFill>
          <a:blip r:embed="rId2"/>
          <a:stretch>
            <a:fillRect/>
          </a:stretch>
        </p:blipFill>
        <p:spPr>
          <a:xfrm>
            <a:off x="777881" y="1052736"/>
            <a:ext cx="7608926" cy="4874468"/>
          </a:xfrm>
          <a:prstGeom prst="rect">
            <a:avLst/>
          </a:prstGeom>
        </p:spPr>
      </p:pic>
      <p:sp>
        <p:nvSpPr>
          <p:cNvPr id="3" name="TextBox 2"/>
          <p:cNvSpPr txBox="1"/>
          <p:nvPr/>
        </p:nvSpPr>
        <p:spPr>
          <a:xfrm>
            <a:off x="2339752" y="2564904"/>
            <a:ext cx="1512168" cy="369332"/>
          </a:xfrm>
          <a:prstGeom prst="rect">
            <a:avLst/>
          </a:prstGeom>
          <a:noFill/>
        </p:spPr>
        <p:txBody>
          <a:bodyPr wrap="square" rtlCol="0">
            <a:spAutoFit/>
          </a:bodyPr>
          <a:lstStyle/>
          <a:p>
            <a:r>
              <a:rPr lang="en-GB" dirty="0" err="1" smtClean="0"/>
              <a:t>Fructokinase</a:t>
            </a:r>
            <a:endParaRPr lang="ru-RU" dirty="0"/>
          </a:p>
        </p:txBody>
      </p:sp>
      <p:sp>
        <p:nvSpPr>
          <p:cNvPr id="6" name="TextBox 5"/>
          <p:cNvSpPr txBox="1"/>
          <p:nvPr/>
        </p:nvSpPr>
        <p:spPr>
          <a:xfrm>
            <a:off x="5436096" y="1988840"/>
            <a:ext cx="1512168" cy="369332"/>
          </a:xfrm>
          <a:prstGeom prst="rect">
            <a:avLst/>
          </a:prstGeom>
          <a:noFill/>
        </p:spPr>
        <p:txBody>
          <a:bodyPr wrap="square" rtlCol="0">
            <a:spAutoFit/>
          </a:bodyPr>
          <a:lstStyle/>
          <a:p>
            <a:r>
              <a:rPr lang="en-GB" dirty="0" smtClean="0"/>
              <a:t>Aldolase</a:t>
            </a:r>
            <a:endParaRPr lang="ru-RU" dirty="0"/>
          </a:p>
        </p:txBody>
      </p:sp>
      <p:sp>
        <p:nvSpPr>
          <p:cNvPr id="8" name="TextBox 7"/>
          <p:cNvSpPr txBox="1"/>
          <p:nvPr/>
        </p:nvSpPr>
        <p:spPr>
          <a:xfrm rot="17541673">
            <a:off x="4778400" y="3149723"/>
            <a:ext cx="1512168" cy="369332"/>
          </a:xfrm>
          <a:prstGeom prst="rect">
            <a:avLst/>
          </a:prstGeom>
          <a:noFill/>
        </p:spPr>
        <p:txBody>
          <a:bodyPr wrap="square" rtlCol="0">
            <a:spAutoFit/>
          </a:bodyPr>
          <a:lstStyle/>
          <a:p>
            <a:r>
              <a:rPr lang="en-GB" dirty="0" smtClean="0"/>
              <a:t>Aldolase</a:t>
            </a:r>
            <a:endParaRPr lang="ru-RU" dirty="0"/>
          </a:p>
        </p:txBody>
      </p:sp>
      <p:sp>
        <p:nvSpPr>
          <p:cNvPr id="9" name="TextBox 8"/>
          <p:cNvSpPr txBox="1"/>
          <p:nvPr/>
        </p:nvSpPr>
        <p:spPr>
          <a:xfrm>
            <a:off x="7630723" y="3156000"/>
            <a:ext cx="1512168" cy="923330"/>
          </a:xfrm>
          <a:prstGeom prst="rect">
            <a:avLst/>
          </a:prstGeom>
          <a:noFill/>
        </p:spPr>
        <p:txBody>
          <a:bodyPr wrap="square" rtlCol="0">
            <a:spAutoFit/>
          </a:bodyPr>
          <a:lstStyle/>
          <a:p>
            <a:r>
              <a:rPr lang="en-GB" dirty="0" smtClean="0"/>
              <a:t>Triose phosphate isomerase</a:t>
            </a:r>
            <a:endParaRPr lang="ru-RU" dirty="0"/>
          </a:p>
        </p:txBody>
      </p:sp>
    </p:spTree>
    <p:extLst>
      <p:ext uri="{BB962C8B-B14F-4D97-AF65-F5344CB8AC3E}">
        <p14:creationId xmlns:p14="http://schemas.microsoft.com/office/powerpoint/2010/main" val="16540920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67544" y="0"/>
            <a:ext cx="8229600" cy="778098"/>
          </a:xfrm>
        </p:spPr>
        <p:txBody>
          <a:bodyPr/>
          <a:lstStyle/>
          <a:p>
            <a:r>
              <a:rPr lang="en-GB" altLang="ru-RU" sz="3600" b="1" dirty="0" err="1" smtClean="0">
                <a:solidFill>
                  <a:srgbClr val="CC0000"/>
                </a:solidFill>
              </a:rPr>
              <a:t>Fructolysis</a:t>
            </a:r>
            <a:endParaRPr lang="ru-RU" altLang="ru-RU" sz="3600" dirty="0" smtClean="0">
              <a:solidFill>
                <a:srgbClr val="CC0000"/>
              </a:solidFill>
            </a:endParaRPr>
          </a:p>
        </p:txBody>
      </p:sp>
      <p:sp>
        <p:nvSpPr>
          <p:cNvPr id="2" name="Прямоугольник 1"/>
          <p:cNvSpPr/>
          <p:nvPr/>
        </p:nvSpPr>
        <p:spPr>
          <a:xfrm>
            <a:off x="460647" y="692696"/>
            <a:ext cx="8856984" cy="2585323"/>
          </a:xfrm>
          <a:prstGeom prst="rect">
            <a:avLst/>
          </a:prstGeom>
        </p:spPr>
        <p:txBody>
          <a:bodyPr wrap="square">
            <a:spAutoFit/>
          </a:bodyPr>
          <a:lstStyle/>
          <a:p>
            <a:r>
              <a:rPr lang="en-US" dirty="0"/>
              <a:t>The transition of fructose to glucose is carried out in two directions. First, fructose is activated by phosphorylation of either the 6th carbon atom with the participation of </a:t>
            </a:r>
            <a:r>
              <a:rPr lang="en-US" b="1" dirty="0"/>
              <a:t>hexokinas</a:t>
            </a:r>
            <a:r>
              <a:rPr lang="en-US" dirty="0"/>
              <a:t>e, or the 1st atom with the participation of </a:t>
            </a:r>
            <a:r>
              <a:rPr lang="en-US" b="1" dirty="0" err="1"/>
              <a:t>fructokinase</a:t>
            </a:r>
            <a:r>
              <a:rPr lang="en-US" dirty="0"/>
              <a:t>. But hexokinase has a much lower affinity for fructose and this pathway is not expressed. Fructose-6-phosphate is further isomerized and glucose-6-phosphatase cleaves off unnecessary phosphate.</a:t>
            </a:r>
          </a:p>
          <a:p>
            <a:r>
              <a:rPr lang="en-US" dirty="0"/>
              <a:t>If fructose-1-phosphate is formed, under the action of the corresponding aldolase it is converted into glyceraldehyde and </a:t>
            </a:r>
            <a:r>
              <a:rPr lang="en-US" dirty="0" err="1"/>
              <a:t>dioxyacetone</a:t>
            </a:r>
            <a:r>
              <a:rPr lang="en-US" dirty="0"/>
              <a:t> phosphate, which in further reactions are either used in glycolysis, or in gluconeogenesis reactions are converted into fructose-6-phosphate and then into glucose.</a:t>
            </a:r>
            <a:endParaRPr lang="ru-RU" dirty="0"/>
          </a:p>
        </p:txBody>
      </p:sp>
      <p:pic>
        <p:nvPicPr>
          <p:cNvPr id="3" name="Рисунок 2"/>
          <p:cNvPicPr>
            <a:picLocks noChangeAspect="1"/>
          </p:cNvPicPr>
          <p:nvPr/>
        </p:nvPicPr>
        <p:blipFill>
          <a:blip r:embed="rId2"/>
          <a:stretch>
            <a:fillRect/>
          </a:stretch>
        </p:blipFill>
        <p:spPr>
          <a:xfrm>
            <a:off x="1907704" y="3501008"/>
            <a:ext cx="5076825" cy="2762250"/>
          </a:xfrm>
          <a:prstGeom prst="rect">
            <a:avLst/>
          </a:prstGeom>
        </p:spPr>
      </p:pic>
    </p:spTree>
    <p:extLst>
      <p:ext uri="{BB962C8B-B14F-4D97-AF65-F5344CB8AC3E}">
        <p14:creationId xmlns:p14="http://schemas.microsoft.com/office/powerpoint/2010/main" val="25527681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692696"/>
            <a:ext cx="9043855" cy="5001419"/>
          </a:xfrm>
          <a:prstGeom prst="rect">
            <a:avLst/>
          </a:prstGeom>
        </p:spPr>
      </p:pic>
      <p:sp>
        <p:nvSpPr>
          <p:cNvPr id="5" name="Прямоугольник 4"/>
          <p:cNvSpPr/>
          <p:nvPr/>
        </p:nvSpPr>
        <p:spPr>
          <a:xfrm>
            <a:off x="1403648" y="6080124"/>
            <a:ext cx="5688632" cy="369332"/>
          </a:xfrm>
          <a:prstGeom prst="rect">
            <a:avLst/>
          </a:prstGeom>
        </p:spPr>
        <p:txBody>
          <a:bodyPr wrap="square">
            <a:spAutoFit/>
          </a:bodyPr>
          <a:lstStyle/>
          <a:p>
            <a:r>
              <a:rPr lang="ru-RU" dirty="0"/>
              <a:t>https://www.mdpi.com/2072-6643/9/4/335/htm</a:t>
            </a:r>
          </a:p>
        </p:txBody>
      </p:sp>
    </p:spTree>
    <p:extLst>
      <p:ext uri="{BB962C8B-B14F-4D97-AF65-F5344CB8AC3E}">
        <p14:creationId xmlns:p14="http://schemas.microsoft.com/office/powerpoint/2010/main" val="38076695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93023" y="63388"/>
            <a:ext cx="8229600" cy="1143000"/>
          </a:xfrm>
        </p:spPr>
        <p:txBody>
          <a:bodyPr/>
          <a:lstStyle/>
          <a:p>
            <a:r>
              <a:rPr lang="en-US" altLang="ru-RU" sz="3600" b="1" dirty="0">
                <a:solidFill>
                  <a:srgbClr val="CC0000"/>
                </a:solidFill>
              </a:rPr>
              <a:t>Unification of monosaccharides</a:t>
            </a:r>
            <a:endParaRPr lang="ru-RU" altLang="ru-RU" sz="3600" dirty="0" smtClean="0">
              <a:solidFill>
                <a:srgbClr val="CC0000"/>
              </a:solidFill>
            </a:endParaRPr>
          </a:p>
        </p:txBody>
      </p:sp>
      <p:sp>
        <p:nvSpPr>
          <p:cNvPr id="5" name="Прямоугольник 4"/>
          <p:cNvSpPr/>
          <p:nvPr/>
        </p:nvSpPr>
        <p:spPr>
          <a:xfrm>
            <a:off x="503367" y="1196752"/>
            <a:ext cx="8208912" cy="4832092"/>
          </a:xfrm>
          <a:prstGeom prst="rect">
            <a:avLst/>
          </a:prstGeom>
        </p:spPr>
        <p:txBody>
          <a:bodyPr wrap="square">
            <a:spAutoFit/>
          </a:bodyPr>
          <a:lstStyle/>
          <a:p>
            <a:r>
              <a:rPr lang="en-US" sz="2800" dirty="0"/>
              <a:t>transformation of galactose, fructose and mannose into glucose or its metabolites.</a:t>
            </a:r>
          </a:p>
          <a:p>
            <a:endParaRPr lang="en-US" sz="2800" dirty="0"/>
          </a:p>
          <a:p>
            <a:r>
              <a:rPr lang="en-US" sz="2800" dirty="0"/>
              <a:t>Localization: liver</a:t>
            </a:r>
          </a:p>
          <a:p>
            <a:endParaRPr lang="en-US" sz="2800" dirty="0"/>
          </a:p>
          <a:p>
            <a:r>
              <a:rPr lang="en-US" sz="2800" dirty="0"/>
              <a:t>Collector value (collective): various </a:t>
            </a:r>
            <a:r>
              <a:rPr lang="en-US" sz="2800" dirty="0" smtClean="0"/>
              <a:t>MSs </a:t>
            </a:r>
            <a:r>
              <a:rPr lang="en-US" sz="2800" dirty="0"/>
              <a:t>are converted into glucose - the main structural unit from which all the most important polysaccharides (fiber, starch, glycogen) and oligosaccharides (sucrose, lactose and maltose) are built, only glucose penetrates the BBB and provides energy to all tissues, including neurons</a:t>
            </a:r>
            <a:endParaRPr lang="ru-RU" sz="2800" dirty="0"/>
          </a:p>
        </p:txBody>
      </p:sp>
    </p:spTree>
    <p:extLst>
      <p:ext uri="{BB962C8B-B14F-4D97-AF65-F5344CB8AC3E}">
        <p14:creationId xmlns:p14="http://schemas.microsoft.com/office/powerpoint/2010/main" val="32381854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611560" y="404664"/>
            <a:ext cx="7272808" cy="5697987"/>
          </a:xfrm>
          <a:prstGeom prst="rect">
            <a:avLst/>
          </a:prstGeom>
        </p:spPr>
      </p:pic>
    </p:spTree>
    <p:extLst>
      <p:ext uri="{BB962C8B-B14F-4D97-AF65-F5344CB8AC3E}">
        <p14:creationId xmlns:p14="http://schemas.microsoft.com/office/powerpoint/2010/main" val="27803892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7544" y="0"/>
            <a:ext cx="8229600" cy="720080"/>
          </a:xfrm>
        </p:spPr>
        <p:txBody>
          <a:bodyPr>
            <a:normAutofit/>
          </a:bodyPr>
          <a:lstStyle/>
          <a:p>
            <a:r>
              <a:rPr lang="en-US" altLang="ru-RU" sz="2800" b="1" dirty="0">
                <a:solidFill>
                  <a:srgbClr val="CC0000"/>
                </a:solidFill>
              </a:rPr>
              <a:t>The role of the liver in carbohydrate metabolism</a:t>
            </a:r>
            <a:endParaRPr lang="ru-RU" altLang="ru-RU" sz="2800" dirty="0" smtClean="0">
              <a:solidFill>
                <a:srgbClr val="CC0000"/>
              </a:solidFill>
            </a:endParaRPr>
          </a:p>
        </p:txBody>
      </p:sp>
      <p:graphicFrame>
        <p:nvGraphicFramePr>
          <p:cNvPr id="3" name="Схема 2"/>
          <p:cNvGraphicFramePr/>
          <p:nvPr>
            <p:extLst>
              <p:ext uri="{D42A27DB-BD31-4B8C-83A1-F6EECF244321}">
                <p14:modId xmlns:p14="http://schemas.microsoft.com/office/powerpoint/2010/main" val="1965864425"/>
              </p:ext>
            </p:extLst>
          </p:nvPr>
        </p:nvGraphicFramePr>
        <p:xfrm>
          <a:off x="-108520" y="404664"/>
          <a:ext cx="9252520" cy="6552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26211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260648"/>
            <a:ext cx="8640960" cy="2246769"/>
          </a:xfrm>
          <a:prstGeom prst="rect">
            <a:avLst/>
          </a:prstGeom>
          <a:noFill/>
        </p:spPr>
        <p:txBody>
          <a:bodyPr wrap="square" rtlCol="0">
            <a:spAutoFit/>
          </a:bodyPr>
          <a:lstStyle/>
          <a:p>
            <a:r>
              <a:rPr lang="en-US" sz="2800" b="1" dirty="0">
                <a:solidFill>
                  <a:srgbClr val="CC0000"/>
                </a:solidFill>
                <a:latin typeface="Times New Roman" panose="02020603050405020304" pitchFamily="18" charset="0"/>
                <a:cs typeface="Times New Roman" panose="02020603050405020304" pitchFamily="18" charset="0"/>
              </a:rPr>
              <a:t>Absorptive period (period of digestion, resorption, absorption, postprandial </a:t>
            </a:r>
            <a:r>
              <a:rPr lang="en-US" sz="2800" b="1" dirty="0" smtClean="0">
                <a:solidFill>
                  <a:srgbClr val="CC0000"/>
                </a:solidFill>
                <a:latin typeface="Times New Roman" panose="02020603050405020304" pitchFamily="18" charset="0"/>
                <a:cs typeface="Times New Roman" panose="02020603050405020304" pitchFamily="18" charset="0"/>
              </a:rPr>
              <a:t>period, fed period </a:t>
            </a:r>
            <a:r>
              <a:rPr lang="en-US" sz="2800" b="1" dirty="0">
                <a:solidFill>
                  <a:srgbClr val="CC0000"/>
                </a:solidFill>
                <a:latin typeface="Times New Roman" panose="02020603050405020304" pitchFamily="18" charset="0"/>
                <a:cs typeface="Times New Roman" panose="02020603050405020304" pitchFamily="18" charset="0"/>
              </a:rPr>
              <a:t>- after eating) - the state of the body after eating (10-15 hours from the day).</a:t>
            </a:r>
          </a:p>
          <a:p>
            <a:r>
              <a:rPr lang="en-US" sz="2800" b="1" dirty="0">
                <a:solidFill>
                  <a:srgbClr val="CC0000"/>
                </a:solidFill>
                <a:latin typeface="Times New Roman" panose="02020603050405020304" pitchFamily="18" charset="0"/>
                <a:cs typeface="Times New Roman" panose="02020603050405020304" pitchFamily="18" charset="0"/>
              </a:rPr>
              <a:t>In this case, the following occurs sequentially:</a:t>
            </a:r>
            <a:endParaRPr lang="ru-RU" sz="2800" dirty="0" smtClean="0">
              <a:latin typeface="Times New Roman" panose="02020603050405020304" pitchFamily="18" charset="0"/>
              <a:cs typeface="Times New Roman" panose="02020603050405020304" pitchFamily="18" charset="0"/>
            </a:endParaRPr>
          </a:p>
        </p:txBody>
      </p:sp>
      <p:sp>
        <p:nvSpPr>
          <p:cNvPr id="5" name="TextBox 4"/>
          <p:cNvSpPr txBox="1"/>
          <p:nvPr/>
        </p:nvSpPr>
        <p:spPr>
          <a:xfrm>
            <a:off x="251520" y="2598003"/>
            <a:ext cx="8568952"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 Increased blood glucose concentration (alimentary hyperglycemia)</a:t>
            </a:r>
            <a:endParaRPr lang="ru-RU"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51520" y="3426673"/>
            <a:ext cx="734481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 Secretion of insulin by the pancreas</a:t>
            </a:r>
            <a:endParaRPr lang="ru-RU"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57581" y="3888338"/>
            <a:ext cx="546623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3) Utilization of glucose by tissues:</a:t>
            </a:r>
            <a:endParaRPr lang="ru-RU"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63243" y="4350003"/>
            <a:ext cx="4412813"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Glycogen synthesis (glycogenesis)</a:t>
            </a:r>
          </a:p>
          <a:p>
            <a:r>
              <a:rPr lang="en-US" sz="2400" dirty="0">
                <a:latin typeface="Times New Roman" panose="02020603050405020304" pitchFamily="18" charset="0"/>
                <a:cs typeface="Times New Roman" panose="02020603050405020304" pitchFamily="18" charset="0"/>
              </a:rPr>
              <a:t>b) Glycolysis</a:t>
            </a:r>
          </a:p>
          <a:p>
            <a:r>
              <a:rPr lang="en-US" sz="2400" dirty="0">
                <a:latin typeface="Times New Roman" panose="02020603050405020304" pitchFamily="18" charset="0"/>
                <a:cs typeface="Times New Roman" panose="02020603050405020304" pitchFamily="18" charset="0"/>
              </a:rPr>
              <a:t>c) Pentose-phosphate pathway</a:t>
            </a:r>
            <a:endParaRPr lang="ru-RU"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14018" y="5919663"/>
            <a:ext cx="72198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4) Decrease in glucose concentration to normal</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07540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57200" y="2045910"/>
            <a:ext cx="8229600" cy="3634542"/>
          </a:xfrm>
          <a:prstGeom prst="rect">
            <a:avLst/>
          </a:prstGeom>
        </p:spPr>
      </p:pic>
    </p:spTree>
    <p:extLst>
      <p:ext uri="{BB962C8B-B14F-4D97-AF65-F5344CB8AC3E}">
        <p14:creationId xmlns:p14="http://schemas.microsoft.com/office/powerpoint/2010/main" val="15328041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189" y="81153"/>
            <a:ext cx="8702271" cy="2246769"/>
          </a:xfrm>
          <a:prstGeom prst="rect">
            <a:avLst/>
          </a:prstGeom>
          <a:noFill/>
        </p:spPr>
        <p:txBody>
          <a:bodyPr wrap="square" rtlCol="0">
            <a:spAutoFit/>
          </a:bodyPr>
          <a:lstStyle/>
          <a:p>
            <a:r>
              <a:rPr lang="en-US" sz="2800" b="1" dirty="0">
                <a:solidFill>
                  <a:srgbClr val="CC0000"/>
                </a:solidFill>
                <a:latin typeface="Times New Roman" panose="02020603050405020304" pitchFamily="18" charset="0"/>
                <a:cs typeface="Times New Roman" panose="02020603050405020304" pitchFamily="18" charset="0"/>
              </a:rPr>
              <a:t>Post-absorption period (post-resorption period, </a:t>
            </a:r>
            <a:r>
              <a:rPr lang="en-US" sz="2800" b="1" dirty="0" err="1" smtClean="0">
                <a:solidFill>
                  <a:srgbClr val="CC0000"/>
                </a:solidFill>
                <a:latin typeface="Times New Roman" panose="02020603050405020304" pitchFamily="18" charset="0"/>
                <a:cs typeface="Times New Roman" panose="02020603050405020304" pitchFamily="18" charset="0"/>
              </a:rPr>
              <a:t>preprandial</a:t>
            </a:r>
            <a:r>
              <a:rPr lang="en-US" sz="2800" b="1" dirty="0" smtClean="0">
                <a:solidFill>
                  <a:srgbClr val="CC0000"/>
                </a:solidFill>
                <a:latin typeface="Times New Roman" panose="02020603050405020304" pitchFamily="18" charset="0"/>
                <a:cs typeface="Times New Roman" panose="02020603050405020304" pitchFamily="18" charset="0"/>
              </a:rPr>
              <a:t>, fasted period, starvation </a:t>
            </a:r>
            <a:r>
              <a:rPr lang="en-US" sz="2800" b="1" dirty="0">
                <a:solidFill>
                  <a:srgbClr val="CC0000"/>
                </a:solidFill>
                <a:latin typeface="Times New Roman" panose="02020603050405020304" pitchFamily="18" charset="0"/>
                <a:cs typeface="Times New Roman" panose="02020603050405020304" pitchFamily="18" charset="0"/>
              </a:rPr>
              <a:t>- before meals, on an empty stomach) - the state of the body between meals (the rest of the day, goes into fasting).</a:t>
            </a:r>
          </a:p>
          <a:p>
            <a:r>
              <a:rPr lang="en-US" sz="2800" b="1" dirty="0">
                <a:solidFill>
                  <a:srgbClr val="CC0000"/>
                </a:solidFill>
                <a:latin typeface="Times New Roman" panose="02020603050405020304" pitchFamily="18" charset="0"/>
                <a:cs typeface="Times New Roman" panose="02020603050405020304" pitchFamily="18" charset="0"/>
              </a:rPr>
              <a:t>In this case, the following occurs sequentially:</a:t>
            </a:r>
            <a:endParaRPr lang="ru-RU" sz="2800" dirty="0" smtClean="0">
              <a:latin typeface="Times New Roman" panose="02020603050405020304" pitchFamily="18" charset="0"/>
              <a:cs typeface="Times New Roman" panose="02020603050405020304" pitchFamily="18" charset="0"/>
            </a:endParaRPr>
          </a:p>
        </p:txBody>
      </p:sp>
      <p:sp>
        <p:nvSpPr>
          <p:cNvPr id="6" name="TextBox 5"/>
          <p:cNvSpPr txBox="1"/>
          <p:nvPr/>
        </p:nvSpPr>
        <p:spPr>
          <a:xfrm>
            <a:off x="202189" y="2563872"/>
            <a:ext cx="89098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 Decrease in blood glucose concentration (hypoglycemia)</a:t>
            </a:r>
            <a:endParaRPr lang="ru-RU"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49623" y="3025537"/>
            <a:ext cx="546623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 Secretion of glucagon by the pancreas</a:t>
            </a:r>
            <a:endParaRPr lang="ru-RU"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49623" y="3815842"/>
            <a:ext cx="469302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3) Formation of glucose in the liver:</a:t>
            </a:r>
            <a:endParaRPr lang="ru-RU" sz="2400" dirty="0" smtClean="0">
              <a:latin typeface="Times New Roman" panose="02020603050405020304" pitchFamily="18" charset="0"/>
              <a:cs typeface="Times New Roman" panose="02020603050405020304" pitchFamily="18" charset="0"/>
            </a:endParaRPr>
          </a:p>
        </p:txBody>
      </p:sp>
      <p:sp>
        <p:nvSpPr>
          <p:cNvPr id="10" name="TextBox 9"/>
          <p:cNvSpPr txBox="1"/>
          <p:nvPr/>
        </p:nvSpPr>
        <p:spPr>
          <a:xfrm>
            <a:off x="437029" y="4221088"/>
            <a:ext cx="4605619" cy="193899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Breakdown of glycogen (</a:t>
            </a:r>
            <a:r>
              <a:rPr lang="en-US" sz="2400" dirty="0" err="1">
                <a:latin typeface="Times New Roman" panose="02020603050405020304" pitchFamily="18" charset="0"/>
                <a:cs typeface="Times New Roman" panose="02020603050405020304" pitchFamily="18" charset="0"/>
              </a:rPr>
              <a:t>glycogenolysis</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b) Synthesis of glucose de novo (gluconeogenesis) from amino acids and glycerol.</a:t>
            </a:r>
            <a:endParaRPr lang="ru-RU" sz="2400" dirty="0" smtClean="0">
              <a:latin typeface="Times New Roman" panose="02020603050405020304" pitchFamily="18" charset="0"/>
              <a:cs typeface="Times New Roman" panose="02020603050405020304" pitchFamily="18" charset="0"/>
            </a:endParaRPr>
          </a:p>
        </p:txBody>
      </p:sp>
      <p:sp>
        <p:nvSpPr>
          <p:cNvPr id="11" name="TextBox 10"/>
          <p:cNvSpPr txBox="1"/>
          <p:nvPr/>
        </p:nvSpPr>
        <p:spPr>
          <a:xfrm>
            <a:off x="214856" y="6162801"/>
            <a:ext cx="724671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4) Maintaining normal glucose concentration</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24056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17695" r="-1593"/>
          <a:stretch/>
        </p:blipFill>
        <p:spPr bwMode="auto">
          <a:xfrm>
            <a:off x="0" y="620688"/>
            <a:ext cx="9180512"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8795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611560" y="1844824"/>
            <a:ext cx="8229600" cy="3439691"/>
          </a:xfrm>
          <a:prstGeom prst="rect">
            <a:avLst/>
          </a:prstGeom>
        </p:spPr>
      </p:pic>
    </p:spTree>
    <p:extLst>
      <p:ext uri="{BB962C8B-B14F-4D97-AF65-F5344CB8AC3E}">
        <p14:creationId xmlns:p14="http://schemas.microsoft.com/office/powerpoint/2010/main" val="37458367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rgbClr val="FF0000"/>
                </a:solidFill>
              </a:rPr>
              <a:t>Glycogen </a:t>
            </a:r>
            <a:r>
              <a:rPr lang="en-US" b="1" dirty="0">
                <a:solidFill>
                  <a:srgbClr val="FF0000"/>
                </a:solidFill>
              </a:rPr>
              <a:t>metabolism</a:t>
            </a:r>
            <a:endParaRPr lang="ru-RU" b="1" dirty="0">
              <a:solidFill>
                <a:srgbClr val="FF0000"/>
              </a:solidFill>
            </a:endParaRPr>
          </a:p>
        </p:txBody>
      </p:sp>
      <p:pic>
        <p:nvPicPr>
          <p:cNvPr id="6" name="Объект 5"/>
          <p:cNvPicPr>
            <a:picLocks noGrp="1" noChangeAspect="1"/>
          </p:cNvPicPr>
          <p:nvPr>
            <p:ph idx="1"/>
          </p:nvPr>
        </p:nvPicPr>
        <p:blipFill>
          <a:blip r:embed="rId2"/>
          <a:stretch>
            <a:fillRect/>
          </a:stretch>
        </p:blipFill>
        <p:spPr>
          <a:xfrm>
            <a:off x="1587172" y="1340768"/>
            <a:ext cx="5969655" cy="5225438"/>
          </a:xfrm>
          <a:prstGeom prst="rect">
            <a:avLst/>
          </a:prstGeom>
        </p:spPr>
      </p:pic>
    </p:spTree>
    <p:extLst>
      <p:ext uri="{BB962C8B-B14F-4D97-AF65-F5344CB8AC3E}">
        <p14:creationId xmlns:p14="http://schemas.microsoft.com/office/powerpoint/2010/main" val="13741081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rgbClr val="FF0000"/>
                </a:solidFill>
              </a:rPr>
              <a:t>Glycogen </a:t>
            </a:r>
            <a:r>
              <a:rPr lang="en-US" b="1" dirty="0">
                <a:solidFill>
                  <a:srgbClr val="FF0000"/>
                </a:solidFill>
              </a:rPr>
              <a:t>metabolism</a:t>
            </a:r>
            <a:endParaRPr lang="ru-RU" b="1" dirty="0">
              <a:solidFill>
                <a:srgbClr val="FF0000"/>
              </a:solidFill>
            </a:endParaRPr>
          </a:p>
        </p:txBody>
      </p:sp>
      <p:pic>
        <p:nvPicPr>
          <p:cNvPr id="4" name="Объект 3"/>
          <p:cNvPicPr>
            <a:picLocks noGrp="1" noChangeAspect="1"/>
          </p:cNvPicPr>
          <p:nvPr>
            <p:ph idx="1"/>
          </p:nvPr>
        </p:nvPicPr>
        <p:blipFill rotWithShape="1">
          <a:blip r:embed="rId2"/>
          <a:srcRect t="10412" r="13466" b="18007"/>
          <a:stretch/>
        </p:blipFill>
        <p:spPr>
          <a:xfrm>
            <a:off x="1619672" y="1417638"/>
            <a:ext cx="5798957" cy="3960440"/>
          </a:xfrm>
          <a:prstGeom prst="rect">
            <a:avLst/>
          </a:prstGeom>
        </p:spPr>
      </p:pic>
    </p:spTree>
    <p:extLst>
      <p:ext uri="{BB962C8B-B14F-4D97-AF65-F5344CB8AC3E}">
        <p14:creationId xmlns:p14="http://schemas.microsoft.com/office/powerpoint/2010/main" val="3366466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8313" y="765175"/>
            <a:ext cx="8229600" cy="1143000"/>
          </a:xfrm>
        </p:spPr>
        <p:txBody>
          <a:bodyPr/>
          <a:lstStyle/>
          <a:p>
            <a:r>
              <a:rPr lang="en-US" altLang="ru-RU" sz="4000" b="1" dirty="0">
                <a:solidFill>
                  <a:srgbClr val="CC0000"/>
                </a:solidFill>
              </a:rPr>
              <a:t>Glucose activation:</a:t>
            </a:r>
            <a:endParaRPr lang="ru-RU" altLang="ru-RU" sz="4000" b="1" dirty="0" smtClean="0">
              <a:solidFill>
                <a:srgbClr val="CC0000"/>
              </a:solidFill>
            </a:endParaRPr>
          </a:p>
        </p:txBody>
      </p:sp>
      <p:sp>
        <p:nvSpPr>
          <p:cNvPr id="17411" name="AutoShape 4"/>
          <p:cNvSpPr>
            <a:spLocks noChangeArrowheads="1"/>
          </p:cNvSpPr>
          <p:nvPr/>
        </p:nvSpPr>
        <p:spPr bwMode="auto">
          <a:xfrm>
            <a:off x="1116013" y="3363913"/>
            <a:ext cx="1727200" cy="719137"/>
          </a:xfrm>
          <a:prstGeom prst="flowChartPreparation">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800"/>
          </a:p>
        </p:txBody>
      </p:sp>
      <p:sp>
        <p:nvSpPr>
          <p:cNvPr id="17412" name="Text Box 5"/>
          <p:cNvSpPr txBox="1">
            <a:spLocks noChangeArrowheads="1"/>
          </p:cNvSpPr>
          <p:nvPr/>
        </p:nvSpPr>
        <p:spPr bwMode="auto">
          <a:xfrm>
            <a:off x="2339975" y="3213100"/>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dirty="0">
                <a:cs typeface="Arial" pitchFamily="34" charset="0"/>
              </a:rPr>
              <a:t>O</a:t>
            </a:r>
            <a:endParaRPr lang="ru-RU" altLang="ru-RU" sz="1800" b="1" dirty="0">
              <a:cs typeface="Arial" pitchFamily="34" charset="0"/>
            </a:endParaRPr>
          </a:p>
        </p:txBody>
      </p:sp>
      <p:sp>
        <p:nvSpPr>
          <p:cNvPr id="17413" name="Line 6"/>
          <p:cNvSpPr>
            <a:spLocks noChangeShapeType="1"/>
          </p:cNvSpPr>
          <p:nvPr/>
        </p:nvSpPr>
        <p:spPr bwMode="auto">
          <a:xfrm flipV="1">
            <a:off x="1116013" y="3432175"/>
            <a:ext cx="0" cy="579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7414" name="Line 7"/>
          <p:cNvSpPr>
            <a:spLocks noChangeShapeType="1"/>
          </p:cNvSpPr>
          <p:nvPr/>
        </p:nvSpPr>
        <p:spPr bwMode="auto">
          <a:xfrm flipV="1">
            <a:off x="2482850" y="3938588"/>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7415" name="Line 8"/>
          <p:cNvSpPr>
            <a:spLocks noChangeShapeType="1"/>
          </p:cNvSpPr>
          <p:nvPr/>
        </p:nvSpPr>
        <p:spPr bwMode="auto">
          <a:xfrm flipV="1">
            <a:off x="2843213" y="3363913"/>
            <a:ext cx="0" cy="579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7416" name="Text Box 9"/>
          <p:cNvSpPr txBox="1">
            <a:spLocks noChangeArrowheads="1"/>
          </p:cNvSpPr>
          <p:nvPr/>
        </p:nvSpPr>
        <p:spPr bwMode="auto">
          <a:xfrm>
            <a:off x="2700338" y="3068638"/>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H</a:t>
            </a:r>
            <a:endParaRPr lang="ru-RU" altLang="ru-RU" sz="1800" b="1">
              <a:cs typeface="Arial" pitchFamily="34" charset="0"/>
            </a:endParaRPr>
          </a:p>
        </p:txBody>
      </p:sp>
      <p:sp>
        <p:nvSpPr>
          <p:cNvPr id="17417" name="Text Box 10"/>
          <p:cNvSpPr txBox="1">
            <a:spLocks noChangeArrowheads="1"/>
          </p:cNvSpPr>
          <p:nvPr/>
        </p:nvSpPr>
        <p:spPr bwMode="auto">
          <a:xfrm>
            <a:off x="2700338" y="3938588"/>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OH</a:t>
            </a:r>
            <a:endParaRPr lang="ru-RU" altLang="ru-RU" sz="1800" b="1">
              <a:cs typeface="Arial" pitchFamily="34" charset="0"/>
            </a:endParaRPr>
          </a:p>
        </p:txBody>
      </p:sp>
      <p:sp>
        <p:nvSpPr>
          <p:cNvPr id="17418" name="Text Box 11"/>
          <p:cNvSpPr txBox="1">
            <a:spLocks noChangeArrowheads="1"/>
          </p:cNvSpPr>
          <p:nvPr/>
        </p:nvSpPr>
        <p:spPr bwMode="auto">
          <a:xfrm>
            <a:off x="2339975" y="357187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H</a:t>
            </a:r>
            <a:endParaRPr lang="ru-RU" altLang="ru-RU" sz="1800" b="1">
              <a:cs typeface="Arial" pitchFamily="34" charset="0"/>
            </a:endParaRPr>
          </a:p>
        </p:txBody>
      </p:sp>
      <p:sp>
        <p:nvSpPr>
          <p:cNvPr id="17419" name="Text Box 12"/>
          <p:cNvSpPr txBox="1">
            <a:spLocks noChangeArrowheads="1"/>
          </p:cNvSpPr>
          <p:nvPr/>
        </p:nvSpPr>
        <p:spPr bwMode="auto">
          <a:xfrm>
            <a:off x="2339975" y="422751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OH</a:t>
            </a:r>
            <a:endParaRPr lang="ru-RU" altLang="ru-RU" sz="1800" b="1">
              <a:cs typeface="Arial" pitchFamily="34" charset="0"/>
            </a:endParaRPr>
          </a:p>
        </p:txBody>
      </p:sp>
      <p:sp>
        <p:nvSpPr>
          <p:cNvPr id="17420" name="Line 13"/>
          <p:cNvSpPr>
            <a:spLocks noChangeShapeType="1"/>
          </p:cNvSpPr>
          <p:nvPr/>
        </p:nvSpPr>
        <p:spPr bwMode="auto">
          <a:xfrm flipV="1">
            <a:off x="1474788" y="3938588"/>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7421" name="Line 14"/>
          <p:cNvSpPr>
            <a:spLocks noChangeShapeType="1"/>
          </p:cNvSpPr>
          <p:nvPr/>
        </p:nvSpPr>
        <p:spPr bwMode="auto">
          <a:xfrm flipV="1">
            <a:off x="1474788" y="2930525"/>
            <a:ext cx="0" cy="574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7422" name="Text Box 15"/>
          <p:cNvSpPr txBox="1">
            <a:spLocks noChangeArrowheads="1"/>
          </p:cNvSpPr>
          <p:nvPr/>
        </p:nvSpPr>
        <p:spPr bwMode="auto">
          <a:xfrm>
            <a:off x="1331913" y="3573463"/>
            <a:ext cx="647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ru-RU" altLang="ru-RU" sz="1800" b="1">
                <a:cs typeface="Arial" pitchFamily="34" charset="0"/>
              </a:rPr>
              <a:t>ОН</a:t>
            </a:r>
          </a:p>
        </p:txBody>
      </p:sp>
      <p:sp>
        <p:nvSpPr>
          <p:cNvPr id="17423" name="Text Box 16"/>
          <p:cNvSpPr txBox="1">
            <a:spLocks noChangeArrowheads="1"/>
          </p:cNvSpPr>
          <p:nvPr/>
        </p:nvSpPr>
        <p:spPr bwMode="auto">
          <a:xfrm>
            <a:off x="1331913" y="422751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H</a:t>
            </a:r>
            <a:endParaRPr lang="ru-RU" altLang="ru-RU" sz="1800" b="1">
              <a:cs typeface="Arial" pitchFamily="34" charset="0"/>
            </a:endParaRPr>
          </a:p>
        </p:txBody>
      </p:sp>
      <p:sp>
        <p:nvSpPr>
          <p:cNvPr id="17424" name="Text Box 17"/>
          <p:cNvSpPr txBox="1">
            <a:spLocks noChangeArrowheads="1"/>
          </p:cNvSpPr>
          <p:nvPr/>
        </p:nvSpPr>
        <p:spPr bwMode="auto">
          <a:xfrm>
            <a:off x="900113" y="300355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H</a:t>
            </a:r>
            <a:endParaRPr lang="ru-RU" altLang="ru-RU" sz="1800" b="1">
              <a:cs typeface="Arial" pitchFamily="34" charset="0"/>
            </a:endParaRPr>
          </a:p>
        </p:txBody>
      </p:sp>
      <p:sp>
        <p:nvSpPr>
          <p:cNvPr id="17425" name="Text Box 18"/>
          <p:cNvSpPr txBox="1">
            <a:spLocks noChangeArrowheads="1"/>
          </p:cNvSpPr>
          <p:nvPr/>
        </p:nvSpPr>
        <p:spPr bwMode="auto">
          <a:xfrm>
            <a:off x="755650" y="401161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HO</a:t>
            </a:r>
            <a:endParaRPr lang="ru-RU" altLang="ru-RU" sz="1800" b="1">
              <a:cs typeface="Arial" pitchFamily="34" charset="0"/>
            </a:endParaRPr>
          </a:p>
        </p:txBody>
      </p:sp>
      <p:sp>
        <p:nvSpPr>
          <p:cNvPr id="17426" name="Text Box 19"/>
          <p:cNvSpPr txBox="1">
            <a:spLocks noChangeArrowheads="1"/>
          </p:cNvSpPr>
          <p:nvPr/>
        </p:nvSpPr>
        <p:spPr bwMode="auto">
          <a:xfrm>
            <a:off x="1258888" y="2498725"/>
            <a:ext cx="18716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CH</a:t>
            </a:r>
            <a:r>
              <a:rPr lang="en-US" altLang="ru-RU" sz="1800" b="1" baseline="-25000">
                <a:cs typeface="Arial" pitchFamily="34" charset="0"/>
              </a:rPr>
              <a:t>2</a:t>
            </a:r>
            <a:r>
              <a:rPr lang="en-US" altLang="ru-RU" sz="1800" b="1">
                <a:cs typeface="Arial" pitchFamily="34" charset="0"/>
              </a:rPr>
              <a:t> - OH</a:t>
            </a:r>
            <a:endParaRPr lang="ru-RU" altLang="ru-RU" sz="1800" b="1" baseline="-25000">
              <a:cs typeface="Arial" pitchFamily="34" charset="0"/>
            </a:endParaRPr>
          </a:p>
        </p:txBody>
      </p:sp>
      <p:sp>
        <p:nvSpPr>
          <p:cNvPr id="17427" name="Text Box 20"/>
          <p:cNvSpPr txBox="1">
            <a:spLocks noChangeArrowheads="1"/>
          </p:cNvSpPr>
          <p:nvPr/>
        </p:nvSpPr>
        <p:spPr bwMode="auto">
          <a:xfrm>
            <a:off x="1187450" y="4875213"/>
            <a:ext cx="1512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2400" b="1" dirty="0">
                <a:solidFill>
                  <a:srgbClr val="FF6565"/>
                </a:solidFill>
                <a:cs typeface="Arial" pitchFamily="34" charset="0"/>
              </a:rPr>
              <a:t>Glucose</a:t>
            </a:r>
            <a:endParaRPr lang="ru-RU" altLang="ru-RU" sz="2400" b="1" dirty="0">
              <a:solidFill>
                <a:srgbClr val="FF6565"/>
              </a:solidFill>
              <a:cs typeface="Arial" pitchFamily="34" charset="0"/>
            </a:endParaRPr>
          </a:p>
        </p:txBody>
      </p:sp>
      <p:sp>
        <p:nvSpPr>
          <p:cNvPr id="17428" name="AutoShape 21"/>
          <p:cNvSpPr>
            <a:spLocks noChangeArrowheads="1"/>
          </p:cNvSpPr>
          <p:nvPr/>
        </p:nvSpPr>
        <p:spPr bwMode="auto">
          <a:xfrm>
            <a:off x="5868988" y="3284538"/>
            <a:ext cx="1727200" cy="719137"/>
          </a:xfrm>
          <a:prstGeom prst="flowChartPreparation">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800"/>
          </a:p>
        </p:txBody>
      </p:sp>
      <p:sp>
        <p:nvSpPr>
          <p:cNvPr id="17429" name="Text Box 22"/>
          <p:cNvSpPr txBox="1">
            <a:spLocks noChangeArrowheads="1"/>
          </p:cNvSpPr>
          <p:nvPr/>
        </p:nvSpPr>
        <p:spPr bwMode="auto">
          <a:xfrm>
            <a:off x="7092950" y="313372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O</a:t>
            </a:r>
            <a:endParaRPr lang="ru-RU" altLang="ru-RU" sz="1800" b="1">
              <a:cs typeface="Arial" pitchFamily="34" charset="0"/>
            </a:endParaRPr>
          </a:p>
        </p:txBody>
      </p:sp>
      <p:sp>
        <p:nvSpPr>
          <p:cNvPr id="17430" name="Line 23"/>
          <p:cNvSpPr>
            <a:spLocks noChangeShapeType="1"/>
          </p:cNvSpPr>
          <p:nvPr/>
        </p:nvSpPr>
        <p:spPr bwMode="auto">
          <a:xfrm flipV="1">
            <a:off x="5868988" y="3352800"/>
            <a:ext cx="0" cy="579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7431" name="Line 24"/>
          <p:cNvSpPr>
            <a:spLocks noChangeShapeType="1"/>
          </p:cNvSpPr>
          <p:nvPr/>
        </p:nvSpPr>
        <p:spPr bwMode="auto">
          <a:xfrm flipV="1">
            <a:off x="7235825" y="3859213"/>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7432" name="Line 25"/>
          <p:cNvSpPr>
            <a:spLocks noChangeShapeType="1"/>
          </p:cNvSpPr>
          <p:nvPr/>
        </p:nvSpPr>
        <p:spPr bwMode="auto">
          <a:xfrm flipV="1">
            <a:off x="7596188" y="3284538"/>
            <a:ext cx="0" cy="579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7433" name="Text Box 26"/>
          <p:cNvSpPr txBox="1">
            <a:spLocks noChangeArrowheads="1"/>
          </p:cNvSpPr>
          <p:nvPr/>
        </p:nvSpPr>
        <p:spPr bwMode="auto">
          <a:xfrm>
            <a:off x="7453313" y="298926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H</a:t>
            </a:r>
            <a:endParaRPr lang="ru-RU" altLang="ru-RU" sz="1800" b="1">
              <a:cs typeface="Arial" pitchFamily="34" charset="0"/>
            </a:endParaRPr>
          </a:p>
        </p:txBody>
      </p:sp>
      <p:sp>
        <p:nvSpPr>
          <p:cNvPr id="17434" name="Text Box 27"/>
          <p:cNvSpPr txBox="1">
            <a:spLocks noChangeArrowheads="1"/>
          </p:cNvSpPr>
          <p:nvPr/>
        </p:nvSpPr>
        <p:spPr bwMode="auto">
          <a:xfrm>
            <a:off x="7453313" y="3859213"/>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OH</a:t>
            </a:r>
            <a:endParaRPr lang="ru-RU" altLang="ru-RU" sz="1800" b="1">
              <a:cs typeface="Arial" pitchFamily="34" charset="0"/>
            </a:endParaRPr>
          </a:p>
        </p:txBody>
      </p:sp>
      <p:sp>
        <p:nvSpPr>
          <p:cNvPr id="17435" name="Text Box 28"/>
          <p:cNvSpPr txBox="1">
            <a:spLocks noChangeArrowheads="1"/>
          </p:cNvSpPr>
          <p:nvPr/>
        </p:nvSpPr>
        <p:spPr bwMode="auto">
          <a:xfrm>
            <a:off x="7092950" y="3492500"/>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H</a:t>
            </a:r>
            <a:endParaRPr lang="ru-RU" altLang="ru-RU" sz="1800" b="1">
              <a:cs typeface="Arial" pitchFamily="34" charset="0"/>
            </a:endParaRPr>
          </a:p>
        </p:txBody>
      </p:sp>
      <p:sp>
        <p:nvSpPr>
          <p:cNvPr id="17436" name="Text Box 29"/>
          <p:cNvSpPr txBox="1">
            <a:spLocks noChangeArrowheads="1"/>
          </p:cNvSpPr>
          <p:nvPr/>
        </p:nvSpPr>
        <p:spPr bwMode="auto">
          <a:xfrm>
            <a:off x="7092950" y="4148138"/>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OH</a:t>
            </a:r>
            <a:endParaRPr lang="ru-RU" altLang="ru-RU" sz="1800" b="1">
              <a:cs typeface="Arial" pitchFamily="34" charset="0"/>
            </a:endParaRPr>
          </a:p>
        </p:txBody>
      </p:sp>
      <p:sp>
        <p:nvSpPr>
          <p:cNvPr id="17437" name="Line 30"/>
          <p:cNvSpPr>
            <a:spLocks noChangeShapeType="1"/>
          </p:cNvSpPr>
          <p:nvPr/>
        </p:nvSpPr>
        <p:spPr bwMode="auto">
          <a:xfrm flipV="1">
            <a:off x="6227763" y="3859213"/>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7438" name="Line 31"/>
          <p:cNvSpPr>
            <a:spLocks noChangeShapeType="1"/>
          </p:cNvSpPr>
          <p:nvPr/>
        </p:nvSpPr>
        <p:spPr bwMode="auto">
          <a:xfrm flipV="1">
            <a:off x="6227763" y="2851150"/>
            <a:ext cx="0" cy="574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7439" name="Text Box 32"/>
          <p:cNvSpPr txBox="1">
            <a:spLocks noChangeArrowheads="1"/>
          </p:cNvSpPr>
          <p:nvPr/>
        </p:nvSpPr>
        <p:spPr bwMode="auto">
          <a:xfrm>
            <a:off x="6084888" y="3500438"/>
            <a:ext cx="574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ru-RU" altLang="ru-RU" sz="1800" b="1">
                <a:cs typeface="Arial" pitchFamily="34" charset="0"/>
              </a:rPr>
              <a:t>О</a:t>
            </a:r>
            <a:r>
              <a:rPr lang="en-US" altLang="ru-RU" sz="1800" b="1">
                <a:cs typeface="Arial" pitchFamily="34" charset="0"/>
              </a:rPr>
              <a:t>H</a:t>
            </a:r>
            <a:endParaRPr lang="ru-RU" altLang="ru-RU" sz="1800" b="1">
              <a:cs typeface="Arial" pitchFamily="34" charset="0"/>
            </a:endParaRPr>
          </a:p>
        </p:txBody>
      </p:sp>
      <p:sp>
        <p:nvSpPr>
          <p:cNvPr id="17440" name="Text Box 33"/>
          <p:cNvSpPr txBox="1">
            <a:spLocks noChangeArrowheads="1"/>
          </p:cNvSpPr>
          <p:nvPr/>
        </p:nvSpPr>
        <p:spPr bwMode="auto">
          <a:xfrm>
            <a:off x="6084888" y="4148138"/>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H</a:t>
            </a:r>
            <a:endParaRPr lang="ru-RU" altLang="ru-RU" sz="1800" b="1">
              <a:cs typeface="Arial" pitchFamily="34" charset="0"/>
            </a:endParaRPr>
          </a:p>
        </p:txBody>
      </p:sp>
      <p:sp>
        <p:nvSpPr>
          <p:cNvPr id="17441" name="Text Box 34"/>
          <p:cNvSpPr txBox="1">
            <a:spLocks noChangeArrowheads="1"/>
          </p:cNvSpPr>
          <p:nvPr/>
        </p:nvSpPr>
        <p:spPr bwMode="auto">
          <a:xfrm>
            <a:off x="5653088" y="2924175"/>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H</a:t>
            </a:r>
            <a:endParaRPr lang="ru-RU" altLang="ru-RU" sz="1800" b="1">
              <a:cs typeface="Arial" pitchFamily="34" charset="0"/>
            </a:endParaRPr>
          </a:p>
        </p:txBody>
      </p:sp>
      <p:sp>
        <p:nvSpPr>
          <p:cNvPr id="17442" name="Text Box 35"/>
          <p:cNvSpPr txBox="1">
            <a:spLocks noChangeArrowheads="1"/>
          </p:cNvSpPr>
          <p:nvPr/>
        </p:nvSpPr>
        <p:spPr bwMode="auto">
          <a:xfrm>
            <a:off x="5508625" y="3932238"/>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HO</a:t>
            </a:r>
            <a:endParaRPr lang="ru-RU" altLang="ru-RU" sz="1800" b="1">
              <a:cs typeface="Arial" pitchFamily="34" charset="0"/>
            </a:endParaRPr>
          </a:p>
        </p:txBody>
      </p:sp>
      <p:sp>
        <p:nvSpPr>
          <p:cNvPr id="17443" name="Text Box 36"/>
          <p:cNvSpPr txBox="1">
            <a:spLocks noChangeArrowheads="1"/>
          </p:cNvSpPr>
          <p:nvPr/>
        </p:nvSpPr>
        <p:spPr bwMode="auto">
          <a:xfrm>
            <a:off x="6084888" y="2492375"/>
            <a:ext cx="18716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CH</a:t>
            </a:r>
            <a:r>
              <a:rPr lang="en-US" altLang="ru-RU" sz="1800" b="1" baseline="-25000">
                <a:cs typeface="Arial" pitchFamily="34" charset="0"/>
              </a:rPr>
              <a:t>2</a:t>
            </a:r>
            <a:r>
              <a:rPr lang="en-US" altLang="ru-RU" sz="1800" b="1">
                <a:cs typeface="Arial" pitchFamily="34" charset="0"/>
              </a:rPr>
              <a:t> - O -  P</a:t>
            </a:r>
            <a:endParaRPr lang="ru-RU" altLang="ru-RU" sz="1800" b="1" baseline="-25000">
              <a:cs typeface="Arial" pitchFamily="34" charset="0"/>
            </a:endParaRPr>
          </a:p>
        </p:txBody>
      </p:sp>
      <p:sp>
        <p:nvSpPr>
          <p:cNvPr id="17444" name="Text Box 37"/>
          <p:cNvSpPr txBox="1">
            <a:spLocks noChangeArrowheads="1"/>
          </p:cNvSpPr>
          <p:nvPr/>
        </p:nvSpPr>
        <p:spPr bwMode="auto">
          <a:xfrm>
            <a:off x="5219700" y="4795838"/>
            <a:ext cx="3672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2400" b="1" dirty="0">
                <a:solidFill>
                  <a:srgbClr val="FF6565"/>
                </a:solidFill>
                <a:cs typeface="Arial" pitchFamily="34" charset="0"/>
              </a:rPr>
              <a:t>Glucose - 6 - Phosphate</a:t>
            </a:r>
            <a:endParaRPr lang="ru-RU" altLang="ru-RU" sz="2400" b="1" dirty="0">
              <a:solidFill>
                <a:srgbClr val="FF6565"/>
              </a:solidFill>
              <a:cs typeface="Arial" pitchFamily="34" charset="0"/>
            </a:endParaRPr>
          </a:p>
        </p:txBody>
      </p:sp>
      <p:sp>
        <p:nvSpPr>
          <p:cNvPr id="17445" name="AutoShape 38"/>
          <p:cNvSpPr>
            <a:spLocks noChangeArrowheads="1"/>
          </p:cNvSpPr>
          <p:nvPr/>
        </p:nvSpPr>
        <p:spPr bwMode="auto">
          <a:xfrm>
            <a:off x="3419475" y="3651250"/>
            <a:ext cx="1944688" cy="71438"/>
          </a:xfrm>
          <a:prstGeom prst="rightArrow">
            <a:avLst>
              <a:gd name="adj1" fmla="val 50000"/>
              <a:gd name="adj2" fmla="val 680551"/>
            </a:avLst>
          </a:prstGeom>
          <a:solidFill>
            <a:schemeClr val="tx1"/>
          </a:solidFill>
          <a:ln w="9525">
            <a:solidFill>
              <a:schemeClr val="tx1"/>
            </a:solidFill>
            <a:miter lim="800000"/>
            <a:headEnd/>
            <a:tailEnd/>
          </a:ln>
        </p:spPr>
        <p:txBody>
          <a:bodyPr wrap="none" anchor="ct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800"/>
          </a:p>
        </p:txBody>
      </p:sp>
      <p:sp>
        <p:nvSpPr>
          <p:cNvPr id="17446" name="Text Box 39"/>
          <p:cNvSpPr txBox="1">
            <a:spLocks noChangeArrowheads="1"/>
          </p:cNvSpPr>
          <p:nvPr/>
        </p:nvSpPr>
        <p:spPr bwMode="auto">
          <a:xfrm>
            <a:off x="3419475" y="3068638"/>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2400" b="1" dirty="0">
                <a:solidFill>
                  <a:srgbClr val="FF6565"/>
                </a:solidFill>
                <a:cs typeface="Arial" pitchFamily="34" charset="0"/>
              </a:rPr>
              <a:t>hexokinase</a:t>
            </a:r>
            <a:endParaRPr lang="ru-RU" altLang="ru-RU" sz="2400" b="1" dirty="0">
              <a:solidFill>
                <a:srgbClr val="FF6565"/>
              </a:solidFill>
              <a:cs typeface="Arial" pitchFamily="34" charset="0"/>
            </a:endParaRPr>
          </a:p>
        </p:txBody>
      </p:sp>
      <p:sp>
        <p:nvSpPr>
          <p:cNvPr id="17447" name="Text Box 40"/>
          <p:cNvSpPr txBox="1">
            <a:spLocks noChangeArrowheads="1"/>
          </p:cNvSpPr>
          <p:nvPr/>
        </p:nvSpPr>
        <p:spPr bwMode="auto">
          <a:xfrm>
            <a:off x="4572000" y="4005263"/>
            <a:ext cx="793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ru-RU" altLang="ru-RU" sz="1800" b="1" dirty="0" smtClean="0">
                <a:cs typeface="Arial" pitchFamily="34" charset="0"/>
              </a:rPr>
              <a:t>А</a:t>
            </a:r>
            <a:r>
              <a:rPr lang="en-GB" altLang="ru-RU" sz="1800" b="1" dirty="0" smtClean="0">
                <a:cs typeface="Arial" pitchFamily="34" charset="0"/>
              </a:rPr>
              <a:t>DP</a:t>
            </a:r>
            <a:endParaRPr lang="ru-RU" altLang="ru-RU" sz="1800" b="1" dirty="0">
              <a:cs typeface="Arial" pitchFamily="34" charset="0"/>
            </a:endParaRPr>
          </a:p>
        </p:txBody>
      </p:sp>
      <p:sp>
        <p:nvSpPr>
          <p:cNvPr id="17448" name="Text Box 41"/>
          <p:cNvSpPr txBox="1">
            <a:spLocks noChangeArrowheads="1"/>
          </p:cNvSpPr>
          <p:nvPr/>
        </p:nvSpPr>
        <p:spPr bwMode="auto">
          <a:xfrm>
            <a:off x="3348038" y="4005263"/>
            <a:ext cx="792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ru-RU" altLang="ru-RU" sz="1800" b="1" dirty="0" smtClean="0">
                <a:cs typeface="Arial" pitchFamily="34" charset="0"/>
              </a:rPr>
              <a:t>АТ</a:t>
            </a:r>
            <a:r>
              <a:rPr lang="en-GB" altLang="ru-RU" sz="1800" b="1" dirty="0" smtClean="0">
                <a:cs typeface="Arial" pitchFamily="34" charset="0"/>
              </a:rPr>
              <a:t>P</a:t>
            </a:r>
            <a:endParaRPr lang="ru-RU" altLang="ru-RU" sz="1800" b="1" dirty="0">
              <a:cs typeface="Arial" pitchFamily="34" charset="0"/>
            </a:endParaRPr>
          </a:p>
        </p:txBody>
      </p:sp>
      <p:cxnSp>
        <p:nvCxnSpPr>
          <p:cNvPr id="17449" name="AutoShape 42"/>
          <p:cNvCxnSpPr>
            <a:cxnSpLocks noChangeShapeType="1"/>
            <a:stCxn id="17448" idx="0"/>
            <a:endCxn id="17447" idx="0"/>
          </p:cNvCxnSpPr>
          <p:nvPr/>
        </p:nvCxnSpPr>
        <p:spPr bwMode="auto">
          <a:xfrm rot="5400000" flipV="1">
            <a:off x="4356100" y="3394076"/>
            <a:ext cx="1587" cy="1223962"/>
          </a:xfrm>
          <a:prstGeom prst="curvedConnector3">
            <a:avLst>
              <a:gd name="adj1" fmla="val -14400005"/>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450" name="Oval 43"/>
          <p:cNvSpPr>
            <a:spLocks noChangeArrowheads="1"/>
          </p:cNvSpPr>
          <p:nvPr/>
        </p:nvSpPr>
        <p:spPr bwMode="auto">
          <a:xfrm>
            <a:off x="7164388" y="2570163"/>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800"/>
          </a:p>
        </p:txBody>
      </p:sp>
      <p:sp>
        <p:nvSpPr>
          <p:cNvPr id="43" name="Text Box 16"/>
          <p:cNvSpPr txBox="1">
            <a:spLocks noChangeArrowheads="1"/>
          </p:cNvSpPr>
          <p:nvPr/>
        </p:nvSpPr>
        <p:spPr bwMode="auto">
          <a:xfrm>
            <a:off x="1331913" y="3312654"/>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H</a:t>
            </a:r>
            <a:endParaRPr lang="ru-RU" altLang="ru-RU" sz="1800" b="1">
              <a:cs typeface="Arial" pitchFamily="34" charset="0"/>
            </a:endParaRPr>
          </a:p>
        </p:txBody>
      </p:sp>
      <p:sp>
        <p:nvSpPr>
          <p:cNvPr id="44" name="Text Box 16"/>
          <p:cNvSpPr txBox="1">
            <a:spLocks noChangeArrowheads="1"/>
          </p:cNvSpPr>
          <p:nvPr/>
        </p:nvSpPr>
        <p:spPr bwMode="auto">
          <a:xfrm>
            <a:off x="6084888" y="3251994"/>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ru-RU" sz="1800" b="1">
                <a:cs typeface="Arial" pitchFamily="34" charset="0"/>
              </a:rPr>
              <a:t>H</a:t>
            </a:r>
            <a:endParaRPr lang="ru-RU" altLang="ru-RU" sz="1800" b="1">
              <a:cs typeface="Arial" pitchFamily="34" charset="0"/>
            </a:endParaRPr>
          </a:p>
        </p:txBody>
      </p:sp>
    </p:spTree>
    <p:extLst>
      <p:ext uri="{BB962C8B-B14F-4D97-AF65-F5344CB8AC3E}">
        <p14:creationId xmlns:p14="http://schemas.microsoft.com/office/powerpoint/2010/main" val="524391055"/>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rotWithShape="1">
          <a:blip r:embed="rId2"/>
          <a:srcRect t="15556"/>
          <a:stretch/>
        </p:blipFill>
        <p:spPr>
          <a:xfrm>
            <a:off x="179512" y="1196752"/>
            <a:ext cx="8640960" cy="5472608"/>
          </a:xfrm>
          <a:prstGeom prst="rect">
            <a:avLst/>
          </a:prstGeom>
        </p:spPr>
      </p:pic>
    </p:spTree>
    <p:extLst>
      <p:ext uri="{BB962C8B-B14F-4D97-AF65-F5344CB8AC3E}">
        <p14:creationId xmlns:p14="http://schemas.microsoft.com/office/powerpoint/2010/main" val="5874346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rotWithShape="1">
          <a:blip r:embed="rId2"/>
          <a:srcRect t="10178" r="-116"/>
          <a:stretch/>
        </p:blipFill>
        <p:spPr>
          <a:xfrm>
            <a:off x="457200" y="1124744"/>
            <a:ext cx="8181931" cy="5505475"/>
          </a:xfrm>
          <a:prstGeom prst="rect">
            <a:avLst/>
          </a:prstGeom>
        </p:spPr>
      </p:pic>
    </p:spTree>
    <p:extLst>
      <p:ext uri="{BB962C8B-B14F-4D97-AF65-F5344CB8AC3E}">
        <p14:creationId xmlns:p14="http://schemas.microsoft.com/office/powerpoint/2010/main" val="13175877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rotWithShape="1">
          <a:blip r:embed="rId2"/>
          <a:srcRect t="9702" r="-936"/>
          <a:stretch/>
        </p:blipFill>
        <p:spPr>
          <a:xfrm>
            <a:off x="216561" y="846138"/>
            <a:ext cx="8710877" cy="5844600"/>
          </a:xfrm>
          <a:prstGeom prst="rect">
            <a:avLst/>
          </a:prstGeom>
        </p:spPr>
      </p:pic>
    </p:spTree>
    <p:extLst>
      <p:ext uri="{BB962C8B-B14F-4D97-AF65-F5344CB8AC3E}">
        <p14:creationId xmlns:p14="http://schemas.microsoft.com/office/powerpoint/2010/main" val="17385349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7664" y="124695"/>
            <a:ext cx="6713313" cy="584775"/>
          </a:xfrm>
          <a:prstGeom prst="rect">
            <a:avLst/>
          </a:prstGeom>
          <a:noFill/>
        </p:spPr>
        <p:txBody>
          <a:bodyPr wrap="none" rtlCol="0">
            <a:spAutoFit/>
          </a:bodyPr>
          <a:lstStyle/>
          <a:p>
            <a:r>
              <a:rPr lang="en-US" sz="3200" b="1" dirty="0">
                <a:solidFill>
                  <a:srgbClr val="CC0000"/>
                </a:solidFill>
              </a:rPr>
              <a:t>Glycogen synthesis (</a:t>
            </a:r>
            <a:r>
              <a:rPr lang="en-US" sz="3200" b="1" dirty="0" err="1">
                <a:solidFill>
                  <a:srgbClr val="CC0000"/>
                </a:solidFill>
              </a:rPr>
              <a:t>glycogenogenesis</a:t>
            </a:r>
            <a:r>
              <a:rPr lang="en-US" sz="3200" b="1" dirty="0">
                <a:solidFill>
                  <a:srgbClr val="CC0000"/>
                </a:solidFill>
              </a:rPr>
              <a:t>)</a:t>
            </a:r>
            <a:endParaRPr lang="ru-RU" sz="3200" b="1" dirty="0">
              <a:solidFill>
                <a:srgbClr val="CC0000"/>
              </a:solidFill>
            </a:endParaRPr>
          </a:p>
        </p:txBody>
      </p:sp>
      <p:sp>
        <p:nvSpPr>
          <p:cNvPr id="2" name="Прямоугольник 1"/>
          <p:cNvSpPr/>
          <p:nvPr/>
        </p:nvSpPr>
        <p:spPr>
          <a:xfrm>
            <a:off x="129259" y="1086967"/>
            <a:ext cx="8829912" cy="1754326"/>
          </a:xfrm>
          <a:prstGeom prst="rect">
            <a:avLst/>
          </a:prstGeom>
        </p:spPr>
        <p:txBody>
          <a:bodyPr wrap="square">
            <a:spAutoFit/>
          </a:bodyPr>
          <a:lstStyle/>
          <a:p>
            <a:r>
              <a:rPr lang="en-US" dirty="0"/>
              <a:t>Glycogen </a:t>
            </a:r>
            <a:r>
              <a:rPr lang="en-US" dirty="0" err="1"/>
              <a:t>synthetase</a:t>
            </a:r>
            <a:r>
              <a:rPr lang="en-US" dirty="0"/>
              <a:t> leads the synthesis of the amylose-type chain.</a:t>
            </a:r>
          </a:p>
          <a:p>
            <a:endParaRPr lang="en-US" dirty="0"/>
          </a:p>
          <a:p>
            <a:r>
              <a:rPr lang="en-US" dirty="0"/>
              <a:t>The branched structure is formed by transferring the </a:t>
            </a:r>
            <a:r>
              <a:rPr lang="en-US" dirty="0" err="1"/>
              <a:t>polyglucoside</a:t>
            </a:r>
            <a:r>
              <a:rPr lang="en-US" dirty="0"/>
              <a:t> chain of α-1,4-glucan from position 4 to position 6. This mechanism is carried out by an enzyme called α-1,4-glucan-branching enzyme. </a:t>
            </a:r>
            <a:r>
              <a:rPr lang="en-US" dirty="0" err="1"/>
              <a:t>Transglycosylation</a:t>
            </a:r>
            <a:r>
              <a:rPr lang="en-US" dirty="0"/>
              <a:t> catalyzed by this enzyme can be schematically represented as follows:</a:t>
            </a:r>
            <a:endParaRPr lang="ru-RU" dirty="0"/>
          </a:p>
        </p:txBody>
      </p:sp>
      <p:pic>
        <p:nvPicPr>
          <p:cNvPr id="4" name="Рисунок 3"/>
          <p:cNvPicPr>
            <a:picLocks noChangeAspect="1"/>
          </p:cNvPicPr>
          <p:nvPr/>
        </p:nvPicPr>
        <p:blipFill>
          <a:blip r:embed="rId2"/>
          <a:stretch>
            <a:fillRect/>
          </a:stretch>
        </p:blipFill>
        <p:spPr>
          <a:xfrm>
            <a:off x="191290" y="2924944"/>
            <a:ext cx="8705850" cy="3733800"/>
          </a:xfrm>
          <a:prstGeom prst="rect">
            <a:avLst/>
          </a:prstGeom>
        </p:spPr>
      </p:pic>
    </p:spTree>
    <p:extLst>
      <p:ext uri="{BB962C8B-B14F-4D97-AF65-F5344CB8AC3E}">
        <p14:creationId xmlns:p14="http://schemas.microsoft.com/office/powerpoint/2010/main" val="31099493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130713"/>
            <a:ext cx="7056784" cy="584775"/>
          </a:xfrm>
          <a:prstGeom prst="rect">
            <a:avLst/>
          </a:prstGeom>
          <a:noFill/>
        </p:spPr>
        <p:txBody>
          <a:bodyPr wrap="square" rtlCol="0">
            <a:spAutoFit/>
          </a:bodyPr>
          <a:lstStyle/>
          <a:p>
            <a:pPr algn="ctr"/>
            <a:r>
              <a:rPr lang="en-US" sz="3200" b="1" dirty="0" smtClean="0">
                <a:solidFill>
                  <a:srgbClr val="CC0000"/>
                </a:solidFill>
              </a:rPr>
              <a:t>Hydrolysis </a:t>
            </a:r>
            <a:r>
              <a:rPr lang="en-US" sz="3200" b="1" dirty="0">
                <a:solidFill>
                  <a:srgbClr val="CC0000"/>
                </a:solidFill>
              </a:rPr>
              <a:t>of glycogen</a:t>
            </a:r>
            <a:endParaRPr lang="ru-RU" sz="3200" b="1" dirty="0">
              <a:solidFill>
                <a:srgbClr val="CC0000"/>
              </a:solidFill>
            </a:endParaRPr>
          </a:p>
        </p:txBody>
      </p:sp>
      <p:sp>
        <p:nvSpPr>
          <p:cNvPr id="11" name="Прямоугольник 10"/>
          <p:cNvSpPr/>
          <p:nvPr/>
        </p:nvSpPr>
        <p:spPr>
          <a:xfrm>
            <a:off x="6948264" y="980728"/>
            <a:ext cx="1815283" cy="923330"/>
          </a:xfrm>
          <a:prstGeom prst="rect">
            <a:avLst/>
          </a:prstGeom>
        </p:spPr>
        <p:txBody>
          <a:bodyPr wrap="square">
            <a:spAutoFit/>
          </a:bodyPr>
          <a:lstStyle/>
          <a:p>
            <a:pPr algn="ctr"/>
            <a:r>
              <a:rPr lang="en-US" dirty="0">
                <a:solidFill>
                  <a:prstClr val="black"/>
                </a:solidFill>
              </a:rPr>
              <a:t>in lysosomes (endogenous glycogen)</a:t>
            </a:r>
            <a:endParaRPr lang="ru-RU" dirty="0">
              <a:solidFill>
                <a:prstClr val="black"/>
              </a:solidFill>
            </a:endParaRPr>
          </a:p>
        </p:txBody>
      </p:sp>
      <p:pic>
        <p:nvPicPr>
          <p:cNvPr id="9" name="Рисунок 8"/>
          <p:cNvPicPr>
            <a:picLocks noChangeAspect="1"/>
          </p:cNvPicPr>
          <p:nvPr/>
        </p:nvPicPr>
        <p:blipFill rotWithShape="1">
          <a:blip r:embed="rId2"/>
          <a:srcRect r="39227" b="37635"/>
          <a:stretch/>
        </p:blipFill>
        <p:spPr>
          <a:xfrm>
            <a:off x="689268" y="1772816"/>
            <a:ext cx="7166231" cy="3621108"/>
          </a:xfrm>
          <a:prstGeom prst="rect">
            <a:avLst/>
          </a:prstGeom>
        </p:spPr>
      </p:pic>
    </p:spTree>
    <p:extLst>
      <p:ext uri="{BB962C8B-B14F-4D97-AF65-F5344CB8AC3E}">
        <p14:creationId xmlns:p14="http://schemas.microsoft.com/office/powerpoint/2010/main" val="6385305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130713"/>
            <a:ext cx="7056784" cy="584775"/>
          </a:xfrm>
          <a:prstGeom prst="rect">
            <a:avLst/>
          </a:prstGeom>
          <a:noFill/>
        </p:spPr>
        <p:txBody>
          <a:bodyPr wrap="square" rtlCol="0">
            <a:spAutoFit/>
          </a:bodyPr>
          <a:lstStyle/>
          <a:p>
            <a:pPr algn="ctr"/>
            <a:r>
              <a:rPr lang="en-US" sz="3200" b="1" dirty="0" smtClean="0">
                <a:solidFill>
                  <a:srgbClr val="CC0000"/>
                </a:solidFill>
              </a:rPr>
              <a:t>Hydrolysis </a:t>
            </a:r>
            <a:r>
              <a:rPr lang="en-US" sz="3200" b="1" dirty="0">
                <a:solidFill>
                  <a:srgbClr val="CC0000"/>
                </a:solidFill>
              </a:rPr>
              <a:t>of glycogen</a:t>
            </a:r>
            <a:endParaRPr lang="ru-RU" sz="3200" b="1" dirty="0">
              <a:solidFill>
                <a:srgbClr val="CC0000"/>
              </a:solidFill>
            </a:endParaRPr>
          </a:p>
        </p:txBody>
      </p:sp>
      <p:sp>
        <p:nvSpPr>
          <p:cNvPr id="11" name="Прямоугольник 10"/>
          <p:cNvSpPr/>
          <p:nvPr/>
        </p:nvSpPr>
        <p:spPr>
          <a:xfrm>
            <a:off x="6948264" y="980728"/>
            <a:ext cx="1815283" cy="923330"/>
          </a:xfrm>
          <a:prstGeom prst="rect">
            <a:avLst/>
          </a:prstGeom>
        </p:spPr>
        <p:txBody>
          <a:bodyPr wrap="square">
            <a:spAutoFit/>
          </a:bodyPr>
          <a:lstStyle/>
          <a:p>
            <a:pPr algn="ctr"/>
            <a:r>
              <a:rPr lang="en-US" dirty="0">
                <a:solidFill>
                  <a:prstClr val="black"/>
                </a:solidFill>
              </a:rPr>
              <a:t>in lysosomes (endogenous glycogen)</a:t>
            </a:r>
            <a:endParaRPr lang="ru-RU" dirty="0">
              <a:solidFill>
                <a:prstClr val="black"/>
              </a:solidFill>
            </a:endParaRPr>
          </a:p>
        </p:txBody>
      </p:sp>
      <p:pic>
        <p:nvPicPr>
          <p:cNvPr id="7" name="Рисунок 6"/>
          <p:cNvPicPr>
            <a:picLocks noChangeAspect="1"/>
          </p:cNvPicPr>
          <p:nvPr/>
        </p:nvPicPr>
        <p:blipFill>
          <a:blip r:embed="rId2"/>
          <a:stretch>
            <a:fillRect/>
          </a:stretch>
        </p:blipFill>
        <p:spPr>
          <a:xfrm>
            <a:off x="971600" y="1866652"/>
            <a:ext cx="7424201" cy="3578572"/>
          </a:xfrm>
          <a:prstGeom prst="rect">
            <a:avLst/>
          </a:prstGeom>
        </p:spPr>
      </p:pic>
    </p:spTree>
    <p:extLst>
      <p:ext uri="{BB962C8B-B14F-4D97-AF65-F5344CB8AC3E}">
        <p14:creationId xmlns:p14="http://schemas.microsoft.com/office/powerpoint/2010/main" val="19617790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Прямоугольник 4"/>
          <p:cNvSpPr>
            <a:spLocks noChangeArrowheads="1"/>
          </p:cNvSpPr>
          <p:nvPr/>
        </p:nvSpPr>
        <p:spPr bwMode="auto">
          <a:xfrm>
            <a:off x="266836" y="601144"/>
            <a:ext cx="8640960" cy="1754326"/>
          </a:xfrm>
          <a:prstGeom prst="rect">
            <a:avLst/>
          </a:prstGeom>
          <a:noFill/>
          <a:ln>
            <a:noFill/>
          </a:ln>
          <a:extLst/>
        </p:spPr>
        <p:txBody>
          <a:bodyPr wrap="square">
            <a:spAutoFit/>
          </a:bodyPr>
          <a:lstStyle/>
          <a:p>
            <a:pPr algn="just">
              <a:defRPr/>
            </a:pPr>
            <a:r>
              <a:rPr lang="en-US" dirty="0">
                <a:solidFill>
                  <a:prstClr val="black"/>
                </a:solidFill>
              </a:rPr>
              <a:t>carbohydrate profile</a:t>
            </a:r>
          </a:p>
          <a:p>
            <a:pPr algn="just">
              <a:defRPr/>
            </a:pPr>
            <a:endParaRPr lang="en-US" dirty="0">
              <a:solidFill>
                <a:prstClr val="black"/>
              </a:solidFill>
            </a:endParaRPr>
          </a:p>
          <a:p>
            <a:pPr algn="just">
              <a:defRPr/>
            </a:pPr>
            <a:r>
              <a:rPr lang="en-US" dirty="0" err="1">
                <a:solidFill>
                  <a:prstClr val="black"/>
                </a:solidFill>
              </a:rPr>
              <a:t>Glycomics</a:t>
            </a:r>
            <a:r>
              <a:rPr lang="en-US" dirty="0">
                <a:solidFill>
                  <a:prstClr val="black"/>
                </a:solidFill>
              </a:rPr>
              <a:t> is subdivided into:</a:t>
            </a:r>
          </a:p>
          <a:p>
            <a:pPr algn="just">
              <a:defRPr/>
            </a:pPr>
            <a:r>
              <a:rPr lang="en-US" dirty="0">
                <a:solidFill>
                  <a:prstClr val="black"/>
                </a:solidFill>
              </a:rPr>
              <a:t>1) Structural </a:t>
            </a:r>
            <a:r>
              <a:rPr lang="en-US" dirty="0" err="1">
                <a:solidFill>
                  <a:prstClr val="black"/>
                </a:solidFill>
              </a:rPr>
              <a:t>glycomics</a:t>
            </a:r>
            <a:r>
              <a:rPr lang="en-US" dirty="0">
                <a:solidFill>
                  <a:prstClr val="black"/>
                </a:solidFill>
              </a:rPr>
              <a:t> (structure of complex carbohydrates - glycoproteins and glycolipids)</a:t>
            </a:r>
          </a:p>
          <a:p>
            <a:pPr algn="just">
              <a:defRPr/>
            </a:pPr>
            <a:r>
              <a:rPr lang="en-US" dirty="0">
                <a:solidFill>
                  <a:prstClr val="black"/>
                </a:solidFill>
              </a:rPr>
              <a:t>2) Functional </a:t>
            </a:r>
            <a:r>
              <a:rPr lang="en-US" dirty="0" err="1">
                <a:solidFill>
                  <a:prstClr val="black"/>
                </a:solidFill>
              </a:rPr>
              <a:t>glycomics</a:t>
            </a:r>
            <a:endParaRPr lang="en-US" dirty="0">
              <a:solidFill>
                <a:prstClr val="black"/>
              </a:solidFill>
            </a:endParaRPr>
          </a:p>
          <a:p>
            <a:pPr algn="just">
              <a:defRPr/>
            </a:pPr>
            <a:r>
              <a:rPr lang="en-US" dirty="0" err="1" smtClean="0">
                <a:solidFill>
                  <a:prstClr val="black"/>
                </a:solidFill>
              </a:rPr>
              <a:t>Glycome</a:t>
            </a:r>
            <a:r>
              <a:rPr lang="en-US" dirty="0" smtClean="0">
                <a:solidFill>
                  <a:prstClr val="black"/>
                </a:solidFill>
              </a:rPr>
              <a:t>, </a:t>
            </a:r>
            <a:r>
              <a:rPr lang="en-US" dirty="0">
                <a:solidFill>
                  <a:prstClr val="black"/>
                </a:solidFill>
              </a:rPr>
              <a:t>like proteome and metabolome, is very dynamic</a:t>
            </a:r>
          </a:p>
        </p:txBody>
      </p:sp>
      <p:sp>
        <p:nvSpPr>
          <p:cNvPr id="4" name="Прямоугольник 3"/>
          <p:cNvSpPr/>
          <p:nvPr/>
        </p:nvSpPr>
        <p:spPr>
          <a:xfrm>
            <a:off x="392877" y="124911"/>
            <a:ext cx="8358246" cy="461665"/>
          </a:xfrm>
          <a:prstGeom prst="rect">
            <a:avLst/>
          </a:prstGeom>
        </p:spPr>
        <p:txBody>
          <a:bodyPr>
            <a:spAutoFit/>
          </a:bodyPr>
          <a:lstStyle/>
          <a:p>
            <a:pPr algn="ctr">
              <a:defRPr/>
            </a:pPr>
            <a:r>
              <a:rPr lang="en-US" sz="2400" b="1" cap="all" dirty="0" err="1" smtClean="0">
                <a:ln w="9000" cmpd="sng">
                  <a:solidFill>
                    <a:srgbClr val="8064A2">
                      <a:shade val="50000"/>
                      <a:satMod val="120000"/>
                    </a:srgbClr>
                  </a:solidFill>
                  <a:prstDash val="solid"/>
                </a:ln>
                <a:solidFill>
                  <a:srgbClr val="CC0000"/>
                </a:solidFill>
                <a:effectLst>
                  <a:reflection blurRad="12700" stA="28000" endPos="45000" dist="1000" dir="5400000" sy="-100000" algn="bl" rotWithShape="0"/>
                </a:effectLst>
                <a:latin typeface="Times New Roman" pitchFamily="18" charset="0"/>
                <a:cs typeface="Times New Roman" pitchFamily="18" charset="0"/>
              </a:rPr>
              <a:t>glycomicS</a:t>
            </a:r>
            <a:endParaRPr lang="ru-RU" sz="2400" b="1" cap="all" dirty="0">
              <a:ln w="9000" cmpd="sng">
                <a:solidFill>
                  <a:srgbClr val="8064A2">
                    <a:shade val="50000"/>
                    <a:satMod val="120000"/>
                  </a:srgbClr>
                </a:solidFill>
                <a:prstDash val="solid"/>
              </a:ln>
              <a:solidFill>
                <a:srgbClr val="CC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3" name="Рисунок 2"/>
          <p:cNvPicPr>
            <a:picLocks noChangeAspect="1"/>
          </p:cNvPicPr>
          <p:nvPr/>
        </p:nvPicPr>
        <p:blipFill>
          <a:blip r:embed="rId2"/>
          <a:stretch>
            <a:fillRect/>
          </a:stretch>
        </p:blipFill>
        <p:spPr>
          <a:xfrm>
            <a:off x="2195736" y="2492896"/>
            <a:ext cx="5136383" cy="4171598"/>
          </a:xfrm>
          <a:prstGeom prst="rect">
            <a:avLst/>
          </a:prstGeom>
        </p:spPr>
      </p:pic>
    </p:spTree>
    <p:extLst>
      <p:ext uri="{BB962C8B-B14F-4D97-AF65-F5344CB8AC3E}">
        <p14:creationId xmlns:p14="http://schemas.microsoft.com/office/powerpoint/2010/main" val="30362693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188640"/>
            <a:ext cx="7056784" cy="584775"/>
          </a:xfrm>
          <a:prstGeom prst="rect">
            <a:avLst/>
          </a:prstGeom>
          <a:noFill/>
        </p:spPr>
        <p:txBody>
          <a:bodyPr wrap="square" rtlCol="0">
            <a:spAutoFit/>
          </a:bodyPr>
          <a:lstStyle/>
          <a:p>
            <a:pPr algn="ctr"/>
            <a:r>
              <a:rPr lang="en-US" sz="3200" b="1" dirty="0" smtClean="0">
                <a:solidFill>
                  <a:srgbClr val="CC0000"/>
                </a:solidFill>
              </a:rPr>
              <a:t>Glycogen</a:t>
            </a:r>
            <a:r>
              <a:rPr lang="en-GB" sz="3200" b="1" dirty="0" smtClean="0">
                <a:solidFill>
                  <a:srgbClr val="CC0000"/>
                </a:solidFill>
              </a:rPr>
              <a:t> phosphorylation</a:t>
            </a:r>
            <a:endParaRPr lang="ru-RU" sz="3200" b="1" dirty="0">
              <a:solidFill>
                <a:srgbClr val="CC0000"/>
              </a:solidFill>
            </a:endParaRPr>
          </a:p>
        </p:txBody>
      </p:sp>
      <p:pic>
        <p:nvPicPr>
          <p:cNvPr id="2050" name="Picture 2" descr="Carbohydrate Metabolism: MCQ on Glycogen Synthesis and Breakdo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5" y="953344"/>
            <a:ext cx="5565903" cy="5395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31302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54595" y="764704"/>
            <a:ext cx="9019425" cy="5073427"/>
          </a:xfrm>
          <a:prstGeom prst="rect">
            <a:avLst/>
          </a:prstGeom>
        </p:spPr>
      </p:pic>
    </p:spTree>
    <p:extLst>
      <p:ext uri="{BB962C8B-B14F-4D97-AF65-F5344CB8AC3E}">
        <p14:creationId xmlns:p14="http://schemas.microsoft.com/office/powerpoint/2010/main" val="18188992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07504" y="188640"/>
            <a:ext cx="8736970" cy="6552728"/>
          </a:xfrm>
          <a:prstGeom prst="rect">
            <a:avLst/>
          </a:prstGeom>
        </p:spPr>
      </p:pic>
    </p:spTree>
    <p:extLst>
      <p:ext uri="{BB962C8B-B14F-4D97-AF65-F5344CB8AC3E}">
        <p14:creationId xmlns:p14="http://schemas.microsoft.com/office/powerpoint/2010/main" val="101331405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23528" y="188640"/>
            <a:ext cx="8736971" cy="6552728"/>
          </a:xfrm>
          <a:prstGeom prst="rect">
            <a:avLst/>
          </a:prstGeom>
        </p:spPr>
      </p:pic>
    </p:spTree>
    <p:extLst>
      <p:ext uri="{BB962C8B-B14F-4D97-AF65-F5344CB8AC3E}">
        <p14:creationId xmlns:p14="http://schemas.microsoft.com/office/powerpoint/2010/main" val="17332259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242996"/>
            <a:ext cx="9121013" cy="6840760"/>
          </a:xfrm>
          <a:prstGeom prst="rect">
            <a:avLst/>
          </a:prstGeom>
        </p:spPr>
      </p:pic>
    </p:spTree>
    <p:extLst>
      <p:ext uri="{BB962C8B-B14F-4D97-AF65-F5344CB8AC3E}">
        <p14:creationId xmlns:p14="http://schemas.microsoft.com/office/powerpoint/2010/main" val="157933941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07504" y="116632"/>
            <a:ext cx="8736970" cy="6552728"/>
          </a:xfrm>
          <a:prstGeom prst="rect">
            <a:avLst/>
          </a:prstGeom>
        </p:spPr>
      </p:pic>
    </p:spTree>
    <p:extLst>
      <p:ext uri="{BB962C8B-B14F-4D97-AF65-F5344CB8AC3E}">
        <p14:creationId xmlns:p14="http://schemas.microsoft.com/office/powerpoint/2010/main" val="14461520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33" y="260648"/>
            <a:ext cx="9144000" cy="1077218"/>
          </a:xfrm>
          <a:prstGeom prst="rect">
            <a:avLst/>
          </a:prstGeom>
          <a:noFill/>
        </p:spPr>
        <p:txBody>
          <a:bodyPr wrap="square" rtlCol="0">
            <a:spAutoFit/>
          </a:bodyPr>
          <a:lstStyle/>
          <a:p>
            <a:pPr algn="ctr" fontAlgn="auto">
              <a:spcBef>
                <a:spcPts val="0"/>
              </a:spcBef>
              <a:spcAft>
                <a:spcPts val="0"/>
              </a:spcAft>
            </a:pPr>
            <a:r>
              <a:rPr lang="en-US" sz="3200" b="1" dirty="0">
                <a:solidFill>
                  <a:srgbClr val="CC0000"/>
                </a:solidFill>
              </a:rPr>
              <a:t>Glycogen breakdown + anaerobic glycolysis of cleaved glucose = </a:t>
            </a:r>
            <a:r>
              <a:rPr lang="en-US" sz="3200" b="1" dirty="0" err="1">
                <a:solidFill>
                  <a:srgbClr val="CC0000"/>
                </a:solidFill>
              </a:rPr>
              <a:t>glycogenolysis</a:t>
            </a:r>
            <a:endParaRPr lang="ru-RU" sz="3200" b="1" dirty="0">
              <a:solidFill>
                <a:srgbClr val="CC0000"/>
              </a:solidFill>
              <a:latin typeface="Calibri"/>
            </a:endParaRPr>
          </a:p>
        </p:txBody>
      </p:sp>
      <p:sp>
        <p:nvSpPr>
          <p:cNvPr id="3" name="Прямоугольник 2"/>
          <p:cNvSpPr/>
          <p:nvPr/>
        </p:nvSpPr>
        <p:spPr>
          <a:xfrm>
            <a:off x="151291" y="1531430"/>
            <a:ext cx="8879126" cy="4401205"/>
          </a:xfrm>
          <a:prstGeom prst="rect">
            <a:avLst/>
          </a:prstGeom>
        </p:spPr>
        <p:txBody>
          <a:bodyPr wrap="square">
            <a:spAutoFit/>
          </a:bodyPr>
          <a:lstStyle/>
          <a:p>
            <a:pPr algn="just" fontAlgn="auto">
              <a:spcBef>
                <a:spcPts val="0"/>
              </a:spcBef>
              <a:spcAft>
                <a:spcPts val="0"/>
              </a:spcAft>
            </a:pPr>
            <a:r>
              <a:rPr lang="en-US" sz="2800" dirty="0">
                <a:solidFill>
                  <a:prstClr val="black"/>
                </a:solidFill>
              </a:rPr>
              <a:t>anaerobic oxidation of glycogen to form lactic acid.</a:t>
            </a:r>
          </a:p>
          <a:p>
            <a:pPr algn="just" fontAlgn="auto">
              <a:spcBef>
                <a:spcPts val="0"/>
              </a:spcBef>
              <a:spcAft>
                <a:spcPts val="0"/>
              </a:spcAft>
            </a:pPr>
            <a:endParaRPr lang="en-US" sz="2800" dirty="0">
              <a:solidFill>
                <a:prstClr val="black"/>
              </a:solidFill>
            </a:endParaRPr>
          </a:p>
          <a:p>
            <a:pPr algn="just" fontAlgn="auto">
              <a:spcBef>
                <a:spcPts val="0"/>
              </a:spcBef>
              <a:spcAft>
                <a:spcPts val="0"/>
              </a:spcAft>
            </a:pPr>
            <a:r>
              <a:rPr lang="en-US" sz="2800" dirty="0">
                <a:solidFill>
                  <a:prstClr val="black"/>
                </a:solidFill>
              </a:rPr>
              <a:t>Oxidation of each glucose molecule cleaved from glycogen leads to the formation of 3 ATP molecules.</a:t>
            </a:r>
          </a:p>
          <a:p>
            <a:pPr algn="just" fontAlgn="auto">
              <a:spcBef>
                <a:spcPts val="0"/>
              </a:spcBef>
              <a:spcAft>
                <a:spcPts val="0"/>
              </a:spcAft>
            </a:pPr>
            <a:endParaRPr lang="en-US" sz="2800" dirty="0">
              <a:solidFill>
                <a:prstClr val="black"/>
              </a:solidFill>
            </a:endParaRPr>
          </a:p>
          <a:p>
            <a:pPr algn="just" fontAlgn="auto">
              <a:spcBef>
                <a:spcPts val="0"/>
              </a:spcBef>
              <a:spcAft>
                <a:spcPts val="0"/>
              </a:spcAft>
            </a:pPr>
            <a:r>
              <a:rPr lang="en-US" sz="2800" dirty="0">
                <a:solidFill>
                  <a:prstClr val="black"/>
                </a:solidFill>
              </a:rPr>
              <a:t>Key enzymes of </a:t>
            </a:r>
            <a:r>
              <a:rPr lang="en-US" sz="2800" dirty="0" err="1">
                <a:solidFill>
                  <a:prstClr val="black"/>
                </a:solidFill>
              </a:rPr>
              <a:t>glycogenolysis</a:t>
            </a:r>
            <a:r>
              <a:rPr lang="en-US" sz="2800" dirty="0">
                <a:solidFill>
                  <a:prstClr val="black"/>
                </a:solidFill>
              </a:rPr>
              <a:t>:</a:t>
            </a:r>
          </a:p>
          <a:p>
            <a:pPr algn="just" fontAlgn="auto">
              <a:spcBef>
                <a:spcPts val="0"/>
              </a:spcBef>
              <a:spcAft>
                <a:spcPts val="0"/>
              </a:spcAft>
            </a:pPr>
            <a:r>
              <a:rPr lang="en-US" sz="2800" dirty="0">
                <a:solidFill>
                  <a:prstClr val="black"/>
                </a:solidFill>
              </a:rPr>
              <a:t>phosphorylase, phosphofructokinase and pyruvate kinase.</a:t>
            </a:r>
          </a:p>
          <a:p>
            <a:pPr algn="just" fontAlgn="auto">
              <a:spcBef>
                <a:spcPts val="0"/>
              </a:spcBef>
              <a:spcAft>
                <a:spcPts val="0"/>
              </a:spcAft>
            </a:pPr>
            <a:endParaRPr lang="en-US" sz="2800" dirty="0">
              <a:solidFill>
                <a:prstClr val="black"/>
              </a:solidFill>
            </a:endParaRPr>
          </a:p>
          <a:p>
            <a:pPr algn="just" fontAlgn="auto">
              <a:spcBef>
                <a:spcPts val="0"/>
              </a:spcBef>
              <a:spcAft>
                <a:spcPts val="0"/>
              </a:spcAft>
            </a:pPr>
            <a:r>
              <a:rPr lang="en-US" sz="2800" dirty="0" err="1">
                <a:solidFill>
                  <a:prstClr val="black"/>
                </a:solidFill>
              </a:rPr>
              <a:t>Glycogenolysis</a:t>
            </a:r>
            <a:r>
              <a:rPr lang="en-US" sz="2800" dirty="0">
                <a:solidFill>
                  <a:prstClr val="black"/>
                </a:solidFill>
              </a:rPr>
              <a:t> is enhanced by </a:t>
            </a:r>
            <a:r>
              <a:rPr lang="en-US" sz="2800" dirty="0" err="1">
                <a:solidFill>
                  <a:prstClr val="black"/>
                </a:solidFill>
              </a:rPr>
              <a:t>catecholamines</a:t>
            </a:r>
            <a:r>
              <a:rPr lang="en-US" sz="2800" dirty="0">
                <a:solidFill>
                  <a:prstClr val="black"/>
                </a:solidFill>
              </a:rPr>
              <a:t>, glucagon, </a:t>
            </a:r>
            <a:r>
              <a:rPr lang="en-US" sz="2800" dirty="0" err="1">
                <a:solidFill>
                  <a:prstClr val="black"/>
                </a:solidFill>
              </a:rPr>
              <a:t>cAMP</a:t>
            </a:r>
            <a:r>
              <a:rPr lang="en-US" sz="2800" dirty="0">
                <a:solidFill>
                  <a:prstClr val="black"/>
                </a:solidFill>
              </a:rPr>
              <a:t>, Ca2 +.</a:t>
            </a:r>
            <a:endParaRPr lang="ru-RU" sz="2800" dirty="0">
              <a:solidFill>
                <a:prstClr val="black"/>
              </a:solidFill>
              <a:latin typeface="Calibri"/>
            </a:endParaRPr>
          </a:p>
        </p:txBody>
      </p:sp>
    </p:spTree>
    <p:extLst>
      <p:ext uri="{BB962C8B-B14F-4D97-AF65-F5344CB8AC3E}">
        <p14:creationId xmlns:p14="http://schemas.microsoft.com/office/powerpoint/2010/main" val="305405966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ru-RU" sz="3600" b="1" dirty="0">
                <a:solidFill>
                  <a:srgbClr val="CC0000"/>
                </a:solidFill>
              </a:rPr>
              <a:t>Regulation of glycogen metabolism</a:t>
            </a:r>
            <a:endParaRPr lang="ru-RU" altLang="ru-RU" sz="3600" dirty="0" smtClean="0">
              <a:solidFill>
                <a:srgbClr val="CC0000"/>
              </a:solidFill>
            </a:endParaRPr>
          </a:p>
        </p:txBody>
      </p:sp>
      <p:graphicFrame>
        <p:nvGraphicFramePr>
          <p:cNvPr id="15458" name="Group 98"/>
          <p:cNvGraphicFramePr>
            <a:graphicFrameLocks noGrp="1"/>
          </p:cNvGraphicFramePr>
          <p:nvPr>
            <p:ph type="tbl" idx="1"/>
            <p:extLst>
              <p:ext uri="{D42A27DB-BD31-4B8C-83A1-F6EECF244321}">
                <p14:modId xmlns:p14="http://schemas.microsoft.com/office/powerpoint/2010/main" val="2263240403"/>
              </p:ext>
            </p:extLst>
          </p:nvPr>
        </p:nvGraphicFramePr>
        <p:xfrm>
          <a:off x="179512" y="1412875"/>
          <a:ext cx="8856988" cy="4773228"/>
        </p:xfrm>
        <a:graphic>
          <a:graphicData uri="http://schemas.openxmlformats.org/drawingml/2006/table">
            <a:tbl>
              <a:tblPr/>
              <a:tblGrid>
                <a:gridCol w="504056">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gridCol w="2736308">
                  <a:extLst>
                    <a:ext uri="{9D8B030D-6E8A-4147-A177-3AD203B41FA5}">
                      <a16:colId xmlns:a16="http://schemas.microsoft.com/office/drawing/2014/main" val="20003"/>
                    </a:ext>
                  </a:extLst>
                </a:gridCol>
              </a:tblGrid>
              <a:tr h="1005977">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ru-RU" sz="2000" b="1" i="0" u="none" strike="noStrike" cap="none" normalizeH="0" baseline="0" dirty="0" smtClean="0">
                        <a:ln>
                          <a:noFill/>
                        </a:ln>
                        <a:solidFill>
                          <a:srgbClr val="800000"/>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28575"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smtClean="0">
                          <a:ln>
                            <a:noFill/>
                          </a:ln>
                          <a:solidFill>
                            <a:srgbClr val="800000"/>
                          </a:solidFill>
                          <a:effectLst/>
                          <a:latin typeface="Arial" charset="0"/>
                          <a:cs typeface="Arial" charset="0"/>
                        </a:rPr>
                        <a:t>Key enzymes of glycogen metabolism</a:t>
                      </a:r>
                      <a:endParaRPr kumimoji="0" lang="ru-RU" sz="2000" b="1" i="0" u="none" strike="noStrike" cap="none" normalizeH="0" baseline="0" dirty="0" smtClean="0">
                        <a:ln>
                          <a:noFill/>
                        </a:ln>
                        <a:solidFill>
                          <a:srgbClr val="800000"/>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28575"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80000"/>
                        </a:lnSpc>
                        <a:spcBef>
                          <a:spcPct val="0"/>
                        </a:spcBef>
                        <a:spcAft>
                          <a:spcPct val="0"/>
                        </a:spcAft>
                        <a:buClr>
                          <a:schemeClr val="hlink"/>
                        </a:buClr>
                        <a:buSzTx/>
                        <a:buFont typeface="Wingdings" pitchFamily="2" charset="2"/>
                        <a:buNone/>
                        <a:tabLst/>
                      </a:pPr>
                      <a:r>
                        <a:rPr kumimoji="0" lang="en-US" sz="2000" b="1" i="0" u="none" strike="noStrike" cap="none" normalizeH="0" baseline="0" dirty="0" smtClean="0">
                          <a:ln>
                            <a:noFill/>
                          </a:ln>
                          <a:solidFill>
                            <a:srgbClr val="FF0000"/>
                          </a:solidFill>
                          <a:effectLst/>
                          <a:latin typeface="Arial" charset="0"/>
                          <a:cs typeface="Arial" charset="0"/>
                        </a:rPr>
                        <a:t>Activate</a:t>
                      </a:r>
                      <a:r>
                        <a:rPr kumimoji="0" lang="ru-RU" sz="2800" b="0" i="0" u="none" strike="noStrike" cap="none" normalizeH="0" baseline="0" dirty="0" smtClean="0">
                          <a:ln>
                            <a:noFill/>
                          </a:ln>
                          <a:solidFill>
                            <a:srgbClr val="FF0000"/>
                          </a:solidFill>
                          <a:effectLst/>
                          <a:latin typeface="Arial" charset="0"/>
                          <a:cs typeface="Arial" charset="0"/>
                        </a:rPr>
                        <a:t> </a:t>
                      </a: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28575"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80000"/>
                        </a:lnSpc>
                        <a:spcBef>
                          <a:spcPct val="0"/>
                        </a:spcBef>
                        <a:spcAft>
                          <a:spcPct val="0"/>
                        </a:spcAft>
                        <a:buClr>
                          <a:schemeClr val="hlink"/>
                        </a:buClr>
                        <a:buSzTx/>
                        <a:buFont typeface="Wingdings" pitchFamily="2" charset="2"/>
                        <a:buNone/>
                        <a:tabLst/>
                      </a:pPr>
                      <a:r>
                        <a:rPr kumimoji="0" lang="en-US" sz="2000" b="1" i="0" u="none" strike="noStrike" cap="none" normalizeH="0" baseline="0" dirty="0" smtClean="0">
                          <a:ln>
                            <a:noFill/>
                          </a:ln>
                          <a:solidFill>
                            <a:srgbClr val="0000FF"/>
                          </a:solidFill>
                          <a:effectLst/>
                          <a:latin typeface="Arial" charset="0"/>
                          <a:cs typeface="Arial" charset="0"/>
                        </a:rPr>
                        <a:t>Inhibit</a:t>
                      </a:r>
                      <a:r>
                        <a:rPr kumimoji="0" lang="ru-RU" sz="2800" b="0" i="0" u="none" strike="noStrike" cap="none" normalizeH="0" baseline="0" dirty="0" smtClean="0">
                          <a:ln>
                            <a:noFill/>
                          </a:ln>
                          <a:solidFill>
                            <a:srgbClr val="0000FF"/>
                          </a:solidFill>
                          <a:effectLst/>
                          <a:latin typeface="Arial" charset="0"/>
                          <a:cs typeface="Arial" charset="0"/>
                        </a:rPr>
                        <a:t> </a:t>
                      </a: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28575"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22464">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dirty="0" smtClean="0">
                          <a:ln>
                            <a:noFill/>
                          </a:ln>
                          <a:solidFill>
                            <a:srgbClr val="800000"/>
                          </a:solidFill>
                          <a:effectLst/>
                          <a:latin typeface="Arial" charset="0"/>
                          <a:cs typeface="Arial" charset="0"/>
                        </a:rPr>
                        <a:t>SYNTHESIS</a:t>
                      </a:r>
                      <a:endParaRPr kumimoji="0" lang="ru-RU" sz="1800" b="1" i="0" u="none" strike="noStrike" cap="none" normalizeH="0" baseline="0" dirty="0" smtClean="0">
                        <a:ln>
                          <a:noFill/>
                        </a:ln>
                        <a:solidFill>
                          <a:srgbClr val="800000"/>
                        </a:solidFill>
                        <a:effectLst/>
                        <a:latin typeface="Arial" charset="0"/>
                        <a:cs typeface="Arial" charset="0"/>
                      </a:endParaRPr>
                    </a:p>
                  </a:txBody>
                  <a:tcPr marT="45726" marB="45726" vert="vert270"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dirty="0" smtClean="0">
                          <a:ln>
                            <a:noFill/>
                          </a:ln>
                          <a:solidFill>
                            <a:srgbClr val="800000"/>
                          </a:solidFill>
                          <a:effectLst/>
                          <a:latin typeface="Arial" charset="0"/>
                          <a:cs typeface="Arial" charset="0"/>
                        </a:rPr>
                        <a:t>Hexokinase</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dirty="0" smtClean="0">
                          <a:ln>
                            <a:noFill/>
                          </a:ln>
                          <a:solidFill>
                            <a:srgbClr val="800000"/>
                          </a:solidFill>
                          <a:effectLst/>
                          <a:latin typeface="Arial" charset="0"/>
                          <a:cs typeface="Arial" charset="0"/>
                        </a:rPr>
                        <a:t>(start of the chain)</a:t>
                      </a:r>
                      <a:endParaRPr kumimoji="0" lang="ru-RU" sz="1800" b="0" i="0" u="none" strike="noStrike" cap="none" normalizeH="0" baseline="0" dirty="0" smtClean="0">
                        <a:ln>
                          <a:noFill/>
                        </a:ln>
                        <a:solidFill>
                          <a:schemeClr val="tx1"/>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dirty="0" smtClean="0">
                          <a:ln>
                            <a:noFill/>
                          </a:ln>
                          <a:solidFill>
                            <a:srgbClr val="FF0000"/>
                          </a:solidFill>
                          <a:effectLst/>
                          <a:latin typeface="Arial" charset="0"/>
                          <a:cs typeface="Arial" charset="0"/>
                        </a:rPr>
                        <a:t>Insulin (induces, i.e. increases synthesis)</a:t>
                      </a:r>
                      <a:endParaRPr kumimoji="0" lang="ru-RU" sz="1800" b="0" i="0" u="none" strike="noStrike" cap="none" normalizeH="0" baseline="0" dirty="0" smtClean="0">
                        <a:ln>
                          <a:noFill/>
                        </a:ln>
                        <a:solidFill>
                          <a:srgbClr val="FF0000"/>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dirty="0" err="1" smtClean="0">
                          <a:ln>
                            <a:noFill/>
                          </a:ln>
                          <a:solidFill>
                            <a:srgbClr val="0000FF"/>
                          </a:solidFill>
                          <a:effectLst/>
                          <a:latin typeface="Arial" charset="0"/>
                          <a:cs typeface="Arial" charset="0"/>
                        </a:rPr>
                        <a:t>Glucocorticosteroids</a:t>
                      </a:r>
                      <a:r>
                        <a:rPr kumimoji="0" lang="en-US" sz="1800" b="0" i="0" u="none" strike="noStrike" cap="none" normalizeH="0" baseline="0" dirty="0" smtClean="0">
                          <a:ln>
                            <a:noFill/>
                          </a:ln>
                          <a:solidFill>
                            <a:srgbClr val="0000FF"/>
                          </a:solidFill>
                          <a:effectLst/>
                          <a:latin typeface="Arial" charset="0"/>
                          <a:cs typeface="Arial" charset="0"/>
                        </a:rPr>
                        <a:t> (repress, i.e. reduce synthesis)</a:t>
                      </a:r>
                      <a:endParaRPr kumimoji="0" lang="ru-RU" sz="1800" b="0" i="0" u="none" strike="noStrike" cap="none" normalizeH="0" baseline="0" dirty="0" smtClean="0">
                        <a:ln>
                          <a:noFill/>
                        </a:ln>
                        <a:solidFill>
                          <a:srgbClr val="0000FF"/>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788">
                <a:tc vMerge="1">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ru-RU" sz="1800" b="0" i="0" u="none" strike="noStrike" cap="none" normalizeH="0" baseline="0" dirty="0" smtClean="0">
                        <a:ln>
                          <a:noFill/>
                        </a:ln>
                        <a:solidFill>
                          <a:srgbClr val="800000"/>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ru-RU" sz="1800" b="1" i="0" u="none" strike="noStrike" cap="none" normalizeH="0" baseline="0" dirty="0" smtClean="0">
                          <a:ln>
                            <a:noFill/>
                          </a:ln>
                          <a:solidFill>
                            <a:srgbClr val="800000"/>
                          </a:solidFill>
                          <a:effectLst/>
                          <a:latin typeface="Arial" charset="0"/>
                          <a:cs typeface="Arial" charset="0"/>
                        </a:rPr>
                        <a:t> </a:t>
                      </a:r>
                      <a:r>
                        <a:rPr kumimoji="0" lang="en-US" sz="1800" b="1" i="0" u="none" strike="noStrike" cap="none" normalizeH="0" baseline="0" dirty="0" smtClean="0">
                          <a:ln>
                            <a:noFill/>
                          </a:ln>
                          <a:solidFill>
                            <a:srgbClr val="800000"/>
                          </a:solidFill>
                          <a:effectLst/>
                          <a:latin typeface="Arial" charset="0"/>
                          <a:cs typeface="Arial" charset="0"/>
                        </a:rPr>
                        <a:t>Glycogen synthase (limiting)</a:t>
                      </a:r>
                      <a:endParaRPr kumimoji="0" lang="ru-RU" sz="1800" b="0" i="0" u="none" strike="noStrike" cap="none" normalizeH="0" baseline="0" dirty="0" smtClean="0">
                        <a:ln>
                          <a:noFill/>
                        </a:ln>
                        <a:solidFill>
                          <a:schemeClr val="tx1"/>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dirty="0" smtClean="0">
                          <a:ln>
                            <a:noFill/>
                          </a:ln>
                          <a:solidFill>
                            <a:srgbClr val="FF0000"/>
                          </a:solidFill>
                          <a:effectLst/>
                          <a:latin typeface="Arial" charset="0"/>
                          <a:cs typeface="Arial" charset="0"/>
                        </a:rPr>
                        <a:t>Insulin (induces)</a:t>
                      </a:r>
                      <a:endParaRPr kumimoji="0" lang="ru-RU" sz="1800" b="0" i="0" u="none" strike="noStrike" cap="none" normalizeH="0" baseline="0" dirty="0" smtClean="0">
                        <a:ln>
                          <a:noFill/>
                        </a:ln>
                        <a:solidFill>
                          <a:srgbClr val="FF0000"/>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dirty="0" err="1" smtClean="0">
                          <a:ln>
                            <a:noFill/>
                          </a:ln>
                          <a:solidFill>
                            <a:srgbClr val="0000FF"/>
                          </a:solidFill>
                          <a:effectLst/>
                          <a:latin typeface="Arial" charset="0"/>
                          <a:cs typeface="Arial" charset="0"/>
                        </a:rPr>
                        <a:t>Catecholamines</a:t>
                      </a:r>
                      <a:r>
                        <a:rPr kumimoji="0" lang="en-US" sz="1800" b="0" i="0" u="none" strike="noStrike" cap="none" normalizeH="0" baseline="0" dirty="0" smtClean="0">
                          <a:ln>
                            <a:noFill/>
                          </a:ln>
                          <a:solidFill>
                            <a:srgbClr val="0000FF"/>
                          </a:solidFill>
                          <a:effectLst/>
                          <a:latin typeface="Arial" charset="0"/>
                          <a:cs typeface="Arial" charset="0"/>
                        </a:rPr>
                        <a:t>, glucagon, </a:t>
                      </a:r>
                      <a:r>
                        <a:rPr kumimoji="0" lang="en-US" sz="1800" b="0" i="0" u="none" strike="noStrike" cap="none" normalizeH="0" baseline="0" dirty="0" err="1" smtClean="0">
                          <a:ln>
                            <a:noFill/>
                          </a:ln>
                          <a:solidFill>
                            <a:srgbClr val="0000FF"/>
                          </a:solidFill>
                          <a:effectLst/>
                          <a:latin typeface="Arial" charset="0"/>
                          <a:cs typeface="Arial" charset="0"/>
                        </a:rPr>
                        <a:t>cAMP</a:t>
                      </a:r>
                      <a:r>
                        <a:rPr kumimoji="0" lang="en-US" sz="1800" b="0" i="0" u="none" strike="noStrike" cap="none" normalizeH="0" baseline="0" dirty="0" smtClean="0">
                          <a:ln>
                            <a:noFill/>
                          </a:ln>
                          <a:solidFill>
                            <a:srgbClr val="0000FF"/>
                          </a:solidFill>
                          <a:effectLst/>
                          <a:latin typeface="Arial" charset="0"/>
                          <a:cs typeface="Arial" charset="0"/>
                        </a:rPr>
                        <a:t>, Ca2 +</a:t>
                      </a:r>
                      <a:endParaRPr kumimoji="0" lang="ru-RU" sz="1800" b="0" i="0" u="none" strike="noStrike" cap="none" normalizeH="0" baseline="30000" dirty="0" smtClean="0">
                        <a:ln>
                          <a:noFill/>
                        </a:ln>
                        <a:solidFill>
                          <a:srgbClr val="0000FF"/>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6587">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dirty="0" smtClean="0">
                          <a:ln>
                            <a:noFill/>
                          </a:ln>
                          <a:solidFill>
                            <a:schemeClr val="accent3">
                              <a:lumMod val="75000"/>
                            </a:schemeClr>
                          </a:solidFill>
                          <a:effectLst/>
                          <a:latin typeface="Arial" charset="0"/>
                          <a:cs typeface="Arial" charset="0"/>
                        </a:rPr>
                        <a:t>decomposition</a:t>
                      </a:r>
                      <a:endParaRPr kumimoji="0" lang="ru-RU" sz="1800" b="1" i="0" u="none" strike="noStrike" cap="none" normalizeH="0" baseline="0" dirty="0" smtClean="0">
                        <a:ln>
                          <a:noFill/>
                        </a:ln>
                        <a:solidFill>
                          <a:schemeClr val="accent3">
                            <a:lumMod val="75000"/>
                          </a:schemeClr>
                        </a:solidFill>
                        <a:effectLst/>
                        <a:latin typeface="Arial" charset="0"/>
                        <a:cs typeface="Arial" charset="0"/>
                      </a:endParaRPr>
                    </a:p>
                  </a:txBody>
                  <a:tcPr marT="45726" marB="45726" vert="vert270"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28575" cap="flat" cmpd="sng" algn="ctr">
                      <a:solidFill>
                        <a:srgbClr val="262626"/>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ru-RU" sz="1800" b="0" i="0" u="none" strike="noStrike" cap="none" normalizeH="0" baseline="0" dirty="0" smtClean="0">
                          <a:ln>
                            <a:noFill/>
                          </a:ln>
                          <a:solidFill>
                            <a:srgbClr val="800000"/>
                          </a:solidFill>
                          <a:effectLst/>
                          <a:latin typeface="Arial" charset="0"/>
                          <a:cs typeface="Arial" charset="0"/>
                        </a:rPr>
                        <a:t> </a:t>
                      </a:r>
                      <a:r>
                        <a:rPr kumimoji="0" lang="en-US" sz="1800" b="1" i="0" u="none" strike="noStrike" cap="none" normalizeH="0" baseline="0" dirty="0" smtClean="0">
                          <a:ln>
                            <a:noFill/>
                          </a:ln>
                          <a:solidFill>
                            <a:schemeClr val="accent3">
                              <a:lumMod val="75000"/>
                            </a:schemeClr>
                          </a:solidFill>
                          <a:effectLst/>
                          <a:latin typeface="Arial" charset="0"/>
                          <a:cs typeface="Arial" charset="0"/>
                        </a:rPr>
                        <a:t>Glycogen phosphorylase </a:t>
                      </a:r>
                      <a:r>
                        <a:rPr kumimoji="0" lang="en-US" sz="1800" b="1" i="0" u="none" strike="noStrike" cap="none" normalizeH="0" baseline="0" dirty="0" smtClean="0">
                          <a:ln>
                            <a:noFill/>
                          </a:ln>
                          <a:solidFill>
                            <a:schemeClr val="accent3">
                              <a:lumMod val="75000"/>
                            </a:schemeClr>
                          </a:solidFill>
                          <a:effectLst/>
                          <a:latin typeface="Arial" charset="0"/>
                          <a:cs typeface="Arial" charset="0"/>
                        </a:rPr>
                        <a:t>(start of </a:t>
                      </a:r>
                      <a:r>
                        <a:rPr kumimoji="0" lang="en-US" sz="1800" b="1" i="0" u="none" strike="noStrike" cap="none" normalizeH="0" baseline="0" dirty="0" smtClean="0">
                          <a:ln>
                            <a:noFill/>
                          </a:ln>
                          <a:solidFill>
                            <a:schemeClr val="accent3">
                              <a:lumMod val="75000"/>
                            </a:schemeClr>
                          </a:solidFill>
                          <a:effectLst/>
                          <a:latin typeface="Arial" charset="0"/>
                          <a:cs typeface="Arial" charset="0"/>
                        </a:rPr>
                        <a:t>the chain)</a:t>
                      </a:r>
                      <a:endParaRPr kumimoji="0" lang="ru-RU" sz="1800" b="1" i="0" u="none" strike="noStrike" cap="none" normalizeH="0" baseline="0" dirty="0" smtClean="0">
                        <a:ln>
                          <a:noFill/>
                        </a:ln>
                        <a:solidFill>
                          <a:schemeClr val="accent3">
                            <a:lumMod val="75000"/>
                          </a:schemeClr>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dirty="0" err="1" smtClean="0">
                          <a:ln>
                            <a:noFill/>
                          </a:ln>
                          <a:solidFill>
                            <a:srgbClr val="FF0000"/>
                          </a:solidFill>
                          <a:effectLst/>
                          <a:latin typeface="Arial" charset="0"/>
                          <a:cs typeface="Arial" charset="0"/>
                        </a:rPr>
                        <a:t>Catecholamines</a:t>
                      </a:r>
                      <a:r>
                        <a:rPr kumimoji="0" lang="en-US" sz="1800" b="0" i="0" u="none" strike="noStrike" cap="none" normalizeH="0" baseline="0" dirty="0" smtClean="0">
                          <a:ln>
                            <a:noFill/>
                          </a:ln>
                          <a:solidFill>
                            <a:srgbClr val="FF0000"/>
                          </a:solidFill>
                          <a:effectLst/>
                          <a:latin typeface="Arial" charset="0"/>
                          <a:cs typeface="Arial" charset="0"/>
                        </a:rPr>
                        <a:t>, glucagon, </a:t>
                      </a:r>
                      <a:r>
                        <a:rPr kumimoji="0" lang="en-US" sz="1800" b="0" i="0" u="none" strike="noStrike" cap="none" normalizeH="0" baseline="0" dirty="0" err="1" smtClean="0">
                          <a:ln>
                            <a:noFill/>
                          </a:ln>
                          <a:solidFill>
                            <a:srgbClr val="FF0000"/>
                          </a:solidFill>
                          <a:effectLst/>
                          <a:latin typeface="Arial" charset="0"/>
                          <a:cs typeface="Arial" charset="0"/>
                        </a:rPr>
                        <a:t>cAMP</a:t>
                      </a:r>
                      <a:endParaRPr kumimoji="0" lang="ru-RU" sz="1800" b="0" i="0" u="none" strike="noStrike" cap="none" normalizeH="0" baseline="0" dirty="0" smtClean="0">
                        <a:ln>
                          <a:noFill/>
                        </a:ln>
                        <a:solidFill>
                          <a:srgbClr val="FF0000"/>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dirty="0" smtClean="0">
                          <a:ln>
                            <a:noFill/>
                          </a:ln>
                          <a:solidFill>
                            <a:srgbClr val="0000FF"/>
                          </a:solidFill>
                          <a:effectLst/>
                          <a:latin typeface="Arial" charset="0"/>
                          <a:cs typeface="Arial" charset="0"/>
                        </a:rPr>
                        <a:t>Insulin</a:t>
                      </a:r>
                      <a:endParaRPr kumimoji="0" lang="ru-RU" sz="1800" b="0" i="0" u="none" strike="noStrike" cap="none" normalizeH="0" baseline="0" dirty="0" smtClean="0">
                        <a:ln>
                          <a:noFill/>
                        </a:ln>
                        <a:solidFill>
                          <a:srgbClr val="0000FF"/>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906587">
                <a:tc vMerge="1">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ru-RU" sz="1800" b="0" i="0" u="none" strike="noStrike" cap="none" normalizeH="0" baseline="0" dirty="0" smtClean="0">
                        <a:ln>
                          <a:noFill/>
                        </a:ln>
                        <a:solidFill>
                          <a:srgbClr val="800000"/>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28575" cap="flat" cmpd="sng" algn="ctr">
                      <a:solidFill>
                        <a:srgbClr val="26262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dirty="0" smtClean="0">
                          <a:ln>
                            <a:noFill/>
                          </a:ln>
                          <a:solidFill>
                            <a:schemeClr val="accent3">
                              <a:lumMod val="75000"/>
                            </a:schemeClr>
                          </a:solidFill>
                          <a:effectLst/>
                          <a:latin typeface="Arial" charset="0"/>
                          <a:cs typeface="Arial" charset="0"/>
                        </a:rPr>
                        <a:t>Glucose-6-phosphatase</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dirty="0" smtClean="0">
                          <a:ln>
                            <a:noFill/>
                          </a:ln>
                          <a:solidFill>
                            <a:schemeClr val="accent3">
                              <a:lumMod val="75000"/>
                            </a:schemeClr>
                          </a:solidFill>
                          <a:effectLst/>
                          <a:latin typeface="Arial" charset="0"/>
                          <a:cs typeface="Arial" charset="0"/>
                        </a:rPr>
                        <a:t>(limiting)</a:t>
                      </a:r>
                      <a:endParaRPr kumimoji="0" lang="ru-RU" sz="1800" b="1" i="0" u="none" strike="noStrike" cap="none" normalizeH="0" baseline="0" dirty="0" smtClean="0">
                        <a:ln>
                          <a:noFill/>
                        </a:ln>
                        <a:solidFill>
                          <a:schemeClr val="accent3">
                            <a:lumMod val="75000"/>
                          </a:schemeClr>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28575" cap="flat" cmpd="sng" algn="ctr">
                      <a:solidFill>
                        <a:srgbClr val="262626"/>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dirty="0" err="1" smtClean="0">
                          <a:ln>
                            <a:noFill/>
                          </a:ln>
                          <a:solidFill>
                            <a:srgbClr val="FF0000"/>
                          </a:solidFill>
                          <a:effectLst/>
                          <a:latin typeface="Arial" charset="0"/>
                          <a:cs typeface="Arial" charset="0"/>
                        </a:rPr>
                        <a:t>Glucocorticosteroids</a:t>
                      </a:r>
                      <a:r>
                        <a:rPr kumimoji="0" lang="en-US" sz="1800" b="0" i="0" u="none" strike="noStrike" cap="none" normalizeH="0" baseline="0" dirty="0" smtClean="0">
                          <a:ln>
                            <a:noFill/>
                          </a:ln>
                          <a:solidFill>
                            <a:srgbClr val="FF0000"/>
                          </a:solidFill>
                          <a:effectLst/>
                          <a:latin typeface="Arial" charset="0"/>
                          <a:cs typeface="Arial" charset="0"/>
                        </a:rPr>
                        <a:t> (GCS) (induce)</a:t>
                      </a:r>
                      <a:endParaRPr kumimoji="0" lang="ru-RU" sz="1800" b="0" i="0" u="none" strike="noStrike" cap="none" normalizeH="0" baseline="0" dirty="0" smtClean="0">
                        <a:ln>
                          <a:noFill/>
                        </a:ln>
                        <a:solidFill>
                          <a:srgbClr val="FF0000"/>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28575" cap="flat" cmpd="sng" algn="ctr">
                      <a:solidFill>
                        <a:srgbClr val="26262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dirty="0" smtClean="0">
                          <a:ln>
                            <a:noFill/>
                          </a:ln>
                          <a:solidFill>
                            <a:srgbClr val="0000FF"/>
                          </a:solidFill>
                          <a:effectLst/>
                          <a:latin typeface="Arial" charset="0"/>
                          <a:cs typeface="Arial" charset="0"/>
                        </a:rPr>
                        <a:t>Insulin (</a:t>
                      </a:r>
                      <a:r>
                        <a:rPr kumimoji="0" lang="en-US" sz="1800" b="0" i="0" u="none" strike="noStrike" cap="none" normalizeH="0" baseline="0" dirty="0" smtClean="0">
                          <a:ln>
                            <a:noFill/>
                          </a:ln>
                          <a:solidFill>
                            <a:srgbClr val="0000FF"/>
                          </a:solidFill>
                          <a:effectLst/>
                          <a:latin typeface="Arial" charset="0"/>
                          <a:cs typeface="Arial" charset="0"/>
                        </a:rPr>
                        <a:t>repress)</a:t>
                      </a:r>
                      <a:endParaRPr kumimoji="0" lang="ru-RU" sz="1800" b="0" i="0" u="none" strike="noStrike" cap="none" normalizeH="0" baseline="0" dirty="0" smtClean="0">
                        <a:ln>
                          <a:noFill/>
                        </a:ln>
                        <a:solidFill>
                          <a:srgbClr val="0000FF"/>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28575" cap="flat" cmpd="sng" algn="ctr">
                      <a:solidFill>
                        <a:srgbClr val="262626"/>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984539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331640" y="-7505"/>
            <a:ext cx="6762328" cy="6762328"/>
          </a:xfrm>
          <a:prstGeom prst="rect">
            <a:avLst/>
          </a:prstGeom>
        </p:spPr>
      </p:pic>
    </p:spTree>
    <p:extLst>
      <p:ext uri="{BB962C8B-B14F-4D97-AF65-F5344CB8AC3E}">
        <p14:creationId xmlns:p14="http://schemas.microsoft.com/office/powerpoint/2010/main" val="40002471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499482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Заголовок 1"/>
          <p:cNvSpPr>
            <a:spLocks noGrp="1"/>
          </p:cNvSpPr>
          <p:nvPr>
            <p:ph type="title"/>
          </p:nvPr>
        </p:nvSpPr>
        <p:spPr>
          <a:xfrm>
            <a:off x="395535" y="0"/>
            <a:ext cx="8229600" cy="706437"/>
          </a:xfrm>
        </p:spPr>
        <p:txBody>
          <a:bodyPr>
            <a:normAutofit fontScale="90000"/>
          </a:bodyPr>
          <a:lstStyle/>
          <a:p>
            <a:r>
              <a:rPr lang="en-US" altLang="ru-RU" b="1" dirty="0">
                <a:solidFill>
                  <a:schemeClr val="accent2">
                    <a:lumMod val="75000"/>
                  </a:schemeClr>
                </a:solidFill>
              </a:rPr>
              <a:t>Metabolomics</a:t>
            </a:r>
            <a:endParaRPr lang="ru-RU" altLang="ru-RU" b="1" dirty="0" smtClean="0">
              <a:solidFill>
                <a:schemeClr val="accent2">
                  <a:lumMod val="75000"/>
                </a:schemeClr>
              </a:solidFill>
            </a:endParaRPr>
          </a:p>
        </p:txBody>
      </p:sp>
      <p:pic>
        <p:nvPicPr>
          <p:cNvPr id="135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764703"/>
            <a:ext cx="8712968" cy="5934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2475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AutoShape 4" descr="Картинки по запросу диарея у детей"/>
          <p:cNvSpPr>
            <a:spLocks noChangeAspect="1" noChangeArrowheads="1"/>
          </p:cNvSpPr>
          <p:nvPr/>
        </p:nvSpPr>
        <p:spPr bwMode="auto">
          <a:xfrm>
            <a:off x="143608" y="-144463"/>
            <a:ext cx="28135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 name="Рисунок 2"/>
          <p:cNvPicPr>
            <a:picLocks noChangeAspect="1"/>
          </p:cNvPicPr>
          <p:nvPr/>
        </p:nvPicPr>
        <p:blipFill>
          <a:blip r:embed="rId2"/>
          <a:stretch>
            <a:fillRect/>
          </a:stretch>
        </p:blipFill>
        <p:spPr>
          <a:xfrm>
            <a:off x="2627784" y="332656"/>
            <a:ext cx="4531590" cy="6192688"/>
          </a:xfrm>
          <a:prstGeom prst="rect">
            <a:avLst/>
          </a:prstGeom>
        </p:spPr>
      </p:pic>
    </p:spTree>
    <p:extLst>
      <p:ext uri="{BB962C8B-B14F-4D97-AF65-F5344CB8AC3E}">
        <p14:creationId xmlns:p14="http://schemas.microsoft.com/office/powerpoint/2010/main" val="16257281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62474" y="1420"/>
            <a:ext cx="8018648" cy="6334732"/>
          </a:xfrm>
          <a:prstGeom prst="rect">
            <a:avLst/>
          </a:prstGeom>
        </p:spPr>
      </p:pic>
      <p:pic>
        <p:nvPicPr>
          <p:cNvPr id="5" name="Рисунок 4"/>
          <p:cNvPicPr>
            <a:picLocks noChangeAspect="1"/>
          </p:cNvPicPr>
          <p:nvPr/>
        </p:nvPicPr>
        <p:blipFill>
          <a:blip r:embed="rId3"/>
          <a:stretch>
            <a:fillRect/>
          </a:stretch>
        </p:blipFill>
        <p:spPr>
          <a:xfrm>
            <a:off x="5445360" y="4077072"/>
            <a:ext cx="3233936" cy="2587149"/>
          </a:xfrm>
          <a:prstGeom prst="rect">
            <a:avLst/>
          </a:prstGeom>
        </p:spPr>
      </p:pic>
    </p:spTree>
    <p:extLst>
      <p:ext uri="{BB962C8B-B14F-4D97-AF65-F5344CB8AC3E}">
        <p14:creationId xmlns:p14="http://schemas.microsoft.com/office/powerpoint/2010/main" val="99931578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13183" y="3967"/>
            <a:ext cx="8517633" cy="6854033"/>
          </a:xfrm>
          <a:prstGeom prst="rect">
            <a:avLst/>
          </a:prstGeom>
        </p:spPr>
      </p:pic>
    </p:spTree>
    <p:extLst>
      <p:ext uri="{BB962C8B-B14F-4D97-AF65-F5344CB8AC3E}">
        <p14:creationId xmlns:p14="http://schemas.microsoft.com/office/powerpoint/2010/main" val="171816474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718" y="13977"/>
            <a:ext cx="6912768" cy="6912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1796" y="6534834"/>
            <a:ext cx="9155796" cy="369332"/>
          </a:xfrm>
          <a:prstGeom prst="rect">
            <a:avLst/>
          </a:prstGeom>
        </p:spPr>
        <p:txBody>
          <a:bodyPr wrap="square">
            <a:spAutoFit/>
          </a:bodyPr>
          <a:lstStyle/>
          <a:p>
            <a:pPr algn="ctr"/>
            <a:r>
              <a:rPr lang="en-US" dirty="0"/>
              <a:t>https://i.pinimg.com/236x/96/9d/73/969d734dc40acdce39dbf8f48e3e7169.jpg</a:t>
            </a:r>
            <a:endParaRPr lang="ru-RU" dirty="0"/>
          </a:p>
        </p:txBody>
      </p:sp>
    </p:spTree>
    <p:extLst>
      <p:ext uri="{BB962C8B-B14F-4D97-AF65-F5344CB8AC3E}">
        <p14:creationId xmlns:p14="http://schemas.microsoft.com/office/powerpoint/2010/main" val="160858413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0"/>
            <a:ext cx="9753600" cy="7315200"/>
          </a:xfrm>
          <a:prstGeom prst="rect">
            <a:avLst/>
          </a:prstGeom>
        </p:spPr>
      </p:pic>
    </p:spTree>
    <p:extLst>
      <p:ext uri="{BB962C8B-B14F-4D97-AF65-F5344CB8AC3E}">
        <p14:creationId xmlns:p14="http://schemas.microsoft.com/office/powerpoint/2010/main" val="302569814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rotWithShape="1">
          <a:blip r:embed="rId2"/>
          <a:srcRect b="9105"/>
          <a:stretch/>
        </p:blipFill>
        <p:spPr>
          <a:xfrm>
            <a:off x="323528" y="274638"/>
            <a:ext cx="8640960" cy="5890666"/>
          </a:xfrm>
          <a:prstGeom prst="rect">
            <a:avLst/>
          </a:prstGeom>
        </p:spPr>
      </p:pic>
    </p:spTree>
    <p:extLst>
      <p:ext uri="{BB962C8B-B14F-4D97-AF65-F5344CB8AC3E}">
        <p14:creationId xmlns:p14="http://schemas.microsoft.com/office/powerpoint/2010/main" val="373119657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582423" y="404664"/>
            <a:ext cx="7979154" cy="5976664"/>
          </a:xfrm>
          <a:prstGeom prst="rect">
            <a:avLst/>
          </a:prstGeom>
        </p:spPr>
      </p:pic>
    </p:spTree>
    <p:extLst>
      <p:ext uri="{BB962C8B-B14F-4D97-AF65-F5344CB8AC3E}">
        <p14:creationId xmlns:p14="http://schemas.microsoft.com/office/powerpoint/2010/main" val="19895334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altLang="ru-RU" b="1" dirty="0">
                <a:solidFill>
                  <a:srgbClr val="CC0000"/>
                </a:solidFill>
              </a:rPr>
              <a:t>Digestion pathologies of carbohydrates</a:t>
            </a:r>
            <a:endParaRPr lang="ru-RU" dirty="0">
              <a:solidFill>
                <a:srgbClr val="CC0000"/>
              </a:solidFill>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9224" y="1600200"/>
            <a:ext cx="678555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35010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rotWithShape="1">
          <a:blip r:embed="rId2"/>
          <a:srcRect r="-54" b="14194"/>
          <a:stretch/>
        </p:blipFill>
        <p:spPr>
          <a:xfrm>
            <a:off x="0" y="130624"/>
            <a:ext cx="8820675" cy="5673421"/>
          </a:xfrm>
          <a:prstGeom prst="rect">
            <a:avLst/>
          </a:prstGeom>
        </p:spPr>
      </p:pic>
      <p:sp>
        <p:nvSpPr>
          <p:cNvPr id="5" name="Прямоугольник 4"/>
          <p:cNvSpPr/>
          <p:nvPr/>
        </p:nvSpPr>
        <p:spPr>
          <a:xfrm>
            <a:off x="1115616" y="5948059"/>
            <a:ext cx="7417027" cy="646331"/>
          </a:xfrm>
          <a:prstGeom prst="rect">
            <a:avLst/>
          </a:prstGeom>
        </p:spPr>
        <p:txBody>
          <a:bodyPr wrap="square">
            <a:spAutoFit/>
          </a:bodyPr>
          <a:lstStyle/>
          <a:p>
            <a:r>
              <a:rPr lang="ru-RU" dirty="0"/>
              <a:t>https://slidetodoc.com/digestion-and-absorption-carbohydrates-dr-jariya-wajahat-biochemistry/</a:t>
            </a:r>
          </a:p>
        </p:txBody>
      </p:sp>
    </p:spTree>
    <p:extLst>
      <p:ext uri="{BB962C8B-B14F-4D97-AF65-F5344CB8AC3E}">
        <p14:creationId xmlns:p14="http://schemas.microsoft.com/office/powerpoint/2010/main" val="228808313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rotWithShape="1">
          <a:blip r:embed="rId2"/>
          <a:srcRect l="1" r="-300" b="9580"/>
          <a:stretch/>
        </p:blipFill>
        <p:spPr>
          <a:xfrm>
            <a:off x="273070" y="620688"/>
            <a:ext cx="8597859" cy="4738537"/>
          </a:xfrm>
          <a:prstGeom prst="rect">
            <a:avLst/>
          </a:prstGeom>
        </p:spPr>
      </p:pic>
    </p:spTree>
    <p:extLst>
      <p:ext uri="{BB962C8B-B14F-4D97-AF65-F5344CB8AC3E}">
        <p14:creationId xmlns:p14="http://schemas.microsoft.com/office/powerpoint/2010/main" val="43700687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14073</TotalTime>
  <Words>2804</Words>
  <Application>Microsoft Office PowerPoint</Application>
  <PresentationFormat>Экран (4:3)</PresentationFormat>
  <Paragraphs>348</Paragraphs>
  <Slides>121</Slides>
  <Notes>9</Notes>
  <HiddenSlides>0</HiddenSlides>
  <MMClips>0</MMClips>
  <ScaleCrop>false</ScaleCrop>
  <HeadingPairs>
    <vt:vector size="6" baseType="variant">
      <vt:variant>
        <vt:lpstr>Использованные шрифты</vt:lpstr>
      </vt:variant>
      <vt:variant>
        <vt:i4>7</vt:i4>
      </vt:variant>
      <vt:variant>
        <vt:lpstr>Тема</vt:lpstr>
      </vt:variant>
      <vt:variant>
        <vt:i4>6</vt:i4>
      </vt:variant>
      <vt:variant>
        <vt:lpstr>Заголовки слайдов</vt:lpstr>
      </vt:variant>
      <vt:variant>
        <vt:i4>121</vt:i4>
      </vt:variant>
    </vt:vector>
  </HeadingPairs>
  <TitlesOfParts>
    <vt:vector size="134" baseType="lpstr">
      <vt:lpstr>Microsoft YaHei</vt:lpstr>
      <vt:lpstr>Arial</vt:lpstr>
      <vt:lpstr>Calibri</vt:lpstr>
      <vt:lpstr>Segoe UI</vt:lpstr>
      <vt:lpstr>StarSymbol</vt:lpstr>
      <vt:lpstr>Times New Roman</vt:lpstr>
      <vt:lpstr>Wingdings</vt:lpstr>
      <vt:lpstr>Тема Office</vt:lpstr>
      <vt:lpstr>1_Оформление по умолчанию</vt:lpstr>
      <vt:lpstr>1_Тема Office</vt:lpstr>
      <vt:lpstr>Оформление по умолчанию</vt:lpstr>
      <vt:lpstr>3_Тема Office</vt:lpstr>
      <vt:lpstr>6_Оформление по умолчанию</vt:lpstr>
      <vt:lpstr>Презентация PowerPoint</vt:lpstr>
      <vt:lpstr>Презентация PowerPoint</vt:lpstr>
      <vt:lpstr>Презентация PowerPoint</vt:lpstr>
      <vt:lpstr>RELEVANCE OF THE TOPIC</vt:lpstr>
      <vt:lpstr>FUNCTIONS OF CARBOHYDRATES IN THE BODY</vt:lpstr>
      <vt:lpstr>FUNCTIONS OF CARBOHYDRATES IN THE BODY</vt:lpstr>
      <vt:lpstr>Презентация PowerPoint</vt:lpstr>
      <vt:lpstr>Презентация PowerPoint</vt:lpstr>
      <vt:lpstr>Metabolomics</vt:lpstr>
      <vt:lpstr>Презентация PowerPoint</vt:lpstr>
      <vt:lpstr>Презентация PowerPoint</vt:lpstr>
      <vt:lpstr>Презентация PowerPoint</vt:lpstr>
      <vt:lpstr>Презентация PowerPoint</vt:lpstr>
      <vt:lpstr>The most important disaccharides</vt:lpstr>
      <vt:lpstr>Maltose</vt:lpstr>
      <vt:lpstr>Презентация PowerPoint</vt:lpstr>
      <vt:lpstr>Lactose</vt:lpstr>
      <vt:lpstr>Презентация PowerPoint</vt:lpstr>
      <vt:lpstr>Sucrose</vt:lpstr>
      <vt:lpstr>Презентация PowerPoint</vt:lpstr>
      <vt:lpstr>Презентация PowerPoint</vt:lpstr>
      <vt:lpstr>Презентация PowerPoint</vt:lpstr>
      <vt:lpstr>Презентация PowerPoint</vt:lpstr>
      <vt:lpstr>STRUCTURE OF THE STARCH MOLECULE</vt:lpstr>
      <vt:lpstr>Презентация PowerPoint</vt:lpstr>
      <vt:lpstr>BRANCHED AMYLOPECTIN MOLECULE</vt:lpstr>
      <vt:lpstr>Презентация PowerPoint</vt:lpstr>
      <vt:lpstr>The structure of the glycogen molecule</vt:lpstr>
      <vt:lpstr>Презентация PowerPoint</vt:lpstr>
      <vt:lpstr>Презентация PowerPoint</vt:lpstr>
      <vt:lpstr>Презентация PowerPoint</vt:lpstr>
      <vt:lpstr>Heteropolysaccharides (acidic heteropolysaccharides - have many acid groups - gly (u) cosaminoglycans are glucose derivatives, contain amino groups)</vt:lpstr>
      <vt:lpstr>Hyaluronic acid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Digestion of carbohydrates in the digestive tract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Small intestine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Leloir pathway</vt:lpstr>
      <vt:lpstr>Презентация PowerPoint</vt:lpstr>
      <vt:lpstr>Презентация PowerPoint</vt:lpstr>
      <vt:lpstr>Презентация PowerPoint</vt:lpstr>
      <vt:lpstr>Fructolysis</vt:lpstr>
      <vt:lpstr>Fructolysis</vt:lpstr>
      <vt:lpstr>Fructolysis</vt:lpstr>
      <vt:lpstr>Fructolysis</vt:lpstr>
      <vt:lpstr>Презентация PowerPoint</vt:lpstr>
      <vt:lpstr>Unification of monosaccharides</vt:lpstr>
      <vt:lpstr>Презентация PowerPoint</vt:lpstr>
      <vt:lpstr>The role of the liver in carbohydrate metabolism</vt:lpstr>
      <vt:lpstr>Презентация PowerPoint</vt:lpstr>
      <vt:lpstr>Презентация PowerPoint</vt:lpstr>
      <vt:lpstr>Презентация PowerPoint</vt:lpstr>
      <vt:lpstr>Презентация PowerPoint</vt:lpstr>
      <vt:lpstr>Glycogen metabolism</vt:lpstr>
      <vt:lpstr>Glycogen metabolism</vt:lpstr>
      <vt:lpstr>Glucose activation: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Regulation of glycogen metabolism</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Digestion pathologies of carbohydrates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Treatment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Conclusion</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Natasha</dc:creator>
  <cp:lastModifiedBy>Панина Юлия Анатольевна</cp:lastModifiedBy>
  <cp:revision>649</cp:revision>
  <cp:lastPrinted>2019-04-11T02:28:55Z</cp:lastPrinted>
  <dcterms:modified xsi:type="dcterms:W3CDTF">2022-11-05T02:35:05Z</dcterms:modified>
</cp:coreProperties>
</file>