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88" r:id="rId3"/>
    <p:sldId id="259" r:id="rId4"/>
    <p:sldId id="274" r:id="rId5"/>
    <p:sldId id="281" r:id="rId6"/>
    <p:sldId id="279" r:id="rId7"/>
    <p:sldId id="278" r:id="rId8"/>
    <p:sldId id="276" r:id="rId9"/>
    <p:sldId id="285" r:id="rId10"/>
    <p:sldId id="283" r:id="rId11"/>
    <p:sldId id="287" r:id="rId12"/>
    <p:sldId id="290" r:id="rId13"/>
    <p:sldId id="289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C8F4"/>
    <a:srgbClr val="DA96EA"/>
    <a:srgbClr val="9D25B9"/>
    <a:srgbClr val="663300"/>
    <a:srgbClr val="26E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BBE4F-6F42-4B5E-BFEF-07916B440D05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92AA7-6B6D-49E4-B73F-1508A0E4E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08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F8C7-0190-4410-A218-DE6C1AC9D8F6}" type="datetime1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F136-DB2F-4867-9044-292755D20A1D}" type="datetime1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7082-F246-4329-8CD2-93D210F3E2F4}" type="datetime1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A0B0-C0F4-4F90-8037-C74496D4D15F}" type="datetime1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681B-143A-48CA-A633-013534DC23B1}" type="datetime1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153C-A92E-43F2-B386-E6B2F3F7DF9A}" type="datetime1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950D-9561-4BFB-BF96-5E92D5DB4F92}" type="datetime1">
              <a:rPr lang="ru-RU" smtClean="0"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89C5-474F-41B0-A16E-A275774B3E6B}" type="datetime1">
              <a:rPr lang="ru-RU" smtClean="0"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F2D4-EE55-4F9D-BFB2-2304A61498F9}" type="datetime1">
              <a:rPr lang="ru-RU" smtClean="0"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C10A-17F1-464C-BDAA-939EC34EAEDF}" type="datetime1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E66-8935-4568-ABF0-CC2FBE3E8D0D}" type="datetime1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8341C-6635-4C2B-AB70-760C79520911}" type="datetime1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yberpedia.su/13x152f1.html" TargetMode="External"/><Relationship Id="rId2" Type="http://schemas.openxmlformats.org/officeDocument/2006/relationships/hyperlink" Target="https://lektsii.org/14-4815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do.krasgmu.ru/mod/page/view.php?id=105448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высшего образования «Красноярский Государственный Медицинский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Университет имени профессора  В. Ф.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Министерства здравоохранения Российской Федерации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Фармацевтический колледж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308359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«Изготовление истинных однокомпонентных растворов»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3284984"/>
            <a:ext cx="8807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Дисциплина: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Технология изготовления лекарственных форм.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3783348"/>
            <a:ext cx="1842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33.02.01 Фармация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6136" y="4869160"/>
            <a:ext cx="2624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Выполнила: Саенко О.С.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6136" y="5238492"/>
            <a:ext cx="2781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Проверила: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Дроздова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1920" y="6453336"/>
            <a:ext cx="15261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Красноярск, 2022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23528" y="289529"/>
            <a:ext cx="8424936" cy="578882"/>
          </a:xfrm>
          <a:prstGeom prst="round2DiagRect">
            <a:avLst/>
          </a:prstGeom>
          <a:ln w="38100">
            <a:solidFill>
              <a:srgbClr val="ECC8F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Общая технология изготовления</a:t>
            </a:r>
            <a:endParaRPr lang="ru-RU" sz="2800" dirty="0">
              <a:ln>
                <a:solidFill>
                  <a:sysClr val="windowText" lastClr="0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124744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Отмеривание растворителя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Производят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посуды «на вылив» (цилиндр, мензурка, мерный «пальчик»). Цилиндры подбирают таким образом, чтобы его номинальный объем максимально соответствовал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отмериваемому объему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Например, чтобы отмерить 90 мл воды необходимо взять цилиндр на 100 мл. Если использовать цилиндр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200мл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возрастает процент ошибки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Изготовление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водных растворов ведут в подставке (стеклянная емкость с широким горлом). В первую очередь отмеривают воду очищенную, в которой растворяют твердые лекарственные и вспомогательные вещества с учетом растворимости и возможного их взаимодействия.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первую очередь в воде растворяют вещества списка А, затем вещества списка Б, а далее вещества общего списка с учетом их растворимости: очень мало растворимые, мало растворимые, умеренно растворимые, растворимые, легко растворимые, очень легко растворимые.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растворимости с учетом физико-химических свойств веществ можно использовать перемешивание, нагревание, предварительное измельчение крупнокристаллических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817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67544" y="299090"/>
            <a:ext cx="8352928" cy="578882"/>
          </a:xfrm>
          <a:prstGeom prst="round2DiagRect">
            <a:avLst/>
          </a:prstGeom>
          <a:ln w="38100">
            <a:solidFill>
              <a:srgbClr val="ECC8F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Общая технология изготовления</a:t>
            </a:r>
            <a:endParaRPr lang="ru-RU" sz="2800" dirty="0">
              <a:ln>
                <a:solidFill>
                  <a:sysClr val="windowText" lastClr="0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196752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Фильтрация (процеживание)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раствора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Изготовленные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растворы фильтруют с целью очистки от механических примесей. Для фильтрации можно использовать стеклянный фильтр № 1, стеклянную воронку с фильтрующим материалом. В качестве фильтрующего материала могут быть использована вата, марлевая салфетка, ватно-марлевый тампон, фильтровальная бумага. Выбор фильтрующего материала производится с учетом физико-химических свойств растворенных веществ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к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отпуску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Изготовленный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профильтрованный раствор герметично укупоривают. Наклеивают основные этикетки («Внутреннее» или «Наружное») и в случае необходимости дополнительные этикетки («Хранить в прохладном, защищенном от света месте», «Перед употреблением взбалтывать», «Обращаться с осторожностью» и т.п.).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53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67544" y="299090"/>
            <a:ext cx="8352928" cy="578882"/>
          </a:xfrm>
          <a:prstGeom prst="round2DiagRect">
            <a:avLst/>
          </a:prstGeom>
          <a:ln w="38100">
            <a:solidFill>
              <a:srgbClr val="ECC8F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sz="2800" dirty="0">
              <a:ln>
                <a:solidFill>
                  <a:sysClr val="windowText" lastClr="0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19300"/>
            <a:ext cx="84249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Растворы являются самой обширной группой среди жидких лекарственных форм;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Истинные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однокомпонентные растворы широко применяются в медицинской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практике;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Истинных однокомпонентных растворов не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занимает много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времени;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Истинные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однокомпонентные растворы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требуют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соблюдение общих правил технологии изготовления лекарственных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форм.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299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39552" y="188640"/>
            <a:ext cx="8136903" cy="578882"/>
          </a:xfrm>
          <a:prstGeom prst="round2DiagRect">
            <a:avLst/>
          </a:prstGeom>
          <a:ln w="38100">
            <a:solidFill>
              <a:srgbClr val="ECC8F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  Список использованных источников</a:t>
            </a: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39484" y="1124744"/>
            <a:ext cx="8532948" cy="3166824"/>
          </a:xfrm>
          <a:prstGeom prst="round2Diag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>
                <a:ln>
                  <a:solidFill>
                    <a:schemeClr val="accent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3000" dirty="0" smtClean="0">
                <a:ln>
                  <a:solidFill>
                    <a:schemeClr val="accent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lektsii.org/14-4815.html</a:t>
            </a:r>
            <a:r>
              <a:rPr lang="ru-RU" sz="3000" dirty="0" smtClean="0">
                <a:ln>
                  <a:solidFill>
                    <a:schemeClr val="accent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(Дата </a:t>
            </a:r>
            <a:r>
              <a:rPr lang="ru-RU" sz="3000" dirty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</a:t>
            </a:r>
            <a:r>
              <a:rPr lang="ru-RU" sz="3000" dirty="0" smtClean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3000" dirty="0" smtClean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.11.22</a:t>
            </a:r>
            <a:r>
              <a:rPr lang="ru-RU" sz="3000" dirty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n>
                  <a:solidFill>
                    <a:schemeClr val="accent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3000" dirty="0" smtClean="0">
                <a:ln>
                  <a:solidFill>
                    <a:schemeClr val="accent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cyberpedia.su/13x152f1.html</a:t>
            </a:r>
            <a:r>
              <a:rPr lang="ru-RU" sz="3000" dirty="0" smtClean="0">
                <a:ln>
                  <a:solidFill>
                    <a:schemeClr val="accent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(Дата </a:t>
            </a:r>
            <a:r>
              <a:rPr lang="ru-RU" sz="3000" dirty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</a:t>
            </a:r>
            <a:r>
              <a:rPr lang="ru-RU" sz="3000" dirty="0" smtClean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3000" dirty="0" smtClean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.11.22</a:t>
            </a:r>
            <a:r>
              <a:rPr lang="ru-RU" sz="3000" dirty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n>
                  <a:solidFill>
                    <a:schemeClr val="accent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sz="3000" dirty="0" smtClean="0">
                <a:ln>
                  <a:solidFill>
                    <a:schemeClr val="accent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cdo.krasgmu.ru/mod/page/view.php?id=105448</a:t>
            </a:r>
            <a:r>
              <a:rPr lang="ru-RU" sz="3000" dirty="0" smtClean="0">
                <a:ln>
                  <a:solidFill>
                    <a:schemeClr val="accent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(Дата </a:t>
            </a:r>
            <a:r>
              <a:rPr lang="ru-RU" sz="3000" dirty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</a:t>
            </a:r>
            <a:r>
              <a:rPr lang="ru-RU" sz="3000" dirty="0" smtClean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3000" dirty="0" smtClean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.11.22)</a:t>
            </a:r>
            <a:endParaRPr lang="ru-RU" sz="3000" dirty="0">
              <a:ln>
                <a:solidFill>
                  <a:sysClr val="windowText" lastClr="0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83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6001" y="2780928"/>
            <a:ext cx="84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dirty="0">
              <a:ln>
                <a:solidFill>
                  <a:sysClr val="windowText" lastClr="0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239484" y="262097"/>
            <a:ext cx="8532948" cy="578882"/>
          </a:xfrm>
          <a:prstGeom prst="round2DiagRect">
            <a:avLst/>
          </a:prstGeom>
          <a:ln w="38100">
            <a:solidFill>
              <a:srgbClr val="ECC8F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темы</a:t>
            </a:r>
            <a:endParaRPr lang="ru-RU" sz="2800" dirty="0">
              <a:ln>
                <a:solidFill>
                  <a:sysClr val="windowText" lastClr="0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3480" y="1196752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endParaRPr lang="ru-RU" i="1" dirty="0" smtClean="0"/>
          </a:p>
          <a:p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239484" y="1124744"/>
            <a:ext cx="8532948" cy="578882"/>
          </a:xfrm>
          <a:prstGeom prst="round2Diag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endParaRPr lang="ru-RU" sz="2800" dirty="0" smtClean="0">
              <a:ln>
                <a:solidFill>
                  <a:sysClr val="windowText" lastClr="0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39484" y="3497689"/>
            <a:ext cx="8532948" cy="578882"/>
          </a:xfrm>
          <a:prstGeom prst="round2DiagRect">
            <a:avLst/>
          </a:prstGeom>
          <a:ln w="38100">
            <a:solidFill>
              <a:srgbClr val="ECC8F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endParaRPr lang="ru-RU" sz="2800" dirty="0">
              <a:ln>
                <a:solidFill>
                  <a:sysClr val="windowText" lastClr="0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96752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Истинные однокомпонентные растворы широко применяются в медицинской практике, их изготовление не занимает много времени, они, как и другие лекарственные формы,  требуют соблюдение общих правил технологии изготовления лекарственных форм.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7516" y="4437112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Истинные однокомпонентные растворы - это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однофазные дисперсные системы, они характеризуются большой прочностью связи между дисперсной фазой и дисперсионной средой. </a:t>
            </a:r>
          </a:p>
        </p:txBody>
      </p:sp>
    </p:spTree>
    <p:extLst>
      <p:ext uri="{BB962C8B-B14F-4D97-AF65-F5344CB8AC3E}">
        <p14:creationId xmlns:p14="http://schemas.microsoft.com/office/powerpoint/2010/main" val="1053661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16216" y="6428657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32672" y="260647"/>
            <a:ext cx="8496944" cy="578882"/>
          </a:xfrm>
          <a:prstGeom prst="round2DiagRect">
            <a:avLst/>
          </a:prstGeom>
          <a:ln w="38100">
            <a:solidFill>
              <a:srgbClr val="ECC8F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</a:t>
            </a:r>
            <a:endParaRPr lang="ru-RU" sz="2800" dirty="0">
              <a:ln>
                <a:solidFill>
                  <a:sysClr val="windowText" lastClr="0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5889" y="1700808"/>
            <a:ext cx="856895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Истинный раствор сохраняет гомогенность неопределенно долгое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время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Истинные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растворы всегда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прозрачны;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Частицы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истинного раствора не видны даже в электронный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микроскоп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Истинные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растворы хорошо диффундируют.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395536" y="260648"/>
            <a:ext cx="8309146" cy="578882"/>
          </a:xfrm>
          <a:prstGeom prst="round2DiagRect">
            <a:avLst/>
          </a:prstGeom>
          <a:ln w="38100">
            <a:solidFill>
              <a:srgbClr val="ECC8F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</a:t>
            </a:r>
            <a:endParaRPr lang="ru-RU" sz="2800" dirty="0">
              <a:ln>
                <a:solidFill>
                  <a:sysClr val="windowText" lastClr="0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5633" y="1196752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количеству входящих компонентов:</a:t>
            </a:r>
          </a:p>
          <a:p>
            <a:pPr marL="914400" lvl="1" indent="-457200" algn="just">
              <a:buFont typeface="Symbol" panose="05050102010706020507" pitchFamily="18" charset="2"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Однокомпонентные;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Symbol" panose="05050102010706020507" pitchFamily="18" charset="2"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Многокомпонентные.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размеру частиц:</a:t>
            </a:r>
          </a:p>
          <a:p>
            <a:pPr marL="914400" lvl="1" indent="-457200" algn="just">
              <a:buFont typeface="Symbol" panose="05050102010706020507" pitchFamily="18" charset="2"/>
              <a:buChar char="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Истинные;</a:t>
            </a:r>
          </a:p>
          <a:p>
            <a:pPr marL="914400" lvl="1" indent="-457200" algn="just">
              <a:buFont typeface="Symbol" panose="05050102010706020507" pitchFamily="18" charset="2"/>
              <a:buChar char="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Коллоидные.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типу растворителя: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Symbol" panose="05050102010706020507" pitchFamily="18" charset="2"/>
              <a:buChar char="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Водные;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Symbol" panose="05050102010706020507" pitchFamily="18" charset="2"/>
              <a:buChar char="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Неводные.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содержанию растворённого вещества: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Symbol" panose="05050102010706020507" pitchFamily="18" charset="2"/>
              <a:buChar char="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Разбавленные;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Symbol" panose="05050102010706020507" pitchFamily="18" charset="2"/>
              <a:buChar char="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Концентрированные.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степени насыщенности: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Symbol" panose="05050102010706020507" pitchFamily="18" charset="2"/>
              <a:buChar char="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Ненасыщенные;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Symbol" panose="05050102010706020507" pitchFamily="18" charset="2"/>
              <a:buChar char="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Насыщенные;</a:t>
            </a:r>
          </a:p>
          <a:p>
            <a:pPr marL="914400" lvl="1" indent="-457200" algn="just">
              <a:buFont typeface="Symbol" panose="05050102010706020507" pitchFamily="18" charset="2"/>
              <a:buChar char="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Перенасыщенные.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действию электрического тока: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Symbol" panose="05050102010706020507" pitchFamily="18" charset="2"/>
              <a:buChar char="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Электролиты;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Symbol" panose="05050102010706020507" pitchFamily="18" charset="2"/>
              <a:buChar char="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Неэлектролиты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413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395536" y="277337"/>
            <a:ext cx="8424936" cy="578882"/>
          </a:xfrm>
          <a:prstGeom prst="round2DiagRect">
            <a:avLst/>
          </a:prstGeom>
          <a:ln w="38100">
            <a:solidFill>
              <a:srgbClr val="ECC8F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аспекты</a:t>
            </a:r>
            <a:endParaRPr lang="ru-RU" sz="2800" dirty="0">
              <a:ln>
                <a:solidFill>
                  <a:sysClr val="windowText" lastClr="0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24744"/>
            <a:ext cx="85689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Лекарственные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вещества обладают разной способностью к растворению в воде и других растворителях.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Растворимость данного лекарственного вещества в воде (и в другом растворителе) зависит от температуры. Для подавляющего большинства твердых веществ растворимость увеличивается с повышением температуры. Некоторые лекарственные вещества растворяются медленно, с целью ускорения растворения прибегают к нагреванию, предварительному измельчению лекарственного вещества и перемешиванию смеси.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188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323528" y="260648"/>
            <a:ext cx="8592992" cy="578882"/>
          </a:xfrm>
          <a:prstGeom prst="round2DiagRect">
            <a:avLst/>
          </a:prstGeom>
          <a:ln w="38100">
            <a:solidFill>
              <a:srgbClr val="ECC8F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аспекты</a:t>
            </a:r>
            <a:endParaRPr lang="ru-RU" sz="2800" dirty="0">
              <a:ln>
                <a:solidFill>
                  <a:sysClr val="windowText" lastClr="0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1452" y="1052736"/>
            <a:ext cx="859299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Концентрация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 это количество вещества, растворенного в определенном количестве растворителя.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зависимости от метода изготовления раствора содержание лекарственных веществ в жидких лекарственных формах выражают различными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способами.</a:t>
            </a: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Способы обозначения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концентрации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прописях рецептов концентрация может быть обозначена: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процентах (%);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Раздельным перечислением лекарственного вещества и дисперсионной среды (растворителя);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 указанием растворителя до заданного объема или массы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 указанием соотношения массы или объема растворяемого лекарственного вещества и объема или массы раствора.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265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239484" y="262097"/>
            <a:ext cx="8532948" cy="578882"/>
          </a:xfrm>
          <a:prstGeom prst="round2DiagRect">
            <a:avLst/>
          </a:prstGeom>
          <a:ln w="38100">
            <a:solidFill>
              <a:srgbClr val="ECC8F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аспекты</a:t>
            </a:r>
            <a:endParaRPr lang="ru-RU" sz="2800" dirty="0">
              <a:ln>
                <a:solidFill>
                  <a:sysClr val="windowText" lastClr="0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3480" y="1196752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96752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Растворимостью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называют свойство вещества растворяться в воде или других растворителях. В фармацевтической практике растворимость обозначается в виде отношения количества растворенного вещества к количеству насыщенного раствора, которое нужно из него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приготовить, используются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 растворимости в виде отношения одной массовой части вещества к необходимому количеству растворителя. Сведения о растворимости лекарственных веществ находятся в частных статьях ГФ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Насыщенный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 –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это раствор, в котором скорость растворения лекарственного вещества и скорость оседания частиц равны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растворимость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Природа лекарственного вещества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растворителя;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Сила связи между молекулами или ионами растворяемого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Сила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диффузии;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Сила взаимодействия между веществом и растворителем;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Степень дисперсности.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412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395536" y="260648"/>
            <a:ext cx="8496944" cy="578882"/>
          </a:xfrm>
          <a:prstGeom prst="round2DiagRect">
            <a:avLst/>
          </a:prstGeom>
          <a:ln w="38100">
            <a:solidFill>
              <a:srgbClr val="ECC8F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аспекты</a:t>
            </a:r>
            <a:endParaRPr lang="ru-RU" sz="2800" dirty="0">
              <a:ln>
                <a:solidFill>
                  <a:sysClr val="windowText" lastClr="0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124745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 однокомпонентных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растворов</a:t>
            </a: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однокомпонентных растворов входит растворитель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растворенное лекарственное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вещество. Изменение общего объема при растворении твердого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лекарственного вещества можно не учитывать, если оно укладывается в норму допустимого отклонения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лекарственного вещества рассчитывается максимальная концентрация в процентах (С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при которой изменение общего объёма укладывается в норму допустимого отклонения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078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39552" y="188640"/>
            <a:ext cx="8136903" cy="578882"/>
          </a:xfrm>
          <a:prstGeom prst="round2DiagRect">
            <a:avLst/>
          </a:prstGeom>
          <a:ln w="38100">
            <a:solidFill>
              <a:srgbClr val="ECC8F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Общая технология изготовления</a:t>
            </a:r>
            <a:endParaRPr lang="ru-RU" sz="2800" dirty="0">
              <a:ln>
                <a:solidFill>
                  <a:sysClr val="windowText" lastClr="0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052736"/>
            <a:ext cx="871296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рецептурной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прописи</a:t>
            </a:r>
          </a:p>
          <a:p>
            <a:pPr algn="ctr"/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изготовления необходимо оценить рецептурную пропись, то есть проверить:</a:t>
            </a: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сильнодействующих и ядовитых веществ;</a:t>
            </a: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выписанных количеств наркотических веществ нормам отпуска;</a:t>
            </a: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совместимость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ингредиентов;</a:t>
            </a: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растворимость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 веществ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Расчёты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обратной стороне паспорта письменного контроля (ППК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Все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делают на обороте ППК до изготовления. Рассчитывают количество сухих веществ, растворителя, с обязательным указанием всех справочных величин и расчетных формул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942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3247</TotalTime>
  <Words>228</Words>
  <Application>Microsoft Office PowerPoint</Application>
  <PresentationFormat>Экран (4:3)</PresentationFormat>
  <Paragraphs>127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Федеральное государственное бюджетное образовательное учреждение  высшего образования «Красноярский Государственный Медицинский  Университет имени профессора  В. Ф. Войно-Ясенецкого»                        Министерства здравоохранения Российской Федерации        Фармацевтический колледж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Полина</dc:creator>
  <cp:lastModifiedBy>Windows User</cp:lastModifiedBy>
  <cp:revision>316</cp:revision>
  <dcterms:created xsi:type="dcterms:W3CDTF">2021-03-28T05:21:40Z</dcterms:created>
  <dcterms:modified xsi:type="dcterms:W3CDTF">2022-11-22T15:53:50Z</dcterms:modified>
</cp:coreProperties>
</file>