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57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6" r:id="rId16"/>
    <p:sldId id="307" r:id="rId17"/>
    <p:sldId id="308" r:id="rId18"/>
    <p:sldId id="309" r:id="rId19"/>
    <p:sldId id="310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46756-A8B2-4C80-BD15-E256B2465933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FCF4A-1320-4B2E-B02C-531D4B6E5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2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11D75-5694-4D7E-AAEC-EC9A9A14516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9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11D75-5694-4D7E-AAEC-EC9A9A14516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7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3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1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1B8E-062A-4B73-B145-5503B143D3D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6145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фармации с курсом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0327" y="2427292"/>
            <a:ext cx="7883238" cy="297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Мастер-класс: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«Изготовление суппозиториев методом выливания на разных типах основ»</a:t>
            </a: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05.02.2024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1508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2024 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327" y="347948"/>
            <a:ext cx="7883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липофильных основ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358927" cy="547260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твердые растительные жиры: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масло какао, жир камфорного и черешчатого лавра,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коричника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японского, твердые фракции жирных масел плодов растений семейства Сельдерейные и др.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 липофильных компонентов происхождения: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натуральные очищенные масла и жиры, воски,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углеводороы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Модифицированные (полусинтетические) жиры и масла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(фракционированные, гидрогенизированные,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переэтерифицированные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смеси):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себувинол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бутирол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твердый кондитерский жир, импортные жиры (Кува,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Эртикоат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Suppocire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Wecobee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0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липофильных основ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Синтетические жиры и жироподобные вещества:</a:t>
            </a:r>
          </a:p>
          <a:p>
            <a:pPr marL="540000" indent="-226800"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смеси триглицеридов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трикаприна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трилаурила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трипальмитина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тристеарина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тримиристина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40000" indent="-226800"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Эфиры стеариновой кислоты с метиловым, этиловым спиртами, этиленгликолем,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пропиленгликолем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и их смеси с парафином, ланолином и др.</a:t>
            </a:r>
          </a:p>
          <a:p>
            <a:pPr marL="540000" indent="-226800"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Смесь сложных эфиров фталевой кислоты и высокомолекулярных спиртов;</a:t>
            </a:r>
          </a:p>
          <a:p>
            <a:pPr marL="540000" indent="-226800"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направленной этерификации глицерина с высшими жирными кислотами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SuppocireNA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13200" indent="0" algn="just">
              <a:spcBef>
                <a:spcPts val="0"/>
              </a:spcBef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Модифицированные и синтезированные жиры в сравнении с природными липидами более стабильны, менее склонны к полиморфизму, обладают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эмульгирующей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способностью, имеют узкий интервал температуры плавления.</a:t>
            </a:r>
          </a:p>
          <a:p>
            <a:pPr marL="313200" indent="0" algn="just">
              <a:spcBef>
                <a:spcPts val="60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дифильных основ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19" y="1196752"/>
            <a:ext cx="887529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дифильных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Лазупол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фталатов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цетилового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стеарилового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неионогенным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этоксилированным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эмульгатором.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Суппорин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 (ГХМ-5Т)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гидрогенизированного хлопкового  масла с 5% эмульгатора Т-2. Светло-желтая твердая масса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специфическим запахом и температурой плавления 36-37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Легко расплавляется, химически индифферентна, не токсична, хорошо высвобождает лекарственные вещества, легко формуется, не раздражает слизистые оболочки.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 кондитерский жир типов В, С, 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различается видом включенного в состав эмульгатора: тип В содержит 5% эмульгатора Т-1, тип С – 5% эмульгатора Т-2, тип Е – до 5% спиртов шерстяного воска. Твердая масса от белого до светло-желтого с кремоватым оттенком со специфическим запахом. Температура плавления 33-36°С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Fattibase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триглицериды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тропических масел с добавками парциальных глицеридов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дифильных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Suppostal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смесь гидрогенизированных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триглециридов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жирными спиртами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эмульгатарами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Температура плавления основы типа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37-38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°С.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получения суппозиториев, в состав которых входят лекарственные субстанции, образующие эвтектические смеси: жирорастворимые лекарственные вещества, густые экстракты.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 триглицеридов с парциальными глицеридами высших жирных кисло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Estarinum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Witepsol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Suppocire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парциальных глицеридов позволяет придавать суппозиторной массе ряд свойств: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облегченное высвобождение и всасывание лекарственных веществ из суппозиториев;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учшая смачиваемость слизистой оболочки;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пластичности основы;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устойчивости к шоковому охлаждению;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табилизация гетерогенных систем;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арьирование температуры плавления.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выливания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5841"/>
            <a:ext cx="7886700" cy="5171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метода заключается в выливании расплавленной суппозиторной массы при температуре, близкой к температуре застывания, в специальные формы. Дозирование и формирование суппозиториев осуществляется одновременно.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45" y="2449965"/>
            <a:ext cx="6535510" cy="413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0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выливания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68" y="1660265"/>
            <a:ext cx="8128463" cy="353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03960"/>
            <a:ext cx="7886700" cy="5135880"/>
          </a:xfrm>
        </p:spPr>
        <p:txBody>
          <a:bodyPr>
            <a:normAutofit/>
          </a:bodyPr>
          <a:lstStyle/>
          <a:p>
            <a:pPr marL="324000" indent="-3240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 изготавливают и контролируют по массе. </a:t>
            </a:r>
          </a:p>
          <a:p>
            <a:pPr marL="324000" indent="-3240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массы суппозиторной основы осуществляют с учетом: содержания лекарственных веществ в общей массе лекарственной формы, объемом гнезда формы, плотностью основы.  </a:t>
            </a:r>
          </a:p>
          <a:p>
            <a:pPr marL="324000" indent="-3240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вещества вводят в суппозиторную основу с учетом физико-химических свойств лекарственных веществ в расплавленную основу при интенсивном перемешивании.</a:t>
            </a:r>
          </a:p>
          <a:p>
            <a:pPr marL="324000" indent="-3240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для выливания охлаждают в морозильной камере в течении 20 минут, предварительно смазав мыльным спиртом (для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дифильных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основ) или вазелиновым маслом (для гидрофильных основ),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прилипания массы при охлаждении.</a:t>
            </a:r>
          </a:p>
          <a:p>
            <a:pPr marL="324000" indent="-3240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Изготовленную смесь охлаждают до температуры 41-42°С, постоянно перемешивая, разливают в формы и выдерживают в морозильной камере для застывания.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технологии изготовления суппозиториев методом выливания.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39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97281"/>
            <a:ext cx="7886700" cy="14295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содержание лекарственных веществ в суппозиторной массе более 5%, необходимо учитывать объем, занимаемый лекарственным веществом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суппозиториях и основы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 меньше с учетом обратного коэффициента замещения.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расчетов при изготовлении суппозиториев методом выливания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7240" y="2496304"/>
            <a:ext cx="7589520" cy="1161296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Обратный коэффициент замещения(1/Е) показывает массу жировой основы соответствующую объему, занимаемому 1,0 г лекарственного вещества, при введении его 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жировую основу.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349366" y="3847620"/>
          <a:ext cx="8550794" cy="281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397">
                  <a:extLst>
                    <a:ext uri="{9D8B030D-6E8A-4147-A177-3AD203B41FA5}">
                      <a16:colId xmlns:a16="http://schemas.microsoft.com/office/drawing/2014/main" xmlns="" val="3082285171"/>
                    </a:ext>
                  </a:extLst>
                </a:gridCol>
                <a:gridCol w="4275397">
                  <a:extLst>
                    <a:ext uri="{9D8B030D-6E8A-4147-A177-3AD203B41FA5}">
                      <a16:colId xmlns:a16="http://schemas.microsoft.com/office/drawing/2014/main" xmlns="" val="354882304"/>
                    </a:ext>
                  </a:extLst>
                </a:gridCol>
              </a:tblGrid>
              <a:tr h="70756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Распределительный метод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Разделительный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512253"/>
                  </a:ext>
                </a:extLst>
              </a:tr>
              <a:tr h="336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54628"/>
                  </a:ext>
                </a:extLst>
              </a:tr>
              <a:tr h="1737858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– масса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супозиторной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основы, 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масса основы для заполнения одной ячейки суппозиторной формы, m – масса лекарственного вещества, </a:t>
                      </a:r>
                    </a:p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1/Е – обратный коэффициент замещения для данного лекарственного вещества, 0,05 – средняя величина потерь, n – число суппозиториев.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8964170"/>
                  </a:ext>
                </a:extLst>
              </a:tr>
            </a:tbl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/>
          </p:nvPr>
        </p:nvGraphicFramePr>
        <p:xfrm>
          <a:off x="4678680" y="4294740"/>
          <a:ext cx="4221480" cy="50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4" imgW="2298600" imgH="253800" progId="Equation.3">
                  <p:embed/>
                </p:oleObj>
              </mc:Choice>
              <mc:Fallback>
                <p:oleObj name="Формула" r:id="rId4" imgW="2298600" imgH="253800" progId="Equation.3">
                  <p:embed/>
                  <p:pic>
                    <p:nvPicPr>
                      <p:cNvPr id="1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680" y="4294740"/>
                        <a:ext cx="4221480" cy="505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349366" y="4294740"/>
          <a:ext cx="3979949" cy="52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6" imgW="2108160" imgH="253800" progId="Equation.3">
                  <p:embed/>
                </p:oleObj>
              </mc:Choice>
              <mc:Fallback>
                <p:oleObj name="Формула" r:id="rId6" imgW="2108160" imgH="253800" progId="Equation.3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66" y="4294740"/>
                        <a:ext cx="3979949" cy="523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1910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73481"/>
            <a:ext cx="7886700" cy="25298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суппозиториев на гидрофильных основах необходимо учитывать соотношение плотностей (коэффициент пересчета). 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при изготовлении суппозиториев на желатинно-глицериновой основе, последнюю необходимо брать больше, так как ее плотность 1,21 раз выше (плотность желатинно-глицериновой основы 1,15, а жировой 0,95).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расчетов при изготовлении суппозиториев методом выливания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7527"/>
            <a:ext cx="7886700" cy="517943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классификация суппозиториев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суппозиториев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вспомогательных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суппозиторным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требования к суппозиторным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гидрофильных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липофильных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дифильных основ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технологии изготовления суппозиториев методом выливания.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789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9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C00000"/>
              </a:buClr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твердая дозированная лекарственная форма, предназначенная для введения в полость тела и расплавляющаяся (растворяющаяся, распадающаяся) при температуре тела. 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 пути введения: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 ректальные – суппозитории, предназначенные для введения в прямую кишку с целью оказания местного или системного действия.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 вагинальные – суппозитории, предназначенные для введения во влагалище с целью оказания местного действия.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Палочки – твердая дозированная лекарственная форма конической или цилиндрической формы, предназначенная для введения в естественные или патологические полости организма, способная расплавляться или растворяться при температуре тела. </a:t>
            </a:r>
          </a:p>
          <a:p>
            <a:pPr marL="342000" indent="0" algn="just">
              <a:buClr>
                <a:srgbClr val="C00000"/>
              </a:buClr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палочки: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дентальные, назальные,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периодонтальные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уретральные, ушные. </a:t>
            </a:r>
          </a:p>
        </p:txBody>
      </p:sp>
    </p:spTree>
    <p:extLst>
      <p:ext uri="{BB962C8B-B14F-4D97-AF65-F5344CB8AC3E}">
        <p14:creationId xmlns:p14="http://schemas.microsoft.com/office/powerpoint/2010/main" val="15165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суппозиториев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оступление лекарственных веществ в кровь, минуя инактивирующее действие пищеварительных ферментов и ферментов печени;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ысокая скорость всасывания многих лекарственных веществ, сопоставимая с инъекционным введением;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частоты и степени выраженности побочных эффектов;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введения веществ, имеющих неприятные органолептические свойства;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льтернативность пероральному приему при заболеваниях верхних отделов желудочно-кишечного тракта, нарушении акта глотания, тошноте, рвоте, токсикозах;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ростота и безболезненность введения;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применения в бессознательном состоянии, а также применения в педиатрии, гериатрии, психиатрии;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совмещения лекарственных веществ с различными фармакологическими и физико-химическими свойствами.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суппозиториев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в условиях жаркого климата суппозиториев на жировой основе;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еэстетичность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применения;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озможное преждевременное удаление;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освобождения ампулы прямой кишки перед введением ректальных суппозиториев.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вспомогательных веществ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226800" indent="-226800" algn="just">
              <a:spcBef>
                <a:spcPts val="0"/>
              </a:spcBef>
              <a:buFont typeface="+mj-lt"/>
              <a:buAutoNum type="romanU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Формообразующие вещества – определяют массу, размер, консистентные свойства: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уппозиторные основы: гидрофильные, липофильные, дифильные;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труктурообразователи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добавки, улучшающие структурно-механические свойства (пластичность, твердость, вязкость) и обеспечивающие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агрегативную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устойчивость, регулирующие температуру плавления основ.</a:t>
            </a:r>
          </a:p>
          <a:p>
            <a:pPr marL="226800" indent="-226800" algn="just">
              <a:spcBef>
                <a:spcPts val="0"/>
              </a:spcBef>
              <a:buFont typeface="+mj-lt"/>
              <a:buAutoNum type="romanUcPeriod" startAt="2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Стабилизаторы: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табилизаторы гетерогенных систем (ПАВ);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нтиоксиданты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бутилоксианизол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бутилокситолуол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консерванты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нипагин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нипазол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сорбиновая кислота).</a:t>
            </a:r>
          </a:p>
          <a:p>
            <a:pPr marL="226800" indent="-226800" algn="just">
              <a:spcBef>
                <a:spcPts val="0"/>
              </a:spcBef>
              <a:buFont typeface="+mj-lt"/>
              <a:buAutoNum type="romanUcPeriod" startAt="3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увеличивающие биодоступность лекарственных средств: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астворители,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диспергаторы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солюбилизаторы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лекарсвенных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веществ;</a:t>
            </a:r>
          </a:p>
          <a:p>
            <a:pPr marL="540000" indent="-226800" algn="just">
              <a:spcBef>
                <a:spcPts val="0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езинтегранты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пенетранты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6800" indent="-226800" algn="just">
              <a:spcBef>
                <a:spcPts val="0"/>
              </a:spcBef>
              <a:buFont typeface="+mj-lt"/>
              <a:buAutoNum type="romanUcPeriod" startAt="4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Корригенты цвета.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суппозиторным основам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Фармакологическая индифферентность и биологическая безвредность,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отсутствие местного раздражающего действия;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инертность и физическая стабильность;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Твердость при комнатной температуре и дезинтеграция при температуре тела человека;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месту введения и характеру действия суппозитория;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инкорпорированию лекарственных веществ;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Определенная скорость и продолжительность высвобождения лекарственных веществ;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высокой степени высвобождения, биодоступности и терапевтической эффективности лекарственных веществ;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структурно-механические свойства (твердость, пластичность, упругость, плотность, вязкость в жидком состоянии);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Технологичность как способность формоваться тем или иным методом.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основам: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расплавляться в прямой кишке;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температуру плавления 37°С;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достаточную твердость и небольшую разницу между температурами плавления и застывания;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достаточную вязкость;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поглощать жидкости;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стабильными при хранении.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гидрофильным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 полностью растворяться в секретах слизистых оболочек;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раздражать слизистую оболочку;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Смешиваться с гидрофобными лекарственными веществами или поглощать их;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химически и фармакологически индифферентными.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требования к суппозиторным основам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гидрофильных основ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45" y="908720"/>
            <a:ext cx="8225255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Полиэтиленоксидные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полиэтиленгликолевые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основы: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распространённой является основа получаемая в результате сплавления ПЭО-1500 и ПЭО – 400 в соотношении 9:1.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Консистенция ПЭО зависит от степени полимеризации, ПЭО-400 вязкая прозрачная, бесцветная жидкость, ПЭО-1500 воскоподобное вещество с температурой плавления 35-41°С, ПЭО-4000 твердое вещество белого цвета с температурой плавления 53-61°С.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ПЭО основ: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термостабильность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устойчивость к изменению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отсутствие полиморфизма, доступность, микробиологическая стабильность, наличие бактерицидных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свойтсв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низкая токсичность, хорошая смешиваемость с водой и секретами слизистой оболочки, способность растворимость многих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лекарсвтенных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 технологичность, возможность использования в условиях жаркого климата.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ПЭО основ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гигроскопичность, несовместимость с некоторыми лекарственными средствами.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1444</Words>
  <Application>Microsoft Office PowerPoint</Application>
  <PresentationFormat>Экран (4:3)</PresentationFormat>
  <Paragraphs>134</Paragraphs>
  <Slides>20</Slides>
  <Notes>2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Презентация PowerPoint</vt:lpstr>
      <vt:lpstr>План</vt:lpstr>
      <vt:lpstr>Определение</vt:lpstr>
      <vt:lpstr>Характеристика суппозиториев(1)</vt:lpstr>
      <vt:lpstr>Характеристика суппозиториев(2)</vt:lpstr>
      <vt:lpstr>Классификация вспомогательных веществ</vt:lpstr>
      <vt:lpstr>Требования к суппозиторным основам</vt:lpstr>
      <vt:lpstr>Презентация PowerPoint</vt:lpstr>
      <vt:lpstr>Характеристика гидрофильных основ</vt:lpstr>
      <vt:lpstr>Классификация липофильных основ(1)</vt:lpstr>
      <vt:lpstr>Классификация липофильных основ(2)</vt:lpstr>
      <vt:lpstr>Классификация дифильных основ</vt:lpstr>
      <vt:lpstr>Характеристика дифильных основ</vt:lpstr>
      <vt:lpstr>Характеристика дифильных основ</vt:lpstr>
      <vt:lpstr>Метод выливания</vt:lpstr>
      <vt:lpstr>Метод выливания</vt:lpstr>
      <vt:lpstr>Общие правила технологии изготовления суппозиториев методом выливания.</vt:lpstr>
      <vt:lpstr>Проведение расчетов при изготовлении суппозиториев методом выливания(1)</vt:lpstr>
      <vt:lpstr>Проведение расчетов при изготовлении суппозиториев методом выливания(2)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Evgenich</dc:creator>
  <cp:lastModifiedBy>Наталья В. Холодилова</cp:lastModifiedBy>
  <cp:revision>20</cp:revision>
  <dcterms:created xsi:type="dcterms:W3CDTF">2023-01-12T14:13:51Z</dcterms:created>
  <dcterms:modified xsi:type="dcterms:W3CDTF">2024-01-15T01:24:18Z</dcterms:modified>
</cp:coreProperties>
</file>