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3DCD-2704-49D8-8FC1-3810D347C3F5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F013-E0A2-4A1A-883F-2A77275DA5F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3DCD-2704-49D8-8FC1-3810D347C3F5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F013-E0A2-4A1A-883F-2A77275DA5F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3DCD-2704-49D8-8FC1-3810D347C3F5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F013-E0A2-4A1A-883F-2A77275DA5F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3DCD-2704-49D8-8FC1-3810D347C3F5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F013-E0A2-4A1A-883F-2A77275DA5F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3DCD-2704-49D8-8FC1-3810D347C3F5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F013-E0A2-4A1A-883F-2A77275DA5F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3DCD-2704-49D8-8FC1-3810D347C3F5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F013-E0A2-4A1A-883F-2A77275DA5F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3DCD-2704-49D8-8FC1-3810D347C3F5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F013-E0A2-4A1A-883F-2A77275DA5F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3DCD-2704-49D8-8FC1-3810D347C3F5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F013-E0A2-4A1A-883F-2A77275DA5F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3DCD-2704-49D8-8FC1-3810D347C3F5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F013-E0A2-4A1A-883F-2A77275DA5F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3DCD-2704-49D8-8FC1-3810D347C3F5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F013-E0A2-4A1A-883F-2A77275DA5F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3DCD-2704-49D8-8FC1-3810D347C3F5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F013-E0A2-4A1A-883F-2A77275DA5F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73DCD-2704-49D8-8FC1-3810D347C3F5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4F013-E0A2-4A1A-883F-2A77275DA5F8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/>
              <a:t>Клинический случай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48929"/>
            <a:ext cx="10515600" cy="552803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/>
              <a:t>Учитывая данные анамнеза заболевания - </a:t>
            </a:r>
            <a:r>
              <a:rPr lang="ru-RU" altLang="en-US" dirty="0"/>
              <a:t>жидкий водянистый стул до 6 раз в </a:t>
            </a:r>
            <a:r>
              <a:rPr lang="ru-RU" altLang="en-US" dirty="0" smtClean="0"/>
              <a:t>день, кашель, катаральные явления; ВИЧ-инфицированная мать, обнаружен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ДНК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вируса иммунодефицита человека 1 (HIV1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з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аключение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педиатра иммунолога из центр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СПИД,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положительные мазки на </a:t>
            </a: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covid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-19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 29.09.21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бак.посев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кала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Kl.pneumoniae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5* 10/6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КОЕ/г, выставлен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КЛИНИЧЕСКИЙ </a:t>
            </a:r>
            <a:r>
              <a:rPr lang="ru-RU" b="1" dirty="0">
                <a:solidFill>
                  <a:srgbClr val="C00000"/>
                </a:solidFill>
              </a:rPr>
              <a:t>ДИАГНОЗ:</a:t>
            </a:r>
            <a:endParaRPr lang="ru-RU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b="1" u="sng" dirty="0"/>
              <a:t>Основной: </a:t>
            </a:r>
            <a:r>
              <a:rPr lang="ru-RU" b="1" dirty="0"/>
              <a:t>Новая </a:t>
            </a:r>
            <a:r>
              <a:rPr lang="ru-RU" b="1" dirty="0" err="1"/>
              <a:t>короновирусная</a:t>
            </a:r>
            <a:r>
              <a:rPr lang="ru-RU" b="1" dirty="0"/>
              <a:t> инфекция ( COVID 19, вирус идентифицирован), </a:t>
            </a:r>
            <a:r>
              <a:rPr lang="ru-RU" b="1" dirty="0" err="1"/>
              <a:t>ринофарингит</a:t>
            </a:r>
            <a:r>
              <a:rPr lang="ru-RU" b="1" dirty="0"/>
              <a:t>, средней степени тяжести. </a:t>
            </a:r>
            <a:br>
              <a:rPr lang="ru-RU" b="1" dirty="0"/>
            </a:br>
            <a:r>
              <a:rPr lang="ru-RU" b="1" u="sng" dirty="0" smtClean="0"/>
              <a:t>Сопутствующий: </a:t>
            </a:r>
            <a:r>
              <a:rPr lang="ru-RU" b="1" dirty="0"/>
              <a:t>В20 ВИЧ 2А стадии.</a:t>
            </a:r>
            <a:endParaRPr lang="ru-RU" b="1" u="sng" dirty="0" smtClean="0"/>
          </a:p>
          <a:p>
            <a:pPr marL="0" indent="0">
              <a:buNone/>
            </a:pPr>
            <a:r>
              <a:rPr lang="ru-RU" b="1" dirty="0" smtClean="0"/>
              <a:t>Кишечная </a:t>
            </a:r>
            <a:r>
              <a:rPr lang="ru-RU" b="1" dirty="0"/>
              <a:t>инфекция (</a:t>
            </a:r>
            <a:r>
              <a:rPr lang="ru-RU" b="1" dirty="0" err="1"/>
              <a:t>Kl.pneumoniae</a:t>
            </a:r>
            <a:r>
              <a:rPr lang="ru-RU" b="1" dirty="0"/>
              <a:t> 5* 10/6 КОЕ/г), </a:t>
            </a:r>
            <a:r>
              <a:rPr lang="ru-RU" b="1" dirty="0" err="1"/>
              <a:t>энтеритная</a:t>
            </a:r>
            <a:r>
              <a:rPr lang="ru-RU" b="1" dirty="0"/>
              <a:t> форма, средней степени тяжести, острое </a:t>
            </a:r>
            <a:r>
              <a:rPr lang="ru-RU" b="1" dirty="0" smtClean="0"/>
              <a:t>течение.</a:t>
            </a:r>
            <a:br>
              <a:rPr lang="ru-RU" b="1" dirty="0"/>
            </a:br>
            <a:r>
              <a:rPr lang="ru-RU" b="1" dirty="0"/>
              <a:t>Ветряная оспа, типичная, легкая </a:t>
            </a:r>
            <a:r>
              <a:rPr lang="ru-RU" b="1" dirty="0" smtClean="0"/>
              <a:t>форма.</a:t>
            </a:r>
            <a:endParaRPr lang="ru-RU" b="1" dirty="0" smtClean="0"/>
          </a:p>
          <a:p>
            <a:pPr marL="0" indent="0">
              <a:buNone/>
            </a:pPr>
            <a:r>
              <a:rPr lang="ru-RU" b="1" u="sng" dirty="0" smtClean="0"/>
              <a:t>Фоновое </a:t>
            </a:r>
            <a:r>
              <a:rPr lang="ru-RU" b="1" u="sng" dirty="0"/>
              <a:t>заболевание: </a:t>
            </a:r>
            <a:r>
              <a:rPr lang="ru-RU" b="1" dirty="0" err="1"/>
              <a:t>Тимомегалия</a:t>
            </a:r>
            <a:r>
              <a:rPr lang="ru-RU" b="1" dirty="0"/>
              <a:t> 1 ст. МАС: ООО.</a:t>
            </a:r>
            <a:br>
              <a:rPr lang="ru-RU" b="1" dirty="0"/>
            </a:b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48929"/>
            <a:ext cx="10515600" cy="552803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u="sng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Состояние на фоне лечения </a:t>
            </a:r>
            <a:b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Состояние ребенка улучшилось на фоне проводимой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терапии,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катаральных явлений нет, дыхание в легких пуэрильное проводится по всем полям. живот при пальпации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безболезненный,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стул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кашицеобразный, без патологических примесей,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мочеиспускание не нарушено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плане дальнейшего </a:t>
            </a:r>
            <a:r>
              <a:rPr lang="ru-RU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ведения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контроль клинических анализов (развернутого анализа крови, общего анализа мочи)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мазок на covid-19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продолжить терапию: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противоретровирусную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отрицательного результата на covid-19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4) планируется переливание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антиковидной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плазмы при её получении, в связи с тем, что ребёнок длительно выделяет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коронавирус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фоне проводимой терапии.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838200" y="469557"/>
            <a:ext cx="10515600" cy="570772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</a:rPr>
              <a:t>Б. М. Д, дата рождения 18.01.2021, находится в отделении Инфекционное отделение № 1 c 14.09.2021</a:t>
            </a:r>
            <a:endParaRPr lang="ru-RU" altLang="en-US" b="1" u="sng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altLang="en-US" b="1" u="sng" dirty="0" smtClean="0"/>
              <a:t>ЖАЛОБЫ</a:t>
            </a:r>
            <a:r>
              <a:rPr lang="ru-RU" altLang="en-US" b="1" u="sng" dirty="0"/>
              <a:t>:</a:t>
            </a:r>
            <a:r>
              <a:rPr lang="ru-RU" altLang="en-US" dirty="0"/>
              <a:t> ребенок доставлен по скорой помощи в сопровождении полиции, ребенок изъят из социально неблагополучной семьи, где мать ребенка, страдающая наркоманией, ВИЧ-</a:t>
            </a:r>
            <a:r>
              <a:rPr lang="ru-RU" altLang="en-US" dirty="0" err="1"/>
              <a:t>инфицированая</a:t>
            </a:r>
            <a:r>
              <a:rPr lang="ru-RU" altLang="en-US" dirty="0"/>
              <a:t> умерла 13.09.21 в ГДБ №20 от пневмонии.</a:t>
            </a:r>
            <a:endParaRPr lang="ru-RU" altLang="en-US" dirty="0"/>
          </a:p>
          <a:p>
            <a:pPr marL="0" indent="0">
              <a:buNone/>
            </a:pPr>
            <a:r>
              <a:rPr lang="ru-RU" altLang="en-US" b="1" u="sng" dirty="0"/>
              <a:t>АНАМНЕЗ ЗАБОЛЕВАНИЯ:</a:t>
            </a:r>
            <a:r>
              <a:rPr lang="ru-RU" altLang="en-US" dirty="0"/>
              <a:t> анамнез собран в телефоном режиме у бабушки, с её слов с 11.09.21 у ребенка ежедневно жидкий водянистый стул до 6 раз в день, давали </a:t>
            </a:r>
            <a:r>
              <a:rPr lang="ru-RU" altLang="en-US" dirty="0" err="1"/>
              <a:t>смекту</a:t>
            </a:r>
            <a:r>
              <a:rPr lang="ru-RU" altLang="en-US" dirty="0"/>
              <a:t>, за мед. помощью не обращались. </a:t>
            </a:r>
            <a:endParaRPr lang="ru-RU" altLang="en-US" dirty="0"/>
          </a:p>
          <a:p>
            <a:pPr marL="0" indent="0">
              <a:buNone/>
            </a:pPr>
            <a:r>
              <a:rPr lang="ru-RU" altLang="en-US" dirty="0"/>
              <a:t>С 13.09.21 отмечался кашель, температуру не фиксировали. 14.09.21 бабушка вызвала с/п, ребенок доставлен в ДИО в сопровождении инспектора по делам </a:t>
            </a:r>
            <a:r>
              <a:rPr lang="ru-RU" altLang="en-US" dirty="0" err="1"/>
              <a:t>несовершенолетних</a:t>
            </a:r>
            <a:r>
              <a:rPr lang="ru-RU" altLang="en-US" dirty="0"/>
              <a:t>, госпитализирован.</a:t>
            </a:r>
            <a:endParaRPr lang="ru-RU" altLang="en-US" dirty="0"/>
          </a:p>
          <a:p>
            <a:pPr marL="0" indent="0">
              <a:buNone/>
            </a:pPr>
            <a:r>
              <a:rPr lang="ru-RU" altLang="en-US" b="1" u="sng" dirty="0"/>
              <a:t>ЭПИДЕМИОЛОГИЧЕСКИЙ АНАМНЕЗ:</a:t>
            </a:r>
            <a:r>
              <a:rPr lang="ru-RU" altLang="en-US" dirty="0"/>
              <a:t> контакт с инфекционными </a:t>
            </a:r>
            <a:r>
              <a:rPr lang="ru-RU" altLang="en-US" dirty="0" err="1"/>
              <a:t>больнами</a:t>
            </a:r>
            <a:r>
              <a:rPr lang="ru-RU" altLang="en-US" dirty="0"/>
              <a:t> отрицают. 13.09.21 мама умерла от пневмонии. Вскармливание: </a:t>
            </a:r>
            <a:r>
              <a:rPr lang="ru-RU" altLang="en-US" dirty="0" err="1"/>
              <a:t>нутрилак</a:t>
            </a:r>
            <a:r>
              <a:rPr lang="ru-RU" altLang="en-US" dirty="0"/>
              <a:t> 2.</a:t>
            </a:r>
            <a:endParaRPr lang="ru-RU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498475" y="380365"/>
            <a:ext cx="11149965" cy="59448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altLang="en-US" sz="1800" b="1" u="sng" dirty="0" smtClean="0">
                <a:sym typeface="+mn-ea"/>
              </a:rPr>
              <a:t>ОБЪЕКТИВНЫЙ ОСМОТР ПРИ ПОСТУПЛЕНИИ 14.09.2021:</a:t>
            </a:r>
            <a:endParaRPr lang="ru-RU" altLang="en-US" sz="1800" b="1" u="sng" dirty="0" smtClean="0">
              <a:sym typeface="+mn-ea"/>
            </a:endParaRPr>
          </a:p>
          <a:p>
            <a:pPr marL="0" indent="0">
              <a:buNone/>
            </a:pPr>
            <a:r>
              <a:rPr lang="ru-RU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Т- 36,4 С; </a:t>
            </a: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SpO2- </a:t>
            </a:r>
            <a:r>
              <a:rPr lang="ru-RU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98%; ЧСС- 128 </a:t>
            </a:r>
            <a:r>
              <a:rPr lang="ru-RU" alt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уд.в</a:t>
            </a:r>
            <a:r>
              <a:rPr lang="ru-RU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мин.; ЧДД- 26 в мин.</a:t>
            </a:r>
            <a:endParaRPr lang="ru-RU" alt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 </a:t>
            </a:r>
            <a:r>
              <a:rPr lang="ru-RU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средней тяжести. Сознание ясное. Ребенок вяловат, капризный, реагирует на осмотр плачем. </a:t>
            </a:r>
            <a:endParaRPr lang="ru-RU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Рвоты нет. Кожные покровы бледноватые, умеренно влажные, легкие тени под глазами. Сыпь: в паховой области гиперемия, мацерация.</a:t>
            </a:r>
            <a:endParaRPr lang="ru-RU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Склерит и </a:t>
            </a:r>
            <a:r>
              <a:rPr lang="ru-RU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конъюктивит</a:t>
            </a:r>
            <a:r>
              <a:rPr lang="ru-RU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умеренно выражены. Слизистые полости рта чистые влажные, язык умеренно обложен белым налетом, влажный.</a:t>
            </a:r>
            <a:endParaRPr lang="ru-RU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Тонзиллярные л/у мелкие, </a:t>
            </a:r>
            <a:r>
              <a:rPr lang="ru-RU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мягкоэластичные</a:t>
            </a:r>
            <a:r>
              <a:rPr lang="ru-RU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л/у др. групп мелкие.</a:t>
            </a:r>
            <a:endParaRPr lang="ru-RU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зеве умеренная гиперемия, миндалины 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степени, наложений нет.</a:t>
            </a:r>
            <a:endParaRPr lang="ru-RU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Носовое дыхание затрудненно, без отделяемого.</a:t>
            </a:r>
            <a:endParaRPr lang="ru-RU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Дыхание в легких жестковатое, хрипов нет.</a:t>
            </a:r>
            <a:endParaRPr lang="ru-RU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Кашель редкий малопродуктивный.</a:t>
            </a:r>
            <a:endParaRPr lang="ru-RU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Сердечные тоны ясные, ритмичные. Систолический шум.</a:t>
            </a:r>
            <a:endParaRPr lang="ru-RU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Живот мягкий, </a:t>
            </a:r>
            <a:r>
              <a:rPr lang="ru-RU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подвздут</a:t>
            </a:r>
            <a:r>
              <a:rPr lang="ru-RU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урчит, чувствительный при пальпации. Сигма эластичная, анус сомкнут. </a:t>
            </a:r>
            <a:endParaRPr lang="ru-RU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Печень увеличена до 1/3 х 2,5 х 2,5 см. Селезенка не увеличена.</a:t>
            </a:r>
            <a:endParaRPr lang="ru-RU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Стул не осмотрен, диурез не нарушен. </a:t>
            </a:r>
            <a:r>
              <a:rPr lang="ru-RU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Б.р</a:t>
            </a:r>
            <a:r>
              <a:rPr lang="ru-RU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эутоничен</a:t>
            </a:r>
            <a:r>
              <a:rPr lang="ru-RU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838200" y="383458"/>
            <a:ext cx="10515600" cy="194678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altLang="en-US" dirty="0">
                <a:solidFill>
                  <a:srgbClr val="C00000"/>
                </a:solidFill>
              </a:rPr>
              <a:t>ПРЕДВАРИТЕЛЬНЫЙ ДИАГНОЗ:</a:t>
            </a:r>
            <a:endParaRPr lang="ru-RU" altLang="en-US" dirty="0"/>
          </a:p>
          <a:p>
            <a:pPr marL="0" indent="0">
              <a:buNone/>
            </a:pPr>
            <a:r>
              <a:rPr lang="ru-RU" altLang="en-US" b="1" dirty="0"/>
              <a:t>Кишечная инфекция, </a:t>
            </a:r>
            <a:r>
              <a:rPr lang="ru-RU" altLang="en-US" b="1" dirty="0" err="1"/>
              <a:t>энтеритная</a:t>
            </a:r>
            <a:r>
              <a:rPr lang="ru-RU" altLang="en-US" b="1" dirty="0"/>
              <a:t> форма, средней степени тяжести, острое течение.</a:t>
            </a:r>
            <a:endParaRPr lang="ru-RU" altLang="en-US" b="1" dirty="0"/>
          </a:p>
          <a:p>
            <a:pPr marL="0" indent="0">
              <a:buNone/>
            </a:pPr>
            <a:r>
              <a:rPr lang="ru-RU" altLang="en-US" b="1" dirty="0"/>
              <a:t>Сопутствующий диагноз: ОРВИ </a:t>
            </a:r>
            <a:r>
              <a:rPr lang="ru-RU" altLang="en-US" b="1" dirty="0" err="1"/>
              <a:t>ринофарингит</a:t>
            </a:r>
            <a:r>
              <a:rPr lang="ru-RU" altLang="en-US" b="1" dirty="0"/>
              <a:t>, средней степени тяжести. Опрелости 2 ст. ВИЧ инфекция.</a:t>
            </a:r>
            <a:endParaRPr lang="ru-RU" altLang="en-US" b="1" dirty="0"/>
          </a:p>
        </p:txBody>
      </p:sp>
      <p:sp>
        <p:nvSpPr>
          <p:cNvPr id="4" name="Замещающее содержимое 2"/>
          <p:cNvSpPr>
            <a:spLocks noGrp="1"/>
          </p:cNvSpPr>
          <p:nvPr/>
        </p:nvSpPr>
        <p:spPr>
          <a:xfrm>
            <a:off x="838200" y="2330245"/>
            <a:ext cx="10515600" cy="4184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altLang="en-US" sz="18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ПЛАН ОБСЛЕДОВАНИЯ:</a:t>
            </a:r>
            <a:endParaRPr lang="ru-RU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en-US" sz="1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1) Развернутый анализ </a:t>
            </a:r>
            <a:r>
              <a:rPr lang="ru-RU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крови+ сахар</a:t>
            </a:r>
            <a:endParaRPr lang="ru-RU" altLang="en-US" sz="18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0" indent="0">
              <a:buNone/>
            </a:pPr>
            <a:r>
              <a:rPr lang="ru-RU" altLang="en-US" sz="1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2) Биохимический анализ </a:t>
            </a:r>
            <a:r>
              <a:rPr lang="ru-RU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крови</a:t>
            </a:r>
            <a:endParaRPr lang="ru-RU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en-US" sz="1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3)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общий анализ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мочи, анализ мочи по Нечипоренко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4</a:t>
            </a:r>
            <a:r>
              <a:rPr lang="ru-RU" altLang="en-US" sz="1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)  ПЦР мазок на COVID-19</a:t>
            </a:r>
            <a:endParaRPr lang="ru-RU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en-US" sz="1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5)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Кровь РНК ВИЧ, CD4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6</a:t>
            </a:r>
            <a:r>
              <a:rPr lang="ru-RU" altLang="en-US" sz="1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)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мазок носоглотки на респираторные вирусы;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7</a:t>
            </a:r>
            <a:r>
              <a:rPr lang="ru-RU" altLang="en-US" sz="1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) </a:t>
            </a:r>
            <a:r>
              <a:rPr lang="ru-RU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Копрология,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кал на рота - и аденовирусы;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кал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D+S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кал на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УПФ.</a:t>
            </a:r>
            <a:endParaRPr lang="ru-RU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en-US" sz="1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8) R-графия органов грудной </a:t>
            </a:r>
            <a:r>
              <a:rPr lang="ru-RU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клетки,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УЗИ внутренних органов; УЗИ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почек;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нейросонография</a:t>
            </a:r>
            <a:endParaRPr lang="ru-RU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en-US" sz="1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9) </a:t>
            </a:r>
            <a:r>
              <a:rPr lang="ru-RU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ЭКГ, </a:t>
            </a:r>
            <a:r>
              <a:rPr lang="ru-RU" alt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ЭхоКГ</a:t>
            </a:r>
            <a:endParaRPr lang="ru-RU" altLang="en-US" sz="1800" dirty="0" smtClean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0" indent="0">
              <a:buNone/>
            </a:pPr>
            <a:r>
              <a:rPr lang="ru-RU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10)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консультация окулиста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глазное дно; консультация кардиолога; консультация невролога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31288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лабораторных обследований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838199" y="796414"/>
            <a:ext cx="9485671" cy="332828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/>
          <a:srcRect r="4134" b="20635"/>
          <a:stretch>
            <a:fillRect/>
          </a:stretch>
        </p:blipFill>
        <p:spPr>
          <a:xfrm>
            <a:off x="838200" y="4245492"/>
            <a:ext cx="10164097" cy="175839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60785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лабораторных обследований</a:t>
            </a:r>
            <a:endParaRPr lang="ru-RU" sz="2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1"/>
          <a:srcRect r="16494" b="17671"/>
          <a:stretch>
            <a:fillRect/>
          </a:stretch>
        </p:blipFill>
        <p:spPr>
          <a:xfrm>
            <a:off x="690716" y="825910"/>
            <a:ext cx="9069270" cy="240088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38200" y="3414106"/>
            <a:ext cx="8777748" cy="355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Анализ мочи по Нечипоренко 19.09.21: без воспалительных изменений</a:t>
            </a:r>
            <a:r>
              <a:rPr lang="ru-RU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38200" y="3769909"/>
            <a:ext cx="8777748" cy="22609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16.09.21: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Антитела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IgM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 вирусу гепатита А – отриц.; Антитела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 вирусу гепатита А – отриц.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Гепатит С: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anti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-HCV – отриц.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17.09.21: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Гепатит В: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HBeAg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антитела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IgM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IgG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отриц.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ДНК вируса иммунодефицита человека 1 (HIV1) –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положительно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21.09.21: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Количественное определение РНК вируса гепатита С &lt;3.0*10</a:t>
            </a:r>
            <a:r>
              <a:rPr lang="ru-RU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16540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лабораторных обследований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3458" y="847942"/>
            <a:ext cx="6061587" cy="3827297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29.09.21 ПЦР мазка из носоглотки на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covid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-19 – положительно.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08.10.21 ПЦР мазка из носоглотки на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covid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-19 – положительно.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21.10.21 ПЦР мазка из носоглотки на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covid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-19 – положительно.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22.10.21 ПЦР мазка из носоглотки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covid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-19 – положительно.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24.10.21 ПЦР мазка из носоглотки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covid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-19 – отрицательно.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29.10.21 ПЦР мазка из носоглотки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covid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-19 – положительно.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02.11.21 ПЦР мазка из носоглотки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covid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-19 – положительно.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09.11.21 ПЦР мазка из носоглотки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covid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-19 – положительно.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22.11.21 ПЦР мазка из носоглотки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covid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-19 – положительно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63032" y="781665"/>
            <a:ext cx="5191433" cy="2308324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Копрология 21.09.21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без воспалительных изменений.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РЛА кала на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ротавирусы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аденовирусы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15.09.21 -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отрицательно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Бак.посев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кала на D+S 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от 14.09.2021 - отрицательно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Бак.посев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кала на D+S 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от 14.09.2021 – отрицательный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Бак.посев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кала на D+S 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от 21.10.2021 – отрицательный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Бак.посев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кала на D+S 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от 04.10.2021 - отрицательный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Бак.посев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кала количественный 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15.09.2021 -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Kl.pneumoniae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5* 10/6 КОЕ/г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63031" y="3200401"/>
            <a:ext cx="5191433" cy="132343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Мазок на BL из зева и носа 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дата: 20.09.2021 - отрицательно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Мазок на BL из зева и носа 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04.10.2021 - отрицательно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Мазок на BL из зева и носа 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04.10.2021 - отрицательно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Мазок из зева и носа на BL 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21.10.21 - отрицательно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4526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Инструментальные исследования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1" y="899652"/>
            <a:ext cx="10650794" cy="1519083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ЭКГ 16.09.21: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Ритм синусовый, ЧСС 125-135 в минуту, синусовая тахикардия.; ЭОС расположена: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вериткально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ЭхоКГ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16.09.21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Камеры сердца не расширены. Сократительная способность миокарда не нарушена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Перегородки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сохранены. ЛГ не регистрируется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Открытое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овальное окно.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Нейросонография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17.09.21: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стороны визуализируемых структур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эхопатологии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выявлено.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-графия органов грудной клетки 29.09.21: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Данных за пневмонию не выявлено.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38200" y="2521974"/>
            <a:ext cx="10515600" cy="197310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Консультации специалистов </a:t>
            </a:r>
            <a:b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Осмотр окулиста 16.09.2021; картина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гл.дна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соответствует норме.</a:t>
            </a:r>
            <a:b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Осмотр невролога 21.09.2021</a:t>
            </a:r>
            <a:r>
              <a:rPr lang="ru-RU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диагноз: Перинатальная энцефалопатия с СДН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Осмотр кардиолога 15.09.2021; 22.09.2021 - инфекционного поражения миокарда не выявлено.</a:t>
            </a:r>
            <a:b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Заключение педиатра иммунолога из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центр СПИД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диагноз: ВИЧ - инфекция 2 А стадия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46036"/>
          </a:xfrm>
        </p:spPr>
        <p:txBody>
          <a:bodyPr>
            <a:normAutofit/>
          </a:bodyPr>
          <a:lstStyle/>
          <a:p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ЛЕЧЕНИЕ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11162"/>
            <a:ext cx="10515600" cy="536841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Cтол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№ 5 безмолочный, смесь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Nutrilac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безлактозный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питье (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кип.вода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регидрон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Антибактериальня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терапия: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Amikacini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40 mg.*4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день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14.09.21-24.09.21.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В/м: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Ceftriaxoni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320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mg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* 2 р/день 21.09.21-28.09.21,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Ceftazidimi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320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mg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* 2 р/день 28.09.21-07.10.21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Противовирусная терапия: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Supp.Viferoni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150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 МЕ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*2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день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ректально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14.09.21-13.10.21.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Sol.Grippferon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lait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 МЕ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Нейрометаболическая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терапия: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Cortexini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mg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* 1 р/день 22.09.21-02.10.21,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Vit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B12 75 гамм ч/з день с 22.09.21 по 10.10.21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В/в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-но: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Sol.Dexoni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mg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28.09.21-30.09.21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В/в кап-но: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NaCe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0.9% 150.0,,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Sol.Glucosae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5% 200.0,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Sol.KCe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4%, Sol.MgSO4 25%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КИП 1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фл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х 2р/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сут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внутрь 27.10.21 однократно, 02.11.21-09.11.21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Pul.Smectae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Cap.Enreroli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0.25,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Cap.Bififormi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Tab.Pancreatini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25т МЕ,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Sir.Ambroxoli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Антиретровирусная терапия: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Susp.Viramyn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Sol.Epivir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Sol.Abacavir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нос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Sol.NaCe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0.9%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 </a:t>
            </a:r>
            <a:r>
              <a:rPr lang="ru-RU" sz="2000" b="1" dirty="0"/>
              <a:t>25.11.2021 ПЕРЕЛИВАНИЕ КРОВИ И КОМПОНЕНТОВ КРОВИ</a:t>
            </a:r>
            <a:r>
              <a:rPr lang="ru-RU" sz="2000" b="1" dirty="0" smtClean="0"/>
              <a:t>.</a:t>
            </a:r>
            <a:endParaRPr lang="ru-RU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7152</Words>
  <Application>WPS Presentation</Application>
  <PresentationFormat>Широкоэкранный</PresentationFormat>
  <Paragraphs>114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1" baseType="lpstr">
      <vt:lpstr>Arial</vt:lpstr>
      <vt:lpstr>SimSun</vt:lpstr>
      <vt:lpstr>Wingdings</vt:lpstr>
      <vt:lpstr>Times New Roman</vt:lpstr>
      <vt:lpstr>Calibri</vt:lpstr>
      <vt:lpstr>Calibri Light</vt:lpstr>
      <vt:lpstr>Microsoft YaHei</vt:lpstr>
      <vt:lpstr/>
      <vt:lpstr>Arial Unicode MS</vt:lpstr>
      <vt:lpstr>Тема Office</vt:lpstr>
      <vt:lpstr>Клинический случай</vt:lpstr>
      <vt:lpstr>PowerPoint 演示文稿</vt:lpstr>
      <vt:lpstr>PowerPoint 演示文稿</vt:lpstr>
      <vt:lpstr>PowerPoint 演示文稿</vt:lpstr>
      <vt:lpstr>Результаты лабораторных обследований</vt:lpstr>
      <vt:lpstr>Результаты лабораторных обследований</vt:lpstr>
      <vt:lpstr>Результаты лабораторных обследований</vt:lpstr>
      <vt:lpstr>Инструментальные исследования</vt:lpstr>
      <vt:lpstr>ЛЕЧЕНИЕ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Клинический случай</dc:title>
  <dc:creator>MILANA</dc:creator>
  <cp:lastModifiedBy>Kingsoft Corporation</cp:lastModifiedBy>
  <cp:revision>27</cp:revision>
  <dcterms:created xsi:type="dcterms:W3CDTF">2021-11-25T15:37:00Z</dcterms:created>
  <dcterms:modified xsi:type="dcterms:W3CDTF">2022-06-17T06:45:01Z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1049-10.2.0.7646</vt:lpwstr>
  </property>
</Properties>
</file>