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78" r:id="rId6"/>
    <p:sldId id="263" r:id="rId7"/>
    <p:sldId id="270" r:id="rId8"/>
    <p:sldId id="272" r:id="rId9"/>
    <p:sldId id="273" r:id="rId10"/>
    <p:sldId id="267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7" autoAdjust="0"/>
  </p:normalViewPr>
  <p:slideViewPr>
    <p:cSldViewPr>
      <p:cViewPr>
        <p:scale>
          <a:sx n="99" d="100"/>
          <a:sy n="99" d="100"/>
        </p:scale>
        <p:origin x="-11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458200" cy="91440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Анализ использования педагогических технологий в учебном процессе на хирургических кафедрах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 2016-2017 учебном году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596" y="4143380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000" b="1" dirty="0" smtClean="0">
                <a:solidFill>
                  <a:schemeClr val="tx2">
                    <a:shade val="75000"/>
                  </a:schemeClr>
                </a:solidFill>
              </a:rPr>
              <a:t>Председатель МК по хирургии</a:t>
            </a:r>
          </a:p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Коновалов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В.Н.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Публикации на педагогическую тематику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785794"/>
            <a:ext cx="8143932" cy="242889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Всероссийская</a:t>
            </a:r>
            <a:r>
              <a:rPr kumimoji="0" lang="ru-RU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конференция «Вузовская педагогика»</a:t>
            </a:r>
            <a:endParaRPr lang="ru-RU" sz="1900" b="1" u="sng" dirty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slide_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000240"/>
            <a:ext cx="1714512" cy="233364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428860" y="2428868"/>
            <a:ext cx="5897864" cy="121615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u="sng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публикаций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13 публикаций в 2014-2015 году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17 публикаций в 2015-2016 году</a:t>
            </a:r>
            <a:endParaRPr kumimoji="0" lang="ru-RU" sz="12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450057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!4 </a:t>
            </a:r>
            <a:r>
              <a:rPr lang="ru-RU" sz="2000" b="1" u="sng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публикации в </a:t>
            </a:r>
            <a:r>
              <a:rPr lang="ru-RU" sz="2000" b="1" u="sng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журналах перечня ВАК! </a:t>
            </a:r>
            <a:endParaRPr kumimoji="0" lang="ru-RU" sz="2000" b="1" i="0" u="sng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857" y="3717032"/>
            <a:ext cx="8183880" cy="2634932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5018" y="3501008"/>
            <a:ext cx="8183880" cy="2376264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3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«Педагог высшей школы»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1) доц. Брехова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И.С. (каф. </a:t>
            </a:r>
            <a:r>
              <a:rPr kumimoji="0" lang="ru-RU" sz="4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перинатологии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акушерства и гинекологии)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2) асс. Соловьева Н.С. (каф. общей хирургии)</a:t>
            </a:r>
          </a:p>
          <a:p>
            <a:pPr>
              <a:spcBef>
                <a:spcPct val="0"/>
              </a:spcBef>
              <a:defRPr/>
            </a:pP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3) асс. Доц. </a:t>
            </a:r>
            <a:r>
              <a:rPr kumimoji="0" lang="ru-RU" sz="4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Макелова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Н.М.</a:t>
            </a:r>
            <a:r>
              <a:rPr lang="ru-RU" sz="4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(каф. </a:t>
            </a:r>
            <a:r>
              <a:rPr lang="ru-RU" sz="4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общей хирургии)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3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«Школа молодого преподавателя»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3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ru-RU" sz="43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1) асс. Куликова А.Б. </a:t>
            </a:r>
            <a:r>
              <a:rPr lang="ru-RU" sz="43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каф. </a:t>
            </a:r>
            <a:r>
              <a:rPr lang="ru-RU" sz="43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общей хирургии</a:t>
            </a: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sz="43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2) асс. </a:t>
            </a:r>
            <a:r>
              <a:rPr lang="ru-RU" sz="4300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Зюзюкина</a:t>
            </a: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А.В. </a:t>
            </a: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(каф. </a:t>
            </a:r>
            <a:r>
              <a:rPr lang="ru-RU" sz="43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общей хирургии</a:t>
            </a: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300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kumimoji="0" lang="ru-RU" sz="43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3) асс. </a:t>
            </a:r>
            <a:r>
              <a:rPr kumimoji="0" lang="ru-RU" sz="43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Гарибова</a:t>
            </a:r>
            <a:r>
              <a:rPr kumimoji="0" lang="ru-RU" sz="43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Г.Ч. </a:t>
            </a:r>
            <a:r>
              <a:rPr lang="ru-RU" sz="43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(каф</a:t>
            </a:r>
            <a:r>
              <a:rPr lang="ru-RU" sz="43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300" dirty="0" err="1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перинатологии</a:t>
            </a:r>
            <a:r>
              <a:rPr lang="ru-RU" sz="43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акушерства и гинекологии)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80996" y="29525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Планирование повышения квалификации в 2017-2018 учебном году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592" y="1357116"/>
            <a:ext cx="3563888" cy="203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857" y="3717032"/>
            <a:ext cx="8183880" cy="2634932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80996" y="295252"/>
            <a:ext cx="8183880" cy="264699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Благодарю за внимание!</a:t>
            </a:r>
            <a:endParaRPr lang="ru-RU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Анализ результатов анкетирования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4593692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1) Кафедра </a:t>
            </a:r>
            <a:r>
              <a:rPr lang="ru-RU" sz="1800" dirty="0" err="1" smtClean="0">
                <a:solidFill>
                  <a:schemeClr val="tx1"/>
                </a:solidFill>
              </a:rPr>
              <a:t>перинатологии</a:t>
            </a:r>
            <a:r>
              <a:rPr lang="ru-RU" sz="1800" dirty="0" smtClean="0">
                <a:solidFill>
                  <a:schemeClr val="tx1"/>
                </a:solidFill>
              </a:rPr>
              <a:t>, акушерства и гинекологии лечебного факультета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2) Кафедра и клиника хирургических болезней им. проф. </a:t>
            </a:r>
            <a:r>
              <a:rPr lang="ru-RU" sz="1800" dirty="0" err="1" smtClean="0">
                <a:solidFill>
                  <a:schemeClr val="tx1"/>
                </a:solidFill>
              </a:rPr>
              <a:t>Ю.М.Лубенского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3) Кафедра и клиника хирургических болезней им. проф. </a:t>
            </a:r>
            <a:r>
              <a:rPr lang="ru-RU" sz="1800" dirty="0" err="1" smtClean="0">
                <a:solidFill>
                  <a:schemeClr val="tx1"/>
                </a:solidFill>
              </a:rPr>
              <a:t>А.М.Дыхно</a:t>
            </a:r>
            <a:r>
              <a:rPr lang="ru-RU" sz="1800" dirty="0" smtClean="0">
                <a:solidFill>
                  <a:schemeClr val="tx1"/>
                </a:solidFill>
              </a:rPr>
              <a:t> с курсом эндоскопии и </a:t>
            </a:r>
            <a:r>
              <a:rPr lang="ru-RU" sz="1800" dirty="0" err="1" smtClean="0">
                <a:solidFill>
                  <a:schemeClr val="tx1"/>
                </a:solidFill>
              </a:rPr>
              <a:t>эндохирургии</a:t>
            </a:r>
            <a:r>
              <a:rPr lang="ru-RU" sz="1800" dirty="0" smtClean="0">
                <a:solidFill>
                  <a:schemeClr val="tx1"/>
                </a:solidFill>
              </a:rPr>
              <a:t> ПО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4) Кафедра общей хирургии им. проф. М.И. </a:t>
            </a:r>
            <a:r>
              <a:rPr lang="ru-RU" sz="1800" dirty="0" err="1" smtClean="0"/>
              <a:t>Гульмана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5) Кафедра детской хирургии с курсом ПО им. проф. В.П. Красовской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6) Кафедра травматологии, ортопедии и ВПХ с курсом ПО им. проф. Л.Л. </a:t>
            </a:r>
            <a:r>
              <a:rPr lang="ru-RU" sz="1800" dirty="0" err="1" smtClean="0"/>
              <a:t>Роднянского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7) Кафедра анестезиологии и реаниматологии ИПО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8) Кафедра урологии, андрологии и сексологии ИПО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9</a:t>
            </a:r>
            <a:r>
              <a:rPr lang="ru-RU" sz="1800" dirty="0" smtClean="0">
                <a:solidFill>
                  <a:schemeClr val="tx1"/>
                </a:solidFill>
              </a:rPr>
              <a:t>) Кафедра онкологии и лучевой терапии с курсом ПО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10) Кафедра офтальмологии с курсом ПО им. проф. М.А.Дмитриева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11) Кафедра ЛОР-болезней с курсом ПО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ru-RU" sz="1800" dirty="0" smtClean="0"/>
          </a:p>
          <a:p>
            <a:pPr marL="514350" indent="-514350" algn="ctr">
              <a:buNone/>
            </a:pPr>
            <a:r>
              <a:rPr lang="ru-RU" sz="2600" b="1" dirty="0" smtClean="0"/>
              <a:t>Количество ППС – 132 человека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Прошли повышение квалификации по педагогике (72 часа и более) за 2016-2017 год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357430"/>
            <a:ext cx="5512126" cy="18573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Педагог высшей школы –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 человека </a:t>
            </a:r>
            <a:r>
              <a:rPr kumimoji="0" lang="ru-RU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(12 человек за 2014-2017 гг.</a:t>
            </a:r>
            <a:r>
              <a:rPr kumimoji="0" lang="ru-RU" sz="17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sz="17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7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Школа молодого преподавателя – </a:t>
            </a:r>
          </a:p>
          <a:p>
            <a:pPr lvl="0">
              <a:spcBef>
                <a:spcPct val="0"/>
              </a:spcBef>
              <a:defRPr/>
            </a:pPr>
            <a:r>
              <a:rPr lang="ru-RU" sz="1700" b="1" u="sng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 человека </a:t>
            </a:r>
            <a:r>
              <a:rPr lang="ru-RU" sz="1700" b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(9 человек в 2014-2017 гг.)</a:t>
            </a:r>
          </a:p>
          <a:p>
            <a:pPr lvl="0">
              <a:spcBef>
                <a:spcPct val="0"/>
              </a:spcBef>
              <a:defRPr/>
            </a:pPr>
            <a:endParaRPr lang="ru-RU" sz="1700" b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15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442913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ИТОГО 6 человек (6% ППС)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13%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ППС в 2014-2015 году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u="sng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8%</a:t>
            </a:r>
            <a:r>
              <a:rPr lang="ru-RU" sz="14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ППС в 2015-2016 году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4076" y="2285992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Мероприятия по педагогике посещенные сотрудниками кафедр в 2016-2017 уч.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767116"/>
            <a:ext cx="8247860" cy="475252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Всероссийская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конференция «Вузовская педагогика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201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87 человек (65%)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43 человека (70%) в 2014-2015 году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93 человека (65%) в 2015-2016 году</a:t>
            </a:r>
            <a:endParaRPr lang="ru-RU" sz="1200" b="1" u="sng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9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9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Мастер–классы в рамках конференции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«Вузовская педагогика» –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900" b="1" u="sng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60 человек (45%)</a:t>
            </a:r>
          </a:p>
          <a:p>
            <a:pPr lvl="0" algn="ctr">
              <a:spcBef>
                <a:spcPct val="0"/>
              </a:spcBef>
              <a:defRPr/>
            </a:pPr>
            <a:endParaRPr lang="ru-RU" sz="1200" b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200" b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11 человек (18%) в 2014-2015 году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42 человека (29</a:t>
            </a:r>
            <a:r>
              <a:rPr lang="ru-RU" sz="1200" b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%) в 2015-2016 году</a:t>
            </a:r>
            <a:endParaRPr lang="ru-RU" sz="1200" b="1" u="sng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9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9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slide_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3120" y="2708920"/>
            <a:ext cx="1322596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Планирование использования педагогических технологий в учебном процессе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 2017-2018 учебном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857760"/>
            <a:ext cx="6286544" cy="9286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844824"/>
            <a:ext cx="8183880" cy="4032448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1) Круглый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стол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Дисциплина «Госпитальная хирургия, детская хирургия» - доц.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Кембель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В.Р., доц. Борисов Р.Н.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2) Ролевая игра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Дисциплина «Оториноларингология» - доц.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Терскова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Н.В.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Дисциплина «Офтальмология» - асс. Балашова П.М.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1400" b="1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3) Технология 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case-study</a:t>
            </a:r>
            <a:endParaRPr kumimoji="0" lang="ru-RU" sz="1400" b="1" i="0" u="none" strike="noStrike" kern="1200" cap="none" spc="0" normalizeH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Дисциплина «Онкология» - доц.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Зуков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Р.А.</a:t>
            </a:r>
          </a:p>
          <a:p>
            <a:pPr>
              <a:spcBef>
                <a:spcPct val="0"/>
              </a:spcBef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«Урология»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доц.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Алексеева Е.А.</a:t>
            </a:r>
          </a:p>
          <a:p>
            <a:pPr>
              <a:spcBef>
                <a:spcPct val="0"/>
              </a:spcBef>
              <a:defRPr/>
            </a:pP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4) Технология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Симуляционное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обучение»</a:t>
            </a:r>
          </a:p>
          <a:p>
            <a:pPr>
              <a:spcBef>
                <a:spcPct val="0"/>
              </a:spcBef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 «Общая хирургия» - проф.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Кочетова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pPr>
              <a:spcBef>
                <a:spcPct val="0"/>
              </a:spcBef>
              <a:defRPr/>
            </a:pP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5) Технология «Командный тренинг»</a:t>
            </a:r>
          </a:p>
          <a:p>
            <a:pPr>
              <a:spcBef>
                <a:spcPct val="0"/>
              </a:spcBef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 «Акушерство и гинекология» - доц.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Домрачева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М.Я., доц. Брехова И.С.</a:t>
            </a:r>
          </a:p>
          <a:p>
            <a:pPr>
              <a:spcBef>
                <a:spcPct val="0"/>
              </a:spcBef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 «Детская хирургия» - доц. Портнягина Э.В.</a:t>
            </a:r>
          </a:p>
          <a:p>
            <a:pPr>
              <a:spcBef>
                <a:spcPct val="0"/>
              </a:spcBef>
              <a:defRPr/>
            </a:pP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6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err="1" smtClean="0">
                <a:solidFill>
                  <a:schemeClr val="tx1"/>
                </a:solidFill>
              </a:rPr>
              <a:t>Видеолекции</a:t>
            </a: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2016-2017 </a:t>
            </a:r>
            <a:r>
              <a:rPr lang="ru-RU" sz="3200" b="0" dirty="0" smtClean="0">
                <a:solidFill>
                  <a:schemeClr val="tx1"/>
                </a:solidFill>
              </a:rPr>
              <a:t>учебный год</a:t>
            </a:r>
            <a:endParaRPr lang="ru-RU" sz="3200" b="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772816"/>
            <a:ext cx="8208912" cy="208823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1) Кафедра офтальмологии с курсом ПО –</a:t>
            </a:r>
            <a:r>
              <a:rPr kumimoji="0" lang="ru-RU" sz="1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5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</a:t>
            </a:r>
            <a:r>
              <a:rPr kumimoji="0" lang="ru-RU" sz="15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видеолекция</a:t>
            </a:r>
            <a:endParaRPr kumimoji="0" lang="ru-RU" sz="15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2) Кафедра онкологии и лучевой терапии с курсом ПО – </a:t>
            </a:r>
            <a:r>
              <a:rPr lang="ru-RU" sz="15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4 </a:t>
            </a:r>
            <a:r>
              <a:rPr lang="ru-RU" sz="1500" b="1" dirty="0" err="1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видеолекции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3) Кафедра общей хирургии – </a:t>
            </a:r>
            <a:r>
              <a:rPr lang="ru-RU" sz="15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 </a:t>
            </a:r>
            <a:r>
              <a:rPr lang="ru-RU" sz="1500" b="1" dirty="0" err="1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видеолекция</a:t>
            </a:r>
            <a:endParaRPr lang="ru-RU" sz="15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4165313"/>
            <a:ext cx="8183880" cy="105156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</a:t>
            </a:r>
            <a:r>
              <a:rPr kumimoji="0" lang="ru-RU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6 </a:t>
            </a:r>
            <a:r>
              <a:rPr kumimoji="0" lang="ru-RU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видеолекций</a:t>
            </a:r>
            <a:endParaRPr kumimoji="0" lang="ru-RU" sz="3200" b="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sng" baseline="0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u="sng" baseline="0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2014-2015 году - 1 </a:t>
            </a:r>
            <a:r>
              <a:rPr lang="ru-RU" sz="1400" u="sng" baseline="0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видеолекция</a:t>
            </a:r>
            <a:endParaRPr lang="ru-RU" sz="1400" u="sng" baseline="0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2015-2016 год – 16 </a:t>
            </a:r>
            <a:r>
              <a:rPr kumimoji="0" lang="ru-RU" sz="1400" b="0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видеолекций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err="1" smtClean="0">
                <a:solidFill>
                  <a:schemeClr val="tx1"/>
                </a:solidFill>
              </a:rPr>
              <a:t>Видеоуроки</a:t>
            </a:r>
            <a:r>
              <a:rPr lang="ru-RU" sz="3200" u="sng" dirty="0" smtClean="0">
                <a:solidFill>
                  <a:schemeClr val="tx1"/>
                </a:solidFill>
              </a:rPr>
              <a:t> практических навыков</a:t>
            </a: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2016-2017 </a:t>
            </a:r>
            <a:r>
              <a:rPr lang="ru-RU" sz="3200" b="0" dirty="0" smtClean="0">
                <a:solidFill>
                  <a:schemeClr val="tx1"/>
                </a:solidFill>
              </a:rPr>
              <a:t>учебный год</a:t>
            </a:r>
            <a:endParaRPr lang="ru-RU" sz="3200" b="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916832"/>
            <a:ext cx="8208912" cy="36004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500" b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1) Кафедра офтальмологии с курсом ПО –</a:t>
            </a:r>
            <a:r>
              <a:rPr kumimoji="0" lang="ru-RU" sz="1500" b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500" b="1" i="1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</a:t>
            </a:r>
            <a:r>
              <a:rPr kumimoji="0" lang="ru-RU" sz="1500" b="1" i="1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видеоурок</a:t>
            </a:r>
            <a:endParaRPr kumimoji="0" lang="ru-RU" sz="1500" b="1" i="1" u="sng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2) Кафедра онкологии и лучевой терапии с курсом ПО –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</a:t>
            </a:r>
            <a:endParaRPr kumimoji="0" lang="ru-RU" sz="1500" b="1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3) Кафедра детской хирургии с курсом ПО – 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5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видеоуроков</a:t>
            </a: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4) Кафедра </a:t>
            </a:r>
            <a:r>
              <a:rPr lang="ru-RU" sz="15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хируруг</a:t>
            </a: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 болезней им. Ю.М. </a:t>
            </a:r>
            <a:r>
              <a:rPr lang="ru-RU" sz="15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Лубенского</a:t>
            </a: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3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видеоурока</a:t>
            </a: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1500" b="1" i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5) </a:t>
            </a:r>
            <a:r>
              <a:rPr lang="ru-RU" sz="15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Кафедра </a:t>
            </a:r>
            <a:r>
              <a:rPr lang="ru-RU" sz="1500" b="1" dirty="0" err="1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хируруг</a:t>
            </a:r>
            <a:r>
              <a:rPr lang="ru-RU" sz="15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. болезней им. </a:t>
            </a: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А.М. </a:t>
            </a:r>
            <a:r>
              <a:rPr lang="ru-RU" sz="15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Дыхно</a:t>
            </a: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–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5 </a:t>
            </a:r>
            <a:r>
              <a:rPr lang="ru-RU" sz="1500" b="1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видеоуроков</a:t>
            </a:r>
            <a:endParaRPr lang="ru-RU" sz="15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defRPr/>
            </a:pPr>
            <a:endParaRPr lang="ru-RU" sz="15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1500" b="1" i="1" u="sng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6) Кафедра урологии, андрологии и сексологии ИПО –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4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видеоурока</a:t>
            </a: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7) Кафедра общей хирургии – 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7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видеоуроков</a:t>
            </a: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8) Кафедра травматологии, ортопедии и ВПХ – 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8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видеоуроков</a:t>
            </a: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i="1" u="sng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9) Кафедра анестезиологии и реаниматологии ИПО </a:t>
            </a:r>
            <a:r>
              <a:rPr lang="ru-RU" sz="1500" b="1" i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– </a:t>
            </a:r>
            <a:r>
              <a:rPr lang="ru-RU" sz="1500" b="1" i="1" u="sng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5 </a:t>
            </a:r>
            <a:r>
              <a:rPr lang="ru-RU" sz="1500" b="1" i="1" u="sng" dirty="0" err="1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видеоуроков</a:t>
            </a:r>
            <a:endParaRPr lang="ru-RU" sz="1500" b="1" i="1" u="sng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500" b="1" i="1" u="sng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10) Кафедра </a:t>
            </a:r>
            <a:r>
              <a:rPr lang="ru-RU" sz="15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перинатологии</a:t>
            </a:r>
            <a:r>
              <a:rPr lang="ru-RU" sz="15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, акушерства и гинекологии  </a:t>
            </a:r>
            <a:r>
              <a:rPr lang="ru-RU" sz="1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- 2 </a:t>
            </a:r>
            <a:r>
              <a:rPr lang="ru-RU" sz="15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видеоурока</a:t>
            </a:r>
            <a:endParaRPr lang="ru-RU" sz="1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5640814"/>
            <a:ext cx="8183880" cy="122413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– 41 </a:t>
            </a:r>
            <a:r>
              <a:rPr kumimoji="0" lang="ru-RU" sz="27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видеоурок</a:t>
            </a:r>
            <a:endParaRPr kumimoji="0" lang="ru-RU" sz="27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2015-2016 учебный</a:t>
            </a:r>
            <a:r>
              <a:rPr kumimoji="0" lang="ru-RU" sz="14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год – 26 </a:t>
            </a:r>
            <a:r>
              <a:rPr kumimoji="0" lang="ru-RU" sz="1400" b="0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видеоуроков</a:t>
            </a:r>
            <a:endParaRPr kumimoji="0" lang="ru-RU" sz="1400" b="0" i="0" u="sng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u="sng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sng" baseline="0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b="0" u="sng" dirty="0" smtClean="0">
                <a:solidFill>
                  <a:schemeClr val="tx1"/>
                </a:solidFill>
              </a:rPr>
              <a:t>Обмен опытом в использовании педагогических технологий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928934"/>
            <a:ext cx="8072494" cy="18573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 err="1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43896"/>
              </p:ext>
            </p:extLst>
          </p:nvPr>
        </p:nvGraphicFramePr>
        <p:xfrm>
          <a:off x="1403648" y="1556792"/>
          <a:ext cx="6554804" cy="4139818"/>
        </p:xfrm>
        <a:graphic>
          <a:graphicData uri="http://schemas.openxmlformats.org/drawingml/2006/table">
            <a:tbl>
              <a:tblPr/>
              <a:tblGrid>
                <a:gridCol w="1848050"/>
                <a:gridCol w="4706754"/>
              </a:tblGrid>
              <a:tr h="1828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и клиника хирургических болезней им. проф. </a:t>
                      </a:r>
                      <a:r>
                        <a:rPr lang="ru-RU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А.М.Дыхно</a:t>
                      </a:r>
                      <a:endParaRPr lang="ru-RU" sz="12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класс в рамках Всероссийской педагогической конференции «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особенности обучения мануальным навыкам»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открытое занятие (проф.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Турчина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Т.К.), 1 открытая лекция (проф.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Черданцев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Д.В.)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81">
                <a:tc>
                  <a:txBody>
                    <a:bodyPr/>
                    <a:lstStyle/>
                    <a:p>
                      <a:r>
                        <a:rPr kumimoji="0" lang="ru-RU" sz="1200" b="1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kumimoji="0" lang="ru-RU" sz="1200" b="1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перинатологии</a:t>
                      </a:r>
                      <a:r>
                        <a:rPr kumimoji="0" lang="ru-RU" sz="1200" b="1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200" b="1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акуш-ва</a:t>
                      </a:r>
                      <a:r>
                        <a:rPr kumimoji="0" lang="ru-RU" sz="1200" b="1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гинекологии</a:t>
                      </a:r>
                      <a:r>
                        <a:rPr kumimoji="0" lang="ru-RU" sz="1200" b="1" i="0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открытых занятия, 1 открытая лекция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Кафедра общей хирургии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«Семинар по освоению практических навыков при изучении курса общей хирургии»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Кафедра урологии, андрологии и сексологии ИПО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открытое занятие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5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b="0" u="sng" dirty="0" smtClean="0">
                <a:solidFill>
                  <a:schemeClr val="tx1"/>
                </a:solidFill>
              </a:rPr>
              <a:t>Обмен опытом в использовании педагогических технологий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928934"/>
            <a:ext cx="8072494" cy="18573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 err="1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9841"/>
              </p:ext>
            </p:extLst>
          </p:nvPr>
        </p:nvGraphicFramePr>
        <p:xfrm>
          <a:off x="1403648" y="1556792"/>
          <a:ext cx="6554804" cy="4299196"/>
        </p:xfrm>
        <a:graphic>
          <a:graphicData uri="http://schemas.openxmlformats.org/drawingml/2006/table">
            <a:tbl>
              <a:tblPr/>
              <a:tblGrid>
                <a:gridCol w="1848050"/>
                <a:gridCol w="470675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Кафедра детской хирургии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открытое занятие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24">
                <a:tc rowSpan="5">
                  <a:txBody>
                    <a:bodyPr/>
                    <a:lstStyle/>
                    <a:p>
                      <a:pPr algn="ctr"/>
                      <a:r>
                        <a:rPr kumimoji="0" lang="ru-RU" sz="1200" b="1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Кафедра анестезиологии и реаниматологии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«Обучение практическим навыкам проведения анестезии при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эндовидеохирургических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вмешательствах»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algn="ctr"/>
                      <a:endParaRPr kumimoji="0" lang="ru-RU" sz="1200" b="1" i="0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«Базовая сердечно-легочная реанимация»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«Методология проведения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рекрутмент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-маневра»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«Современные методы обучения неонатологов»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algn="ctr"/>
                      <a:endParaRPr kumimoji="0" lang="ru-RU" sz="1200" b="1" i="0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Доклад и мастер-класс в рамках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Байкальского медицинского молодежного форума «Сердечно-легочная реанимация»</a:t>
                      </a:r>
                      <a:endParaRPr lang="ru-RU" sz="140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Кафедра онкологии и лучевой терапии с курсом ПО</a:t>
                      </a:r>
                    </a:p>
                    <a:p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открытое занятие (проф.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Дыхно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Ю.А.), 1 открытая лекция (доц. Филькин Г.Н.)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536</TotalTime>
  <Words>901</Words>
  <Application>Microsoft Office PowerPoint</Application>
  <PresentationFormat>Экран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Анализ результатов анкетирования</vt:lpstr>
      <vt:lpstr>Прошли повышение квалификации по педагогике (72 часа и более) за 2016-2017 год</vt:lpstr>
      <vt:lpstr>Мероприятия по педагогике посещенные сотрудниками кафедр в 2016-2017 уч. году</vt:lpstr>
      <vt:lpstr>Планирование использования педагогических технологий в учебном процессе  в 2017-2018 учебном году</vt:lpstr>
      <vt:lpstr>Видеолекции 2016-2017 учебный год</vt:lpstr>
      <vt:lpstr>Видеоуроки практических навыков 2016-2017 учебный год</vt:lpstr>
      <vt:lpstr>Обмен опытом в использовании педагогических технологий</vt:lpstr>
      <vt:lpstr>Обмен опытом в использовании педагогических технологий</vt:lpstr>
      <vt:lpstr>Публикации на педагогическую тематику</vt:lpstr>
      <vt:lpstr>        </vt:lpstr>
      <vt:lpstr>  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SLAVKA</dc:creator>
  <cp:lastModifiedBy>Кафедра</cp:lastModifiedBy>
  <cp:revision>51</cp:revision>
  <dcterms:created xsi:type="dcterms:W3CDTF">2015-05-27T17:59:17Z</dcterms:created>
  <dcterms:modified xsi:type="dcterms:W3CDTF">2017-05-31T05:13:49Z</dcterms:modified>
</cp:coreProperties>
</file>