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5" r:id="rId6"/>
    <p:sldId id="266" r:id="rId7"/>
    <p:sldId id="278" r:id="rId8"/>
    <p:sldId id="279" r:id="rId9"/>
    <p:sldId id="277" r:id="rId10"/>
    <p:sldId id="280" r:id="rId11"/>
    <p:sldId id="267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8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0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3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4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3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1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8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7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53A64-694C-4876-AA8D-7FDEAFE96A7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3E5D-96C2-4D25-B3E2-E574B7AA9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5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054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 результатах работы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комиссии по мониторингу формирования </a:t>
            </a:r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практических навыков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757088"/>
            <a:ext cx="6174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Начальник УМУ Е.Г.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Мягкова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Заседание ЦКМС,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марта 2016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года</a:t>
            </a:r>
          </a:p>
        </p:txBody>
      </p:sp>
      <p:pic>
        <p:nvPicPr>
          <p:cNvPr id="2052" name="Picture 4" descr="http://i.usatoday.net/yourlife/_photos/2012/03/21/Checklist-keeps-heart-patients-out-of-hospital-MM16KH0E-x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916832"/>
            <a:ext cx="4873053" cy="3580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38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4390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Несоблюдение требований асептики и антисептики </a:t>
            </a:r>
            <a:r>
              <a:rPr lang="ru-RU" sz="2600" dirty="0" smtClean="0"/>
              <a:t>при выполнении практических навыков;</a:t>
            </a:r>
          </a:p>
          <a:p>
            <a:r>
              <a:rPr lang="ru-RU" sz="2600" b="1" dirty="0" err="1" smtClean="0">
                <a:solidFill>
                  <a:srgbClr val="FF0000"/>
                </a:solidFill>
              </a:rPr>
              <a:t>Нереалистичность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организации </a:t>
            </a:r>
            <a:r>
              <a:rPr lang="ru-RU" sz="2600" b="1" dirty="0" smtClean="0">
                <a:solidFill>
                  <a:srgbClr val="FF0000"/>
                </a:solidFill>
              </a:rPr>
              <a:t>рабочего места </a:t>
            </a:r>
            <a:r>
              <a:rPr lang="ru-RU" sz="2600" dirty="0" smtClean="0"/>
              <a:t>и </a:t>
            </a:r>
            <a:r>
              <a:rPr lang="ru-RU" sz="2600" b="1" dirty="0" smtClean="0">
                <a:solidFill>
                  <a:srgbClr val="FF0000"/>
                </a:solidFill>
              </a:rPr>
              <a:t>недостаточное обеспечение расходными </a:t>
            </a:r>
            <a:r>
              <a:rPr lang="ru-RU" sz="2600" dirty="0" smtClean="0"/>
              <a:t>материалами.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7760" y="955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Общие замечания </a:t>
            </a:r>
            <a:endParaRPr lang="ru-RU" dirty="0"/>
          </a:p>
        </p:txBody>
      </p:sp>
      <p:pic>
        <p:nvPicPr>
          <p:cNvPr id="6" name="Picture 4" descr="http://www.psychologos.ru/images/6/63/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277"/>
            <a:ext cx="1101297" cy="11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/>
          <a:stretch/>
        </p:blipFill>
        <p:spPr bwMode="auto">
          <a:xfrm>
            <a:off x="4624332" y="3635927"/>
            <a:ext cx="4369550" cy="27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3" y="3635927"/>
            <a:ext cx="4260827" cy="27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6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2041"/>
            <a:ext cx="4413176" cy="706090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988840"/>
            <a:ext cx="8784976" cy="475252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Продолжить </a:t>
            </a:r>
            <a:r>
              <a:rPr lang="ru-RU" dirty="0" smtClean="0"/>
              <a:t>работу </a:t>
            </a:r>
            <a:r>
              <a:rPr lang="ru-RU" dirty="0" smtClean="0"/>
              <a:t>по созданию </a:t>
            </a:r>
            <a:r>
              <a:rPr lang="ru-RU" b="1" dirty="0" smtClean="0">
                <a:solidFill>
                  <a:srgbClr val="FF0000"/>
                </a:solidFill>
              </a:rPr>
              <a:t>чек-листов</a:t>
            </a:r>
            <a:r>
              <a:rPr lang="ru-RU" dirty="0" smtClean="0"/>
              <a:t> и </a:t>
            </a:r>
            <a:r>
              <a:rPr lang="ru-RU" b="1" dirty="0" err="1" smtClean="0">
                <a:solidFill>
                  <a:srgbClr val="FF0000"/>
                </a:solidFill>
              </a:rPr>
              <a:t>видеобанка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всем</a:t>
            </a:r>
            <a:r>
              <a:rPr lang="ru-RU" dirty="0" smtClean="0"/>
              <a:t> практическим навыкам;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Рекомендовать </a:t>
            </a:r>
            <a:r>
              <a:rPr lang="ru-RU" b="1" dirty="0" smtClean="0">
                <a:solidFill>
                  <a:srgbClr val="FF0000"/>
                </a:solidFill>
              </a:rPr>
              <a:t>моделировать</a:t>
            </a:r>
            <a:r>
              <a:rPr lang="ru-RU" dirty="0" smtClean="0"/>
              <a:t> различные </a:t>
            </a:r>
            <a:r>
              <a:rPr lang="ru-RU" b="1" dirty="0">
                <a:solidFill>
                  <a:srgbClr val="FF0000"/>
                </a:solidFill>
              </a:rPr>
              <a:t>клинические ситуации</a:t>
            </a:r>
            <a:r>
              <a:rPr lang="ru-RU" dirty="0" smtClean="0"/>
              <a:t> в рамках формирования практического навыка, меняя условия;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Рекомендовать кафедрам формировать практические навыки одновременно с изучение теоретического материала (т.е. </a:t>
            </a:r>
            <a:r>
              <a:rPr lang="ru-RU" b="1" dirty="0">
                <a:solidFill>
                  <a:srgbClr val="FF0000"/>
                </a:solidFill>
              </a:rPr>
              <a:t>НЕ выделять </a:t>
            </a:r>
            <a:r>
              <a:rPr lang="ru-RU" b="1" dirty="0" smtClean="0">
                <a:solidFill>
                  <a:srgbClr val="FF0000"/>
                </a:solidFill>
              </a:rPr>
              <a:t>отдельный </a:t>
            </a:r>
            <a:r>
              <a:rPr lang="ru-RU" b="1" dirty="0">
                <a:solidFill>
                  <a:srgbClr val="FF0000"/>
                </a:solidFill>
              </a:rPr>
              <a:t>день </a:t>
            </a:r>
            <a:r>
              <a:rPr lang="ru-RU" dirty="0" smtClean="0"/>
              <a:t>для отработки всех навыков на симуляторах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Рекомендовать кафедрам </a:t>
            </a:r>
            <a:r>
              <a:rPr lang="ru-RU" sz="3100" b="1" dirty="0">
                <a:solidFill>
                  <a:srgbClr val="FF0000"/>
                </a:solidFill>
              </a:rPr>
              <a:t>формировать заявки </a:t>
            </a:r>
            <a:r>
              <a:rPr lang="ru-RU" dirty="0" smtClean="0"/>
              <a:t>на приобретение учебного оборудования и расходных материалов;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Рекомендовать кафедрам подготовить рабочее место, приближенное к условиям медицинской организации;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AutoShape 2" descr="https://pp.vk.me/c624325/v624325234/3e974/1jLRwebcKO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p.vk.me/c624325/v624325234/3e974/1jLRwebcKO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p.vk.me/c624325/v624325234/3e974/1jLRwebcKO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3136914" cy="1629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376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myagkova\Pictures\flowers-wallpaper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355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6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9344"/>
            <a:ext cx="3836816" cy="504281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3136" y="332656"/>
            <a:ext cx="8280920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000" b="1" dirty="0">
                <a:solidFill>
                  <a:srgbClr val="374C81"/>
                </a:solidFill>
                <a:cs typeface="Arial" charset="0"/>
              </a:rPr>
              <a:t>Приказ № </a:t>
            </a:r>
            <a:r>
              <a:rPr lang="ru-RU" altLang="ru-RU" sz="2000" b="1" dirty="0" smtClean="0">
                <a:solidFill>
                  <a:srgbClr val="374C81"/>
                </a:solidFill>
                <a:cs typeface="Arial" charset="0"/>
              </a:rPr>
              <a:t>534 </a:t>
            </a:r>
            <a:r>
              <a:rPr lang="ru-RU" altLang="ru-RU" sz="2000" b="1" dirty="0" err="1">
                <a:solidFill>
                  <a:srgbClr val="374C81"/>
                </a:solidFill>
                <a:cs typeface="Arial" charset="0"/>
              </a:rPr>
              <a:t>осн</a:t>
            </a:r>
            <a:r>
              <a:rPr lang="ru-RU" altLang="ru-RU" sz="2000" b="1" dirty="0">
                <a:solidFill>
                  <a:srgbClr val="374C81"/>
                </a:solidFill>
                <a:cs typeface="Arial" charset="0"/>
              </a:rPr>
              <a:t>. от </a:t>
            </a:r>
            <a:r>
              <a:rPr lang="ru-RU" altLang="ru-RU" sz="2000" b="1" dirty="0" smtClean="0">
                <a:solidFill>
                  <a:srgbClr val="374C81"/>
                </a:solidFill>
                <a:cs typeface="Arial" charset="0"/>
              </a:rPr>
              <a:t>20 </a:t>
            </a:r>
            <a:r>
              <a:rPr lang="ru-RU" altLang="ru-RU" sz="2000" b="1" dirty="0">
                <a:solidFill>
                  <a:srgbClr val="374C81"/>
                </a:solidFill>
                <a:cs typeface="Arial" charset="0"/>
              </a:rPr>
              <a:t>сентября </a:t>
            </a:r>
            <a:r>
              <a:rPr lang="ru-RU" altLang="ru-RU" sz="2000" b="1" dirty="0" smtClean="0">
                <a:solidFill>
                  <a:srgbClr val="374C81"/>
                </a:solidFill>
                <a:cs typeface="Arial" charset="0"/>
              </a:rPr>
              <a:t>2016 </a:t>
            </a:r>
            <a:r>
              <a:rPr lang="ru-RU" altLang="ru-RU" sz="2000" b="1" dirty="0">
                <a:solidFill>
                  <a:srgbClr val="374C81"/>
                </a:solidFill>
                <a:cs typeface="Arial" charset="0"/>
              </a:rPr>
              <a:t>года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374C81"/>
                </a:solidFill>
                <a:cs typeface="Arial" charset="0"/>
              </a:rPr>
              <a:t>«</a:t>
            </a:r>
            <a:r>
              <a:rPr lang="ru-RU" altLang="ru-RU" dirty="0">
                <a:solidFill>
                  <a:srgbClr val="374C81"/>
                </a:solidFill>
                <a:cs typeface="Arial" charset="0"/>
              </a:rPr>
              <a:t>О проведении внутреннего аудита и </a:t>
            </a:r>
            <a:r>
              <a:rPr lang="ru-RU" altLang="ru-RU" dirty="0" smtClean="0">
                <a:solidFill>
                  <a:srgbClr val="374C81"/>
                </a:solidFill>
                <a:cs typeface="Arial" charset="0"/>
              </a:rPr>
              <a:t>проверки освоения практических </a:t>
            </a:r>
            <a:r>
              <a:rPr lang="ru-RU" altLang="ru-RU" dirty="0">
                <a:solidFill>
                  <a:srgbClr val="374C81"/>
                </a:solidFill>
                <a:cs typeface="Arial" charset="0"/>
              </a:rPr>
              <a:t>навыков у обучающихся на кафедрах ГБОУ ВПО </a:t>
            </a:r>
            <a:r>
              <a:rPr lang="ru-RU" altLang="ru-RU" dirty="0" err="1">
                <a:solidFill>
                  <a:srgbClr val="374C81"/>
                </a:solidFill>
                <a:cs typeface="Arial" charset="0"/>
              </a:rPr>
              <a:t>КрасГМУ</a:t>
            </a:r>
            <a:r>
              <a:rPr lang="ru-RU" altLang="ru-RU" dirty="0">
                <a:solidFill>
                  <a:srgbClr val="374C81"/>
                </a:solidFill>
                <a:cs typeface="Arial" charset="0"/>
              </a:rPr>
              <a:t> им. проф. В.Ф. </a:t>
            </a:r>
            <a:r>
              <a:rPr lang="ru-RU" altLang="ru-RU" dirty="0" err="1">
                <a:solidFill>
                  <a:srgbClr val="374C81"/>
                </a:solidFill>
                <a:cs typeface="Arial" charset="0"/>
              </a:rPr>
              <a:t>Войно-Ясенецкого</a:t>
            </a:r>
            <a:r>
              <a:rPr lang="ru-RU" altLang="ru-RU" dirty="0">
                <a:solidFill>
                  <a:srgbClr val="374C81"/>
                </a:solidFill>
                <a:cs typeface="Arial" charset="0"/>
              </a:rPr>
              <a:t> Минздрава России»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9344"/>
            <a:ext cx="3698550" cy="504281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Состав комиссии: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988840"/>
            <a:ext cx="8856265" cy="44973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Руководители институтов/деканы факультетов (заместители);</a:t>
            </a:r>
          </a:p>
          <a:p>
            <a:r>
              <a:rPr lang="ru-RU" dirty="0" smtClean="0"/>
              <a:t>Начальник УМУ;</a:t>
            </a:r>
          </a:p>
          <a:p>
            <a:r>
              <a:rPr lang="ru-RU" dirty="0" smtClean="0"/>
              <a:t>Зав. кафедрой-центром </a:t>
            </a:r>
            <a:r>
              <a:rPr lang="ru-RU" dirty="0" err="1" smtClean="0"/>
              <a:t>симуляционных</a:t>
            </a:r>
            <a:r>
              <a:rPr lang="ru-RU" dirty="0" smtClean="0"/>
              <a:t> технологий;</a:t>
            </a:r>
          </a:p>
          <a:p>
            <a:r>
              <a:rPr lang="ru-RU" dirty="0" smtClean="0"/>
              <a:t>Председатели методических комиссий по специальностям;</a:t>
            </a:r>
          </a:p>
          <a:p>
            <a:r>
              <a:rPr lang="ru-RU" dirty="0" smtClean="0"/>
              <a:t>Руководитель отдела производственной практики.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www.solidarnost.org/netcat_files/1447/1492/325_375_1306426739_clipart_of_27045_smjp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764"/>
            <a:ext cx="2681698" cy="20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Мониторинг проводился на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22 кафедрах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35157"/>
            <a:ext cx="8579296" cy="2232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/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Факультет ФМО - 3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Лечебный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факультет - 8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Педиатрический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факультет - 4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Институт стоматологии - 4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Институт последипломного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образования - 3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4853"/>
            <a:ext cx="2736304" cy="356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7" y="3143673"/>
            <a:ext cx="2676897" cy="35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2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445624" cy="39212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Активно </a:t>
            </a:r>
            <a:r>
              <a:rPr lang="ru-RU" b="1" dirty="0" smtClean="0">
                <a:solidFill>
                  <a:srgbClr val="00B050"/>
                </a:solidFill>
              </a:rPr>
              <a:t>используются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B050"/>
                </a:solidFill>
              </a:rPr>
              <a:t>возможности</a:t>
            </a:r>
            <a:r>
              <a:rPr lang="ru-RU" dirty="0" smtClean="0"/>
              <a:t> отработки практических навыков в условиях стационара;</a:t>
            </a:r>
          </a:p>
          <a:p>
            <a:r>
              <a:rPr lang="ru-RU" dirty="0" smtClean="0"/>
              <a:t>Имеющиеся у кафедр тренажеры и </a:t>
            </a:r>
            <a:r>
              <a:rPr lang="ru-RU" b="1" dirty="0" smtClean="0">
                <a:solidFill>
                  <a:srgbClr val="00B050"/>
                </a:solidFill>
              </a:rPr>
              <a:t>симуляторы, </a:t>
            </a:r>
            <a:r>
              <a:rPr lang="ru-RU" b="1" dirty="0">
                <a:solidFill>
                  <a:srgbClr val="00B050"/>
                </a:solidFill>
              </a:rPr>
              <a:t>используются </a:t>
            </a:r>
            <a:r>
              <a:rPr lang="ru-RU" dirty="0" smtClean="0"/>
              <a:t>при формировании практических навыков;</a:t>
            </a:r>
          </a:p>
          <a:p>
            <a:r>
              <a:rPr lang="ru-RU" dirty="0" smtClean="0"/>
              <a:t>В большинстве случаев, студенты </a:t>
            </a:r>
            <a:r>
              <a:rPr lang="ru-RU" dirty="0"/>
              <a:t>демонстрируют </a:t>
            </a:r>
            <a:r>
              <a:rPr lang="ru-RU" b="1" dirty="0" smtClean="0">
                <a:solidFill>
                  <a:srgbClr val="00B050"/>
                </a:solidFill>
              </a:rPr>
              <a:t>хороший уровень владения </a:t>
            </a:r>
            <a:r>
              <a:rPr lang="ru-RU" dirty="0" smtClean="0"/>
              <a:t>практическими навыков.</a:t>
            </a:r>
          </a:p>
          <a:p>
            <a:endParaRPr lang="ru-RU" dirty="0" smtClean="0"/>
          </a:p>
        </p:txBody>
      </p:sp>
      <p:pic>
        <p:nvPicPr>
          <p:cNvPr id="12290" name="Picture 2" descr="http://binaryapps.ru/wp-content/uploads/2015/05/Pr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321578" cy="15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Общие замечания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0413"/>
            <a:ext cx="8893481" cy="12241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Недостаточная </a:t>
            </a:r>
            <a:r>
              <a:rPr lang="ru-RU" b="1" dirty="0" smtClean="0">
                <a:solidFill>
                  <a:srgbClr val="FF0000"/>
                </a:solidFill>
              </a:rPr>
              <a:t>работа с </a:t>
            </a:r>
            <a:r>
              <a:rPr lang="ru-RU" b="1" dirty="0">
                <a:solidFill>
                  <a:srgbClr val="FF0000"/>
                </a:solidFill>
              </a:rPr>
              <a:t>чек-листами </a:t>
            </a:r>
            <a:r>
              <a:rPr lang="ru-RU" dirty="0"/>
              <a:t>н</a:t>
            </a:r>
            <a:r>
              <a:rPr lang="ru-RU" dirty="0" smtClean="0"/>
              <a:t>а практических занятиях (расхождения с чек-листами при выполнении навыков);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http://cmex.km.ua/caricature/medical/medical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336" y="116631"/>
            <a:ext cx="1270438" cy="130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>
                <a:lumMod val="6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477"/>
            <a:ext cx="1101297" cy="11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124052" cy="40857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Общие замечания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Несоблюдение правил техники безопасности</a:t>
            </a:r>
          </a:p>
          <a:p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8" y="2276872"/>
            <a:ext cx="3330502" cy="434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70" y="2276872"/>
            <a:ext cx="3197201" cy="432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psychologos.ru/images/6/63/Vnim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477"/>
            <a:ext cx="1101297" cy="11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412776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Внешний вид </a:t>
            </a:r>
            <a:r>
              <a:rPr lang="ru-RU" dirty="0" smtClean="0"/>
              <a:t>студентов на занятиях </a:t>
            </a:r>
            <a:r>
              <a:rPr lang="ru-RU" b="1" dirty="0" smtClean="0">
                <a:solidFill>
                  <a:srgbClr val="FF0000"/>
                </a:solidFill>
              </a:rPr>
              <a:t>не соответствует требованиям</a:t>
            </a:r>
            <a:r>
              <a:rPr lang="ru-RU" dirty="0" smtClean="0"/>
              <a:t> правил внутреннего распорядка обучающихся!</a:t>
            </a:r>
          </a:p>
          <a:p>
            <a:endParaRPr lang="ru-RU" dirty="0"/>
          </a:p>
        </p:txBody>
      </p:sp>
      <p:sp>
        <p:nvSpPr>
          <p:cNvPr id="4" name="AutoShape 2" descr="https://apf.mail.ru/cgi-bin/readmsg/IMG_7807-01-03-17-13-29.jpeg?id=14883498350000000332%3B0%3B15&amp;x-email=meg.77%40mail.ru&amp;exif=1&amp;bs=7049&amp;bl=203017&amp;ct=image%2Fjpeg&amp;cn=IMG_7807%252d01%252d03%252d17%252d13%252d29.jpe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6" y="3286341"/>
            <a:ext cx="3040119" cy="347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Общие замечания </a:t>
            </a:r>
            <a:endParaRPr lang="ru-RU" dirty="0"/>
          </a:p>
        </p:txBody>
      </p:sp>
      <p:pic>
        <p:nvPicPr>
          <p:cNvPr id="7" name="Picture 4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477"/>
            <a:ext cx="1101297" cy="11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8626"/>
            <a:ext cx="2592288" cy="34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5" r="15230"/>
          <a:stretch/>
        </p:blipFill>
        <p:spPr bwMode="auto">
          <a:xfrm>
            <a:off x="6156176" y="3286341"/>
            <a:ext cx="2743201" cy="34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6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774"/>
            <a:ext cx="8507288" cy="18672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Нарушение эстетики и условий хранения, правил ухода </a:t>
            </a:r>
            <a:r>
              <a:rPr lang="ru-RU" dirty="0" smtClean="0"/>
              <a:t>за симуляторами, </a:t>
            </a:r>
            <a:r>
              <a:rPr lang="ru-RU" dirty="0"/>
              <a:t>значительная </a:t>
            </a:r>
            <a:r>
              <a:rPr lang="ru-RU" b="1" dirty="0" smtClean="0">
                <a:solidFill>
                  <a:srgbClr val="FF0000"/>
                </a:solidFill>
              </a:rPr>
              <a:t>изношенность </a:t>
            </a:r>
            <a:r>
              <a:rPr lang="ru-RU" dirty="0"/>
              <a:t>ряда тренажеров;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052"/>
            <a:ext cx="3024336" cy="388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Общие замечания </a:t>
            </a:r>
            <a:endParaRPr lang="ru-RU" dirty="0"/>
          </a:p>
        </p:txBody>
      </p:sp>
      <p:pic>
        <p:nvPicPr>
          <p:cNvPr id="8" name="Picture 4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6477"/>
            <a:ext cx="1101297" cy="11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17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304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 результатах работы комиссии по мониторингу формирования практических навыков</vt:lpstr>
      <vt:lpstr>Презентация PowerPoint</vt:lpstr>
      <vt:lpstr>Состав комиссии:</vt:lpstr>
      <vt:lpstr>Мониторинг проводился на  22 кафедрах</vt:lpstr>
      <vt:lpstr>Презентация PowerPoint</vt:lpstr>
      <vt:lpstr>Общие замечания </vt:lpstr>
      <vt:lpstr>Общие замечания </vt:lpstr>
      <vt:lpstr>Общие замечания </vt:lpstr>
      <vt:lpstr>Презентация PowerPoint</vt:lpstr>
      <vt:lpstr>Презентация PowerPoint</vt:lpstr>
      <vt:lpstr>Предложения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работы комиссии по мониторингу формирования практических навыков</dc:title>
  <dc:creator>1234</dc:creator>
  <cp:lastModifiedBy>1234</cp:lastModifiedBy>
  <cp:revision>8</cp:revision>
  <dcterms:created xsi:type="dcterms:W3CDTF">2017-03-01T06:01:05Z</dcterms:created>
  <dcterms:modified xsi:type="dcterms:W3CDTF">2017-03-01T07:54:56Z</dcterms:modified>
</cp:coreProperties>
</file>