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80" r:id="rId3"/>
    <p:sldId id="263" r:id="rId4"/>
    <p:sldId id="281" r:id="rId5"/>
    <p:sldId id="285" r:id="rId6"/>
    <p:sldId id="262" r:id="rId7"/>
    <p:sldId id="264" r:id="rId8"/>
    <p:sldId id="304" r:id="rId9"/>
    <p:sldId id="306" r:id="rId10"/>
    <p:sldId id="319" r:id="rId11"/>
    <p:sldId id="257" r:id="rId12"/>
    <p:sldId id="258" r:id="rId13"/>
    <p:sldId id="259" r:id="rId14"/>
    <p:sldId id="260" r:id="rId15"/>
    <p:sldId id="266" r:id="rId16"/>
    <p:sldId id="261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9" d="100"/>
          <a:sy n="49" d="100"/>
        </p:scale>
        <p:origin x="799" y="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31AEB9-F530-4281-8911-3DFD4062EF84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6D2C17-4345-448D-A375-1E9B1CC16E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3985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22D74D4-4D18-4474-A45E-6C9D60969F7F}" type="slidenum">
              <a:rPr lang="ru-RU" altLang="ru-RU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15</a:t>
            </a:fld>
            <a:endParaRPr lang="ru-RU" altLang="ru-RU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0318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372A2-4868-4C87-B321-BF1316B7CB10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32F0-4297-4D89-8E80-7FEC748CD7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2519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372A2-4868-4C87-B321-BF1316B7CB10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32F0-4297-4D89-8E80-7FEC748CD7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8546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372A2-4868-4C87-B321-BF1316B7CB10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32F0-4297-4D89-8E80-7FEC748CD7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6257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372A2-4868-4C87-B321-BF1316B7CB10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32F0-4297-4D89-8E80-7FEC748CD7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0108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372A2-4868-4C87-B321-BF1316B7CB10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32F0-4297-4D89-8E80-7FEC748CD7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8891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372A2-4868-4C87-B321-BF1316B7CB10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32F0-4297-4D89-8E80-7FEC748CD7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079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372A2-4868-4C87-B321-BF1316B7CB10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32F0-4297-4D89-8E80-7FEC748CD7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9849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372A2-4868-4C87-B321-BF1316B7CB10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32F0-4297-4D89-8E80-7FEC748CD7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8960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372A2-4868-4C87-B321-BF1316B7CB10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32F0-4297-4D89-8E80-7FEC748CD7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1923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372A2-4868-4C87-B321-BF1316B7CB10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32F0-4297-4D89-8E80-7FEC748CD7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208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372A2-4868-4C87-B321-BF1316B7CB10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32F0-4297-4D89-8E80-7FEC748CD7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6496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372A2-4868-4C87-B321-BF1316B7CB10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032F0-4297-4D89-8E80-7FEC748CD7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4391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77972" y="183914"/>
            <a:ext cx="7786836" cy="1876898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Контроль качества знаний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4000" b="1" dirty="0">
                <a:solidFill>
                  <a:schemeClr val="accent5">
                    <a:lumMod val="75000"/>
                  </a:schemeClr>
                </a:solidFill>
              </a:rPr>
              <a:t>в </a:t>
            </a:r>
            <a:r>
              <a:rPr lang="ru-RU" sz="4000" b="1" dirty="0" err="1">
                <a:solidFill>
                  <a:schemeClr val="accent5">
                    <a:lumMod val="75000"/>
                  </a:schemeClr>
                </a:solidFill>
              </a:rPr>
              <a:t>КрасГМУ</a:t>
            </a:r>
            <a:endParaRPr lang="ru-RU" sz="4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Picture 5" descr="https://encrypted-tbn3.gstatic.com/images?q=tbn:ANd9GcRdXHGikYOO4OCnqIvS0ecK8-pI5RZibJY05TLupMjSPOitLTk1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2634" y="1533249"/>
            <a:ext cx="2430668" cy="24306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275" y="469374"/>
            <a:ext cx="1949166" cy="130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" name="Picture 5" descr="https://encrypted-tbn0.gstatic.com/images?q=tbn:ANd9GcQ7VjhVa5oLzBDvGcFI3aDQfU6lBeAAYbuY20S4TS3ZbzEmsYK21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635"/>
          <a:stretch>
            <a:fillRect/>
          </a:stretch>
        </p:blipFill>
        <p:spPr bwMode="auto">
          <a:xfrm>
            <a:off x="9826388" y="4612943"/>
            <a:ext cx="1795469" cy="1188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" name="Picture 2" descr="Картинки по запросу &quot;студент медик на экзамене&quot;&quot;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0586" y="2238233"/>
            <a:ext cx="5104263" cy="5104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Алексей\Desktop\6969919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08965" y="2604388"/>
            <a:ext cx="3690082" cy="240710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280912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Объект 2">
            <a:extLst>
              <a:ext uri="{FF2B5EF4-FFF2-40B4-BE49-F238E27FC236}">
                <a16:creationId xmlns:a16="http://schemas.microsoft.com/office/drawing/2014/main" id="{95E39B87-2777-EC0A-1FAB-7C643F023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6951" y="1342698"/>
            <a:ext cx="10699531" cy="38178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altLang="ru-RU" sz="3200" b="1" u="sng" dirty="0">
                <a:solidFill>
                  <a:srgbClr val="C00000"/>
                </a:solidFill>
              </a:rPr>
              <a:t>Тестирование</a:t>
            </a:r>
            <a:r>
              <a:rPr lang="ru-RU" altLang="ru-RU" sz="3200" dirty="0"/>
              <a:t> представляет собой стандартизированную форму проверки зна­ний. </a:t>
            </a:r>
          </a:p>
          <a:p>
            <a:r>
              <a:rPr lang="ru-RU" altLang="ru-RU" sz="3200" dirty="0"/>
              <a:t>Ответы на вопросы или выполнение заданий теста предполагают наличие од­нозначных критериев их правильности или неправильности. </a:t>
            </a:r>
          </a:p>
          <a:p>
            <a:r>
              <a:rPr lang="ru-RU" altLang="ru-RU" sz="3200" dirty="0"/>
              <a:t>В силу этого они обеспечивают объективность, валидность и дифференцированность в оценке зна­ний.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Содержимое 2"/>
          <p:cNvSpPr>
            <a:spLocks noGrp="1"/>
          </p:cNvSpPr>
          <p:nvPr>
            <p:ph idx="4294967295"/>
          </p:nvPr>
        </p:nvSpPr>
        <p:spPr>
          <a:xfrm>
            <a:off x="785611" y="188914"/>
            <a:ext cx="11142532" cy="6566728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  <a:defRPr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Tx/>
              <a:buNone/>
              <a:defRPr/>
            </a:pPr>
            <a:r>
              <a:rPr lang="ru-RU" sz="40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Тестовые задания должны: </a:t>
            </a:r>
          </a:p>
          <a:p>
            <a:pPr algn="ctr" eaLnBrk="1" hangingPunct="1">
              <a:buFontTx/>
              <a:buNone/>
              <a:defRPr/>
            </a:pPr>
            <a:endParaRPr lang="ru-RU" sz="700" dirty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  <a:defRPr/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ru-RU" sz="3000" dirty="0">
                <a:cs typeface="Times New Roman" pitchFamily="18" charset="0"/>
              </a:rPr>
              <a:t>иметь инструкцию </a:t>
            </a:r>
            <a:r>
              <a:rPr lang="ru-RU" dirty="0">
                <a:cs typeface="Times New Roman" pitchFamily="18" charset="0"/>
              </a:rPr>
              <a:t>(перед первым заданием, до смены типа заданий);</a:t>
            </a:r>
          </a:p>
          <a:p>
            <a:pPr eaLnBrk="1" hangingPunct="1">
              <a:buFontTx/>
              <a:buNone/>
              <a:defRPr/>
            </a:pPr>
            <a:r>
              <a:rPr lang="ru-RU" sz="3000" dirty="0">
                <a:cs typeface="Times New Roman" pitchFamily="18" charset="0"/>
              </a:rPr>
              <a:t>	- оформляться прописными (заглавными) буквами;</a:t>
            </a:r>
          </a:p>
          <a:p>
            <a:pPr eaLnBrk="1" hangingPunct="1">
              <a:buFontTx/>
              <a:buNone/>
              <a:defRPr/>
            </a:pPr>
            <a:r>
              <a:rPr lang="ru-RU" sz="3000" dirty="0">
                <a:cs typeface="Times New Roman" pitchFamily="18" charset="0"/>
              </a:rPr>
              <a:t>	- быть сформулированы без использования дополнительных инструкций типа «укажите», «выберите»;</a:t>
            </a:r>
          </a:p>
          <a:p>
            <a:pPr eaLnBrk="1" hangingPunct="1">
              <a:buFontTx/>
              <a:buNone/>
              <a:defRPr/>
            </a:pPr>
            <a:r>
              <a:rPr lang="ru-RU" sz="3000" dirty="0">
                <a:cs typeface="Times New Roman" pitchFamily="18" charset="0"/>
              </a:rPr>
              <a:t>	- быть определены в виде утвердительного положения, с которым соглашается или не соглашается испытуемый </a:t>
            </a:r>
            <a:r>
              <a:rPr lang="ru-RU" dirty="0">
                <a:cs typeface="Times New Roman" pitchFamily="18" charset="0"/>
              </a:rPr>
              <a:t>(а не в виде вопроса);</a:t>
            </a:r>
          </a:p>
          <a:p>
            <a:pPr eaLnBrk="1" hangingPunct="1">
              <a:buFontTx/>
              <a:buNone/>
              <a:defRPr/>
            </a:pPr>
            <a:r>
              <a:rPr lang="ru-RU" sz="3000" dirty="0">
                <a:cs typeface="Times New Roman" pitchFamily="18" charset="0"/>
              </a:rPr>
              <a:t>	- быть расположены как можно более компактно и максимально удобно для работы </a:t>
            </a:r>
            <a:r>
              <a:rPr lang="ru-RU" dirty="0">
                <a:cs typeface="Times New Roman" pitchFamily="18" charset="0"/>
              </a:rPr>
              <a:t>(не надо использовать полуторный межстрочный интервал внутри задания). </a:t>
            </a:r>
          </a:p>
          <a:p>
            <a:pPr eaLnBrk="1" hangingPunct="1">
              <a:buFontTx/>
              <a:buNone/>
              <a:defRPr/>
            </a:pPr>
            <a:r>
              <a:rPr lang="ru-RU" sz="3000" dirty="0">
                <a:cs typeface="Times New Roman" pitchFamily="18" charset="0"/>
              </a:rPr>
              <a:t>	- иметь один правильный вариант ответа.</a:t>
            </a:r>
          </a:p>
          <a:p>
            <a:pPr eaLnBrk="1" hangingPunct="1">
              <a:defRPr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97287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53037" y="0"/>
            <a:ext cx="10515600" cy="1325563"/>
          </a:xfrm>
        </p:spPr>
        <p:txBody>
          <a:bodyPr/>
          <a:lstStyle/>
          <a:p>
            <a:pPr algn="ctr" eaLnBrk="1" hangingPunct="1"/>
            <a:r>
              <a:rPr lang="ru-RU" altLang="ru-RU" sz="3600" b="1" dirty="0">
                <a:solidFill>
                  <a:schemeClr val="accent5">
                    <a:lumMod val="75000"/>
                  </a:schemeClr>
                </a:solidFill>
              </a:rPr>
              <a:t>Варианты ответов на тестовые задания должны:</a:t>
            </a:r>
          </a:p>
        </p:txBody>
      </p:sp>
      <p:sp>
        <p:nvSpPr>
          <p:cNvPr id="55299" name="Содержимое 2"/>
          <p:cNvSpPr>
            <a:spLocks noGrp="1"/>
          </p:cNvSpPr>
          <p:nvPr>
            <p:ph idx="4294967295"/>
          </p:nvPr>
        </p:nvSpPr>
        <p:spPr>
          <a:xfrm>
            <a:off x="953037" y="1006588"/>
            <a:ext cx="11024315" cy="5304060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ru-RU" altLang="ru-RU" dirty="0">
                <a:cs typeface="Times New Roman" panose="02020603050405020304" pitchFamily="18" charset="0"/>
              </a:rPr>
              <a:t>	- нумероваться цифрами;</a:t>
            </a:r>
          </a:p>
          <a:p>
            <a:pPr eaLnBrk="1" hangingPunct="1">
              <a:buFontTx/>
              <a:buNone/>
            </a:pPr>
            <a:r>
              <a:rPr lang="ru-RU" altLang="ru-RU" dirty="0">
                <a:cs typeface="Times New Roman" panose="02020603050405020304" pitchFamily="18" charset="0"/>
              </a:rPr>
              <a:t>	- исключать отрицательные ответы типа «все, кроме» (они дидактически вредны, так как приводят к реверсии запоминания - запомнится неправильный ответ);</a:t>
            </a:r>
          </a:p>
          <a:p>
            <a:pPr eaLnBrk="1" hangingPunct="1">
              <a:buFontTx/>
              <a:buNone/>
            </a:pPr>
            <a:r>
              <a:rPr lang="ru-RU" altLang="ru-RU" dirty="0">
                <a:cs typeface="Times New Roman" panose="02020603050405020304" pitchFamily="18" charset="0"/>
              </a:rPr>
              <a:t>	- оформляться строчными буквами (с заглавной буквы их писать не надо – это продолжение формулировки задания);</a:t>
            </a:r>
          </a:p>
          <a:p>
            <a:pPr eaLnBrk="1" hangingPunct="1">
              <a:buFontTx/>
              <a:buNone/>
            </a:pPr>
            <a:r>
              <a:rPr lang="ru-RU" altLang="ru-RU" dirty="0">
                <a:cs typeface="Times New Roman" panose="02020603050405020304" pitchFamily="18" charset="0"/>
              </a:rPr>
              <a:t>	- исключать употребление варианта «все перечисленное» (скорее всего, это правильный ответ).</a:t>
            </a:r>
          </a:p>
          <a:p>
            <a:pPr eaLnBrk="1" hangingPunct="1">
              <a:buFontTx/>
              <a:buNone/>
            </a:pPr>
            <a:r>
              <a:rPr lang="ru-RU" altLang="ru-RU" dirty="0">
                <a:cs typeface="Times New Roman" panose="02020603050405020304" pitchFamily="18" charset="0"/>
              </a:rPr>
              <a:t>	- иметь 5 вариантов ответа (для клинических кафедр) или 4 (для теоретических кафедр).</a:t>
            </a:r>
          </a:p>
          <a:p>
            <a:pPr eaLnBrk="1" hangingPunct="1">
              <a:buFontTx/>
              <a:buNone/>
            </a:pPr>
            <a:endParaRPr lang="ru-RU" altLang="ru-RU" dirty="0"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ru-RU" altLang="ru-RU" dirty="0">
                <a:cs typeface="Times New Roman" panose="02020603050405020304" pitchFamily="18" charset="0"/>
              </a:rPr>
              <a:t>	 Знаки препинания между заданием и вариантами, между вариантами и после последнего не ставятся.</a:t>
            </a:r>
          </a:p>
          <a:p>
            <a:pPr eaLnBrk="1" hangingPunct="1"/>
            <a:endParaRPr lang="ru-RU" altLang="ru-RU" sz="2200" dirty="0"/>
          </a:p>
        </p:txBody>
      </p:sp>
    </p:spTree>
    <p:extLst>
      <p:ext uri="{BB962C8B-B14F-4D97-AF65-F5344CB8AC3E}">
        <p14:creationId xmlns:p14="http://schemas.microsoft.com/office/powerpoint/2010/main" val="2331195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Содержимое 2"/>
          <p:cNvSpPr>
            <a:spLocks noGrp="1"/>
          </p:cNvSpPr>
          <p:nvPr>
            <p:ph idx="4294967295"/>
          </p:nvPr>
        </p:nvSpPr>
        <p:spPr>
          <a:xfrm>
            <a:off x="1120463" y="792164"/>
            <a:ext cx="9981126" cy="6065836"/>
          </a:xfrm>
        </p:spPr>
        <p:txBody>
          <a:bodyPr>
            <a:normAutofit/>
          </a:bodyPr>
          <a:lstStyle/>
          <a:p>
            <a:pPr algn="ctr" eaLnBrk="1" hangingPunct="1">
              <a:spcBef>
                <a:spcPts val="0"/>
              </a:spcBef>
              <a:buFontTx/>
              <a:buNone/>
            </a:pP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ТЕСТОВЫЕ ЗАДАНИЯ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для самоподготовки)</a:t>
            </a:r>
            <a:endParaRPr lang="ru-RU" alt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ts val="0"/>
              </a:spcBef>
            </a:pPr>
            <a:endParaRPr lang="ru-RU" alt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ru-RU" alt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Выберите один правильный ответ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001. ОСНОВНОЙ ПРИЗНАК ГЕМАРТРОЗА КОЛЕННОГО СУСТАВА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1) увеличение объема сустава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2) кровоизлияние в мягкие ткани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3) ограничение движений в суставе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4) баллотирование надколенника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5) симптом «выдвижного ящика» 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002. ОСНОВНЫМ СПОСОБОМ ЛЕЧЕНИЯ ПЕРЕЛОМА ЛУЧЕВОЙ КОСТИ В ТИПИЧНОМ МЕСТЕ ЯВЛЯЕТСЯ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1)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иммобилизационный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(гипсовая повязка)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2) функциональный 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3) оперативный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4) при помощи компрессионно-дистракционного аппарата 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5)иммобилизация эластичным бинтом </a:t>
            </a:r>
          </a:p>
          <a:p>
            <a:pPr eaLnBrk="1" hangingPunct="1"/>
            <a:endParaRPr lang="ru-RU" alt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323" name="Заголовок 3"/>
          <p:cNvSpPr>
            <a:spLocks noGrp="1"/>
          </p:cNvSpPr>
          <p:nvPr>
            <p:ph type="title" idx="4294967295"/>
          </p:nvPr>
        </p:nvSpPr>
        <p:spPr>
          <a:xfrm>
            <a:off x="3287712" y="14289"/>
            <a:ext cx="7129462" cy="777875"/>
          </a:xfrm>
        </p:spPr>
        <p:txBody>
          <a:bodyPr/>
          <a:lstStyle/>
          <a:p>
            <a:pPr algn="ctr" eaLnBrk="1" hangingPunct="1"/>
            <a:r>
              <a:rPr lang="ru-RU" altLang="ru-RU" sz="3200" dirty="0">
                <a:solidFill>
                  <a:srgbClr val="C00000"/>
                </a:solidFill>
              </a:rPr>
              <a:t>Пример оформления тестовых заданий</a:t>
            </a:r>
          </a:p>
        </p:txBody>
      </p:sp>
      <p:pic>
        <p:nvPicPr>
          <p:cNvPr id="56324" name="Picture 5" descr="https://encrypted-tbn0.gstatic.com/images?q=tbn:ANd9GcQ7VjhVa5oLzBDvGcFI3aDQfU6lBeAAYbuY20S4TS3ZbzEmsYK21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635"/>
          <a:stretch>
            <a:fillRect/>
          </a:stretch>
        </p:blipFill>
        <p:spPr bwMode="auto">
          <a:xfrm>
            <a:off x="9292869" y="4827920"/>
            <a:ext cx="2466975" cy="163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49776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2286552"/>
              </p:ext>
            </p:extLst>
          </p:nvPr>
        </p:nvGraphicFramePr>
        <p:xfrm>
          <a:off x="1255595" y="1451883"/>
          <a:ext cx="8604156" cy="36134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3456">
                  <a:extLst>
                    <a:ext uri="{9D8B030D-6E8A-4147-A177-3AD203B41FA5}">
                      <a16:colId xmlns:a16="http://schemas.microsoft.com/office/drawing/2014/main" val="2039768928"/>
                    </a:ext>
                  </a:extLst>
                </a:gridCol>
                <a:gridCol w="1323833">
                  <a:extLst>
                    <a:ext uri="{9D8B030D-6E8A-4147-A177-3AD203B41FA5}">
                      <a16:colId xmlns:a16="http://schemas.microsoft.com/office/drawing/2014/main" val="4126471474"/>
                    </a:ext>
                  </a:extLst>
                </a:gridCol>
                <a:gridCol w="1214650">
                  <a:extLst>
                    <a:ext uri="{9D8B030D-6E8A-4147-A177-3AD203B41FA5}">
                      <a16:colId xmlns:a16="http://schemas.microsoft.com/office/drawing/2014/main" val="1113897558"/>
                    </a:ext>
                  </a:extLst>
                </a:gridCol>
                <a:gridCol w="1282890">
                  <a:extLst>
                    <a:ext uri="{9D8B030D-6E8A-4147-A177-3AD203B41FA5}">
                      <a16:colId xmlns:a16="http://schemas.microsoft.com/office/drawing/2014/main" val="1836750765"/>
                    </a:ext>
                  </a:extLst>
                </a:gridCol>
                <a:gridCol w="1255594">
                  <a:extLst>
                    <a:ext uri="{9D8B030D-6E8A-4147-A177-3AD203B41FA5}">
                      <a16:colId xmlns:a16="http://schemas.microsoft.com/office/drawing/2014/main" val="3553507778"/>
                    </a:ext>
                  </a:extLst>
                </a:gridCol>
                <a:gridCol w="1378424">
                  <a:extLst>
                    <a:ext uri="{9D8B030D-6E8A-4147-A177-3AD203B41FA5}">
                      <a16:colId xmlns:a16="http://schemas.microsoft.com/office/drawing/2014/main" val="1392391745"/>
                    </a:ext>
                  </a:extLst>
                </a:gridCol>
                <a:gridCol w="1275309">
                  <a:extLst>
                    <a:ext uri="{9D8B030D-6E8A-4147-A177-3AD203B41FA5}">
                      <a16:colId xmlns:a16="http://schemas.microsoft.com/office/drawing/2014/main" val="2225024384"/>
                    </a:ext>
                  </a:extLst>
                </a:gridCol>
              </a:tblGrid>
              <a:tr h="602241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>
                          <a:solidFill>
                            <a:schemeClr val="tx1"/>
                          </a:solidFill>
                        </a:rPr>
                        <a:t>№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>
                          <a:solidFill>
                            <a:schemeClr val="tx1"/>
                          </a:solidFill>
                        </a:rPr>
                        <a:t>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>
                          <a:solidFill>
                            <a:schemeClr val="tx1"/>
                          </a:solidFill>
                        </a:rPr>
                        <a:t>002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>
                          <a:solidFill>
                            <a:schemeClr val="tx1"/>
                          </a:solidFill>
                        </a:rPr>
                        <a:t>003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>
                          <a:solidFill>
                            <a:schemeClr val="tx1"/>
                          </a:solidFill>
                        </a:rPr>
                        <a:t>004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>
                          <a:solidFill>
                            <a:schemeClr val="tx1"/>
                          </a:solidFill>
                        </a:rPr>
                        <a:t>005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>
                          <a:ln>
                            <a:solidFill>
                              <a:schemeClr val="accent5">
                                <a:lumMod val="7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</a:rPr>
                        <a:t>010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6047005"/>
                  </a:ext>
                </a:extLst>
              </a:tr>
              <a:tr h="602241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0" i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n>
                          <a:solidFill>
                            <a:schemeClr val="accent5">
                              <a:lumMod val="75000"/>
                            </a:schemeClr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6231843"/>
                  </a:ext>
                </a:extLst>
              </a:tr>
              <a:tr h="602241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0" i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n>
                          <a:solidFill>
                            <a:schemeClr val="accent5">
                              <a:lumMod val="75000"/>
                            </a:schemeClr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331939"/>
                  </a:ext>
                </a:extLst>
              </a:tr>
              <a:tr h="602241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0" i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>
                          <a:ln>
                            <a:solidFill>
                              <a:schemeClr val="accent5">
                                <a:lumMod val="7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822073"/>
                  </a:ext>
                </a:extLst>
              </a:tr>
              <a:tr h="602241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0" i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>
                          <a:ln>
                            <a:solidFill>
                              <a:schemeClr val="accent5">
                                <a:lumMod val="7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0001962"/>
                  </a:ext>
                </a:extLst>
              </a:tr>
              <a:tr h="602241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0" i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>
                        <a:ln>
                          <a:solidFill>
                            <a:schemeClr val="accent5">
                              <a:lumMod val="75000"/>
                            </a:schemeClr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8147893"/>
                  </a:ext>
                </a:extLst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4669" y="2784143"/>
            <a:ext cx="450083" cy="33276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1595" y="4014716"/>
            <a:ext cx="450083" cy="33276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263" y="2195657"/>
            <a:ext cx="494746" cy="36578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7590" y="4619695"/>
            <a:ext cx="450083" cy="332766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5102" y="2089672"/>
            <a:ext cx="577754" cy="577754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15270" y="2107087"/>
            <a:ext cx="466725" cy="542925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15270" y="2713679"/>
            <a:ext cx="533400" cy="51435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00982" y="4528903"/>
            <a:ext cx="514350" cy="514350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1160060" y="126918"/>
            <a:ext cx="9321421" cy="12779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ru-RU" sz="36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Варианты оформления протокола теста</a:t>
            </a:r>
          </a:p>
          <a:p>
            <a:pPr>
              <a:lnSpc>
                <a:spcPct val="107000"/>
              </a:lnSpc>
            </a:pPr>
            <a:r>
              <a:rPr lang="ru-RU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№ группы _________      ФИ_________________              </a:t>
            </a:r>
            <a:r>
              <a:rPr lang="ru-RU" sz="36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40</a:t>
            </a: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5102" y="3992305"/>
            <a:ext cx="450083" cy="332766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1595" y="3315468"/>
            <a:ext cx="494746" cy="365622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2006" y="3263736"/>
            <a:ext cx="577754" cy="577754"/>
          </a:xfrm>
          <a:prstGeom prst="rect">
            <a:avLst/>
          </a:prstGeom>
        </p:spPr>
      </p:pic>
      <p:sp>
        <p:nvSpPr>
          <p:cNvPr id="18" name="Прямоугольник 17"/>
          <p:cNvSpPr/>
          <p:nvPr/>
        </p:nvSpPr>
        <p:spPr>
          <a:xfrm>
            <a:off x="1255595" y="5199149"/>
            <a:ext cx="9103055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Оценивание </a:t>
            </a:r>
            <a:r>
              <a:rPr lang="ru-RU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 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91%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2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отлично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81 - 90% - </a:t>
            </a:r>
            <a:r>
              <a:rPr lang="ru-RU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хорошо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70 - 80% - </a:t>
            </a:r>
            <a:r>
              <a:rPr lang="ru-RU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2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удовлетворительно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Менее 70% правильных ответов – </a:t>
            </a:r>
            <a:r>
              <a:rPr lang="ru-RU" sz="2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 зачет</a:t>
            </a:r>
          </a:p>
        </p:txBody>
      </p:sp>
    </p:spTree>
    <p:extLst>
      <p:ext uri="{BB962C8B-B14F-4D97-AF65-F5344CB8AC3E}">
        <p14:creationId xmlns:p14="http://schemas.microsoft.com/office/powerpoint/2010/main" val="25656991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093913" y="33339"/>
            <a:ext cx="8229600" cy="1019175"/>
          </a:xfrm>
        </p:spPr>
        <p:txBody>
          <a:bodyPr/>
          <a:lstStyle/>
          <a:p>
            <a:pPr eaLnBrk="1" hangingPunct="1"/>
            <a:r>
              <a:rPr lang="ru-RU" altLang="ru-RU" dirty="0">
                <a:solidFill>
                  <a:schemeClr val="accent5">
                    <a:lumMod val="75000"/>
                  </a:schemeClr>
                </a:solidFill>
              </a:rPr>
              <a:t>Рекомендуемая литература</a:t>
            </a:r>
          </a:p>
        </p:txBody>
      </p:sp>
      <p:sp>
        <p:nvSpPr>
          <p:cNvPr id="8195" name="Rectangle 4"/>
          <p:cNvSpPr>
            <a:spLocks noGrp="1" noChangeArrowheads="1"/>
          </p:cNvSpPr>
          <p:nvPr>
            <p:ph idx="1"/>
          </p:nvPr>
        </p:nvSpPr>
        <p:spPr>
          <a:xfrm>
            <a:off x="869795" y="908050"/>
            <a:ext cx="10949166" cy="5761038"/>
          </a:xfrm>
          <a:solidFill>
            <a:schemeClr val="bg1"/>
          </a:solidFill>
        </p:spPr>
        <p:txBody>
          <a:bodyPr>
            <a:normAutofit fontScale="92500"/>
          </a:bodyPr>
          <a:lstStyle/>
          <a:p>
            <a:pPr marL="0" indent="0" algn="ctr">
              <a:lnSpc>
                <a:spcPct val="80000"/>
              </a:lnSpc>
              <a:buNone/>
              <a:defRPr/>
            </a:pPr>
            <a:r>
              <a:rPr lang="ru-RU" altLang="ru-RU" b="1" dirty="0">
                <a:solidFill>
                  <a:srgbClr val="292929"/>
                </a:solidFill>
              </a:rPr>
              <a:t> основная:</a:t>
            </a:r>
            <a:endParaRPr lang="ru-RU" altLang="ru-RU" dirty="0">
              <a:solidFill>
                <a:srgbClr val="292929"/>
              </a:solidFill>
            </a:endParaRPr>
          </a:p>
          <a:p>
            <a:pPr lvl="1">
              <a:lnSpc>
                <a:spcPts val="2300"/>
              </a:lnSpc>
              <a:spcBef>
                <a:spcPts val="0"/>
              </a:spcBef>
              <a:defRPr/>
            </a:pPr>
            <a:r>
              <a:rPr lang="ru-RU" altLang="ru-RU" sz="2800" dirty="0" err="1">
                <a:solidFill>
                  <a:srgbClr val="292929"/>
                </a:solidFill>
              </a:rPr>
              <a:t>Подласый</a:t>
            </a:r>
            <a:r>
              <a:rPr lang="ru-RU" altLang="ru-RU" sz="2800" dirty="0">
                <a:solidFill>
                  <a:srgbClr val="292929"/>
                </a:solidFill>
              </a:rPr>
              <a:t> И.П.. - Педагогика: Новый курс: Учебник: В 2 кн. – М., 2002.</a:t>
            </a:r>
          </a:p>
          <a:p>
            <a:pPr lvl="1">
              <a:lnSpc>
                <a:spcPts val="2300"/>
              </a:lnSpc>
              <a:spcBef>
                <a:spcPts val="0"/>
              </a:spcBef>
              <a:defRPr/>
            </a:pPr>
            <a:r>
              <a:rPr lang="ru-RU" altLang="ru-RU" sz="2800" dirty="0" err="1">
                <a:solidFill>
                  <a:srgbClr val="292929"/>
                </a:solidFill>
              </a:rPr>
              <a:t>Сластенин</a:t>
            </a:r>
            <a:r>
              <a:rPr lang="ru-RU" altLang="ru-RU" sz="2800" dirty="0">
                <a:solidFill>
                  <a:srgbClr val="292929"/>
                </a:solidFill>
              </a:rPr>
              <a:t> В.А.. - Общая педагогика: Учебное пособие: В 2 ч. – М., 2002</a:t>
            </a:r>
          </a:p>
          <a:p>
            <a:pPr marL="457200" lvl="1" indent="0" algn="ctr">
              <a:lnSpc>
                <a:spcPts val="2300"/>
              </a:lnSpc>
              <a:spcBef>
                <a:spcPts val="0"/>
              </a:spcBef>
              <a:buNone/>
              <a:defRPr/>
            </a:pPr>
            <a:r>
              <a:rPr lang="ru-RU" altLang="ru-RU" sz="2800" b="1" dirty="0">
                <a:solidFill>
                  <a:srgbClr val="292929"/>
                </a:solidFill>
              </a:rPr>
              <a:t>Дополнительная:</a:t>
            </a:r>
            <a:endParaRPr lang="ru-RU" altLang="ru-RU" sz="2800" dirty="0">
              <a:solidFill>
                <a:srgbClr val="292929"/>
              </a:solidFill>
            </a:endParaRPr>
          </a:p>
          <a:p>
            <a:pPr lvl="1">
              <a:lnSpc>
                <a:spcPts val="2300"/>
              </a:lnSpc>
              <a:spcBef>
                <a:spcPts val="0"/>
              </a:spcBef>
              <a:defRPr/>
            </a:pPr>
            <a:r>
              <a:rPr lang="ru-RU" altLang="ru-RU" sz="2800" dirty="0">
                <a:solidFill>
                  <a:srgbClr val="292929"/>
                </a:solidFill>
              </a:rPr>
              <a:t>Жуков Г. Н.. - Основы общей и профессиональной педагогики: Учебное пособие/ Ред. Г. П. </a:t>
            </a:r>
            <a:r>
              <a:rPr lang="ru-RU" altLang="ru-RU" sz="2800" dirty="0" err="1">
                <a:solidFill>
                  <a:srgbClr val="292929"/>
                </a:solidFill>
              </a:rPr>
              <a:t>Скамницкая</a:t>
            </a:r>
            <a:r>
              <a:rPr lang="ru-RU" altLang="ru-RU" sz="2800" dirty="0">
                <a:solidFill>
                  <a:srgbClr val="292929"/>
                </a:solidFill>
              </a:rPr>
              <a:t> -  М., 2005</a:t>
            </a:r>
          </a:p>
          <a:p>
            <a:pPr lvl="1">
              <a:lnSpc>
                <a:spcPts val="2300"/>
              </a:lnSpc>
              <a:spcBef>
                <a:spcPts val="0"/>
              </a:spcBef>
              <a:defRPr/>
            </a:pPr>
            <a:r>
              <a:rPr lang="ru-RU" altLang="ru-RU" sz="2800" dirty="0">
                <a:solidFill>
                  <a:srgbClr val="292929"/>
                </a:solidFill>
              </a:rPr>
              <a:t>Педагогика в медицине: Учебное пособие / Ред. Н. В. Кудрявая - М., 2006</a:t>
            </a:r>
          </a:p>
          <a:p>
            <a:pPr lvl="1">
              <a:lnSpc>
                <a:spcPts val="2300"/>
              </a:lnSpc>
              <a:spcBef>
                <a:spcPts val="0"/>
              </a:spcBef>
              <a:defRPr/>
            </a:pPr>
            <a:r>
              <a:rPr lang="ru-RU" altLang="ru-RU" sz="2800" dirty="0">
                <a:solidFill>
                  <a:srgbClr val="292929"/>
                </a:solidFill>
              </a:rPr>
              <a:t>Полонский В. М.. - Словарь по образованию и педагогике - М., 2004</a:t>
            </a:r>
          </a:p>
          <a:p>
            <a:pPr lvl="1">
              <a:lnSpc>
                <a:spcPts val="2300"/>
              </a:lnSpc>
              <a:spcBef>
                <a:spcPts val="0"/>
              </a:spcBef>
              <a:defRPr/>
            </a:pPr>
            <a:r>
              <a:rPr lang="ru-RU" altLang="ru-RU" sz="2800" dirty="0">
                <a:solidFill>
                  <a:srgbClr val="292929"/>
                </a:solidFill>
              </a:rPr>
              <a:t>Столяренко Л. Д.. - Педагогическая психология: Учебное пособие  - 2-е изд., </a:t>
            </a:r>
            <a:r>
              <a:rPr lang="ru-RU" altLang="ru-RU" sz="2800" dirty="0" err="1">
                <a:solidFill>
                  <a:srgbClr val="292929"/>
                </a:solidFill>
              </a:rPr>
              <a:t>перераб.и</a:t>
            </a:r>
            <a:r>
              <a:rPr lang="ru-RU" altLang="ru-RU" sz="2800" dirty="0">
                <a:solidFill>
                  <a:srgbClr val="292929"/>
                </a:solidFill>
              </a:rPr>
              <a:t> доп. - Ростов - на - Дону, 2003</a:t>
            </a:r>
          </a:p>
          <a:p>
            <a:pPr lvl="1">
              <a:lnSpc>
                <a:spcPts val="2300"/>
              </a:lnSpc>
              <a:spcBef>
                <a:spcPts val="0"/>
              </a:spcBef>
              <a:defRPr/>
            </a:pPr>
            <a:r>
              <a:rPr lang="ru-RU" altLang="ru-RU" sz="2800" dirty="0">
                <a:solidFill>
                  <a:srgbClr val="292929"/>
                </a:solidFill>
              </a:rPr>
              <a:t>Столяренко А.М.. - Психология и педагогика: Учебное пособие. – М., 2002</a:t>
            </a:r>
          </a:p>
          <a:p>
            <a:pPr lvl="1">
              <a:lnSpc>
                <a:spcPts val="2300"/>
              </a:lnSpc>
              <a:spcBef>
                <a:spcPts val="0"/>
              </a:spcBef>
              <a:defRPr/>
            </a:pPr>
            <a:r>
              <a:rPr lang="ru-RU" altLang="ru-RU" sz="2800" dirty="0" err="1">
                <a:solidFill>
                  <a:srgbClr val="292929"/>
                </a:solidFill>
              </a:rPr>
              <a:t>Щуркова</a:t>
            </a:r>
            <a:r>
              <a:rPr lang="ru-RU" altLang="ru-RU" sz="2800" dirty="0">
                <a:solidFill>
                  <a:srgbClr val="292929"/>
                </a:solidFill>
              </a:rPr>
              <a:t> Н. Е.. - Прикладная педагогика воспитания: Учебное пособие - С.-Пб.,  2005</a:t>
            </a:r>
            <a:endParaRPr lang="ru-RU" altLang="ru-RU" sz="2800" b="1" dirty="0">
              <a:solidFill>
                <a:srgbClr val="292929"/>
              </a:solidFill>
            </a:endParaRPr>
          </a:p>
          <a:p>
            <a:pPr>
              <a:lnSpc>
                <a:spcPts val="2300"/>
              </a:lnSpc>
              <a:spcBef>
                <a:spcPts val="0"/>
              </a:spcBef>
              <a:defRPr/>
            </a:pPr>
            <a:r>
              <a:rPr lang="ru-RU" altLang="ru-RU" b="1" dirty="0">
                <a:solidFill>
                  <a:srgbClr val="292929"/>
                </a:solidFill>
              </a:rPr>
              <a:t>- учебно-методические пособия.</a:t>
            </a:r>
            <a:endParaRPr lang="ru-RU" altLang="ru-RU" dirty="0">
              <a:solidFill>
                <a:srgbClr val="292929"/>
              </a:solidFill>
            </a:endParaRPr>
          </a:p>
          <a:p>
            <a:pPr lvl="1">
              <a:lnSpc>
                <a:spcPts val="2300"/>
              </a:lnSpc>
              <a:spcBef>
                <a:spcPts val="0"/>
              </a:spcBef>
              <a:defRPr/>
            </a:pPr>
            <a:r>
              <a:rPr lang="ru-RU" altLang="ru-RU" sz="2800" dirty="0">
                <a:solidFill>
                  <a:srgbClr val="292929"/>
                </a:solidFill>
              </a:rPr>
              <a:t>Петросян Е.Ю., Потапова Т.Ф. и др. Методические рекомендации к семинарским и практическим занятиям по педагогике и психологии лечебного взаимодействия. - Красноярск, 2000</a:t>
            </a:r>
            <a:r>
              <a:rPr lang="ru-RU" altLang="ru-RU" dirty="0">
                <a:solidFill>
                  <a:srgbClr val="292929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83342369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Прикольные стихи про студенто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7981" y="142319"/>
            <a:ext cx="9949217" cy="5330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663821" y="4748833"/>
            <a:ext cx="652817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0" dirty="0">
                <a:solidFill>
                  <a:srgbClr val="222222"/>
                </a:solidFill>
                <a:effectLst/>
                <a:latin typeface="Helvetica Neue"/>
              </a:rPr>
              <a:t>Градация отметок: </a:t>
            </a:r>
          </a:p>
          <a:p>
            <a:r>
              <a:rPr lang="ru-RU" sz="2400" b="0" i="0" dirty="0">
                <a:solidFill>
                  <a:srgbClr val="222222"/>
                </a:solidFill>
                <a:effectLst/>
                <a:latin typeface="Helvetica Neue"/>
              </a:rPr>
              <a:t>ОТЛ — обманул товарища лектора </a:t>
            </a:r>
          </a:p>
          <a:p>
            <a:r>
              <a:rPr lang="ru-RU" sz="2400" b="0" i="0" dirty="0">
                <a:solidFill>
                  <a:srgbClr val="222222"/>
                </a:solidFill>
                <a:effectLst/>
                <a:latin typeface="Helvetica Neue"/>
              </a:rPr>
              <a:t>ХОР — хотел обмануть разоблачили </a:t>
            </a:r>
          </a:p>
          <a:p>
            <a:r>
              <a:rPr lang="ru-RU" sz="2400" b="0" i="0" dirty="0">
                <a:solidFill>
                  <a:srgbClr val="222222"/>
                </a:solidFill>
                <a:effectLst/>
                <a:latin typeface="Helvetica Neue"/>
              </a:rPr>
              <a:t>УД — ушел довольный </a:t>
            </a:r>
          </a:p>
          <a:p>
            <a:r>
              <a:rPr lang="ru-RU" sz="2400" b="0" i="0" dirty="0" err="1">
                <a:solidFill>
                  <a:srgbClr val="222222"/>
                </a:solidFill>
                <a:effectLst/>
                <a:latin typeface="Helvetica Neue"/>
              </a:rPr>
              <a:t>НеУД</a:t>
            </a:r>
            <a:r>
              <a:rPr lang="ru-RU" sz="2400" b="0" i="0" dirty="0">
                <a:solidFill>
                  <a:srgbClr val="222222"/>
                </a:solidFill>
                <a:effectLst/>
                <a:latin typeface="Helvetica Neue"/>
              </a:rPr>
              <a:t> — не удалось договориться.</a:t>
            </a:r>
            <a:r>
              <a:rPr lang="ru-RU" sz="2400" dirty="0"/>
              <a:t> </a:t>
            </a:r>
          </a:p>
        </p:txBody>
      </p:sp>
      <p:pic>
        <p:nvPicPr>
          <p:cNvPr id="4" name="Picture 3" descr="C:\Users\Алексей\Desktop\1361552662_pics0032_resize_yapfiles.ru_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6979" y="4696942"/>
            <a:ext cx="4454861" cy="216105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61024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Объект 2">
            <a:extLst>
              <a:ext uri="{FF2B5EF4-FFF2-40B4-BE49-F238E27FC236}">
                <a16:creationId xmlns:a16="http://schemas.microsoft.com/office/drawing/2014/main" id="{0C38670E-01DC-B069-AEBB-40492A0007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392" y="375747"/>
            <a:ext cx="11540359" cy="1095702"/>
          </a:xfrm>
        </p:spPr>
        <p:txBody>
          <a:bodyPr>
            <a:normAutofit fontScale="925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ru-RU" altLang="ru-RU" sz="3200" b="1" dirty="0"/>
              <a:t>Контроль </a:t>
            </a:r>
            <a:r>
              <a:rPr lang="ru-RU" altLang="ru-RU" sz="3200" dirty="0"/>
              <a:t>– это проверка качества усвоения учебного материала, установление обратной связи между преподавателем и студентами.</a:t>
            </a:r>
          </a:p>
          <a:p>
            <a:pPr marL="0" indent="0">
              <a:buNone/>
            </a:pPr>
            <a:endParaRPr lang="ru-RU" altLang="ru-RU" dirty="0"/>
          </a:p>
          <a:p>
            <a:pPr marL="0" indent="0">
              <a:buNone/>
            </a:pPr>
            <a:endParaRPr lang="ru-RU" altLang="ru-R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90B8ACF-ADF3-76E6-3C3B-C815626BB2F7}"/>
              </a:ext>
            </a:extLst>
          </p:cNvPr>
          <p:cNvSpPr txBox="1"/>
          <p:nvPr/>
        </p:nvSpPr>
        <p:spPr>
          <a:xfrm>
            <a:off x="719957" y="1871443"/>
            <a:ext cx="11366939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ru-RU" sz="2800" b="1" u="sng" dirty="0"/>
              <a:t>Для учащихся контроль:</a:t>
            </a:r>
          </a:p>
          <a:p>
            <a:pPr marL="457200" indent="-457200">
              <a:buFont typeface="Wingdings" panose="05000000000000000000" pitchFamily="2" charset="2"/>
              <a:buChar char="ü"/>
              <a:defRPr/>
            </a:pPr>
            <a:r>
              <a:rPr lang="ru-RU" sz="2800" dirty="0"/>
              <a:t>обеспечивает качество усвоения знаний</a:t>
            </a:r>
          </a:p>
          <a:p>
            <a:pPr marL="457200" indent="-457200">
              <a:buFont typeface="Wingdings" panose="05000000000000000000" pitchFamily="2" charset="2"/>
              <a:buChar char="ü"/>
              <a:defRPr/>
            </a:pPr>
            <a:r>
              <a:rPr lang="ru-RU" sz="2800" dirty="0"/>
              <a:t>дает возможность понять ошибки, неточности, вовремя их исправить </a:t>
            </a:r>
          </a:p>
          <a:p>
            <a:pPr marL="457200" indent="-457200">
              <a:buFont typeface="Wingdings" panose="05000000000000000000" pitchFamily="2" charset="2"/>
              <a:buChar char="ü"/>
              <a:defRPr/>
            </a:pPr>
            <a:r>
              <a:rPr lang="ru-RU" sz="2800" dirty="0"/>
              <a:t>помогает лучше понять учебный материал</a:t>
            </a:r>
          </a:p>
          <a:p>
            <a:pPr marL="457200" indent="-457200">
              <a:buFont typeface="Wingdings" panose="05000000000000000000" pitchFamily="2" charset="2"/>
              <a:buChar char="ü"/>
              <a:defRPr/>
            </a:pPr>
            <a:r>
              <a:rPr lang="ru-RU" sz="2800" dirty="0"/>
              <a:t>формирует способность к самоконтролю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A57310E-45BA-FF51-080B-F1887A9D4EA5}"/>
              </a:ext>
            </a:extLst>
          </p:cNvPr>
          <p:cNvSpPr txBox="1"/>
          <p:nvPr/>
        </p:nvSpPr>
        <p:spPr>
          <a:xfrm>
            <a:off x="4571999" y="1285672"/>
            <a:ext cx="250146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ru-RU" altLang="ru-RU" sz="4000" b="1" i="1" dirty="0"/>
              <a:t>Функции:</a:t>
            </a:r>
          </a:p>
        </p:txBody>
      </p:sp>
      <p:sp>
        <p:nvSpPr>
          <p:cNvPr id="8" name="Объект 2">
            <a:extLst>
              <a:ext uri="{FF2B5EF4-FFF2-40B4-BE49-F238E27FC236}">
                <a16:creationId xmlns:a16="http://schemas.microsoft.com/office/drawing/2014/main" id="{1DB319B6-8E22-C080-DD8D-0A896D8BF828}"/>
              </a:ext>
            </a:extLst>
          </p:cNvPr>
          <p:cNvSpPr txBox="1">
            <a:spLocks/>
          </p:cNvSpPr>
          <p:nvPr/>
        </p:nvSpPr>
        <p:spPr>
          <a:xfrm>
            <a:off x="651642" y="4235578"/>
            <a:ext cx="11540358" cy="2400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  <a:defRPr/>
            </a:pPr>
            <a:r>
              <a:rPr lang="ru-RU" b="1" u="sng" dirty="0"/>
              <a:t>Для преподавателя контроль: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ru-RU" dirty="0"/>
              <a:t>дает информацию о ходе и качестве усвоения материала, типичных ошибках, внимании и интересе учащихся 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ru-RU" dirty="0"/>
              <a:t>помогает видеть свои дидактические промахи, своевременно внося коррективы в процесс преподавания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686800" cy="850900"/>
          </a:xfrm>
        </p:spPr>
        <p:txBody>
          <a:bodyPr>
            <a:normAutofit/>
          </a:bodyPr>
          <a:lstStyle/>
          <a:p>
            <a:r>
              <a:rPr lang="ru-RU" altLang="ru-RU" sz="4000" b="1" dirty="0">
                <a:solidFill>
                  <a:srgbClr val="002060"/>
                </a:solidFill>
              </a:rPr>
              <a:t>Основные функции проверки знаний:</a:t>
            </a:r>
            <a:endParaRPr lang="ru-RU" altLang="ru-RU" sz="4800" b="1" dirty="0">
              <a:solidFill>
                <a:srgbClr val="002060"/>
              </a:solidFill>
            </a:endParaRPr>
          </a:p>
        </p:txBody>
      </p:sp>
      <p:sp>
        <p:nvSpPr>
          <p:cNvPr id="8195" name="Объект 2"/>
          <p:cNvSpPr>
            <a:spLocks noGrp="1"/>
          </p:cNvSpPr>
          <p:nvPr>
            <p:ph idx="1"/>
          </p:nvPr>
        </p:nvSpPr>
        <p:spPr>
          <a:xfrm>
            <a:off x="1091821" y="1125537"/>
            <a:ext cx="10440537" cy="47513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altLang="ru-RU" sz="3200" dirty="0"/>
              <a:t>1. </a:t>
            </a:r>
            <a:r>
              <a:rPr lang="ru-RU" altLang="ru-RU" sz="3200" b="1" dirty="0"/>
              <a:t>Контролирующая </a:t>
            </a:r>
            <a:r>
              <a:rPr lang="ru-RU" altLang="ru-RU" dirty="0"/>
              <a:t>– основная для выявления состояния знаний, умений, навыков перед продвижением в обучении.</a:t>
            </a:r>
          </a:p>
          <a:p>
            <a:pPr marL="0" indent="0">
              <a:buNone/>
            </a:pPr>
            <a:r>
              <a:rPr lang="ru-RU" altLang="ru-RU" sz="3200" b="1" dirty="0"/>
              <a:t>2. Обучающая </a:t>
            </a:r>
            <a:r>
              <a:rPr lang="ru-RU" altLang="ru-RU" dirty="0"/>
              <a:t>– сопутствующая контролирующей - при ответе товарища идет самоконтроль, повышается активность в повторении материала и появляется возможность для дополнительного объяснения педагога.</a:t>
            </a:r>
          </a:p>
          <a:p>
            <a:pPr marL="0" indent="0">
              <a:buNone/>
            </a:pPr>
            <a:r>
              <a:rPr lang="ru-RU" altLang="ru-RU" sz="3200" b="1" dirty="0"/>
              <a:t>3. Воспитывающая </a:t>
            </a:r>
            <a:r>
              <a:rPr lang="ru-RU" altLang="ru-RU" dirty="0"/>
              <a:t>–приучает к систематической работе, дисциплинирует, вырабатывает волю и привычку к самостоятельной подготовке, уверенность в себе и ответственность.</a:t>
            </a:r>
          </a:p>
        </p:txBody>
      </p:sp>
      <p:sp>
        <p:nvSpPr>
          <p:cNvPr id="8196" name="Прямоугольник 4"/>
          <p:cNvSpPr>
            <a:spLocks noChangeArrowheads="1"/>
          </p:cNvSpPr>
          <p:nvPr/>
        </p:nvSpPr>
        <p:spPr bwMode="auto">
          <a:xfrm>
            <a:off x="559559" y="5704291"/>
            <a:ext cx="11081982" cy="830263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 i="1" dirty="0">
                <a:solidFill>
                  <a:srgbClr val="C00000"/>
                </a:solidFill>
                <a:latin typeface="Tahoma" panose="020B0604030504040204" pitchFamily="34" charset="0"/>
              </a:rPr>
              <a:t>Эти функции дают основные требования к выбору методов проверки знаний.</a:t>
            </a:r>
          </a:p>
        </p:txBody>
      </p:sp>
    </p:spTree>
    <p:extLst>
      <p:ext uri="{BB962C8B-B14F-4D97-AF65-F5344CB8AC3E}">
        <p14:creationId xmlns:p14="http://schemas.microsoft.com/office/powerpoint/2010/main" val="3637525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4DE6B78-7A52-C608-9D0D-90998F3F3B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342842"/>
            <a:ext cx="10515600" cy="2063203"/>
          </a:xfrm>
        </p:spPr>
        <p:txBody>
          <a:bodyPr/>
          <a:lstStyle/>
          <a:p>
            <a:pPr marL="0" indent="0">
              <a:buNone/>
            </a:pPr>
            <a:r>
              <a:rPr lang="ru-RU" sz="3200" b="1" dirty="0"/>
              <a:t>Методы контроля </a:t>
            </a:r>
            <a:r>
              <a:rPr lang="ru-RU" sz="3200" dirty="0"/>
              <a:t>- это способы диагностической деятельности, позволяющие осуществлять обратную связь в процессе обучения с целью получения данных об успешности обучения, эффективности учебного процесса. </a:t>
            </a:r>
          </a:p>
          <a:p>
            <a:endParaRPr lang="ru-RU" dirty="0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536DA639-6C8E-07E5-A9DA-DD04F8AD53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6509" y="2193840"/>
            <a:ext cx="6968359" cy="797309"/>
          </a:xfrm>
        </p:spPr>
        <p:txBody>
          <a:bodyPr/>
          <a:lstStyle/>
          <a:p>
            <a:pPr algn="ctr"/>
            <a:r>
              <a:rPr lang="ru-RU" altLang="ru-RU" b="1" dirty="0">
                <a:solidFill>
                  <a:schemeClr val="tx2">
                    <a:lumMod val="75000"/>
                  </a:schemeClr>
                </a:solidFill>
              </a:rPr>
              <a:t>Принципы контроля знаний</a:t>
            </a:r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504039CE-59EA-0E85-DA13-56B14B70B173}"/>
              </a:ext>
            </a:extLst>
          </p:cNvPr>
          <p:cNvSpPr txBox="1">
            <a:spLocks/>
          </p:cNvSpPr>
          <p:nvPr/>
        </p:nvSpPr>
        <p:spPr>
          <a:xfrm>
            <a:off x="2927132" y="2991149"/>
            <a:ext cx="6038193" cy="37046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AutoNum type="arabicPeriod"/>
            </a:pPr>
            <a:r>
              <a:rPr lang="ru-RU" altLang="ru-RU" sz="3200" b="1" dirty="0"/>
              <a:t>Объективность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AutoNum type="arabicPeriod"/>
            </a:pPr>
            <a:r>
              <a:rPr lang="ru-RU" altLang="ru-RU" sz="3200" b="1" dirty="0"/>
              <a:t>Валидность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AutoNum type="arabicPeriod"/>
            </a:pPr>
            <a:r>
              <a:rPr lang="ru-RU" altLang="ru-RU" sz="3200" b="1" dirty="0"/>
              <a:t>Надежность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AutoNum type="arabicPeriod"/>
            </a:pPr>
            <a:r>
              <a:rPr lang="ru-RU" altLang="ru-RU" sz="3200" dirty="0"/>
              <a:t>Дифференцированность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AutoNum type="arabicPeriod"/>
            </a:pPr>
            <a:r>
              <a:rPr lang="ru-RU" altLang="ru-RU" sz="3200" dirty="0"/>
              <a:t>Системность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AutoNum type="arabicPeriod"/>
            </a:pPr>
            <a:r>
              <a:rPr lang="ru-RU" altLang="ru-RU" sz="3200" dirty="0"/>
              <a:t>Систематичность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AutoNum type="arabicPeriod"/>
            </a:pPr>
            <a:r>
              <a:rPr lang="ru-RU" altLang="ru-RU" sz="3200" dirty="0"/>
              <a:t>Конфиденциальность</a:t>
            </a:r>
          </a:p>
          <a:p>
            <a:pPr marL="514350" indent="-514350">
              <a:buFont typeface="Calibri" panose="020F0502020204030204" pitchFamily="34" charset="0"/>
              <a:buAutoNum type="arabicPeriod"/>
            </a:pP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153360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2">
            <a:extLst>
              <a:ext uri="{FF2B5EF4-FFF2-40B4-BE49-F238E27FC236}">
                <a16:creationId xmlns:a16="http://schemas.microsoft.com/office/drawing/2014/main" id="{0E72B2C9-773A-A89D-25A5-BF099D1AFEDD}"/>
              </a:ext>
            </a:extLst>
          </p:cNvPr>
          <p:cNvSpPr txBox="1">
            <a:spLocks/>
          </p:cNvSpPr>
          <p:nvPr/>
        </p:nvSpPr>
        <p:spPr>
          <a:xfrm>
            <a:off x="1127235" y="491359"/>
            <a:ext cx="10738944" cy="1463565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altLang="ru-RU" b="1" dirty="0">
                <a:solidFill>
                  <a:schemeClr val="tx2">
                    <a:lumMod val="75000"/>
                  </a:schemeClr>
                </a:solidFill>
              </a:rPr>
              <a:t>Объективность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ru-RU" altLang="ru-RU" dirty="0"/>
              <a:t>Заключается в необходимости оценивать знания обучающихся независимо от субъективного мнения оценивающего. </a:t>
            </a:r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DABFD87E-A100-BB38-8DE7-B597DFE0BE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2340" y="2241331"/>
            <a:ext cx="10738943" cy="1938992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altLang="ru-RU" dirty="0"/>
              <a:t>Заключается в необходимости гарантировать получение досто­верной информации о знаниях, умениях и навыках обучающегося.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altLang="ru-RU" dirty="0"/>
              <a:t>Для этого пре­подавателю важно быть уверенным в том, что контрольное задание выполнено студентами самостоятельно.</a:t>
            </a:r>
          </a:p>
        </p:txBody>
      </p:sp>
      <p:sp>
        <p:nvSpPr>
          <p:cNvPr id="8" name="Объект 2">
            <a:extLst>
              <a:ext uri="{FF2B5EF4-FFF2-40B4-BE49-F238E27FC236}">
                <a16:creationId xmlns:a16="http://schemas.microsoft.com/office/drawing/2014/main" id="{6D18388E-D5A1-5478-3851-D6B865C8268E}"/>
              </a:ext>
            </a:extLst>
          </p:cNvPr>
          <p:cNvSpPr txBox="1">
            <a:spLocks/>
          </p:cNvSpPr>
          <p:nvPr/>
        </p:nvSpPr>
        <p:spPr>
          <a:xfrm>
            <a:off x="205144" y="4282068"/>
            <a:ext cx="11781711" cy="2453269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altLang="ru-RU" sz="4600" b="1" dirty="0"/>
              <a:t>Надежность</a:t>
            </a:r>
          </a:p>
          <a:p>
            <a:r>
              <a:rPr lang="ru-RU" altLang="ru-RU" sz="4500" dirty="0"/>
              <a:t>Заключается в необходимости гарантировать, что знания студента, получившие определенную оценку, сохраняются у него на длительный срок.</a:t>
            </a:r>
          </a:p>
          <a:p>
            <a:r>
              <a:rPr lang="ru-RU" altLang="ru-RU" sz="4500" dirty="0"/>
              <a:t>Реализация этого принципа наиболее сложна, поскольку процедуры оценки зна­ний проводятся, как правило, однократно.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9418802-9C31-6094-5686-925D2665D28C}"/>
              </a:ext>
            </a:extLst>
          </p:cNvPr>
          <p:cNvSpPr txBox="1"/>
          <p:nvPr/>
        </p:nvSpPr>
        <p:spPr>
          <a:xfrm>
            <a:off x="421439" y="2241331"/>
            <a:ext cx="582171" cy="1938992"/>
          </a:xfrm>
          <a:prstGeom prst="rect">
            <a:avLst/>
          </a:prstGeom>
          <a:noFill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altLang="ru-RU" sz="2400" b="1" dirty="0"/>
              <a:t>Валидность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928048" y="404813"/>
            <a:ext cx="10713492" cy="1143000"/>
          </a:xfrm>
        </p:spPr>
        <p:txBody>
          <a:bodyPr>
            <a:normAutofit/>
          </a:bodyPr>
          <a:lstStyle/>
          <a:p>
            <a:pPr algn="ctr">
              <a:lnSpc>
                <a:spcPts val="3100"/>
              </a:lnSpc>
            </a:pPr>
            <a:r>
              <a:rPr lang="ru-RU" altLang="ru-RU" sz="3600" b="1" dirty="0">
                <a:solidFill>
                  <a:srgbClr val="002060"/>
                </a:solidFill>
              </a:rPr>
              <a:t>Педагогические требования к организации контроля за учебной деятельностью студентов:</a:t>
            </a:r>
            <a:endParaRPr lang="ru-RU" altLang="ru-RU" sz="5400" b="1" dirty="0">
              <a:solidFill>
                <a:srgbClr val="002060"/>
              </a:solidFill>
            </a:endParaRPr>
          </a:p>
        </p:txBody>
      </p:sp>
      <p:sp>
        <p:nvSpPr>
          <p:cNvPr id="7171" name="Объект 2"/>
          <p:cNvSpPr>
            <a:spLocks noGrp="1"/>
          </p:cNvSpPr>
          <p:nvPr>
            <p:ph idx="1"/>
          </p:nvPr>
        </p:nvSpPr>
        <p:spPr>
          <a:xfrm>
            <a:off x="928048" y="1787857"/>
            <a:ext cx="10713492" cy="488123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ru-RU" altLang="ru-RU" b="1" dirty="0"/>
              <a:t>индивидуальный характер контроля, </a:t>
            </a:r>
            <a:r>
              <a:rPr lang="ru-RU" altLang="ru-RU" dirty="0"/>
              <a:t>требующий осуществления контроля за работой каждого студента, за его личной учебной работой, не допускающий подмены результатов учения итогами работы группы;</a:t>
            </a:r>
          </a:p>
          <a:p>
            <a:pPr>
              <a:spcBef>
                <a:spcPts val="1200"/>
              </a:spcBef>
            </a:pPr>
            <a:r>
              <a:rPr lang="ru-RU" altLang="ru-RU" b="1" dirty="0"/>
              <a:t>систематичность, регулярность проведения контроля </a:t>
            </a:r>
            <a:r>
              <a:rPr lang="ru-RU" altLang="ru-RU" dirty="0"/>
              <a:t>на всех этапах процесса обучения, сочетание его с другими сторонами учебной деятельности студентов;</a:t>
            </a:r>
          </a:p>
          <a:p>
            <a:pPr>
              <a:spcBef>
                <a:spcPts val="1200"/>
              </a:spcBef>
            </a:pPr>
            <a:r>
              <a:rPr lang="ru-RU" altLang="ru-RU" b="1" dirty="0"/>
              <a:t>разнообразие форм контроля</a:t>
            </a:r>
            <a:r>
              <a:rPr lang="ru-RU" altLang="ru-RU" dirty="0"/>
              <a:t>, обеспечивающее выполнение его обучающей, развивающей и воспитывающей функции, повышение интереса студентов к его проведению и результатам.</a:t>
            </a:r>
          </a:p>
        </p:txBody>
      </p:sp>
    </p:spTree>
    <p:extLst>
      <p:ext uri="{BB962C8B-B14F-4D97-AF65-F5344CB8AC3E}">
        <p14:creationId xmlns:p14="http://schemas.microsoft.com/office/powerpoint/2010/main" val="2343230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996287" y="655091"/>
            <a:ext cx="3957850" cy="1482477"/>
          </a:xfrm>
        </p:spPr>
        <p:txBody>
          <a:bodyPr>
            <a:normAutofit fontScale="90000"/>
          </a:bodyPr>
          <a:lstStyle/>
          <a:p>
            <a:pPr algn="r">
              <a:defRPr/>
            </a:pPr>
            <a:r>
              <a:rPr lang="ru-RU" altLang="ru-RU" b="1" dirty="0">
                <a:solidFill>
                  <a:schemeClr val="accent5">
                    <a:lumMod val="75000"/>
                  </a:schemeClr>
                </a:solidFill>
              </a:rPr>
              <a:t>Формы контроля знаний: </a:t>
            </a:r>
          </a:p>
        </p:txBody>
      </p:sp>
      <p:sp>
        <p:nvSpPr>
          <p:cNvPr id="9219" name="Объект 2"/>
          <p:cNvSpPr>
            <a:spLocks noGrp="1"/>
          </p:cNvSpPr>
          <p:nvPr>
            <p:ph idx="1"/>
          </p:nvPr>
        </p:nvSpPr>
        <p:spPr>
          <a:xfrm>
            <a:off x="5527344" y="481805"/>
            <a:ext cx="4790364" cy="1655763"/>
          </a:xfrm>
        </p:spPr>
        <p:txBody>
          <a:bodyPr>
            <a:normAutofit/>
          </a:bodyPr>
          <a:lstStyle/>
          <a:p>
            <a:pPr marL="531813" indent="444500">
              <a:spcBef>
                <a:spcPct val="0"/>
              </a:spcBef>
            </a:pPr>
            <a:r>
              <a:rPr lang="ru-RU" altLang="ru-RU" sz="3200" dirty="0">
                <a:solidFill>
                  <a:schemeClr val="accent5">
                    <a:lumMod val="75000"/>
                  </a:schemeClr>
                </a:solidFill>
              </a:rPr>
              <a:t>индивидуальный</a:t>
            </a:r>
          </a:p>
          <a:p>
            <a:pPr marL="531813" indent="444500">
              <a:spcBef>
                <a:spcPct val="0"/>
              </a:spcBef>
            </a:pPr>
            <a:r>
              <a:rPr lang="ru-RU" altLang="ru-RU" sz="3200" dirty="0">
                <a:solidFill>
                  <a:schemeClr val="accent5">
                    <a:lumMod val="75000"/>
                  </a:schemeClr>
                </a:solidFill>
              </a:rPr>
              <a:t>групповой </a:t>
            </a:r>
          </a:p>
          <a:p>
            <a:pPr marL="531813" indent="444500">
              <a:spcBef>
                <a:spcPct val="0"/>
              </a:spcBef>
            </a:pPr>
            <a:r>
              <a:rPr lang="ru-RU" altLang="ru-RU" sz="3200" dirty="0">
                <a:solidFill>
                  <a:schemeClr val="accent5">
                    <a:lumMod val="75000"/>
                  </a:schemeClr>
                </a:solidFill>
              </a:rPr>
              <a:t>фронтальный.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77922" y="2781301"/>
            <a:ext cx="11000095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ts val="1200"/>
              </a:spcBef>
              <a:defRPr/>
            </a:pPr>
            <a:r>
              <a:rPr lang="ru-RU" sz="3200" b="1" dirty="0">
                <a:solidFill>
                  <a:srgbClr val="C00000"/>
                </a:solidFill>
              </a:rPr>
              <a:t>Виды педагогической диагностики: 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ru-RU" sz="3200" b="1" dirty="0">
                <a:solidFill>
                  <a:srgbClr val="C00000"/>
                </a:solidFill>
              </a:rPr>
              <a:t>начальная</a:t>
            </a:r>
            <a:r>
              <a:rPr lang="ru-RU" sz="3200" dirty="0"/>
              <a:t> (</a:t>
            </a:r>
            <a:r>
              <a:rPr lang="ru-RU" sz="3200" u="sng" dirty="0"/>
              <a:t>входная</a:t>
            </a:r>
            <a:r>
              <a:rPr lang="ru-RU" sz="3200" dirty="0"/>
              <a:t>, в начале какого-то вида деятельности, в начальной стадии работы со студентами); 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ru-RU" sz="3200" b="1" dirty="0">
                <a:solidFill>
                  <a:srgbClr val="C00000"/>
                </a:solidFill>
              </a:rPr>
              <a:t>текущая</a:t>
            </a:r>
            <a:r>
              <a:rPr lang="ru-RU" sz="3200" dirty="0"/>
              <a:t> (</a:t>
            </a:r>
            <a:r>
              <a:rPr lang="ru-RU" sz="3200" u="sng" dirty="0"/>
              <a:t>промежуточная</a:t>
            </a:r>
            <a:r>
              <a:rPr lang="ru-RU" sz="3200" dirty="0"/>
              <a:t> - отслеживание хода педагогического процесса на разных его этапах); 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ru-RU" sz="3200" b="1" dirty="0">
                <a:solidFill>
                  <a:srgbClr val="C00000"/>
                </a:solidFill>
              </a:rPr>
              <a:t>обобщающая</a:t>
            </a:r>
            <a:r>
              <a:rPr lang="ru-RU" sz="3200" dirty="0"/>
              <a:t> (</a:t>
            </a:r>
            <a:r>
              <a:rPr lang="ru-RU" sz="3200" u="sng" dirty="0"/>
              <a:t>итоговая</a:t>
            </a:r>
            <a:r>
              <a:rPr lang="ru-RU" sz="32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1154754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>
            <a:extLst>
              <a:ext uri="{FF2B5EF4-FFF2-40B4-BE49-F238E27FC236}">
                <a16:creationId xmlns:a16="http://schemas.microsoft.com/office/drawing/2014/main" id="{88753216-D273-1404-D554-7B591BE37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6062" y="493986"/>
            <a:ext cx="10515600" cy="933944"/>
          </a:xfrm>
        </p:spPr>
        <p:txBody>
          <a:bodyPr>
            <a:normAutofit/>
          </a:bodyPr>
          <a:lstStyle/>
          <a:p>
            <a:r>
              <a:rPr lang="ru-RU" altLang="ru-RU" sz="4000" b="1" dirty="0">
                <a:solidFill>
                  <a:srgbClr val="C00000"/>
                </a:solidFill>
              </a:rPr>
              <a:t>Блиц-контроль</a:t>
            </a:r>
          </a:p>
        </p:txBody>
      </p:sp>
      <p:sp>
        <p:nvSpPr>
          <p:cNvPr id="27651" name="Объект 2">
            <a:extLst>
              <a:ext uri="{FF2B5EF4-FFF2-40B4-BE49-F238E27FC236}">
                <a16:creationId xmlns:a16="http://schemas.microsoft.com/office/drawing/2014/main" id="{32A9DF20-4459-31A2-3D34-A659A8366E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3380" y="1524000"/>
            <a:ext cx="10912365" cy="1325563"/>
          </a:xfrm>
        </p:spPr>
        <p:txBody>
          <a:bodyPr/>
          <a:lstStyle/>
          <a:p>
            <a:pPr marL="0" indent="0">
              <a:buNone/>
            </a:pPr>
            <a:r>
              <a:rPr lang="ru-RU" altLang="ru-RU" dirty="0"/>
              <a:t>За 5 минут до окончания занятия по конкретной теме студентам предлагается написать все новые слова (термины), которые они запомнили по этой теме (анализ проводится на следующем занятии).</a:t>
            </a:r>
          </a:p>
        </p:txBody>
      </p:sp>
      <p:sp>
        <p:nvSpPr>
          <p:cNvPr id="2" name="Объект 2">
            <a:extLst>
              <a:ext uri="{FF2B5EF4-FFF2-40B4-BE49-F238E27FC236}">
                <a16:creationId xmlns:a16="http://schemas.microsoft.com/office/drawing/2014/main" id="{A52C2E5D-C5C5-956E-1666-3117CCC27E2B}"/>
              </a:ext>
            </a:extLst>
          </p:cNvPr>
          <p:cNvSpPr txBox="1">
            <a:spLocks/>
          </p:cNvSpPr>
          <p:nvPr/>
        </p:nvSpPr>
        <p:spPr>
          <a:xfrm>
            <a:off x="893380" y="3429000"/>
            <a:ext cx="10510344" cy="32687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ru-RU" altLang="ru-RU" sz="3600" b="1" dirty="0">
                <a:solidFill>
                  <a:srgbClr val="C00000"/>
                </a:solidFill>
              </a:rPr>
              <a:t>Контрольное задание с письменным отчетом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ru-RU" dirty="0"/>
              <a:t>Любой вид задания:</a:t>
            </a: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ru-RU" dirty="0"/>
              <a:t>Перечислить…</a:t>
            </a: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ru-RU" dirty="0"/>
              <a:t>Сравнить…</a:t>
            </a: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ru-RU" dirty="0"/>
              <a:t>Составить…</a:t>
            </a: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ru-RU" dirty="0"/>
              <a:t>Решить педагогическую задачу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>
            <a:extLst>
              <a:ext uri="{FF2B5EF4-FFF2-40B4-BE49-F238E27FC236}">
                <a16:creationId xmlns:a16="http://schemas.microsoft.com/office/drawing/2014/main" id="{68AC656C-EAAC-FB1A-835C-9DB9D10AC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5551" y="1037787"/>
            <a:ext cx="10515600" cy="1325563"/>
          </a:xfrm>
        </p:spPr>
        <p:txBody>
          <a:bodyPr>
            <a:normAutofit/>
          </a:bodyPr>
          <a:lstStyle/>
          <a:p>
            <a:r>
              <a:rPr lang="ru-RU" altLang="ru-RU" sz="4000" b="1" dirty="0">
                <a:solidFill>
                  <a:srgbClr val="C00000"/>
                </a:solidFill>
              </a:rPr>
              <a:t>Итоговый контроль</a:t>
            </a:r>
          </a:p>
        </p:txBody>
      </p:sp>
      <p:sp>
        <p:nvSpPr>
          <p:cNvPr id="29699" name="Объект 2">
            <a:extLst>
              <a:ext uri="{FF2B5EF4-FFF2-40B4-BE49-F238E27FC236}">
                <a16:creationId xmlns:a16="http://schemas.microsoft.com/office/drawing/2014/main" id="{F860B9C6-8A5F-DB50-7B0A-0EA05DED5A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5551" y="2530367"/>
            <a:ext cx="8763001" cy="1453054"/>
          </a:xfrm>
        </p:spPr>
        <p:txBody>
          <a:bodyPr>
            <a:normAutofit/>
          </a:bodyPr>
          <a:lstStyle/>
          <a:p>
            <a:r>
              <a:rPr lang="ru-RU" altLang="ru-RU" sz="3200" dirty="0"/>
              <a:t>Это проверка конечного результата изучения курса, поэтому, чаще всего к нему относят семестровые или курсовые зачеты и экзамены,.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1144</Words>
  <Application>Microsoft Office PowerPoint</Application>
  <PresentationFormat>Широкоэкранный</PresentationFormat>
  <Paragraphs>137</Paragraphs>
  <Slides>16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4" baseType="lpstr">
      <vt:lpstr>Arial</vt:lpstr>
      <vt:lpstr>Calibri</vt:lpstr>
      <vt:lpstr>Calibri Light</vt:lpstr>
      <vt:lpstr>Helvetica Neue</vt:lpstr>
      <vt:lpstr>Tahoma</vt:lpstr>
      <vt:lpstr>Times New Roman</vt:lpstr>
      <vt:lpstr>Wingdings</vt:lpstr>
      <vt:lpstr>Тема Office</vt:lpstr>
      <vt:lpstr>Контроль качества знаний в КрасГМУ</vt:lpstr>
      <vt:lpstr>Презентация PowerPoint</vt:lpstr>
      <vt:lpstr>Основные функции проверки знаний:</vt:lpstr>
      <vt:lpstr>Принципы контроля знаний</vt:lpstr>
      <vt:lpstr>Презентация PowerPoint</vt:lpstr>
      <vt:lpstr>Педагогические требования к организации контроля за учебной деятельностью студентов:</vt:lpstr>
      <vt:lpstr>Формы контроля знаний: </vt:lpstr>
      <vt:lpstr>Блиц-контроль</vt:lpstr>
      <vt:lpstr>Итоговый контроль</vt:lpstr>
      <vt:lpstr>Презентация PowerPoint</vt:lpstr>
      <vt:lpstr>Презентация PowerPoint</vt:lpstr>
      <vt:lpstr>Варианты ответов на тестовые задания должны:</vt:lpstr>
      <vt:lpstr>Пример оформления тестовых заданий</vt:lpstr>
      <vt:lpstr>Презентация PowerPoint</vt:lpstr>
      <vt:lpstr>Рекомендуемая литература</vt:lpstr>
      <vt:lpstr>Презентация PowerPoint</vt:lpstr>
    </vt:vector>
  </TitlesOfParts>
  <Company>StartSoft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w7</dc:creator>
  <cp:lastModifiedBy>Виктор</cp:lastModifiedBy>
  <cp:revision>36</cp:revision>
  <dcterms:created xsi:type="dcterms:W3CDTF">2020-01-12T05:39:31Z</dcterms:created>
  <dcterms:modified xsi:type="dcterms:W3CDTF">2022-11-01T15:05:33Z</dcterms:modified>
</cp:coreProperties>
</file>