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66" r:id="rId5"/>
    <p:sldId id="259" r:id="rId6"/>
    <p:sldId id="282" r:id="rId7"/>
    <p:sldId id="260" r:id="rId8"/>
    <p:sldId id="280" r:id="rId9"/>
    <p:sldId id="284" r:id="rId10"/>
    <p:sldId id="283" r:id="rId11"/>
    <p:sldId id="285" r:id="rId12"/>
    <p:sldId id="287" r:id="rId13"/>
    <p:sldId id="286" r:id="rId14"/>
    <p:sldId id="281" r:id="rId15"/>
    <p:sldId id="267" r:id="rId16"/>
    <p:sldId id="269" r:id="rId17"/>
    <p:sldId id="279" r:id="rId18"/>
    <p:sldId id="278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00DEF8E-3CD9-405C-8AAF-08244C5B4D6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9D98E62-548C-4D6F-9974-54C11B988A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60000">
            <a:off x="2895943" y="2777844"/>
            <a:ext cx="5789297" cy="1839874"/>
          </a:xfrm>
        </p:spPr>
        <p:txBody>
          <a:bodyPr/>
          <a:lstStyle/>
          <a:p>
            <a:r>
              <a:rPr lang="ru-RU" sz="4400" dirty="0" err="1" smtClean="0"/>
              <a:t>Постинъекционные</a:t>
            </a:r>
            <a:r>
              <a:rPr lang="ru-RU" sz="4400" dirty="0" smtClean="0"/>
              <a:t> осложнения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4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Эмболия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17" y="2038350"/>
            <a:ext cx="615136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06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34673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57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7158600" cy="53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2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279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6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39"/>
            <a:ext cx="7632848" cy="42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336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1008112"/>
          </a:xfrm>
        </p:spPr>
        <p:txBody>
          <a:bodyPr/>
          <a:lstStyle/>
          <a:p>
            <a:r>
              <a:rPr lang="ru-RU" dirty="0" smtClean="0"/>
              <a:t>Поломка иглы</a:t>
            </a:r>
            <a:endParaRPr lang="ru-RU" dirty="0"/>
          </a:p>
        </p:txBody>
      </p:sp>
      <p:pic>
        <p:nvPicPr>
          <p:cNvPr id="2050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816424" cy="52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024"/>
            <a:ext cx="8041440" cy="884696"/>
          </a:xfrm>
        </p:spPr>
        <p:txBody>
          <a:bodyPr/>
          <a:lstStyle/>
          <a:p>
            <a:r>
              <a:rPr lang="ru-RU" dirty="0" smtClean="0"/>
              <a:t>Аллергические реакции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ru-RU" sz="3600" dirty="0" smtClean="0"/>
              <a:t>Крапивница</a:t>
            </a:r>
            <a:endParaRPr lang="ru-RU" sz="3600" dirty="0"/>
          </a:p>
        </p:txBody>
      </p:sp>
      <p:pic>
        <p:nvPicPr>
          <p:cNvPr id="30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8" y="2564904"/>
            <a:ext cx="3888432" cy="355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3456384" cy="296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260848" cy="313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064896" cy="395133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3600" dirty="0" smtClean="0"/>
              <a:t>Отек </a:t>
            </a:r>
            <a:r>
              <a:rPr lang="ru-RU" sz="3600" dirty="0" err="1" smtClean="0"/>
              <a:t>Квинке</a:t>
            </a:r>
            <a:endParaRPr lang="ru-RU" sz="3600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72844" cy="2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3672408" cy="30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28392" cy="264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45024"/>
            <a:ext cx="2088232" cy="286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792088"/>
          </a:xfrm>
        </p:spPr>
        <p:txBody>
          <a:bodyPr/>
          <a:lstStyle/>
          <a:p>
            <a:r>
              <a:rPr lang="ru-RU" sz="3600" dirty="0" smtClean="0"/>
              <a:t>Профилактика аллергических реакций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640960" cy="56886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Перед </a:t>
            </a:r>
            <a:r>
              <a:rPr lang="ru-RU" sz="2800" dirty="0"/>
              <a:t>проведением первой инъекции медсестре следует уточнить данные </a:t>
            </a:r>
            <a:r>
              <a:rPr lang="ru-RU" sz="2800" b="1" u="sng" dirty="0" err="1">
                <a:solidFill>
                  <a:srgbClr val="FF0000"/>
                </a:solidFill>
              </a:rPr>
              <a:t>аллергологического</a:t>
            </a:r>
            <a:r>
              <a:rPr lang="ru-RU" sz="2800" b="1" u="sng" dirty="0">
                <a:solidFill>
                  <a:srgbClr val="FF0000"/>
                </a:solidFill>
              </a:rPr>
              <a:t> анамнеза</a:t>
            </a:r>
            <a:r>
              <a:rPr lang="ru-RU" sz="2800" dirty="0"/>
              <a:t> по записям врача в истории болезни </a:t>
            </a:r>
            <a:r>
              <a:rPr lang="ru-RU" sz="2800" dirty="0" smtClean="0"/>
              <a:t>пациента</a:t>
            </a:r>
          </a:p>
          <a:p>
            <a:r>
              <a:rPr lang="ru-RU" sz="2800" dirty="0" smtClean="0"/>
              <a:t> Провести </a:t>
            </a:r>
            <a:r>
              <a:rPr lang="ru-RU" sz="2800" b="1" u="sng" dirty="0">
                <a:solidFill>
                  <a:srgbClr val="FF0000"/>
                </a:solidFill>
              </a:rPr>
              <a:t>внутрикожную пробу на индивидуальную чувствительность</a:t>
            </a:r>
            <a:r>
              <a:rPr lang="ru-RU" sz="2800" dirty="0"/>
              <a:t> к данному антибиотику по назначению врача.</a:t>
            </a:r>
          </a:p>
          <a:p>
            <a:r>
              <a:rPr lang="ru-RU" sz="2800" dirty="0" smtClean="0"/>
              <a:t> После </a:t>
            </a:r>
            <a:r>
              <a:rPr lang="ru-RU" sz="2800" dirty="0"/>
              <a:t>выполнения инъекции нельзя оставлять пациента одного. Следует наблюдать за состоянием пациента (не менее 30 минут), чтобы убедиться, что у пациента нет угрозы возникновения анафилактического шока.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4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9361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Помощь при анафилактическом шоке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00600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6000" dirty="0" smtClean="0"/>
              <a:t>В случае возникновения острой аллергической реакции – анафилактического шока – следует срочно вызвать врача (через третье лицо) и приступить к оказанию доврачебной помощи.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1) немедленно прекратить введение препарата, вызвавшего реакцию,</a:t>
            </a:r>
          </a:p>
          <a:p>
            <a:pPr marL="0" indent="0">
              <a:buNone/>
            </a:pPr>
            <a:r>
              <a:rPr lang="ru-RU" sz="6000" dirty="0" smtClean="0"/>
              <a:t> </a:t>
            </a:r>
          </a:p>
          <a:p>
            <a:pPr marL="0" indent="0">
              <a:buNone/>
            </a:pPr>
            <a:r>
              <a:rPr lang="ru-RU" sz="6000" dirty="0" smtClean="0"/>
              <a:t>2) наложить жгут выше места введения, если аллергический препарат был введен в конечность;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3) к месту инъекции приложить пузырь со льдом;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4) придать пациенту горизонтальное положение, расстегнуть стесняющую одежду, повернуть голову на бок, обеспечить доступ свежего воздуха, физический и психологический покой, постоянно контролировать состояние пациента (артериальное давление, пульс, дыхание).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7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52128"/>
          </a:xfrm>
        </p:spPr>
        <p:txBody>
          <a:bodyPr>
            <a:normAutofit/>
          </a:bodyPr>
          <a:lstStyle/>
          <a:p>
            <a:r>
              <a:rPr lang="ru-RU" sz="3200" b="1" dirty="0"/>
              <a:t>Н</a:t>
            </a:r>
            <a:r>
              <a:rPr lang="ru-RU" sz="3200" b="1" dirty="0" smtClean="0"/>
              <a:t>арушения, связанные с виной медицинской сестры: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3951337"/>
          </a:xfrm>
        </p:spPr>
        <p:txBody>
          <a:bodyPr>
            <a:noAutofit/>
          </a:bodyPr>
          <a:lstStyle/>
          <a:p>
            <a:r>
              <a:rPr lang="ru-RU" sz="2800" dirty="0" smtClean="0"/>
              <a:t> наличие у персонала на руках длинных ногтей, маникюра, колец; </a:t>
            </a:r>
          </a:p>
          <a:p>
            <a:r>
              <a:rPr lang="ru-RU" sz="2800" dirty="0" smtClean="0"/>
              <a:t> работа без перчаток; </a:t>
            </a:r>
          </a:p>
          <a:p>
            <a:r>
              <a:rPr lang="ru-RU" sz="2800" dirty="0" smtClean="0"/>
              <a:t> не дезинфицируется место подреза ампул; </a:t>
            </a:r>
          </a:p>
          <a:p>
            <a:r>
              <a:rPr lang="ru-RU" sz="2800" dirty="0" smtClean="0"/>
              <a:t> использование нестерильных перевязочных материалов; </a:t>
            </a:r>
          </a:p>
          <a:p>
            <a:r>
              <a:rPr lang="ru-RU" sz="2800" dirty="0" smtClean="0"/>
              <a:t> не контролируются сроки сохранения стерильного инъекционного инструментария, перевязочного материала; </a:t>
            </a:r>
          </a:p>
          <a:p>
            <a:r>
              <a:rPr lang="ru-RU" sz="2800" dirty="0" smtClean="0"/>
              <a:t>некачественная подготовка инъекционного поля.</a:t>
            </a:r>
          </a:p>
          <a:p>
            <a:r>
              <a:rPr lang="ru-RU" sz="2800" dirty="0" smtClean="0"/>
              <a:t> неправильная техника выполнения инъекций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14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8" t="41215" r="11532" b="34743"/>
          <a:stretch/>
        </p:blipFill>
        <p:spPr bwMode="auto">
          <a:xfrm>
            <a:off x="251520" y="3356992"/>
            <a:ext cx="87849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 приходу врача медсестра должна подготовить шприцы и необходимые медикаменты для оказания помощи пациенту.</a:t>
            </a:r>
          </a:p>
          <a:p>
            <a:pPr algn="ctr"/>
            <a:r>
              <a:rPr lang="ru-RU" sz="2800" dirty="0"/>
              <a:t>После оказания медикаментозной помощи пациента с анафилактическим шоком госпитализируют в реанимационное отделение. </a:t>
            </a:r>
          </a:p>
        </p:txBody>
      </p:sp>
    </p:spTree>
    <p:extLst>
      <p:ext uri="{BB962C8B-B14F-4D97-AF65-F5344CB8AC3E}">
        <p14:creationId xmlns:p14="http://schemas.microsoft.com/office/powerpoint/2010/main" val="4628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1008112"/>
          </a:xfrm>
        </p:spPr>
        <p:txBody>
          <a:bodyPr/>
          <a:lstStyle/>
          <a:p>
            <a:r>
              <a:rPr lang="ru-RU" dirty="0" smtClean="0"/>
              <a:t>Гематома</a:t>
            </a:r>
            <a:endParaRPr lang="ru-RU" dirty="0"/>
          </a:p>
        </p:txBody>
      </p:sp>
      <p:pic>
        <p:nvPicPr>
          <p:cNvPr id="1026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29093" r="50000" b="45855"/>
          <a:stretch/>
        </p:blipFill>
        <p:spPr bwMode="auto">
          <a:xfrm>
            <a:off x="179512" y="2132856"/>
            <a:ext cx="4215952" cy="314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174635" cy="461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2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1440" cy="1442674"/>
          </a:xfrm>
        </p:spPr>
        <p:txBody>
          <a:bodyPr/>
          <a:lstStyle/>
          <a:p>
            <a:r>
              <a:rPr lang="ru-RU" dirty="0" smtClean="0"/>
              <a:t>Инфильтрат</a:t>
            </a:r>
            <a:endParaRPr lang="ru-RU" dirty="0"/>
          </a:p>
        </p:txBody>
      </p:sp>
      <p:pic>
        <p:nvPicPr>
          <p:cNvPr id="1026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912768" cy="46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10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904"/>
            <a:ext cx="8041440" cy="1442674"/>
          </a:xfrm>
        </p:spPr>
        <p:txBody>
          <a:bodyPr/>
          <a:lstStyle/>
          <a:p>
            <a:r>
              <a:rPr lang="ru-RU" dirty="0" smtClean="0"/>
              <a:t>Абсцесс</a:t>
            </a:r>
            <a:endParaRPr lang="ru-RU" dirty="0"/>
          </a:p>
        </p:txBody>
      </p:sp>
      <p:pic>
        <p:nvPicPr>
          <p:cNvPr id="3074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 t="28689" r="18483" b="45855"/>
          <a:stretch/>
        </p:blipFill>
        <p:spPr bwMode="auto">
          <a:xfrm>
            <a:off x="1475656" y="1412776"/>
            <a:ext cx="6624736" cy="491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0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166320" cy="387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5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1440" cy="936104"/>
          </a:xfrm>
        </p:spPr>
        <p:txBody>
          <a:bodyPr/>
          <a:lstStyle/>
          <a:p>
            <a:r>
              <a:rPr lang="ru-RU" dirty="0" smtClean="0"/>
              <a:t>Некроз</a:t>
            </a:r>
            <a:endParaRPr lang="ru-RU" dirty="0"/>
          </a:p>
        </p:txBody>
      </p:sp>
      <p:pic>
        <p:nvPicPr>
          <p:cNvPr id="4098" name="Рисунок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48849" r="50000" b="25695"/>
          <a:stretch/>
        </p:blipFill>
        <p:spPr bwMode="auto">
          <a:xfrm>
            <a:off x="1043608" y="1052736"/>
            <a:ext cx="7073804" cy="5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3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Некроз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gialuronovaya.online/wp-content/uploads/2019/04/fibroz-kozhi-800x5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7"/>
            <a:ext cx="67559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3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8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91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Тетрадь для рисования</Template>
  <TotalTime>224</TotalTime>
  <Words>277</Words>
  <Application>Microsoft Office PowerPoint</Application>
  <PresentationFormat>Экран (4:3)</PresentationFormat>
  <Paragraphs>40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Bradley Hand ITC TT-Bold</vt:lpstr>
      <vt:lpstr>Cambria</vt:lpstr>
      <vt:lpstr>Rage Italic</vt:lpstr>
      <vt:lpstr>Wingdings</vt:lpstr>
      <vt:lpstr>Sketchbook</vt:lpstr>
      <vt:lpstr>Постинъекционные осложнения</vt:lpstr>
      <vt:lpstr>Нарушения, связанные с виной медицинской сестры:</vt:lpstr>
      <vt:lpstr>Гематома</vt:lpstr>
      <vt:lpstr>Инфильтрат</vt:lpstr>
      <vt:lpstr>Абсцесс</vt:lpstr>
      <vt:lpstr>Презентация PowerPoint</vt:lpstr>
      <vt:lpstr>Некроз</vt:lpstr>
      <vt:lpstr>Некроз</vt:lpstr>
      <vt:lpstr>Презентация PowerPoint</vt:lpstr>
      <vt:lpstr>Эмболия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Поломка иглы</vt:lpstr>
      <vt:lpstr>Аллергические реакции</vt:lpstr>
      <vt:lpstr>Презентация PowerPoint</vt:lpstr>
      <vt:lpstr>Профилактика аллергических реакций</vt:lpstr>
      <vt:lpstr>Помощь при анафилактическом шоке</vt:lpstr>
      <vt:lpstr>Презентация PowerPoint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Венера</dc:creator>
  <cp:lastModifiedBy>Мыльников Виталий</cp:lastModifiedBy>
  <cp:revision>26</cp:revision>
  <dcterms:created xsi:type="dcterms:W3CDTF">2006-05-25T16:10:21Z</dcterms:created>
  <dcterms:modified xsi:type="dcterms:W3CDTF">2020-11-02T14:37:06Z</dcterms:modified>
</cp:coreProperties>
</file>