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03" r:id="rId3"/>
    <p:sldId id="302" r:id="rId4"/>
    <p:sldId id="304" r:id="rId5"/>
    <p:sldId id="300" r:id="rId6"/>
    <p:sldId id="301" r:id="rId7"/>
    <p:sldId id="259" r:id="rId8"/>
    <p:sldId id="261" r:id="rId9"/>
    <p:sldId id="260" r:id="rId10"/>
    <p:sldId id="262" r:id="rId11"/>
    <p:sldId id="263" r:id="rId12"/>
    <p:sldId id="265" r:id="rId13"/>
    <p:sldId id="266" r:id="rId14"/>
    <p:sldId id="272" r:id="rId15"/>
    <p:sldId id="267" r:id="rId16"/>
    <p:sldId id="273" r:id="rId17"/>
    <p:sldId id="274" r:id="rId18"/>
    <p:sldId id="275" r:id="rId19"/>
    <p:sldId id="276" r:id="rId20"/>
    <p:sldId id="269" r:id="rId21"/>
    <p:sldId id="271" r:id="rId22"/>
    <p:sldId id="277" r:id="rId23"/>
    <p:sldId id="278" r:id="rId24"/>
    <p:sldId id="270" r:id="rId25"/>
    <p:sldId id="279" r:id="rId26"/>
    <p:sldId id="281" r:id="rId27"/>
    <p:sldId id="280" r:id="rId28"/>
    <p:sldId id="282" r:id="rId29"/>
    <p:sldId id="283" r:id="rId30"/>
    <p:sldId id="264" r:id="rId31"/>
    <p:sldId id="284" r:id="rId32"/>
    <p:sldId id="285" r:id="rId33"/>
    <p:sldId id="286" r:id="rId34"/>
    <p:sldId id="287" r:id="rId35"/>
    <p:sldId id="291" r:id="rId36"/>
    <p:sldId id="289" r:id="rId37"/>
    <p:sldId id="288" r:id="rId38"/>
    <p:sldId id="292" r:id="rId39"/>
    <p:sldId id="293" r:id="rId40"/>
    <p:sldId id="294" r:id="rId41"/>
    <p:sldId id="295" r:id="rId42"/>
    <p:sldId id="296" r:id="rId43"/>
    <p:sldId id="290" r:id="rId44"/>
    <p:sldId id="268" r:id="rId45"/>
    <p:sldId id="257" r:id="rId46"/>
    <p:sldId id="297" r:id="rId47"/>
    <p:sldId id="299" r:id="rId48"/>
    <p:sldId id="258" r:id="rId49"/>
    <p:sldId id="298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-cosmetology.ru/kapsulyarnaya-kontraktura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3286124"/>
            <a:ext cx="6553216" cy="25812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Виды имплантатов. Преимущества. Возможный выбор. Классификация.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 </a:t>
            </a:r>
            <a:r>
              <a:rPr lang="ru-RU" dirty="0" smtClean="0"/>
              <a:t>клинический ординатор Герасимова </a:t>
            </a:r>
            <a:r>
              <a:rPr lang="ru-RU" dirty="0" smtClean="0"/>
              <a:t>А.В.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/>
              <a:t>Красгму</a:t>
            </a:r>
            <a:r>
              <a:rPr lang="ru-RU" sz="2000" b="1" dirty="0" smtClean="0"/>
              <a:t> ИМ.ПРОФ. </a:t>
            </a:r>
            <a:r>
              <a:rPr lang="ru-RU" sz="2000" b="1" dirty="0" err="1" smtClean="0"/>
              <a:t>В.ф.Войно-Ясенецкого</a:t>
            </a:r>
            <a:endParaRPr lang="ru-RU" sz="2000" b="1" dirty="0" smtClean="0"/>
          </a:p>
          <a:p>
            <a:r>
              <a:rPr lang="ru-RU" sz="2000" b="1" dirty="0" smtClean="0"/>
              <a:t>Кафедра общей хирургии им. проф. М.И. </a:t>
            </a:r>
            <a:r>
              <a:rPr lang="ru-RU" sz="2000" b="1" dirty="0" err="1" smtClean="0"/>
              <a:t>Гульмана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142984"/>
            <a:ext cx="425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Эстетическая хирургия молочной железы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</a:t>
            </a:r>
            <a:endParaRPr lang="ru-RU" dirty="0"/>
          </a:p>
        </p:txBody>
      </p:sp>
      <p:pic>
        <p:nvPicPr>
          <p:cNvPr id="4" name="Содержимое 3" descr="Raznoobraziye-form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215106" cy="50808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505_0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857224" y="928670"/>
            <a:ext cx="7358063" cy="46672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3. Поверхность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6863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 типу поверхности имплантаты делятся на гладкие и шероховатые. Первые - менее надежны, неустойчиво держатся на месте, часто образовывают складки. Поэтому </a:t>
            </a:r>
            <a:r>
              <a:rPr lang="ru-RU" dirty="0" err="1" smtClean="0"/>
              <a:t>текстурированные</a:t>
            </a:r>
            <a:r>
              <a:rPr lang="ru-RU" dirty="0" smtClean="0"/>
              <a:t> имплантаты с бархатной поверхностью, которая словно врастает в живые ткани, на сегодня являются лидерами.</a:t>
            </a:r>
          </a:p>
          <a:p>
            <a:r>
              <a:rPr lang="ru-RU" dirty="0" smtClean="0"/>
              <a:t>Чтобы имплантат служил долго и не вызывал сомнений в своем качестве, надо правильно выбрать фирму-производителя. Как правило, доверять следует всемирно известным торговым маркам, которые завоевали доверие своей долголетней безупречной репутацией.</a:t>
            </a:r>
          </a:p>
          <a:p>
            <a:r>
              <a:rPr lang="ru-RU" dirty="0" smtClean="0"/>
              <a:t>В России популярны имплантаты из Америки, Франции и Англии.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Основные производители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786874" cy="497207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 err="1" smtClean="0"/>
              <a:t>Allergan</a:t>
            </a:r>
            <a:r>
              <a:rPr lang="ru-RU" b="1" dirty="0" smtClean="0"/>
              <a:t>/</a:t>
            </a:r>
            <a:r>
              <a:rPr lang="ru-RU" b="1" dirty="0" err="1" smtClean="0"/>
              <a:t>McGhan</a:t>
            </a:r>
            <a:r>
              <a:rPr lang="ru-RU" dirty="0" smtClean="0"/>
              <a:t> – </a:t>
            </a:r>
            <a:r>
              <a:rPr lang="ru-RU" dirty="0" err="1" smtClean="0"/>
              <a:t>импланты</a:t>
            </a:r>
            <a:r>
              <a:rPr lang="ru-RU" dirty="0" smtClean="0"/>
              <a:t> данной компании отличаются особым размером пор, которые дают возможность соединительной ткани распределяться глубоко в протезе. Они отлично фиксируются в груди и наполнены мягким гелем, а потому лучше остальных имитируют настоящую молочную железу. Это можно увидеть по фотографиям пациенток до и после операции.</a:t>
            </a:r>
          </a:p>
          <a:p>
            <a:r>
              <a:rPr lang="ru-RU" b="1" dirty="0" smtClean="0"/>
              <a:t>Великобритания – фирма </a:t>
            </a:r>
            <a:r>
              <a:rPr lang="ru-RU" b="1" dirty="0" err="1" smtClean="0"/>
              <a:t>Nagor</a:t>
            </a:r>
            <a:r>
              <a:rPr lang="ru-RU" b="1" dirty="0" smtClean="0"/>
              <a:t>.</a:t>
            </a:r>
            <a:r>
              <a:rPr lang="ru-RU" dirty="0" smtClean="0"/>
              <a:t> Предлагает </a:t>
            </a:r>
            <a:r>
              <a:rPr lang="ru-RU" dirty="0" err="1" smtClean="0"/>
              <a:t>импланты</a:t>
            </a:r>
            <a:r>
              <a:rPr lang="ru-RU" dirty="0" smtClean="0"/>
              <a:t> различных форм и размеров, которые преимущественно наполнены силиконом и имеют </a:t>
            </a:r>
            <a:r>
              <a:rPr lang="ru-RU" dirty="0" err="1" smtClean="0"/>
              <a:t>текстурированную</a:t>
            </a:r>
            <a:r>
              <a:rPr lang="ru-RU" dirty="0" smtClean="0"/>
              <a:t> оболочку. . По результатам клинических исследований стало известно, что на протяжении пяти лет использования протезов не произошло ни одного разрыва. Преимущественно они создаются с </a:t>
            </a:r>
            <a:r>
              <a:rPr lang="ru-RU" dirty="0" err="1" smtClean="0"/>
              <a:t>текстурированной</a:t>
            </a:r>
            <a:r>
              <a:rPr lang="ru-RU" dirty="0" smtClean="0"/>
              <a:t> оболочкой и </a:t>
            </a:r>
            <a:r>
              <a:rPr lang="ru-RU" dirty="0" err="1" smtClean="0"/>
              <a:t>гелевым</a:t>
            </a:r>
            <a:r>
              <a:rPr lang="ru-RU" dirty="0" smtClean="0"/>
              <a:t> наполнителем.</a:t>
            </a:r>
          </a:p>
          <a:p>
            <a:r>
              <a:rPr lang="ru-RU" b="1" dirty="0" smtClean="0"/>
              <a:t>США – фирма </a:t>
            </a:r>
            <a:r>
              <a:rPr lang="ru-RU" b="1" dirty="0" err="1" smtClean="0"/>
              <a:t>Mentor</a:t>
            </a:r>
            <a:r>
              <a:rPr lang="ru-RU" b="1" dirty="0" smtClean="0"/>
              <a:t>.</a:t>
            </a:r>
            <a:r>
              <a:rPr lang="ru-RU" dirty="0" smtClean="0"/>
              <a:t> Производят солевые и силиконовые </a:t>
            </a:r>
            <a:r>
              <a:rPr lang="ru-RU" dirty="0" err="1" smtClean="0"/>
              <a:t>импланты</a:t>
            </a:r>
            <a:r>
              <a:rPr lang="ru-RU" dirty="0" smtClean="0"/>
              <a:t>. Продукция этой фирмы считается наиболее упругой. Наполнителем выступает </a:t>
            </a:r>
            <a:r>
              <a:rPr lang="ru-RU" dirty="0" err="1" smtClean="0"/>
              <a:t>когезивный</a:t>
            </a:r>
            <a:r>
              <a:rPr lang="ru-RU" dirty="0" smtClean="0"/>
              <a:t> гель. Данные протезы являются наиболее упругими и отлично держат форму, в чем можно убедиться по фото до и после процедуры.</a:t>
            </a:r>
          </a:p>
          <a:p>
            <a:r>
              <a:rPr lang="ru-RU" b="1" dirty="0" smtClean="0"/>
              <a:t>Франция – фирма </a:t>
            </a:r>
            <a:r>
              <a:rPr lang="ru-RU" b="1" dirty="0" err="1" smtClean="0"/>
              <a:t>Arion</a:t>
            </a:r>
            <a:r>
              <a:rPr lang="ru-RU" b="1" dirty="0" smtClean="0"/>
              <a:t>.</a:t>
            </a:r>
            <a:r>
              <a:rPr lang="ru-RU" dirty="0" smtClean="0"/>
              <a:t> Изготавливают силиконовые и </a:t>
            </a:r>
            <a:r>
              <a:rPr lang="ru-RU" dirty="0" err="1" smtClean="0"/>
              <a:t>гидрогелевые</a:t>
            </a:r>
            <a:r>
              <a:rPr lang="ru-RU" dirty="0" smtClean="0"/>
              <a:t> </a:t>
            </a:r>
            <a:r>
              <a:rPr lang="ru-RU" dirty="0" err="1" smtClean="0"/>
              <a:t>импланты</a:t>
            </a:r>
            <a:r>
              <a:rPr lang="ru-RU" dirty="0" smtClean="0"/>
              <a:t>, которые отлично имитируют естественную грудь. </a:t>
            </a:r>
            <a:r>
              <a:rPr lang="ru-RU" dirty="0" err="1" smtClean="0"/>
              <a:t>Гидрогелевые</a:t>
            </a:r>
            <a:r>
              <a:rPr lang="ru-RU" dirty="0" smtClean="0"/>
              <a:t> </a:t>
            </a:r>
            <a:r>
              <a:rPr lang="ru-RU" dirty="0" err="1" smtClean="0"/>
              <a:t>импланты</a:t>
            </a:r>
            <a:r>
              <a:rPr lang="ru-RU" dirty="0" smtClean="0"/>
              <a:t> являются альтернативой силиконовым. Они состоят из биополимера и в случае разрыва оболочки распадаются безвредно для организма.</a:t>
            </a:r>
          </a:p>
          <a:p>
            <a:r>
              <a:rPr lang="ru-RU" b="1" dirty="0" smtClean="0"/>
              <a:t>Германия – фирма </a:t>
            </a:r>
            <a:r>
              <a:rPr lang="ru-RU" b="1" dirty="0" err="1" smtClean="0"/>
              <a:t>Polytech</a:t>
            </a:r>
            <a:r>
              <a:rPr lang="ru-RU" b="1" dirty="0" smtClean="0"/>
              <a:t>.</a:t>
            </a:r>
            <a:r>
              <a:rPr lang="ru-RU" dirty="0" smtClean="0"/>
              <a:t> </a:t>
            </a:r>
            <a:r>
              <a:rPr lang="ru-RU" dirty="0" err="1" smtClean="0"/>
              <a:t>Импланты</a:t>
            </a:r>
            <a:r>
              <a:rPr lang="ru-RU" dirty="0" smtClean="0"/>
              <a:t> с многослойной оболочкой, что полностью исключает риск разрыва. А мягкий наполнитель делает грудь на ощупь абсолютно натуральной и не деформируется при касании. </a:t>
            </a:r>
            <a:r>
              <a:rPr lang="ru-RU" dirty="0" err="1" smtClean="0"/>
              <a:t>Импланты</a:t>
            </a:r>
            <a:r>
              <a:rPr lang="ru-RU" dirty="0" smtClean="0"/>
              <a:t>, наполненные мягким </a:t>
            </a:r>
            <a:r>
              <a:rPr lang="ru-RU" dirty="0" err="1" smtClean="0"/>
              <a:t>когезивным</a:t>
            </a:r>
            <a:r>
              <a:rPr lang="ru-RU" dirty="0" smtClean="0"/>
              <a:t> гелем и характеризующиеся «эффектом памяти», то есть не деформируются после манипуляций.</a:t>
            </a:r>
          </a:p>
          <a:p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ru-RU" b="1" dirty="0" err="1" smtClean="0"/>
              <a:t>Eurosilicon</a:t>
            </a:r>
            <a:r>
              <a:rPr lang="ru-RU" b="1" dirty="0" smtClean="0"/>
              <a:t> </a:t>
            </a:r>
            <a:r>
              <a:rPr lang="ru-RU" dirty="0" smtClean="0"/>
              <a:t>Отличным средством для проведения пластической операции по увеличению груди являются</a:t>
            </a:r>
            <a:r>
              <a:rPr lang="ru-RU" b="1" dirty="0" smtClean="0"/>
              <a:t> </a:t>
            </a:r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ru-RU" b="1" dirty="0" err="1" smtClean="0"/>
              <a:t>Eurosilicon</a:t>
            </a:r>
            <a:r>
              <a:rPr lang="ru-RU" dirty="0" smtClean="0"/>
              <a:t>. Основное отличие </a:t>
            </a:r>
            <a:r>
              <a:rPr lang="ru-RU" dirty="0" err="1" smtClean="0"/>
              <a:t>эндопротезов</a:t>
            </a:r>
            <a:r>
              <a:rPr lang="ru-RU" dirty="0" smtClean="0"/>
              <a:t> данной марки заключается в их высоком качестве и надежности. Это обеспечивается благодаря наличию 13-слойной защитной оболочки, имеющей оптимальную текстуру, которая обеспечивает надежное срастание с тканями. Благодаря этому </a:t>
            </a:r>
            <a:r>
              <a:rPr lang="ru-RU" dirty="0" err="1" smtClean="0"/>
              <a:t>имплант</a:t>
            </a:r>
            <a:r>
              <a:rPr lang="ru-RU" dirty="0" smtClean="0"/>
              <a:t> будет прочно зафиксирован в груди, а идеальная форма сохранится на долгое время.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Allergan</a:t>
            </a:r>
            <a:r>
              <a:rPr lang="ru-RU" b="1" dirty="0" smtClean="0"/>
              <a:t>/</a:t>
            </a:r>
            <a:r>
              <a:rPr lang="ru-RU" b="1" dirty="0" err="1" smtClean="0"/>
              <a:t>McGhan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ru-RU" b="1" dirty="0" err="1" smtClean="0"/>
              <a:t>Natrelle</a:t>
            </a:r>
            <a:r>
              <a:rPr lang="ru-RU" b="1" dirty="0" smtClean="0"/>
              <a:t> (США) от компании </a:t>
            </a:r>
            <a:r>
              <a:rPr lang="ru-RU" b="1" dirty="0" err="1" smtClean="0"/>
              <a:t>Allergan</a:t>
            </a:r>
            <a:r>
              <a:rPr lang="ru-RU" b="1" dirty="0" smtClean="0"/>
              <a:t> </a:t>
            </a:r>
            <a:r>
              <a:rPr lang="ru-RU" dirty="0" smtClean="0"/>
              <a:t>представлены целой линейкой изделий самых разных форм, размеров и степени упругости. Грудные </a:t>
            </a:r>
            <a:r>
              <a:rPr lang="ru-RU" dirty="0" err="1" smtClean="0"/>
              <a:t>импланты</a:t>
            </a:r>
            <a:r>
              <a:rPr lang="ru-RU" dirty="0" smtClean="0"/>
              <a:t> данной марки соответствуют мировым стандартам качества. Они производятся в круглой и анатомической форме и заполняются высококачественным гелем, который при сжатии моментально восстанавливается. Надежный барьерный слой (</a:t>
            </a:r>
            <a:r>
              <a:rPr lang="ru-RU" b="1" dirty="0" smtClean="0"/>
              <a:t>INTRASHEIL</a:t>
            </a:r>
            <a:r>
              <a:rPr lang="ru-RU" dirty="0" smtClean="0"/>
              <a:t>) полностью исключает вероятность вытекания наполнителя через оболочку </a:t>
            </a:r>
            <a:r>
              <a:rPr lang="ru-RU" dirty="0" err="1" smtClean="0"/>
              <a:t>импланта</a:t>
            </a:r>
            <a:r>
              <a:rPr lang="ru-RU" dirty="0" smtClean="0"/>
              <a:t>. Нельзя не отметить уникальную текстуру </a:t>
            </a:r>
            <a:r>
              <a:rPr lang="ru-RU" b="1" dirty="0" smtClean="0"/>
              <a:t>BIOCELL</a:t>
            </a:r>
            <a:r>
              <a:rPr lang="ru-RU" dirty="0" smtClean="0"/>
              <a:t>, обеспечивающую стабильность </a:t>
            </a:r>
            <a:r>
              <a:rPr lang="ru-RU" dirty="0" err="1" smtClean="0"/>
              <a:t>импланта</a:t>
            </a:r>
            <a:r>
              <a:rPr lang="ru-RU" dirty="0" smtClean="0"/>
              <a:t> в груди, сращение тканей и сведение к минимуму рисков развития осложнений (</a:t>
            </a:r>
            <a:r>
              <a:rPr lang="ru-RU" dirty="0" err="1" smtClean="0"/>
              <a:t>капсулярная</a:t>
            </a:r>
            <a:r>
              <a:rPr lang="ru-RU" dirty="0" smtClean="0"/>
              <a:t> контрактура, поворот </a:t>
            </a:r>
            <a:r>
              <a:rPr lang="ru-RU" dirty="0" err="1" smtClean="0"/>
              <a:t>импланта</a:t>
            </a:r>
            <a:r>
              <a:rPr lang="ru-RU" dirty="0" smtClean="0"/>
              <a:t> и др.)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rudnie-implanti-Allergan-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6000750" cy="42370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ru-RU" b="1" dirty="0" err="1" smtClean="0"/>
              <a:t>Natrelle</a:t>
            </a:r>
            <a:r>
              <a:rPr lang="ru-RU" b="1" dirty="0" smtClean="0"/>
              <a:t> (США) от компании </a:t>
            </a:r>
            <a:r>
              <a:rPr lang="ru-RU" b="1" dirty="0" err="1" smtClean="0"/>
              <a:t>Allergan</a:t>
            </a:r>
            <a:endParaRPr lang="ru-RU" dirty="0"/>
          </a:p>
        </p:txBody>
      </p:sp>
      <p:pic>
        <p:nvPicPr>
          <p:cNvPr id="4" name="Содержимое 3" descr="1416385284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428868"/>
            <a:ext cx="5715000" cy="27622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Из главных преимуществ </a:t>
            </a:r>
            <a:r>
              <a:rPr lang="ru-RU" b="1" dirty="0" err="1" smtClean="0"/>
              <a:t>Natrelle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Эстетичный результат;</a:t>
            </a:r>
          </a:p>
          <a:p>
            <a:r>
              <a:rPr lang="ru-RU" dirty="0" smtClean="0"/>
              <a:t>4 варианта профиля;</a:t>
            </a:r>
          </a:p>
          <a:p>
            <a:r>
              <a:rPr lang="ru-RU" dirty="0" smtClean="0"/>
              <a:t>Возможность использования </a:t>
            </a:r>
            <a:r>
              <a:rPr lang="ru-RU" dirty="0" err="1" smtClean="0"/>
              <a:t>когезивного</a:t>
            </a:r>
            <a:r>
              <a:rPr lang="ru-RU" dirty="0" smtClean="0"/>
              <a:t> и силиконового геля;</a:t>
            </a:r>
          </a:p>
          <a:p>
            <a:r>
              <a:rPr lang="ru-RU" dirty="0" smtClean="0"/>
              <a:t>Естественность пропорций и форм;</a:t>
            </a:r>
          </a:p>
          <a:p>
            <a:r>
              <a:rPr lang="ru-RU" dirty="0" smtClean="0"/>
              <a:t>Возможность применения для корректировки асимметрии;</a:t>
            </a:r>
          </a:p>
          <a:p>
            <a:r>
              <a:rPr lang="ru-RU" dirty="0" smtClean="0"/>
              <a:t>Возможность использования при деликатной коррекции формы груди, а также для девушек и женщин с тонкими тканевыми покровами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en-US" b="1" dirty="0" err="1" smtClean="0"/>
              <a:t>Eurosilicon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Ассортимент </a:t>
            </a:r>
            <a:r>
              <a:rPr lang="ru-RU" b="1" dirty="0" err="1" smtClean="0"/>
              <a:t>имплантов</a:t>
            </a:r>
            <a:r>
              <a:rPr lang="ru-RU" b="1" dirty="0" smtClean="0"/>
              <a:t> молочной железы марки </a:t>
            </a:r>
            <a:r>
              <a:rPr lang="ru-RU" b="1" dirty="0" err="1" smtClean="0"/>
              <a:t>Eurosilicon</a:t>
            </a:r>
            <a:r>
              <a:rPr lang="ru-RU" dirty="0" smtClean="0"/>
              <a:t> содержит, как круглые изделия, так и модели </a:t>
            </a:r>
            <a:r>
              <a:rPr lang="ru-RU" dirty="0" err="1" smtClean="0"/>
              <a:t>каплевидной</a:t>
            </a:r>
            <a:r>
              <a:rPr lang="ru-RU" dirty="0" smtClean="0"/>
              <a:t> и анатомической формы. Каждое изделие проходит строжайший контроль качества а лаборатории, работающей при компании. Прежде всего, они проверяются на прочность и безопасность посредством растягивания, динамических и статических нагрузок. Во всем мире практикующие пластические хирурги часто применяют </a:t>
            </a:r>
            <a:r>
              <a:rPr lang="ru-RU" dirty="0" err="1" smtClean="0"/>
              <a:t>импланты</a:t>
            </a:r>
            <a:r>
              <a:rPr lang="ru-RU" dirty="0" smtClean="0"/>
              <a:t> данной марки, прежде всего, потому что с ними удобно работать, но главное – они не приносят проблем, осложнений и неудобств пациенткам, выглядят при этом естественно, красиво и симметрично.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Матрицы </a:t>
            </a:r>
            <a:r>
              <a:rPr lang="en-US" dirty="0" err="1" smtClean="0"/>
              <a:t>Eurosilicone</a:t>
            </a:r>
            <a:r>
              <a:rPr lang="en-US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9 различных видов со 102 вариациями</a:t>
            </a:r>
          </a:p>
          <a:p>
            <a:r>
              <a:rPr lang="ru-RU" dirty="0" smtClean="0"/>
              <a:t>Уникальная предоперационная система планирования</a:t>
            </a:r>
          </a:p>
          <a:p>
            <a:r>
              <a:rPr lang="ru-RU" dirty="0" smtClean="0"/>
              <a:t>Различная высота</a:t>
            </a:r>
          </a:p>
          <a:p>
            <a:r>
              <a:rPr lang="ru-RU" dirty="0" smtClean="0"/>
              <a:t>Различная проекция</a:t>
            </a:r>
          </a:p>
          <a:p>
            <a:r>
              <a:rPr lang="ru-RU" dirty="0" smtClean="0"/>
              <a:t>Силиконовый гель натуральной </a:t>
            </a:r>
            <a:r>
              <a:rPr lang="ru-RU" dirty="0" err="1" smtClean="0"/>
              <a:t>когезивности</a:t>
            </a:r>
            <a:endParaRPr lang="ru-RU" dirty="0" smtClean="0"/>
          </a:p>
          <a:p>
            <a:r>
              <a:rPr lang="ru-RU" dirty="0" smtClean="0"/>
              <a:t>Оболочка: </a:t>
            </a:r>
            <a:r>
              <a:rPr lang="ru-RU" dirty="0" err="1" smtClean="0"/>
              <a:t>Cristalline</a:t>
            </a:r>
            <a:r>
              <a:rPr lang="ru-RU" dirty="0" smtClean="0"/>
              <a:t> </a:t>
            </a:r>
            <a:r>
              <a:rPr lang="ru-RU" dirty="0" err="1" smtClean="0"/>
              <a:t>Textured</a:t>
            </a:r>
            <a:r>
              <a:rPr lang="ru-RU" dirty="0" smtClean="0"/>
              <a:t> </a:t>
            </a:r>
            <a:r>
              <a:rPr lang="ru-RU" dirty="0" err="1" smtClean="0"/>
              <a:t>Paragel</a:t>
            </a:r>
            <a:r>
              <a:rPr lang="ru-RU" dirty="0" smtClean="0"/>
              <a:t> 360° </a:t>
            </a:r>
            <a:r>
              <a:rPr lang="ru-RU" dirty="0" err="1" smtClean="0"/>
              <a:t>Barrier</a:t>
            </a:r>
            <a:r>
              <a:rPr lang="ru-RU" dirty="0" smtClean="0"/>
              <a:t> </a:t>
            </a:r>
            <a:r>
              <a:rPr lang="ru-RU" dirty="0" err="1" smtClean="0"/>
              <a:t>Layer</a:t>
            </a:r>
            <a:endParaRPr lang="ru-RU" dirty="0" smtClean="0"/>
          </a:p>
          <a:p>
            <a:pPr>
              <a:buNone/>
            </a:pPr>
            <a:r>
              <a:rPr lang="ru-RU" sz="1600" b="1" dirty="0" smtClean="0"/>
              <a:t>Стоимость </a:t>
            </a:r>
            <a:r>
              <a:rPr lang="ru-RU" sz="1600" b="1" dirty="0" err="1" smtClean="0"/>
              <a:t>имплантов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Polytech</a:t>
            </a:r>
            <a:r>
              <a:rPr lang="ru-RU" sz="1600" b="1" dirty="0" smtClean="0"/>
              <a:t> </a:t>
            </a:r>
            <a:r>
              <a:rPr lang="ru-RU" sz="1600" dirty="0" smtClean="0"/>
              <a:t>составляет порядка </a:t>
            </a:r>
            <a:r>
              <a:rPr lang="ru-RU" sz="1600" b="1" dirty="0" smtClean="0"/>
              <a:t>1400 - 1600 долларов США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5728"/>
            <a:ext cx="5000628" cy="642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285860"/>
            <a:ext cx="7138988" cy="407193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p410-table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14348" y="500042"/>
            <a:ext cx="7929562" cy="578802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en-US" b="1" dirty="0" smtClean="0"/>
              <a:t>ARION (</a:t>
            </a:r>
            <a:r>
              <a:rPr lang="ru-RU" b="1" dirty="0" smtClean="0"/>
              <a:t>Франция)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531352" cy="4495800"/>
          </a:xfrm>
        </p:spPr>
        <p:txBody>
          <a:bodyPr/>
          <a:lstStyle/>
          <a:p>
            <a:r>
              <a:rPr lang="ru-RU" dirty="0" smtClean="0"/>
              <a:t>это изделия, производимые с применением самых современных технологий. Они характеризуются шестислойной оболочкой, которая соединяется с клапаном без применения клея, благодаря чему </a:t>
            </a:r>
            <a:r>
              <a:rPr lang="ru-RU" dirty="0" err="1" smtClean="0"/>
              <a:t>имплант</a:t>
            </a:r>
            <a:r>
              <a:rPr lang="ru-RU" dirty="0" smtClean="0"/>
              <a:t> является единым целым. Для наполнения применяется мягкий силикон, сами изделия могут иметь </a:t>
            </a:r>
            <a:r>
              <a:rPr lang="ru-RU" u="sng" dirty="0" smtClean="0"/>
              <a:t>анатомическую</a:t>
            </a:r>
            <a:r>
              <a:rPr lang="ru-RU" dirty="0" smtClean="0"/>
              <a:t> либо </a:t>
            </a:r>
            <a:r>
              <a:rPr lang="ru-RU" u="sng" dirty="0" smtClean="0"/>
              <a:t>круглую</a:t>
            </a:r>
            <a:r>
              <a:rPr lang="ru-RU" dirty="0" smtClean="0"/>
              <a:t> форму. 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Преимущества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основных преимуществ </a:t>
            </a:r>
            <a:r>
              <a:rPr lang="ru-RU" dirty="0" err="1" smtClean="0"/>
              <a:t>имплантов</a:t>
            </a:r>
            <a:r>
              <a:rPr lang="ru-RU" dirty="0" smtClean="0"/>
              <a:t> </a:t>
            </a:r>
            <a:r>
              <a:rPr lang="ru-RU" b="1" dirty="0" smtClean="0"/>
              <a:t>ARION (Франция) </a:t>
            </a:r>
            <a:r>
              <a:rPr lang="ru-RU" dirty="0" smtClean="0"/>
              <a:t>необходимо отметить следующие:</a:t>
            </a:r>
          </a:p>
          <a:p>
            <a:r>
              <a:rPr lang="ru-RU" dirty="0" smtClean="0"/>
              <a:t>Производитель дает гарантию на всю жизнь;</a:t>
            </a:r>
          </a:p>
          <a:p>
            <a:r>
              <a:rPr lang="ru-RU" dirty="0" smtClean="0"/>
              <a:t>Отличное соотношение качества и цены;</a:t>
            </a:r>
          </a:p>
          <a:p>
            <a:r>
              <a:rPr lang="ru-RU" dirty="0" smtClean="0"/>
              <a:t>Наличие этапа строгой проверки при производстве, что обеспечивает высокое качество;</a:t>
            </a:r>
          </a:p>
          <a:p>
            <a:r>
              <a:rPr lang="ru-RU" dirty="0" smtClean="0"/>
              <a:t>Проницаемость для рентгеновских лучей.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1800" b="1" dirty="0" smtClean="0"/>
              <a:t>Цены на </a:t>
            </a:r>
            <a:r>
              <a:rPr lang="ru-RU" sz="1800" b="1" dirty="0" err="1" smtClean="0"/>
              <a:t>импланты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Arion</a:t>
            </a:r>
            <a:r>
              <a:rPr lang="ru-RU" sz="1800" dirty="0" smtClean="0"/>
              <a:t> </a:t>
            </a:r>
            <a:r>
              <a:rPr lang="ru-RU" sz="1800" dirty="0" err="1" smtClean="0"/>
              <a:t>на</a:t>
            </a:r>
            <a:r>
              <a:rPr lang="ru-RU" sz="1800" dirty="0" smtClean="0"/>
              <a:t> сегодняшний день - одни из самых высоких на рынке. Стоимость пары </a:t>
            </a:r>
            <a:r>
              <a:rPr lang="ru-RU" sz="1800" dirty="0" err="1" smtClean="0"/>
              <a:t>имплантов</a:t>
            </a:r>
            <a:r>
              <a:rPr lang="ru-RU" sz="1800" dirty="0" smtClean="0"/>
              <a:t> может составлять от </a:t>
            </a:r>
            <a:r>
              <a:rPr lang="ru-RU" sz="1800" b="1" dirty="0" smtClean="0"/>
              <a:t>1 700 до 2 300 долларов США.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6385284_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77381" y="357166"/>
            <a:ext cx="6858048" cy="592856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Импланты</a:t>
            </a:r>
            <a:r>
              <a:rPr lang="ru-RU" b="1" dirty="0" smtClean="0"/>
              <a:t> </a:t>
            </a:r>
            <a:r>
              <a:rPr lang="en-US" b="1" dirty="0" err="1" smtClean="0"/>
              <a:t>Ceroform</a:t>
            </a:r>
            <a:r>
              <a:rPr lang="en-US" b="1" dirty="0" smtClean="0"/>
              <a:t> (</a:t>
            </a:r>
            <a:r>
              <a:rPr lang="ru-RU" b="1" dirty="0" smtClean="0"/>
              <a:t>Франция) 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8291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Использование в качестве материала для наполнения геля с памятью формы;</a:t>
            </a:r>
          </a:p>
          <a:p>
            <a:r>
              <a:rPr lang="ru-RU" dirty="0" smtClean="0"/>
              <a:t>Наличие безопасной и эффективной оболочки;</a:t>
            </a:r>
          </a:p>
          <a:p>
            <a:r>
              <a:rPr lang="ru-RU" dirty="0" smtClean="0"/>
              <a:t>18-слойную защитную оболочку;</a:t>
            </a:r>
          </a:p>
          <a:p>
            <a:r>
              <a:rPr lang="ru-RU" dirty="0" smtClean="0"/>
              <a:t>Наличие встроенного клапана;</a:t>
            </a:r>
          </a:p>
          <a:p>
            <a:r>
              <a:rPr lang="ru-RU" dirty="0" smtClean="0"/>
              <a:t>Присвоению каждому грудному </a:t>
            </a:r>
            <a:r>
              <a:rPr lang="ru-RU" dirty="0" err="1" smtClean="0"/>
              <a:t>импланту</a:t>
            </a:r>
            <a:r>
              <a:rPr lang="ru-RU" dirty="0" smtClean="0"/>
              <a:t> идентификационного номера;</a:t>
            </a:r>
          </a:p>
          <a:p>
            <a:r>
              <a:rPr lang="ru-RU" b="1" dirty="0" smtClean="0"/>
              <a:t>Одинаковая стоимость</a:t>
            </a:r>
            <a:r>
              <a:rPr lang="ru-RU" dirty="0" smtClean="0"/>
              <a:t> на изделия круглой и анатомической формы;</a:t>
            </a:r>
          </a:p>
          <a:p>
            <a:r>
              <a:rPr lang="ru-RU" dirty="0" smtClean="0"/>
              <a:t>Гарантия от производителя на всю жизнь.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32317_021942297095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44" y="500042"/>
            <a:ext cx="8628958" cy="5786478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Mentor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Компания </a:t>
            </a:r>
            <a:r>
              <a:rPr lang="ru-RU" dirty="0" err="1" smtClean="0"/>
              <a:t>Mentor</a:t>
            </a:r>
            <a:r>
              <a:rPr lang="ru-RU" dirty="0" smtClean="0"/>
              <a:t> имеет серьезную опытную и научную базу. Это позволяет ей входить в пятерку основных изготовителей силиконовых </a:t>
            </a:r>
            <a:r>
              <a:rPr lang="ru-RU" dirty="0" err="1" smtClean="0"/>
              <a:t>имплантов</a:t>
            </a:r>
            <a:r>
              <a:rPr lang="ru-RU" dirty="0" smtClean="0"/>
              <a:t>. Ежегодно линейка продукции расширяется, улучшается качество, собственные лаборатории внедряют в производство новейшие разработки.</a:t>
            </a:r>
          </a:p>
          <a:p>
            <a:pPr fontAlgn="base"/>
            <a:r>
              <a:rPr lang="ru-RU" dirty="0" smtClean="0"/>
              <a:t>После того, как протезирование груди приобрело поистине глобальный размах, международные организации, государственные органы каждого государства были вынуждены не допустить использование некачественных </a:t>
            </a:r>
            <a:r>
              <a:rPr lang="ru-RU" dirty="0" err="1" smtClean="0"/>
              <a:t>имплантов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Ради здоровья женщин стали вводиться строжайшие требования, нормы безопасности, которые регламентировали производство. Предъявленные нормативы стали настолько строгими, что буквально соответствовать им стало довольно трудно.</a:t>
            </a:r>
          </a:p>
          <a:p>
            <a:pPr fontAlgn="base"/>
            <a:r>
              <a:rPr lang="ru-RU" dirty="0" err="1" smtClean="0"/>
              <a:t>Mentor</a:t>
            </a:r>
            <a:r>
              <a:rPr lang="ru-RU" dirty="0" smtClean="0"/>
              <a:t> </a:t>
            </a:r>
            <a:r>
              <a:rPr lang="ru-RU" dirty="0" err="1" smtClean="0"/>
              <a:t>Corporation</a:t>
            </a:r>
            <a:r>
              <a:rPr lang="ru-RU" dirty="0" smtClean="0"/>
              <a:t> – одна из первых компаний, сертифицировала грудные вставки в соответствии с заявленными стандартами. Ее продукция отвечает всем стандартам и нормам, которые были приняты в тех странах, где применяют ее изделия.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Использование </a:t>
            </a:r>
            <a:r>
              <a:rPr lang="ru-RU" dirty="0" err="1" smtClean="0"/>
              <a:t>имплантов</a:t>
            </a:r>
            <a:r>
              <a:rPr lang="ru-RU" dirty="0" smtClean="0"/>
              <a:t> применяется для эстетической коррекции, а также для реконструкции молочных желез после хирургического вмешательства. Возникновение после операций </a:t>
            </a:r>
            <a:r>
              <a:rPr lang="ru-RU" dirty="0" err="1" smtClean="0">
                <a:hlinkClick r:id="rId2"/>
              </a:rPr>
              <a:t>капсулярной</a:t>
            </a:r>
            <a:r>
              <a:rPr lang="ru-RU" dirty="0" smtClean="0">
                <a:hlinkClick r:id="rId2"/>
              </a:rPr>
              <a:t> контрактуры</a:t>
            </a:r>
            <a:r>
              <a:rPr lang="ru-RU" dirty="0" smtClean="0"/>
              <a:t> стало проблемой для пластической хирургии. Компания «Ментор» – единственный производитель, который смог свести риск развития контрактуры к минимуму, а вероятность 1,1 % считается лучшей в мире.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planty_Mentor_1-958x527-e152811189750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453497" cy="50720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429684" cy="631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3108" y="0"/>
            <a:ext cx="4714875" cy="66722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dirty="0" smtClean="0"/>
              <a:t>Ассортимент, представленный огромным количеством форм и размеров, дает возможность удовлетворить любые запросы, учесть особенности фигуры женщины. В лабораториях корпорации, ученые добиваются улучшения текстурного покрытия вставок. При закреплении протеза, вокруг </a:t>
            </a:r>
            <a:r>
              <a:rPr lang="ru-RU" dirty="0" err="1" smtClean="0"/>
              <a:t>импланта</a:t>
            </a:r>
            <a:r>
              <a:rPr lang="ru-RU" dirty="0" smtClean="0"/>
              <a:t> образуется фиброзная ткань. Это происходит в результате сращивания искусственной и живой ткани.</a:t>
            </a:r>
          </a:p>
          <a:p>
            <a:pPr fontAlgn="base"/>
            <a:r>
              <a:rPr lang="ru-RU" dirty="0" smtClean="0"/>
              <a:t>Чтобы процесс проходил без осложнений и не образовывались уплотнения, силиконовая поверхность должна иметь специальный рисунок. Применение </a:t>
            </a:r>
            <a:r>
              <a:rPr lang="ru-RU" dirty="0" err="1" smtClean="0"/>
              <a:t>текстурированной</a:t>
            </a:r>
            <a:r>
              <a:rPr lang="ru-RU" dirty="0" smtClean="0"/>
              <a:t> поверхности у протеза помогает им лучше крепиться, снижает возможность образования контрактуры.</a:t>
            </a:r>
          </a:p>
          <a:p>
            <a:pPr fontAlgn="base"/>
            <a:r>
              <a:rPr lang="ru-RU" dirty="0" smtClean="0"/>
              <a:t>Большое значение компания уделяет качеству наполнения своих изделий, так как это позволяет сделать упругость груди естественной. В 1985 году был специально разработан новый вид наполнителя, который назвали «</a:t>
            </a:r>
            <a:r>
              <a:rPr lang="ru-RU" dirty="0" err="1" smtClean="0"/>
              <a:t>Memory</a:t>
            </a:r>
            <a:r>
              <a:rPr lang="ru-RU" dirty="0" smtClean="0"/>
              <a:t> </a:t>
            </a:r>
            <a:r>
              <a:rPr lang="ru-RU" dirty="0" err="1" smtClean="0"/>
              <a:t>Gel</a:t>
            </a:r>
            <a:r>
              <a:rPr lang="ru-RU" dirty="0" smtClean="0"/>
              <a:t>». Структура его очень вязкая, но при этом плотная, однородная. Новая модификация отвечает наиболее важным задачам, стоящим перед пластической хирургией:</a:t>
            </a:r>
          </a:p>
          <a:p>
            <a:pPr fontAlgn="base"/>
            <a:r>
              <a:rPr lang="ru-RU" dirty="0" smtClean="0"/>
              <a:t>гель прекрасно «копирует» естественную упругость женской груди;</a:t>
            </a:r>
          </a:p>
          <a:p>
            <a:pPr fontAlgn="base"/>
            <a:r>
              <a:rPr lang="ru-RU" dirty="0" smtClean="0"/>
              <a:t>совершенно безопасен;</a:t>
            </a:r>
          </a:p>
          <a:p>
            <a:pPr fontAlgn="base"/>
            <a:r>
              <a:rPr lang="ru-RU" dirty="0" smtClean="0"/>
              <a:t>обеспечивает эстетический результат.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412156295_rec-impl-2-e1528113122238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785794"/>
            <a:ext cx="7581900" cy="51435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90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Отличительные особенности </a:t>
            </a:r>
            <a:r>
              <a:rPr lang="ru-RU" sz="2800" b="1" dirty="0" err="1" smtClean="0"/>
              <a:t>эндопротезов</a:t>
            </a:r>
            <a:r>
              <a:rPr lang="ru-RU" sz="2800" b="1" dirty="0" smtClean="0"/>
              <a:t> </a:t>
            </a:r>
            <a:r>
              <a:rPr lang="en-US" sz="2800" b="1" dirty="0" smtClean="0"/>
              <a:t>Mentor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Даже при очень небольшом разрезе </a:t>
            </a:r>
            <a:r>
              <a:rPr lang="ru-RU" dirty="0" err="1" smtClean="0"/>
              <a:t>эндопротез</a:t>
            </a:r>
            <a:r>
              <a:rPr lang="ru-RU" dirty="0" smtClean="0"/>
              <a:t> устанавливается достаточно легко. Мягкость оболочки обеспечивает ее уникальную податливость.</a:t>
            </a:r>
          </a:p>
          <a:p>
            <a:pPr fontAlgn="base"/>
            <a:r>
              <a:rPr lang="ru-RU" dirty="0" smtClean="0"/>
              <a:t>Специальный слой, препятствует повреждению капсулы, а также проникновению содержимого в близлежащие ткани.</a:t>
            </a:r>
          </a:p>
          <a:p>
            <a:pPr fontAlgn="base"/>
            <a:r>
              <a:rPr lang="ru-RU" dirty="0" smtClean="0"/>
              <a:t>Запатентованный наполнитель обладает различным уровнем </a:t>
            </a:r>
            <a:r>
              <a:rPr lang="ru-RU" dirty="0" err="1" smtClean="0"/>
              <a:t>когезивности</a:t>
            </a:r>
            <a:r>
              <a:rPr lang="ru-RU" dirty="0" smtClean="0"/>
              <a:t>. Он мгновенно восстанавливается в очертаниях прежней формы, если имело место механическое воздействие.</a:t>
            </a:r>
          </a:p>
          <a:p>
            <a:pPr fontAlgn="base"/>
            <a:r>
              <a:rPr lang="ru-RU" dirty="0" smtClean="0"/>
              <a:t>Пациенткам с нормальным сложением лучше всего применять круглую форму больших размеров.</a:t>
            </a:r>
          </a:p>
          <a:p>
            <a:pPr fontAlgn="base"/>
            <a:r>
              <a:rPr lang="ru-RU" dirty="0" err="1" smtClean="0"/>
              <a:t>Каплевидные</a:t>
            </a:r>
            <a:r>
              <a:rPr lang="ru-RU" dirty="0" smtClean="0"/>
              <a:t> протезы от </a:t>
            </a:r>
            <a:r>
              <a:rPr lang="ru-RU" dirty="0" err="1" smtClean="0"/>
              <a:t>Mentor</a:t>
            </a:r>
            <a:r>
              <a:rPr lang="ru-RU" dirty="0" smtClean="0"/>
              <a:t> точными, естественными линиями изгибов отличаются от продукции других брендов.</a:t>
            </a:r>
          </a:p>
          <a:p>
            <a:pPr fontAlgn="base"/>
            <a:r>
              <a:rPr lang="ru-RU" dirty="0" smtClean="0"/>
              <a:t>Компания дает пожизненные гарантии на все свои изделия. Они обязуются заменить капсулу, если произойдет ее разрыв или она будет повреждена.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9001156" cy="9906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Отличительные особенности </a:t>
            </a:r>
            <a:r>
              <a:rPr lang="ru-RU" sz="2800" b="1" dirty="0" err="1" smtClean="0"/>
              <a:t>эндопротезов</a:t>
            </a:r>
            <a:r>
              <a:rPr lang="ru-RU" sz="2800" b="1" dirty="0" smtClean="0"/>
              <a:t> </a:t>
            </a:r>
            <a:r>
              <a:rPr lang="en-US" sz="2800" b="1" dirty="0" smtClean="0"/>
              <a:t>Mentor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ru-RU" dirty="0" smtClean="0"/>
              <a:t>Все </a:t>
            </a:r>
            <a:r>
              <a:rPr lang="ru-RU" dirty="0" err="1" smtClean="0"/>
              <a:t>эндопротезы</a:t>
            </a:r>
            <a:r>
              <a:rPr lang="ru-RU" dirty="0" smtClean="0"/>
              <a:t> выполняются с учетом тысячи тонкостей, которые свойственны формам женского тела. Дизайнеры концерна стараются сделать так, чтобы женский бюст после пластической операции выглядел естественно, реалистично.</a:t>
            </a:r>
          </a:p>
          <a:p>
            <a:pPr fontAlgn="base"/>
            <a:r>
              <a:rPr lang="ru-RU" dirty="0" smtClean="0"/>
              <a:t>На заводах установлено высокотехнологичное автоматичное оборудование, которое контролируется точнейшей электроникой. Поэтому только на заводах </a:t>
            </a:r>
            <a:r>
              <a:rPr lang="ru-RU" dirty="0" err="1" smtClean="0"/>
              <a:t>Mentor</a:t>
            </a:r>
            <a:r>
              <a:rPr lang="ru-RU" dirty="0" smtClean="0"/>
              <a:t> разработана уникальная в мире установка, на которой изготавливаются </a:t>
            </a:r>
            <a:r>
              <a:rPr lang="ru-RU" dirty="0" err="1" smtClean="0"/>
              <a:t>импланты</a:t>
            </a:r>
            <a:r>
              <a:rPr lang="ru-RU" dirty="0" smtClean="0"/>
              <a:t> Ментор абсолютно одинаковой формы. Такое преимущество просто неоценимо.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50x636xtablitsa.jpg.pagespeed.ic.edgbczrHII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42910" y="0"/>
            <a:ext cx="8072438" cy="684847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otiva.pn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2847975"/>
            <a:ext cx="6945313" cy="401002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</a:t>
            </a:r>
            <a:r>
              <a:rPr lang="ru-RU" dirty="0" smtClean="0"/>
              <a:t> 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Уникальностью грудных </a:t>
            </a:r>
            <a:r>
              <a:rPr lang="ru-RU" dirty="0" err="1" smtClean="0"/>
              <a:t>имплантов</a:t>
            </a:r>
            <a:r>
              <a:rPr lang="ru-RU" dirty="0" smtClean="0"/>
              <a:t> Мотива является их гибкость. Благодаря сочетанию </a:t>
            </a:r>
            <a:r>
              <a:rPr lang="ru-RU" dirty="0" err="1" smtClean="0"/>
              <a:t>эластометра</a:t>
            </a:r>
            <a:r>
              <a:rPr lang="ru-RU" dirty="0" smtClean="0"/>
              <a:t> и реологических функций, гель в грудных </a:t>
            </a:r>
            <a:r>
              <a:rPr lang="ru-RU" dirty="0" err="1" smtClean="0"/>
              <a:t>имплантах</a:t>
            </a:r>
            <a:r>
              <a:rPr lang="ru-RU" dirty="0" smtClean="0"/>
              <a:t> имеет возможность перемещаться и принимать форму от круглых до </a:t>
            </a:r>
            <a:r>
              <a:rPr lang="ru-RU" dirty="0" err="1" smtClean="0"/>
              <a:t>каплевидных</a:t>
            </a:r>
            <a:r>
              <a:rPr lang="ru-RU" dirty="0" smtClean="0"/>
              <a:t> в зависимости от положения тела.</a:t>
            </a:r>
          </a:p>
          <a:p>
            <a:r>
              <a:rPr lang="ru-RU" dirty="0" smtClean="0"/>
              <a:t>Это позволяет получить форму и текстуру максимально напоминающую форму настоящей груди. Ведь в положении стоя они принимают </a:t>
            </a:r>
            <a:r>
              <a:rPr lang="ru-RU" dirty="0" err="1" smtClean="0"/>
              <a:t>каплевидную</a:t>
            </a:r>
            <a:r>
              <a:rPr lang="ru-RU" dirty="0" smtClean="0"/>
              <a:t> форму, а в положении лежа - круглую.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нджин структура имплантов мотива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714375"/>
            <a:ext cx="7974013" cy="535781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Важнейшая особенность поверхностного слоя – это его шероховатость. Ранее для достижения нужной структурности слоя использовали такие чужеродные материалы, как соль и сахар. Ученый из Манчестерского университета, д-р </a:t>
            </a:r>
            <a:r>
              <a:rPr lang="ru-RU" dirty="0" err="1" smtClean="0"/>
              <a:t>Байат</a:t>
            </a:r>
            <a:r>
              <a:rPr lang="ru-RU" dirty="0" smtClean="0"/>
              <a:t> в сотрудничестве с </a:t>
            </a:r>
            <a:r>
              <a:rPr lang="ru-RU" dirty="0" err="1" smtClean="0"/>
              <a:t>Motiva</a:t>
            </a:r>
            <a:r>
              <a:rPr lang="ru-RU" dirty="0" smtClean="0"/>
              <a:t> разработал особую </a:t>
            </a:r>
            <a:r>
              <a:rPr lang="ru-RU" dirty="0" err="1" smtClean="0"/>
              <a:t>нанотехнологию</a:t>
            </a:r>
            <a:r>
              <a:rPr lang="ru-RU" dirty="0" smtClean="0"/>
              <a:t> для создания биологически оптимальной структуры поверхности. Обработанные с помощью новой технологии имплантаты уменьшают риск формирования капсулы.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561975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Особенностью </a:t>
            </a:r>
            <a:r>
              <a:rPr lang="ru-RU" dirty="0" err="1" smtClean="0"/>
              <a:t>Motiva</a:t>
            </a:r>
            <a:r>
              <a:rPr lang="ru-RU" dirty="0" smtClean="0"/>
              <a:t> имплантатов также является их форма. Наиболее популярными являются имплантаты анатомической формы, но при их использовании всегда остается риск деформации после установки – даже если имплантат слегка сместится под кожей, форма уже будет нарушена. </a:t>
            </a:r>
            <a:r>
              <a:rPr lang="ru-RU" dirty="0" err="1" smtClean="0"/>
              <a:t>Motiva</a:t>
            </a:r>
            <a:r>
              <a:rPr lang="ru-RU" dirty="0" smtClean="0"/>
              <a:t> использует эргономические имплантаты круглой формы, которые меняют свою форму после установки в зависимости от положения тела. Как и у естественной груди, в положении лежа наивысшая точка будет в центре, в положении стоя – эта точка сместится ниже.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повышения уровня безопасности эксплуатации </a:t>
            </a:r>
            <a:r>
              <a:rPr lang="ru-RU" dirty="0" err="1" smtClean="0"/>
              <a:t>Motiva</a:t>
            </a:r>
            <a:r>
              <a:rPr lang="ru-RU" dirty="0" smtClean="0"/>
              <a:t> первая в мире начала использовать т.н. </a:t>
            </a:r>
            <a:r>
              <a:rPr lang="ru-RU" dirty="0" err="1" smtClean="0"/>
              <a:t>дигитальный</a:t>
            </a:r>
            <a:r>
              <a:rPr lang="ru-RU" dirty="0" smtClean="0"/>
              <a:t> паспорт. Имплантат можно установить с микрочипом (Q </a:t>
            </a:r>
            <a:r>
              <a:rPr lang="ru-RU" dirty="0" err="1" smtClean="0"/>
              <a:t>Inside</a:t>
            </a:r>
            <a:r>
              <a:rPr lang="ru-RU" dirty="0" smtClean="0"/>
              <a:t>), при сканировании которого, открывается доступ к технической и гарантийной документации. Для пациента это гарантия удобства и безопасности, так как вся информация остается в сохранности и доступна </a:t>
            </a:r>
            <a:r>
              <a:rPr lang="ru-RU" dirty="0" err="1" smtClean="0"/>
              <a:t>дигитально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На имплантаты с маркировкой Q </a:t>
            </a:r>
            <a:r>
              <a:rPr lang="ru-RU" dirty="0" err="1" smtClean="0"/>
              <a:t>Inside</a:t>
            </a:r>
            <a:r>
              <a:rPr lang="ru-RU" dirty="0" smtClean="0"/>
              <a:t> автоматически распространяется гарантия до 10 лет на все осложнения, включая формирование капсулы (3я и 4ая ступень по шкале </a:t>
            </a:r>
            <a:r>
              <a:rPr lang="ru-RU" dirty="0" err="1" smtClean="0"/>
              <a:t>Бэйкера</a:t>
            </a:r>
            <a:r>
              <a:rPr lang="ru-RU" dirty="0" smtClean="0"/>
              <a:t>). Впервые, гарантии предоставляет третья сторона – страховая фирма </a:t>
            </a:r>
            <a:r>
              <a:rPr lang="ru-RU" dirty="0" err="1" smtClean="0"/>
              <a:t>Lloyds</a:t>
            </a:r>
            <a:r>
              <a:rPr lang="ru-RU" dirty="0" smtClean="0"/>
              <a:t>. Это означает, что пациент будет застрахован, даже если фирма-производитель исчезнет с рынка (как в случае с PIP).</a:t>
            </a:r>
          </a:p>
          <a:p>
            <a:pPr fontAlgn="base"/>
            <a:r>
              <a:rPr lang="ru-RU" dirty="0" smtClean="0"/>
              <a:t>Материалы, используемые </a:t>
            </a:r>
            <a:r>
              <a:rPr lang="ru-RU" dirty="0" err="1" smtClean="0"/>
              <a:t>Motiva</a:t>
            </a:r>
            <a:r>
              <a:rPr lang="ru-RU" dirty="0" smtClean="0"/>
              <a:t> при производстве имплантатов, одобрены профсоюзами всех без исключения стран Европы и Америки (FDA). О высоких стандартах и качестве говорит и то, что начиная с 2015 года контроль завода и производства будет осуществлять FDA.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нджин размеры импланта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785786" y="500042"/>
            <a:ext cx="7572375" cy="6176963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эндопротезов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3116"/>
            <a:ext cx="8715436" cy="328614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err="1" smtClean="0"/>
              <a:t>Биосовместимость</a:t>
            </a:r>
            <a:r>
              <a:rPr lang="ru-RU" dirty="0" smtClean="0"/>
              <a:t> и стерильность – современные </a:t>
            </a:r>
            <a:r>
              <a:rPr lang="ru-RU" dirty="0" err="1" smtClean="0"/>
              <a:t>импланты</a:t>
            </a:r>
            <a:r>
              <a:rPr lang="ru-RU" dirty="0" smtClean="0"/>
              <a:t> гарантируют минимум риска отторжения их организмом и не провоцируют воспаления.</a:t>
            </a:r>
          </a:p>
          <a:p>
            <a:pPr fontAlgn="base"/>
            <a:r>
              <a:rPr lang="ru-RU" dirty="0" smtClean="0"/>
              <a:t>Имитация натуральной груди – протез точно повторяет форму груди до операции как визуально, так и тактильно.</a:t>
            </a:r>
          </a:p>
          <a:p>
            <a:pPr fontAlgn="base"/>
            <a:r>
              <a:rPr lang="ru-RU" dirty="0" smtClean="0"/>
              <a:t>Безопасность наполнителя – солевой тип, который безвреден для организма, а </a:t>
            </a:r>
            <a:r>
              <a:rPr lang="ru-RU" dirty="0" err="1" smtClean="0"/>
              <a:t>когезивный</a:t>
            </a:r>
            <a:r>
              <a:rPr lang="ru-RU" dirty="0" smtClean="0"/>
              <a:t> гель даже при повреждении протеза не транспортируется в организм.</a:t>
            </a:r>
          </a:p>
          <a:p>
            <a:pPr fontAlgn="base"/>
            <a:r>
              <a:rPr lang="ru-RU" dirty="0" smtClean="0"/>
              <a:t>Низкая частота разрыва – это может произойти исключительно по причине сильного </a:t>
            </a:r>
            <a:r>
              <a:rPr lang="ru-RU" dirty="0" err="1" smtClean="0"/>
              <a:t>травмирования</a:t>
            </a:r>
            <a:r>
              <a:rPr lang="ru-RU" dirty="0" smtClean="0"/>
              <a:t> либо удара.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подобрать имплантат. Разметки на грудной клетке. Типы телосложения.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названия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643306" y="428604"/>
            <a:ext cx="5102671" cy="2857496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телосложения:</a:t>
            </a:r>
            <a:endParaRPr lang="ru-RU" dirty="0"/>
          </a:p>
        </p:txBody>
      </p:sp>
      <p:pic>
        <p:nvPicPr>
          <p:cNvPr id="4" name="Содержимое 3" descr="image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643050"/>
            <a:ext cx="8089932" cy="4000516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доступов. Преимущества и недостатки. Виды карманов при установке имплантатов. Преимущества и недостатки при разных доступах.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-16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785937"/>
            <a:ext cx="8875713" cy="50720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427933" cy="581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8765776" cy="4914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1. Материал и наполнитель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Имплантаты груди бывают силиконовые и солевые.</a:t>
            </a:r>
          </a:p>
          <a:p>
            <a:r>
              <a:rPr lang="ru-RU" dirty="0" smtClean="0"/>
              <a:t>Силикон - идеальный материал для </a:t>
            </a:r>
            <a:r>
              <a:rPr lang="ru-RU" dirty="0" err="1" smtClean="0"/>
              <a:t>эндопротезов</a:t>
            </a:r>
            <a:r>
              <a:rPr lang="ru-RU" dirty="0" smtClean="0"/>
              <a:t>. Он упруг, эластичен, по тактильным ощущениям напоминает ткани человеческого тела. Силиконовые имплантаты прошли длинный путь совершенствования. Сегодня они практически неуязвимы и долговечны, универсальны для любых типов фигур. Наполняются такие </a:t>
            </a:r>
            <a:r>
              <a:rPr lang="ru-RU" dirty="0" err="1" smtClean="0"/>
              <a:t>эндопротезы</a:t>
            </a:r>
            <a:r>
              <a:rPr lang="ru-RU" dirty="0" smtClean="0"/>
              <a:t> </a:t>
            </a:r>
            <a:r>
              <a:rPr lang="ru-RU" dirty="0" err="1" smtClean="0"/>
              <a:t>когезивным</a:t>
            </a:r>
            <a:r>
              <a:rPr lang="ru-RU" dirty="0" smtClean="0"/>
              <a:t> (плотным) гелем, который прочно держит форму и не вытекает в случае повреждения имплантата.</a:t>
            </a:r>
          </a:p>
          <a:p>
            <a:r>
              <a:rPr lang="ru-RU" dirty="0" smtClean="0"/>
              <a:t>Наполнителем солевых имплантатов является безвредный физиологический раствор. Такие </a:t>
            </a:r>
            <a:r>
              <a:rPr lang="ru-RU" dirty="0" err="1" smtClean="0"/>
              <a:t>эндопротезы</a:t>
            </a:r>
            <a:r>
              <a:rPr lang="ru-RU" dirty="0" smtClean="0"/>
              <a:t> подходят для достаточно больших размеров груди. При их установке делаются небольшие разрезы: имплантат наполняется раствором не сразу, а только после установки. Они привлекательны по цене, но проигрывают в весовой категории силиконовым собратьям (солевые протезы более тяжелые) и не подходят миниатюрным женщинам с небольшой грудью (имплантат может быть виден под кожей).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Материал и наполнитель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Содержимое 3" descr="vidy-napolnitele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715304" cy="47159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2. Форма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Грудные </a:t>
            </a:r>
            <a:r>
              <a:rPr lang="ru-RU" dirty="0" err="1" smtClean="0"/>
              <a:t>эндопротезы</a:t>
            </a:r>
            <a:r>
              <a:rPr lang="ru-RU" dirty="0" smtClean="0"/>
              <a:t> бывают округлой формы и </a:t>
            </a:r>
            <a:r>
              <a:rPr lang="ru-RU" dirty="0" err="1" smtClean="0"/>
              <a:t>каплевидной</a:t>
            </a:r>
            <a:r>
              <a:rPr lang="ru-RU" dirty="0" smtClean="0"/>
              <a:t>. Форма капли соответствует анатомическому строению груди, и поэтому такие </a:t>
            </a:r>
            <a:r>
              <a:rPr lang="ru-RU" dirty="0" err="1" smtClean="0"/>
              <a:t>импланты</a:t>
            </a:r>
            <a:r>
              <a:rPr lang="ru-RU" dirty="0" smtClean="0"/>
              <a:t> более гармоничны и естественны. Но стоимость данных </a:t>
            </a:r>
            <a:r>
              <a:rPr lang="ru-RU" dirty="0" err="1" smtClean="0"/>
              <a:t>эндопротезов</a:t>
            </a:r>
            <a:r>
              <a:rPr lang="ru-RU" dirty="0" smtClean="0"/>
              <a:t> является чуть более высокой.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</TotalTime>
  <Words>1502</Words>
  <Application>Microsoft Office PowerPoint</Application>
  <PresentationFormat>Экран (4:3)</PresentationFormat>
  <Paragraphs>107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Обычная</vt:lpstr>
      <vt:lpstr>Виды имплантатов. Преимущества. Возможный выбор. Классификация.</vt:lpstr>
      <vt:lpstr>Слайд 2</vt:lpstr>
      <vt:lpstr>Слайд 3</vt:lpstr>
      <vt:lpstr>Слайд 4</vt:lpstr>
      <vt:lpstr>Слайд 5</vt:lpstr>
      <vt:lpstr>Слайд 6</vt:lpstr>
      <vt:lpstr>1. Материал и наполнитель:</vt:lpstr>
      <vt:lpstr> Материал и наполнитель:</vt:lpstr>
      <vt:lpstr>2. Форма</vt:lpstr>
      <vt:lpstr>Форма</vt:lpstr>
      <vt:lpstr>Слайд 11</vt:lpstr>
      <vt:lpstr>3. Поверхность</vt:lpstr>
      <vt:lpstr>Основные производители</vt:lpstr>
      <vt:lpstr>Allergan/McGhan </vt:lpstr>
      <vt:lpstr>Слайд 15</vt:lpstr>
      <vt:lpstr>Импланты Natrelle (США) от компании Allergan</vt:lpstr>
      <vt:lpstr>Из главных преимуществ Natrelle: </vt:lpstr>
      <vt:lpstr>Импланты Eurosilicon</vt:lpstr>
      <vt:lpstr>Особенности Матрицы Eurosilicone </vt:lpstr>
      <vt:lpstr>Слайд 20</vt:lpstr>
      <vt:lpstr>Слайд 21</vt:lpstr>
      <vt:lpstr>Импланты ARION (Франция)</vt:lpstr>
      <vt:lpstr>Преимущества </vt:lpstr>
      <vt:lpstr>Слайд 24</vt:lpstr>
      <vt:lpstr>Импланты Ceroform (Франция) +</vt:lpstr>
      <vt:lpstr>Слайд 26</vt:lpstr>
      <vt:lpstr>Mentor:</vt:lpstr>
      <vt:lpstr>+</vt:lpstr>
      <vt:lpstr>Слайд 29</vt:lpstr>
      <vt:lpstr>Слайд 30</vt:lpstr>
      <vt:lpstr>М</vt:lpstr>
      <vt:lpstr>Слайд 32</vt:lpstr>
      <vt:lpstr>Отличительные особенности эндопротезов Mentor </vt:lpstr>
      <vt:lpstr>Отличительные особенности эндопротезов Mentor </vt:lpstr>
      <vt:lpstr>Слайд 35</vt:lpstr>
      <vt:lpstr>Слайд 36</vt:lpstr>
      <vt:lpstr>Motiva ?</vt:lpstr>
      <vt:lpstr>Слайд 38</vt:lpstr>
      <vt:lpstr>+</vt:lpstr>
      <vt:lpstr>+</vt:lpstr>
      <vt:lpstr>+</vt:lpstr>
      <vt:lpstr>+</vt:lpstr>
      <vt:lpstr>Слайд 43</vt:lpstr>
      <vt:lpstr>Преимущества эндопротезов: </vt:lpstr>
      <vt:lpstr>Как подобрать имплантат. Разметки на грудной клетке. Типы телосложения.</vt:lpstr>
      <vt:lpstr>Слайд 46</vt:lpstr>
      <vt:lpstr>Типы телосложения:</vt:lpstr>
      <vt:lpstr>Виды доступов. Преимущества и недостатки. Виды карманов при установке имплантатов. Преимущества и недостатки при разных доступах. 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</dc:creator>
  <cp:lastModifiedBy>Антон</cp:lastModifiedBy>
  <cp:revision>13</cp:revision>
  <dcterms:created xsi:type="dcterms:W3CDTF">2018-09-25T01:58:38Z</dcterms:created>
  <dcterms:modified xsi:type="dcterms:W3CDTF">2018-11-12T06:54:12Z</dcterms:modified>
</cp:coreProperties>
</file>