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65" r:id="rId3"/>
    <p:sldId id="263" r:id="rId4"/>
    <p:sldId id="261" r:id="rId5"/>
    <p:sldId id="262" r:id="rId6"/>
    <p:sldId id="257" r:id="rId7"/>
    <p:sldId id="258" r:id="rId8"/>
    <p:sldId id="274" r:id="rId9"/>
    <p:sldId id="259" r:id="rId10"/>
    <p:sldId id="260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1" autoAdjust="0"/>
    <p:restoredTop sz="94712" autoAdjust="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6F99-7FCC-4363-917E-5895BB7AA733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7AA49D-0C80-4024-83FF-B7D10A7F3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12FA-443F-48AC-8D92-E23DDE659889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DCF2D-D0CC-474D-84FB-58D0CD506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ED97F-08E7-4E82-84D4-51B2643D3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26F4B-71B1-4498-876F-470CB8A84388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686EA-C18F-4D68-9D2F-DB4A3F605FB1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C6ACF-F324-42AB-B325-B09988366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39BFD-58E0-411A-8AF9-A447199EBA47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859AEAF-A6EB-458D-B4C5-4E0CAE1D4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77EC1-04E7-4C18-B419-99D47144ADF8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998AB-3B09-4742-939E-D925B570C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71CA-9C23-4611-BBCE-E9AEF8AEE875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4E638C1-023D-45DB-9E50-60473190E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B7D2D-CC70-4CEB-88C4-08D1915053AC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7BA43-EA60-4336-9F70-CBD00308B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9441-E923-4A48-88FF-1A48A088CC22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7A5529-A985-45F0-8F57-A8854697B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297CA83-5261-4611-9DE5-AEB44C977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A0771-59F6-4AAD-9E83-EC6FFD9EF22C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71BA-BD89-4D4B-8874-FEB14DA5F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A9895-5BAB-440D-812A-BC51BE56F07F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6276EDC-70B4-4D7B-8C92-AEFE939421D0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6A7DDB-3DB3-439C-895E-BB9BA1E90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smtClean="0"/>
              <a:t>Острый панкреатит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/>
            <a:r>
              <a:rPr lang="ru-RU" dirty="0" smtClean="0"/>
              <a:t>Выполнил:</a:t>
            </a:r>
          </a:p>
          <a:p>
            <a:pPr marR="0"/>
            <a:r>
              <a:rPr lang="ru-RU" dirty="0" smtClean="0"/>
              <a:t>Ординатор </a:t>
            </a:r>
            <a:r>
              <a:rPr lang="ru-RU" sz="1800" dirty="0" smtClean="0"/>
              <a:t>1</a:t>
            </a:r>
            <a:r>
              <a:rPr lang="ru-RU" dirty="0" smtClean="0"/>
              <a:t> </a:t>
            </a:r>
            <a:r>
              <a:rPr lang="ru-RU" dirty="0" smtClean="0"/>
              <a:t>года </a:t>
            </a:r>
          </a:p>
          <a:p>
            <a:pPr marR="0"/>
            <a:r>
              <a:rPr lang="ru-RU" dirty="0" err="1" smtClean="0"/>
              <a:t>Хамдамов</a:t>
            </a:r>
            <a:r>
              <a:rPr lang="ru-RU" dirty="0" smtClean="0"/>
              <a:t> </a:t>
            </a:r>
            <a:r>
              <a:rPr lang="ru-RU" dirty="0" err="1" smtClean="0"/>
              <a:t>Нуриддин</a:t>
            </a:r>
            <a:r>
              <a:rPr lang="ru-RU" dirty="0" smtClean="0"/>
              <a:t> </a:t>
            </a:r>
            <a:r>
              <a:rPr lang="ru-RU" dirty="0" err="1" smtClean="0"/>
              <a:t>Баходирович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64C6C"/>
                </a:solidFill>
              </a:rPr>
              <a:t>Объективные данные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527175"/>
            <a:ext cx="8504238" cy="497363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вздутие, больше в </a:t>
            </a:r>
            <a:r>
              <a:rPr lang="ru-RU" dirty="0" err="1" smtClean="0"/>
              <a:t>эпигастрии</a:t>
            </a:r>
            <a:r>
              <a:rPr lang="ru-RU" dirty="0" smtClean="0"/>
              <a:t> – раздутая поперечная ободоч­ная кишка (симптом Бонде);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цианоз области пупка – </a:t>
            </a:r>
            <a:r>
              <a:rPr lang="ru-RU" dirty="0" err="1" smtClean="0"/>
              <a:t>симпом</a:t>
            </a:r>
            <a:r>
              <a:rPr lang="ru-RU" dirty="0" smtClean="0"/>
              <a:t> </a:t>
            </a:r>
            <a:r>
              <a:rPr lang="ru-RU" dirty="0" err="1" smtClean="0"/>
              <a:t>Кулена</a:t>
            </a:r>
            <a:r>
              <a:rPr lang="ru-RU" dirty="0" smtClean="0"/>
              <a:t>, боковых отделов – симптом </a:t>
            </a:r>
            <a:r>
              <a:rPr lang="ru-RU" dirty="0" err="1" smtClean="0"/>
              <a:t>Грей-Тернера</a:t>
            </a:r>
            <a:r>
              <a:rPr lang="ru-RU" dirty="0" smtClean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пальпация болезненна в проекции ПЖ, напряжение мышц незначительно или отсутствует (</a:t>
            </a:r>
            <a:r>
              <a:rPr lang="ru-RU" dirty="0" err="1" smtClean="0"/>
              <a:t>забрюшинное</a:t>
            </a:r>
            <a:r>
              <a:rPr lang="ru-RU" dirty="0" smtClean="0"/>
              <a:t> расположение);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симптом </a:t>
            </a:r>
            <a:r>
              <a:rPr lang="ru-RU" dirty="0" err="1" smtClean="0"/>
              <a:t>Каменчик</a:t>
            </a:r>
            <a:r>
              <a:rPr lang="ru-RU" dirty="0" smtClean="0"/>
              <a:t>, </a:t>
            </a:r>
            <a:r>
              <a:rPr lang="ru-RU" dirty="0" err="1" smtClean="0"/>
              <a:t>симптом</a:t>
            </a:r>
            <a:r>
              <a:rPr lang="ru-RU" dirty="0" smtClean="0"/>
              <a:t> </a:t>
            </a:r>
            <a:r>
              <a:rPr lang="ru-RU" dirty="0" err="1" smtClean="0"/>
              <a:t>Кёртэ</a:t>
            </a:r>
            <a:r>
              <a:rPr lang="ru-RU" dirty="0" smtClean="0"/>
              <a:t>, </a:t>
            </a:r>
            <a:r>
              <a:rPr lang="ru-RU" dirty="0" err="1" smtClean="0"/>
              <a:t>симптом</a:t>
            </a:r>
            <a:r>
              <a:rPr lang="ru-RU" dirty="0" smtClean="0"/>
              <a:t> </a:t>
            </a:r>
            <a:r>
              <a:rPr lang="ru-RU" dirty="0" err="1" smtClean="0"/>
              <a:t>Мейо-Робсона</a:t>
            </a:r>
            <a:r>
              <a:rPr lang="ru-RU" dirty="0" smtClean="0"/>
              <a:t> </a:t>
            </a:r>
            <a:r>
              <a:rPr lang="en-US" dirty="0" smtClean="0"/>
              <a:t>I-II</a:t>
            </a:r>
            <a:r>
              <a:rPr lang="ru-RU" dirty="0" smtClean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err="1" smtClean="0"/>
              <a:t>перитонеальные</a:t>
            </a:r>
            <a:r>
              <a:rPr lang="ru-RU" dirty="0" smtClean="0"/>
              <a:t> явления вначале отсутствуют, при выходе процесса за пределы сальниковой сумки – положительны по всему животу, притупление в боковых отделах живота;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исчезновение перистальтических шумов – «молчащий живот».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64C6C"/>
                </a:solidFill>
              </a:rPr>
              <a:t>Лабораторные данные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5116513"/>
          </a:xfrm>
        </p:spPr>
        <p:txBody>
          <a:bodyPr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ОАК – высокий гематокрит (</a:t>
            </a:r>
            <a:r>
              <a:rPr lang="ru-RU" dirty="0" err="1" smtClean="0"/>
              <a:t>гемоконцентрация</a:t>
            </a:r>
            <a:r>
              <a:rPr lang="ru-RU" dirty="0" smtClean="0"/>
              <a:t>), лейкоцитоз, сдвиг влево, увеличенная СОЭ.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Амилаза сыворотки повышена (больше 7 мг/с/л), отсутствует при </a:t>
            </a:r>
            <a:r>
              <a:rPr lang="ru-RU" dirty="0" err="1" smtClean="0"/>
              <a:t>панкреонекрозе</a:t>
            </a:r>
            <a:r>
              <a:rPr lang="ru-RU" dirty="0" smtClean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Амилаза (диастаза) мочи больше 26 мг/с/л (норма – до 44 мг/с/л).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 smtClean="0"/>
              <a:t>Трансаминазы</a:t>
            </a:r>
            <a:r>
              <a:rPr lang="ru-RU" dirty="0" smtClean="0"/>
              <a:t> крови повышены (АСТ больше 125, АЛТ больше 189).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Билирубин (норма – до 20,5 </a:t>
            </a:r>
            <a:r>
              <a:rPr lang="ru-RU" dirty="0" err="1" smtClean="0"/>
              <a:t>мкмоль</a:t>
            </a:r>
            <a:r>
              <a:rPr lang="ru-RU" dirty="0" smtClean="0"/>
              <a:t>/л);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Сахар более 5,5 </a:t>
            </a:r>
            <a:r>
              <a:rPr lang="ru-RU" dirty="0" err="1" smtClean="0"/>
              <a:t>ммоль</a:t>
            </a:r>
            <a:r>
              <a:rPr lang="ru-RU" dirty="0" smtClean="0"/>
              <a:t>/л.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Мочевина и остаточный азот крови повышены (норма – 4,2 – 8,3 </a:t>
            </a:r>
            <a:r>
              <a:rPr lang="ru-RU" dirty="0" err="1" smtClean="0"/>
              <a:t>ммоль</a:t>
            </a:r>
            <a:r>
              <a:rPr lang="ru-RU" dirty="0" smtClean="0"/>
              <a:t>/л).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ПТИ – повышен, особенно у пожилых лиц.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Кальций крови снижается (норма –  2,24 – 2,99 </a:t>
            </a:r>
            <a:r>
              <a:rPr lang="ru-RU" dirty="0" err="1" smtClean="0"/>
              <a:t>ммоль</a:t>
            </a:r>
            <a:r>
              <a:rPr lang="ru-RU" dirty="0" smtClean="0"/>
              <a:t>/л), особенно при тяжелых формах.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 smtClean="0"/>
              <a:t>Ионограмма</a:t>
            </a:r>
            <a:r>
              <a:rPr lang="ru-RU" dirty="0" smtClean="0"/>
              <a:t> – снижение К (норма – 3,6 – 6,3 </a:t>
            </a:r>
            <a:r>
              <a:rPr lang="ru-RU" dirty="0" err="1" smtClean="0"/>
              <a:t>ммоль</a:t>
            </a:r>
            <a:r>
              <a:rPr lang="ru-RU" dirty="0" smtClean="0"/>
              <a:t>/л), </a:t>
            </a:r>
            <a:r>
              <a:rPr lang="en-US" dirty="0" err="1" smtClean="0"/>
              <a:t>Cl</a:t>
            </a:r>
            <a:r>
              <a:rPr lang="ru-RU" dirty="0" smtClean="0"/>
              <a:t> (норма – 95 – 110 </a:t>
            </a:r>
            <a:r>
              <a:rPr lang="ru-RU" dirty="0" err="1" smtClean="0"/>
              <a:t>ммоль</a:t>
            </a:r>
            <a:r>
              <a:rPr lang="ru-RU" dirty="0" smtClean="0"/>
              <a:t>/л).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Анализ </a:t>
            </a:r>
            <a:r>
              <a:rPr lang="ru-RU" dirty="0" err="1" smtClean="0"/>
              <a:t>перитонеального</a:t>
            </a:r>
            <a:r>
              <a:rPr lang="ru-RU" dirty="0" smtClean="0"/>
              <a:t> экссудата – повышение содержания амилазы.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64C6C"/>
                </a:solidFill>
              </a:rPr>
              <a:t>Инструментальные данные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УЗИ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КТ, МРТ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Рентгенологическое исследование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Лапароцентез с исследованием содержимого брюшной по­лости на ферменты.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Лапароскопия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ЭРХПГ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64C6C"/>
                </a:solidFill>
              </a:rPr>
              <a:t>Степени тяжести</a:t>
            </a:r>
          </a:p>
        </p:txBody>
      </p:sp>
      <p:pic>
        <p:nvPicPr>
          <p:cNvPr id="25603" name="Содержимое 3" descr="Untitled-2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527175"/>
            <a:ext cx="6715125" cy="4830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64C6C"/>
                </a:solidFill>
              </a:rPr>
              <a:t>Лечение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Цели: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Купирование боли, устранение нервно-рефлекторных расстройств.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Предупреждение и ликвидация желчной  и панкреатической протоковой гипертензии.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Блокада экскреторной функции ПЖ.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Коррекция витальных расстройств.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Предупреждение развития декомпенсации функций органов и систем.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64C6C"/>
                </a:solidFill>
              </a:rPr>
              <a:t>Тактика ведения</a:t>
            </a:r>
          </a:p>
        </p:txBody>
      </p:sp>
      <p:pic>
        <p:nvPicPr>
          <p:cNvPr id="27651" name="Содержимое 3" descr="She1_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285875"/>
            <a:ext cx="7858125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64C6C"/>
                </a:solidFill>
              </a:rPr>
              <a:t>Консервативное лечение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u="sng" dirty="0" err="1" smtClean="0">
                <a:solidFill>
                  <a:srgbClr val="0070C0"/>
                </a:solidFill>
              </a:rPr>
              <a:t>Антисекреторная</a:t>
            </a:r>
            <a:r>
              <a:rPr lang="ru-RU" i="1" u="sng" dirty="0" smtClean="0">
                <a:solidFill>
                  <a:srgbClr val="0070C0"/>
                </a:solidFill>
              </a:rPr>
              <a:t> терапия: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окреотид</a:t>
            </a:r>
            <a:r>
              <a:rPr lang="ru-RU" dirty="0" smtClean="0"/>
              <a:t> 100 мг 3 </a:t>
            </a:r>
            <a:r>
              <a:rPr lang="ru-RU" dirty="0" err="1" smtClean="0"/>
              <a:t>р</a:t>
            </a:r>
            <a:r>
              <a:rPr lang="ru-RU" dirty="0" smtClean="0"/>
              <a:t>/</a:t>
            </a:r>
            <a:r>
              <a:rPr lang="ru-RU" dirty="0" err="1" smtClean="0"/>
              <a:t>д</a:t>
            </a:r>
            <a:r>
              <a:rPr lang="ru-RU" dirty="0" smtClean="0"/>
              <a:t>, 5-7 дней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5-фторурацил 10 мг/кг, однократно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u="sng" dirty="0" err="1" smtClean="0">
                <a:solidFill>
                  <a:srgbClr val="0070C0"/>
                </a:solidFill>
              </a:rPr>
              <a:t>Антиферментативная</a:t>
            </a:r>
            <a:r>
              <a:rPr lang="ru-RU" i="1" u="sng" dirty="0" smtClean="0">
                <a:solidFill>
                  <a:srgbClr val="0070C0"/>
                </a:solidFill>
              </a:rPr>
              <a:t> терапия: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контрикал</a:t>
            </a:r>
            <a:r>
              <a:rPr lang="ru-RU" dirty="0" smtClean="0"/>
              <a:t> 50 тыс. </a:t>
            </a:r>
            <a:r>
              <a:rPr lang="ru-RU" dirty="0" err="1" smtClean="0"/>
              <a:t>Ед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u="sng" dirty="0" err="1" smtClean="0">
                <a:solidFill>
                  <a:srgbClr val="0070C0"/>
                </a:solidFill>
              </a:rPr>
              <a:t>Детоксикационная</a:t>
            </a:r>
            <a:r>
              <a:rPr lang="ru-RU" i="1" u="sng" dirty="0" smtClean="0">
                <a:solidFill>
                  <a:srgbClr val="0070C0"/>
                </a:solidFill>
              </a:rPr>
              <a:t> терапия: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мочегонные препараты (</a:t>
            </a:r>
            <a:r>
              <a:rPr lang="ru-RU" dirty="0" err="1" smtClean="0"/>
              <a:t>лазикс</a:t>
            </a:r>
            <a:r>
              <a:rPr lang="ru-RU" dirty="0" smtClean="0"/>
              <a:t>, </a:t>
            </a:r>
            <a:r>
              <a:rPr lang="ru-RU" dirty="0" err="1" smtClean="0"/>
              <a:t>фуросемид</a:t>
            </a:r>
            <a:r>
              <a:rPr lang="ru-RU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экстракорпоральная </a:t>
            </a:r>
            <a:r>
              <a:rPr lang="ru-RU" dirty="0" err="1" smtClean="0"/>
              <a:t>детоксикация</a:t>
            </a:r>
            <a:r>
              <a:rPr lang="ru-RU" dirty="0" smtClean="0"/>
              <a:t> (</a:t>
            </a:r>
            <a:r>
              <a:rPr lang="ru-RU" dirty="0" err="1" smtClean="0"/>
              <a:t>плазмаферез</a:t>
            </a:r>
            <a:r>
              <a:rPr lang="ru-RU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u="sng" dirty="0" err="1" smtClean="0">
                <a:solidFill>
                  <a:srgbClr val="0070C0"/>
                </a:solidFill>
              </a:rPr>
              <a:t>Антибиотикотерапия</a:t>
            </a:r>
            <a:r>
              <a:rPr lang="ru-RU" i="1" u="sng" dirty="0" smtClean="0">
                <a:solidFill>
                  <a:srgbClr val="0070C0"/>
                </a:solidFill>
              </a:rPr>
              <a:t>: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ru-RU" dirty="0" err="1" smtClean="0"/>
              <a:t>Аминогликозиды</a:t>
            </a:r>
            <a:r>
              <a:rPr lang="ru-RU" dirty="0" smtClean="0"/>
              <a:t>/</a:t>
            </a:r>
            <a:r>
              <a:rPr lang="ru-RU" dirty="0" err="1" smtClean="0"/>
              <a:t>аминопенициллины</a:t>
            </a:r>
            <a:r>
              <a:rPr lang="ru-RU" dirty="0" smtClean="0"/>
              <a:t>/</a:t>
            </a:r>
            <a:r>
              <a:rPr lang="ru-RU" dirty="0" err="1" smtClean="0"/>
              <a:t>цефалоспорины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dirty="0" smtClean="0"/>
              <a:t>-</a:t>
            </a:r>
            <a:r>
              <a:rPr lang="en-US" dirty="0" smtClean="0"/>
              <a:t>II</a:t>
            </a:r>
            <a:r>
              <a:rPr lang="ru-RU" dirty="0" smtClean="0"/>
              <a:t>.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ru-RU" dirty="0" smtClean="0"/>
              <a:t>Защищенные пенициллины/</a:t>
            </a:r>
            <a:r>
              <a:rPr lang="ru-RU" dirty="0" err="1" smtClean="0"/>
              <a:t>цефалоспорины</a:t>
            </a:r>
            <a:r>
              <a:rPr lang="ru-RU" dirty="0" smtClean="0"/>
              <a:t> </a:t>
            </a:r>
            <a:r>
              <a:rPr lang="en-US" dirty="0" smtClean="0"/>
              <a:t>III-IV</a:t>
            </a:r>
            <a:r>
              <a:rPr lang="ru-RU" dirty="0" smtClean="0"/>
              <a:t>.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ru-RU" dirty="0" err="1" smtClean="0"/>
              <a:t>Фторхинолоны</a:t>
            </a:r>
            <a:r>
              <a:rPr lang="ru-RU" dirty="0" smtClean="0"/>
              <a:t>/</a:t>
            </a:r>
            <a:r>
              <a:rPr lang="ru-RU" dirty="0" err="1" smtClean="0"/>
              <a:t>карбапенемы</a:t>
            </a:r>
            <a:r>
              <a:rPr lang="ru-RU" dirty="0" smtClean="0"/>
              <a:t>/</a:t>
            </a:r>
            <a:r>
              <a:rPr lang="ru-RU" dirty="0" err="1" smtClean="0"/>
              <a:t>метронидазол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64C6C"/>
                </a:solidFill>
              </a:rPr>
              <a:t>Хирургическое лечение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u="sng" dirty="0" smtClean="0">
                <a:solidFill>
                  <a:srgbClr val="0070C0"/>
                </a:solidFill>
              </a:rPr>
              <a:t>Показания: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неуверенность в диагнозе.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инфицированный </a:t>
            </a:r>
            <a:r>
              <a:rPr lang="ru-RU" dirty="0" err="1" smtClean="0"/>
              <a:t>панкреонекроз</a:t>
            </a:r>
            <a:r>
              <a:rPr lang="ru-RU" dirty="0" smtClean="0"/>
              <a:t> и/или </a:t>
            </a:r>
            <a:r>
              <a:rPr lang="ru-RU" dirty="0" err="1" smtClean="0"/>
              <a:t>панкреатогенный</a:t>
            </a:r>
            <a:r>
              <a:rPr lang="ru-RU" dirty="0" smtClean="0"/>
              <a:t> абсцесс, септическая флегмона </a:t>
            </a:r>
            <a:r>
              <a:rPr lang="ru-RU" dirty="0" err="1" smtClean="0"/>
              <a:t>забрюшинной</a:t>
            </a:r>
            <a:r>
              <a:rPr lang="ru-RU" dirty="0" smtClean="0"/>
              <a:t> клетчатки, гнойный перитонит независимо от степени </a:t>
            </a:r>
            <a:r>
              <a:rPr lang="ru-RU" dirty="0" err="1" smtClean="0"/>
              <a:t>полиорганных</a:t>
            </a:r>
            <a:r>
              <a:rPr lang="ru-RU" dirty="0" smtClean="0"/>
              <a:t> нарушений.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стойкая или прогрессирующая </a:t>
            </a:r>
            <a:r>
              <a:rPr lang="ru-RU" dirty="0" err="1" smtClean="0"/>
              <a:t>полиорганная</a:t>
            </a:r>
            <a:r>
              <a:rPr lang="ru-RU" dirty="0" smtClean="0"/>
              <a:t> недостаточность, несмотря на комплексную интенсивную консервативную терапию в течение 1-3 сут.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по данным КТ с контрастным усилением – распространенность некроза превышает 50% паренхимы ПЖ и/или диагностировано обширное распространение некроза на </a:t>
            </a:r>
            <a:r>
              <a:rPr lang="ru-RU" dirty="0" err="1" smtClean="0"/>
              <a:t>забрюшинное</a:t>
            </a:r>
            <a:r>
              <a:rPr lang="ru-RU" dirty="0" smtClean="0"/>
              <a:t> пространство.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164C6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u="sng" dirty="0" smtClean="0">
                <a:solidFill>
                  <a:srgbClr val="0070C0"/>
                </a:solidFill>
              </a:rPr>
              <a:t>Цели: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/>
              <a:t>Удаление инфицированных </a:t>
            </a:r>
            <a:r>
              <a:rPr lang="ru-RU" dirty="0" err="1" smtClean="0"/>
              <a:t>некротизированных</a:t>
            </a:r>
            <a:r>
              <a:rPr lang="ru-RU" dirty="0" smtClean="0"/>
              <a:t> участков ткани (</a:t>
            </a:r>
            <a:r>
              <a:rPr lang="ru-RU" dirty="0" err="1" smtClean="0"/>
              <a:t>некрсеквестрэктомия</a:t>
            </a:r>
            <a:r>
              <a:rPr lang="ru-RU" dirty="0" smtClean="0"/>
              <a:t>, дистальная резекция железы).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/>
              <a:t>Оптимальное дренирование брюшной полости и сальниковой сумки.</a:t>
            </a:r>
            <a:endParaRPr lang="ru-RU" i="1" u="sng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u="sng" dirty="0" smtClean="0">
                <a:solidFill>
                  <a:srgbClr val="0070C0"/>
                </a:solidFill>
              </a:rPr>
              <a:t>Методы: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Открытый (широкая лапаротомия).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Закрытый </a:t>
            </a:r>
            <a:r>
              <a:rPr lang="ru-RU" smtClean="0"/>
              <a:t>(лапароскопия, чрескожно</a:t>
            </a:r>
            <a:r>
              <a:rPr lang="ru-RU" dirty="0" smtClean="0"/>
              <a:t> под контролем УЗИ или КТ).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Полуоткрытый.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164C6C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3143250"/>
            <a:ext cx="8504238" cy="10445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i="1" smtClean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64C6C"/>
                </a:solidFill>
              </a:rPr>
              <a:t>Поджелудочная железа</a:t>
            </a:r>
          </a:p>
        </p:txBody>
      </p:sp>
      <p:pic>
        <p:nvPicPr>
          <p:cNvPr id="14339" name="Содержимое 3" descr="pancreas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1571625"/>
            <a:ext cx="4929188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164C6C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2714625"/>
            <a:ext cx="8504237" cy="2616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i="1" u="sng" smtClean="0">
                <a:solidFill>
                  <a:srgbClr val="0070C0"/>
                </a:solidFill>
              </a:rPr>
              <a:t>Острый панкреатит </a:t>
            </a:r>
            <a:r>
              <a:rPr lang="ru-RU" smtClean="0"/>
              <a:t>– это острое заболевание поджелудочной железы, в основе которого лежат дегенеративно-воспалительные процессы, вызванные аутолизом тканей железы собственными ее ферментами.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64C6C"/>
                </a:solidFill>
              </a:rPr>
              <a:t>Эпидемиология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7-12% всех острых заболеваний органов брюшной полости (3 место после острого аппендицита и острого холецистита).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Острый панкреатит наиболее часто наблюдают в возрасте 30—60 лет.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Женщины страдают этим заболеванием в 3—3,5 раза реже, чем мужчины.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Летальность: 4,5% - 5,5%, а при деструктивных формах – 28-80% и в 70% случаев связана с развитием гнойных осложнений.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64C6C"/>
                </a:solidFill>
              </a:rPr>
              <a:t>Этиология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428750"/>
            <a:ext cx="8504238" cy="5072063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u="sng" dirty="0" smtClean="0">
                <a:solidFill>
                  <a:srgbClr val="0070C0"/>
                </a:solidFill>
              </a:rPr>
              <a:t>Основной фактор </a:t>
            </a:r>
            <a:r>
              <a:rPr lang="ru-RU" dirty="0" smtClean="0"/>
              <a:t>- </a:t>
            </a:r>
            <a:r>
              <a:rPr lang="ru-RU" dirty="0" err="1" smtClean="0"/>
              <a:t>аутолиз</a:t>
            </a:r>
            <a:r>
              <a:rPr lang="ru-RU" dirty="0" smtClean="0"/>
              <a:t> тканей поджелудочной железы вследствие воздействия на нее собственных активизированных протеолитических ферментов.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i="1" u="sng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u="sng" dirty="0" smtClean="0">
                <a:solidFill>
                  <a:srgbClr val="0070C0"/>
                </a:solidFill>
              </a:rPr>
              <a:t>Предрасполагающие факторы: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Повышение давления в желчевыводящих путях – желчная гипертензия, </a:t>
            </a:r>
            <a:r>
              <a:rPr lang="ru-RU" dirty="0" err="1" smtClean="0"/>
              <a:t>билиарный</a:t>
            </a:r>
            <a:r>
              <a:rPr lang="ru-RU" dirty="0" smtClean="0"/>
              <a:t> </a:t>
            </a:r>
            <a:r>
              <a:rPr lang="ru-RU" dirty="0" err="1" smtClean="0"/>
              <a:t>рефлюкс</a:t>
            </a:r>
            <a:r>
              <a:rPr lang="ru-RU" dirty="0" smtClean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Застойные явления в верхних отделах пищеварительного тракта.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Нарушения обмена, особенно жирового; алиментарный фактор.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Расстройства кровообращения в железе.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Пищевые и химические отравления.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Общая и местная инфекция, особенно брюшной полости.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Травмы поджелудочной железы.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Аутоиммунный фактор.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64C6C"/>
                </a:solidFill>
              </a:rPr>
              <a:t>Патогенез</a:t>
            </a:r>
          </a:p>
        </p:txBody>
      </p:sp>
      <p:pic>
        <p:nvPicPr>
          <p:cNvPr id="18435" name="Содержимое 3" descr="Untitled-1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643063"/>
            <a:ext cx="8572500" cy="2428875"/>
          </a:xfrm>
        </p:spPr>
      </p:pic>
      <p:sp>
        <p:nvSpPr>
          <p:cNvPr id="7" name="Прямоугольник 6"/>
          <p:cNvSpPr/>
          <p:nvPr/>
        </p:nvSpPr>
        <p:spPr>
          <a:xfrm>
            <a:off x="285750" y="4071938"/>
            <a:ext cx="85725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u="sng" dirty="0">
              <a:solidFill>
                <a:srgbClr val="0070C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>
                <a:solidFill>
                  <a:srgbClr val="0070C0"/>
                </a:solidFill>
                <a:latin typeface="+mn-lt"/>
              </a:rPr>
              <a:t>Фазы: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err="1">
                <a:latin typeface="+mn-lt"/>
              </a:rPr>
              <a:t>Трипсиновая</a:t>
            </a:r>
            <a:r>
              <a:rPr lang="ru-RU" dirty="0">
                <a:latin typeface="+mn-lt"/>
              </a:rPr>
              <a:t> (протеолитическая)          отек и геморрагическое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                                                                        пропитывание ПЖ.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err="1">
                <a:latin typeface="+mn-lt"/>
              </a:rPr>
              <a:t>Липазная</a:t>
            </a:r>
            <a:r>
              <a:rPr lang="ru-RU" dirty="0">
                <a:latin typeface="+mn-lt"/>
              </a:rPr>
              <a:t>          жировой некроз  ПЖ.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Инфекционные осложнения.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ru-RU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ru-RU" dirty="0">
              <a:latin typeface="+mn-lt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500563" y="4572000"/>
            <a:ext cx="357187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928813" y="5143500"/>
            <a:ext cx="357187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64C6C"/>
                </a:solidFill>
              </a:rPr>
              <a:t>Классификация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500188"/>
            <a:ext cx="8504238" cy="3000375"/>
          </a:xfrm>
        </p:spPr>
        <p:txBody>
          <a:bodyPr>
            <a:normAutofit fontScale="70000" lnSpcReduction="20000"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ru-RU" dirty="0" smtClean="0"/>
              <a:t>Панкреатит отечный (интерстициальный).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ru-RU" dirty="0" smtClean="0"/>
              <a:t>Панкреатит некротический (</a:t>
            </a:r>
            <a:r>
              <a:rPr lang="ru-RU" dirty="0" err="1" smtClean="0"/>
              <a:t>панкреонекроз</a:t>
            </a:r>
            <a:r>
              <a:rPr lang="ru-RU" dirty="0" smtClean="0"/>
              <a:t>) стерильный:                                              по характеру некротического поражения: жировой, геморрагический, смешанный; по распространенности поражения: мелкоочаговый, крупноочаговый;                         по локализации: с поражением головки, тела, хвоста, всех отделов ПЖ.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ru-RU" dirty="0" smtClean="0"/>
              <a:t>Панкреатит некротический (</a:t>
            </a:r>
            <a:r>
              <a:rPr lang="ru-RU" dirty="0" err="1" smtClean="0"/>
              <a:t>панкреонекроз</a:t>
            </a:r>
            <a:r>
              <a:rPr lang="ru-RU" dirty="0" smtClean="0"/>
              <a:t>) инфицированный.</a:t>
            </a:r>
            <a:br>
              <a:rPr lang="ru-RU" dirty="0" smtClean="0"/>
            </a:b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60" name="Рисунок 3" descr="jpg_acute_necrotizing_pancreatitis_04_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357563"/>
            <a:ext cx="357187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 descr="jpg_acute_necrotizing_pancreatitis_04_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357563"/>
            <a:ext cx="41910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6" descr="jpg_acute_necrotizing_pancreatitis_04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714875"/>
            <a:ext cx="357187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164C6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u="sng" dirty="0" smtClean="0">
                <a:solidFill>
                  <a:srgbClr val="0070C0"/>
                </a:solidFill>
              </a:rPr>
              <a:t>Осложнения острого панкреатита: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 smtClean="0"/>
              <a:t>Парапанкреатический</a:t>
            </a:r>
            <a:r>
              <a:rPr lang="ru-RU" dirty="0" smtClean="0"/>
              <a:t> инфильтрат.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 smtClean="0"/>
              <a:t>Панкреатогенный</a:t>
            </a:r>
            <a:r>
              <a:rPr lang="ru-RU" dirty="0" smtClean="0"/>
              <a:t> абсцесс.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Перитонит: ферментативный (</a:t>
            </a:r>
            <a:r>
              <a:rPr lang="ru-RU" dirty="0" err="1" smtClean="0"/>
              <a:t>абактериалный</a:t>
            </a:r>
            <a:r>
              <a:rPr lang="ru-RU" dirty="0" smtClean="0"/>
              <a:t>), бактериальный.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Септическая флегмона </a:t>
            </a:r>
            <a:r>
              <a:rPr lang="ru-RU" dirty="0" err="1" smtClean="0"/>
              <a:t>забрюшинной</a:t>
            </a:r>
            <a:r>
              <a:rPr lang="ru-RU" dirty="0" smtClean="0"/>
              <a:t> клетчатки: </a:t>
            </a:r>
            <a:r>
              <a:rPr lang="ru-RU" dirty="0" err="1" smtClean="0"/>
              <a:t>парапанкреатической</a:t>
            </a:r>
            <a:r>
              <a:rPr lang="ru-RU" dirty="0" smtClean="0"/>
              <a:t>, </a:t>
            </a:r>
            <a:r>
              <a:rPr lang="ru-RU" dirty="0" err="1" smtClean="0"/>
              <a:t>параколической</a:t>
            </a:r>
            <a:r>
              <a:rPr lang="ru-RU" dirty="0" smtClean="0"/>
              <a:t>, </a:t>
            </a:r>
            <a:r>
              <a:rPr lang="ru-RU" dirty="0" err="1" smtClean="0"/>
              <a:t>паранефральной</a:t>
            </a:r>
            <a:r>
              <a:rPr lang="ru-RU" dirty="0" smtClean="0"/>
              <a:t>, тазовой.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 smtClean="0"/>
              <a:t>Аррозивное</a:t>
            </a:r>
            <a:r>
              <a:rPr lang="ru-RU" dirty="0" smtClean="0"/>
              <a:t> кровотечение.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Механическая желтуха.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 smtClean="0"/>
              <a:t>Псевдокиста</a:t>
            </a:r>
            <a:r>
              <a:rPr lang="ru-RU" dirty="0" smtClean="0"/>
              <a:t>: стерильная, инфицированная.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Внутренние и наружные свищи желудочно-кишечного тракта.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64C6C"/>
                </a:solidFill>
              </a:rPr>
              <a:t>Клиника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5045075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Georgia" pitchFamily="18" charset="0"/>
              <a:buChar char="—"/>
              <a:defRPr/>
            </a:pPr>
            <a:r>
              <a:rPr lang="ru-RU" dirty="0" smtClean="0"/>
              <a:t>Боль.</a:t>
            </a:r>
          </a:p>
          <a:p>
            <a:pPr marL="274320" indent="-274320" eaLnBrk="1" fontAlgn="auto" hangingPunct="1">
              <a:spcAft>
                <a:spcPts val="0"/>
              </a:spcAft>
              <a:buFont typeface="Georgia" pitchFamily="18" charset="0"/>
              <a:buChar char="—"/>
              <a:defRPr/>
            </a:pPr>
            <a:r>
              <a:rPr lang="ru-RU" dirty="0" smtClean="0"/>
              <a:t>Рвота.</a:t>
            </a:r>
          </a:p>
          <a:p>
            <a:pPr marL="274320" indent="-274320" eaLnBrk="1" fontAlgn="auto" hangingPunct="1">
              <a:spcAft>
                <a:spcPts val="0"/>
              </a:spcAft>
              <a:buFont typeface="Georgia" pitchFamily="18" charset="0"/>
              <a:buChar char="—"/>
              <a:defRPr/>
            </a:pPr>
            <a:r>
              <a:rPr lang="ru-RU" dirty="0" smtClean="0"/>
              <a:t>Задержка в отхождении газов и кала, вздутие живота (в результате паралитической непроходимости).</a:t>
            </a:r>
          </a:p>
          <a:p>
            <a:pPr marL="274320" indent="-274320" eaLnBrk="1" fontAlgn="auto" hangingPunct="1">
              <a:spcAft>
                <a:spcPts val="0"/>
              </a:spcAft>
              <a:buFont typeface="Georgia" pitchFamily="18" charset="0"/>
              <a:buChar char="—"/>
              <a:defRPr/>
            </a:pPr>
            <a:r>
              <a:rPr lang="ru-RU" dirty="0" smtClean="0"/>
              <a:t>Бледность или желтушность кожных покровов (механическая желтуха).</a:t>
            </a:r>
          </a:p>
          <a:p>
            <a:pPr marL="274320" indent="-274320" eaLnBrk="1" fontAlgn="auto" hangingPunct="1">
              <a:spcAft>
                <a:spcPts val="0"/>
              </a:spcAft>
              <a:buFont typeface="Georgia" pitchFamily="18" charset="0"/>
              <a:buChar char="—"/>
              <a:defRPr/>
            </a:pPr>
            <a:r>
              <a:rPr lang="ru-RU" dirty="0" smtClean="0"/>
              <a:t>Цианоз: цианоз лица – симптом </a:t>
            </a:r>
            <a:r>
              <a:rPr lang="ru-RU" dirty="0" err="1" smtClean="0"/>
              <a:t>Мондора</a:t>
            </a:r>
            <a:r>
              <a:rPr lang="ru-RU" dirty="0" smtClean="0"/>
              <a:t>, пупка – симптом </a:t>
            </a:r>
            <a:r>
              <a:rPr lang="ru-RU" dirty="0" err="1" smtClean="0"/>
              <a:t>Кулена</a:t>
            </a:r>
            <a:r>
              <a:rPr lang="ru-RU" dirty="0" smtClean="0"/>
              <a:t>, боковых отделов живота – </a:t>
            </a:r>
            <a:r>
              <a:rPr lang="ru-RU" dirty="0" err="1" smtClean="0"/>
              <a:t>Грей-Тернера</a:t>
            </a:r>
            <a:r>
              <a:rPr lang="ru-RU" dirty="0" smtClean="0"/>
              <a:t> (в результате действия протеолитических ферментов на сосудистую стенку и легочной недостаточности).</a:t>
            </a:r>
          </a:p>
          <a:p>
            <a:pPr marL="274320" indent="-274320" eaLnBrk="1" fontAlgn="auto" hangingPunct="1">
              <a:spcAft>
                <a:spcPts val="0"/>
              </a:spcAft>
              <a:buFont typeface="Georgia" pitchFamily="18" charset="0"/>
              <a:buChar char="—"/>
              <a:defRPr/>
            </a:pPr>
            <a:r>
              <a:rPr lang="ru-RU" dirty="0" smtClean="0"/>
              <a:t>Язык  обложен, сух.</a:t>
            </a:r>
          </a:p>
          <a:p>
            <a:pPr marL="274320" indent="-274320" eaLnBrk="1" fontAlgn="auto" hangingPunct="1">
              <a:spcAft>
                <a:spcPts val="0"/>
              </a:spcAft>
              <a:buFont typeface="Georgia" pitchFamily="18" charset="0"/>
              <a:buChar char="—"/>
              <a:defRPr/>
            </a:pPr>
            <a:r>
              <a:rPr lang="ru-RU" dirty="0" smtClean="0"/>
              <a:t>Запах ацетона изо рта.</a:t>
            </a:r>
          </a:p>
          <a:p>
            <a:pPr marL="274320" indent="-274320" eaLnBrk="1" fontAlgn="auto" hangingPunct="1">
              <a:spcAft>
                <a:spcPts val="0"/>
              </a:spcAft>
              <a:buFont typeface="Georgia" pitchFamily="18" charset="0"/>
              <a:buChar char="—"/>
              <a:defRPr/>
            </a:pPr>
            <a:r>
              <a:rPr lang="ru-RU" dirty="0" smtClean="0"/>
              <a:t>Температура тела нормальная или субфебрильная.</a:t>
            </a:r>
          </a:p>
          <a:p>
            <a:pPr marL="274320" indent="-274320" eaLnBrk="1" fontAlgn="auto" hangingPunct="1">
              <a:spcAft>
                <a:spcPts val="0"/>
              </a:spcAft>
              <a:buFont typeface="Georgia" pitchFamily="18" charset="0"/>
              <a:buChar char="—"/>
              <a:defRPr/>
            </a:pPr>
            <a:r>
              <a:rPr lang="ru-RU" dirty="0" smtClean="0"/>
              <a:t>АД сначала нормальное, в тяжелых случаях пониженное, вплоть до коллапса.</a:t>
            </a:r>
          </a:p>
          <a:p>
            <a:pPr marL="274320" indent="-274320" eaLnBrk="1" fontAlgn="auto" hangingPunct="1">
              <a:spcAft>
                <a:spcPts val="0"/>
              </a:spcAft>
              <a:buFont typeface="Georgia" pitchFamily="18" charset="0"/>
              <a:buChar char="—"/>
              <a:defRPr/>
            </a:pPr>
            <a:r>
              <a:rPr lang="ru-RU" dirty="0" smtClean="0"/>
              <a:t>Пульс – сначала брадикардия, затем тахикардия, слабое наполнение.</a:t>
            </a:r>
          </a:p>
          <a:p>
            <a:pPr marL="274320" indent="-274320" eaLnBrk="1" fontAlgn="auto" hangingPunct="1">
              <a:spcAft>
                <a:spcPts val="0"/>
              </a:spcAft>
              <a:buFont typeface="Georgia" pitchFamily="18" charset="0"/>
              <a:buChar char="—"/>
              <a:defRPr/>
            </a:pPr>
            <a:r>
              <a:rPr lang="ru-RU" dirty="0" smtClean="0"/>
              <a:t>Снижение диуреза, вплоть до ОПН.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155</TotalTime>
  <Words>860</Words>
  <PresentationFormat>Экран (4:3)</PresentationFormat>
  <Paragraphs>122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Georgia</vt:lpstr>
      <vt:lpstr>Wingdings 2</vt:lpstr>
      <vt:lpstr>Wingdings</vt:lpstr>
      <vt:lpstr>Calibri</vt:lpstr>
      <vt:lpstr>Официальная</vt:lpstr>
      <vt:lpstr>Острый панкреатит</vt:lpstr>
      <vt:lpstr>Поджелудочная железа</vt:lpstr>
      <vt:lpstr>Слайд 3</vt:lpstr>
      <vt:lpstr>Эпидемиология</vt:lpstr>
      <vt:lpstr>Этиология</vt:lpstr>
      <vt:lpstr>Патогенез</vt:lpstr>
      <vt:lpstr>Классификация</vt:lpstr>
      <vt:lpstr>Слайд 8</vt:lpstr>
      <vt:lpstr>Клиника</vt:lpstr>
      <vt:lpstr>Объективные данные</vt:lpstr>
      <vt:lpstr>Лабораторные данные</vt:lpstr>
      <vt:lpstr>Инструментальные данные</vt:lpstr>
      <vt:lpstr>Степени тяжести</vt:lpstr>
      <vt:lpstr>Лечение</vt:lpstr>
      <vt:lpstr>Тактика ведения</vt:lpstr>
      <vt:lpstr>Консервативное лечение</vt:lpstr>
      <vt:lpstr>Хирургическое лечение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Острый панкреатит</dc:title>
  <dc:creator>Сергей Баранов</dc:creator>
  <cp:lastModifiedBy>2HOOper8</cp:lastModifiedBy>
  <cp:revision>30</cp:revision>
  <dcterms:modified xsi:type="dcterms:W3CDTF">2020-04-14T06:58:37Z</dcterms:modified>
</cp:coreProperties>
</file>