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59" r:id="rId24"/>
    <p:sldId id="260" r:id="rId25"/>
    <p:sldId id="26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0355C-9737-4E9B-B89C-E840CF3AA2AB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4886F-69EC-4FB7-A829-3ACA95834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914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4886F-69EC-4FB7-A829-3ACA95834E6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670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7620" y="2132856"/>
            <a:ext cx="6951684" cy="223224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Материалы для </a:t>
            </a:r>
            <a:r>
              <a:rPr lang="ru-RU" dirty="0" err="1" smtClean="0"/>
              <a:t>обтурации</a:t>
            </a:r>
            <a:r>
              <a:rPr lang="ru-RU" dirty="0" smtClean="0"/>
              <a:t> корневых каналов постоянных зубов. Показания к их применению.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4581128"/>
            <a:ext cx="6172200" cy="137160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dirty="0"/>
              <a:t>Выполнил ординатор </a:t>
            </a:r>
          </a:p>
          <a:p>
            <a:pPr algn="r"/>
            <a:r>
              <a:rPr lang="ru-RU" dirty="0"/>
              <a:t>кафедры стоматологии ИПО</a:t>
            </a:r>
          </a:p>
          <a:p>
            <a:pPr algn="r"/>
            <a:r>
              <a:rPr lang="ru-RU" dirty="0"/>
              <a:t>по специальности «стоматология терапевтическая»</a:t>
            </a:r>
          </a:p>
          <a:p>
            <a:pPr algn="r"/>
            <a:r>
              <a:rPr lang="ru-RU" dirty="0"/>
              <a:t>Баранова Софья Олеговна</a:t>
            </a:r>
          </a:p>
          <a:p>
            <a:pPr algn="r"/>
            <a:r>
              <a:rPr lang="ru-RU" dirty="0"/>
              <a:t>рецензент к.м.н., доцент </a:t>
            </a:r>
            <a:r>
              <a:rPr lang="ru-RU" dirty="0" err="1"/>
              <a:t>Овчинникова</a:t>
            </a:r>
            <a:r>
              <a:rPr lang="ru-RU" dirty="0"/>
              <a:t> Светлана Анатольевна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42520" y="44624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lang="ru-RU" dirty="0" err="1"/>
              <a:t>Войно-Ясенецкого</a:t>
            </a:r>
            <a:r>
              <a:rPr lang="ru-RU" dirty="0"/>
              <a:t>» </a:t>
            </a:r>
            <a:br>
              <a:rPr lang="ru-RU" dirty="0"/>
            </a:br>
            <a:r>
              <a:rPr lang="ru-RU" dirty="0"/>
              <a:t>Министерства здравоохранения Российской Федерации</a:t>
            </a:r>
            <a:br>
              <a:rPr lang="ru-RU" dirty="0"/>
            </a:br>
            <a:r>
              <a:rPr lang="ru-RU" dirty="0"/>
              <a:t>Кафедра стоматологии ИПО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20480" y="6381328"/>
            <a:ext cx="2125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Красноярск, 2022</a:t>
            </a:r>
          </a:p>
        </p:txBody>
      </p:sp>
    </p:spTree>
    <p:extLst>
      <p:ext uri="{BB962C8B-B14F-4D97-AF65-F5344CB8AC3E}">
        <p14:creationId xmlns:p14="http://schemas.microsoft.com/office/powerpoint/2010/main" val="3141842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075240" cy="922114"/>
          </a:xfrm>
        </p:spPr>
        <p:txBody>
          <a:bodyPr>
            <a:normAutofit fontScale="90000"/>
          </a:bodyPr>
          <a:lstStyle/>
          <a:p>
            <a:r>
              <a:rPr lang="ru-RU" dirty="0"/>
              <a:t>Пасты на основе антисептиков длительного 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8352928" cy="54726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В состав препаратов этой группы, как правило, включают сильнодействующие антисептики: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тимол</a:t>
            </a:r>
            <a:r>
              <a:rPr lang="ru-RU" dirty="0"/>
              <a:t>, крезол, йодоформ, </a:t>
            </a:r>
            <a:r>
              <a:rPr lang="ru-RU" dirty="0" err="1"/>
              <a:t>камфору</a:t>
            </a:r>
            <a:r>
              <a:rPr lang="ru-RU" dirty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ментол </a:t>
            </a:r>
            <a:r>
              <a:rPr lang="ru-RU" dirty="0"/>
              <a:t>и </a:t>
            </a:r>
            <a:r>
              <a:rPr lang="ru-RU" dirty="0" smtClean="0"/>
              <a:t>т.д.</a:t>
            </a:r>
          </a:p>
          <a:p>
            <a:pPr marL="0" indent="0">
              <a:buNone/>
            </a:pPr>
            <a:endParaRPr lang="ru-RU" sz="2600" b="1" u="sng" dirty="0"/>
          </a:p>
          <a:p>
            <a:pPr marL="0" indent="0">
              <a:buNone/>
            </a:pPr>
            <a:r>
              <a:rPr lang="ru-RU" sz="2600" b="1" u="sng" dirty="0" smtClean="0"/>
              <a:t>Свойства:</a:t>
            </a:r>
          </a:p>
          <a:p>
            <a:r>
              <a:rPr lang="ru-RU" dirty="0" err="1" smtClean="0"/>
              <a:t>рентгеноконтрастны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/>
              <a:t>твердеют, </a:t>
            </a:r>
            <a:endParaRPr lang="ru-RU" dirty="0" smtClean="0"/>
          </a:p>
          <a:p>
            <a:r>
              <a:rPr lang="ru-RU" dirty="0" smtClean="0"/>
              <a:t>медленно </a:t>
            </a:r>
            <a:r>
              <a:rPr lang="ru-RU" dirty="0"/>
              <a:t>рассасываются в каналах. </a:t>
            </a:r>
            <a:endParaRPr lang="ru-RU" dirty="0" smtClean="0"/>
          </a:p>
          <a:p>
            <a:r>
              <a:rPr lang="ru-RU" dirty="0"/>
              <a:t>о</a:t>
            </a:r>
            <a:r>
              <a:rPr lang="ru-RU" dirty="0" smtClean="0"/>
              <a:t>бладают </a:t>
            </a:r>
            <a:r>
              <a:rPr lang="ru-RU" dirty="0"/>
              <a:t>дезинфицирующим и дезодорирующим действием </a:t>
            </a:r>
            <a:endParaRPr lang="ru-RU" dirty="0" smtClean="0"/>
          </a:p>
          <a:p>
            <a:r>
              <a:rPr lang="ru-RU" dirty="0"/>
              <a:t>с</a:t>
            </a:r>
            <a:r>
              <a:rPr lang="ru-RU" dirty="0" smtClean="0"/>
              <a:t>тимулируют </a:t>
            </a:r>
            <a:r>
              <a:rPr lang="ru-RU" dirty="0"/>
              <a:t>защитные свойства тканей периодонта </a:t>
            </a:r>
            <a:endParaRPr lang="ru-RU" dirty="0" smtClean="0"/>
          </a:p>
          <a:p>
            <a:r>
              <a:rPr lang="ru-RU" dirty="0"/>
              <a:t>н</a:t>
            </a:r>
            <a:r>
              <a:rPr lang="ru-RU" dirty="0" smtClean="0"/>
              <a:t>е </a:t>
            </a:r>
            <a:r>
              <a:rPr lang="ru-RU" dirty="0"/>
              <a:t>препятствуют развитию зачатка постоянного зуба </a:t>
            </a:r>
            <a:endParaRPr lang="ru-RU" dirty="0" smtClean="0"/>
          </a:p>
          <a:p>
            <a:r>
              <a:rPr lang="ru-RU" dirty="0"/>
              <a:t>п</a:t>
            </a:r>
            <a:r>
              <a:rPr lang="ru-RU" dirty="0" smtClean="0"/>
              <a:t>озволяет </a:t>
            </a:r>
            <a:r>
              <a:rPr lang="ru-RU" dirty="0"/>
              <a:t>избежать болезненных явлений после пломбирования </a:t>
            </a:r>
            <a:r>
              <a:rPr lang="ru-RU" dirty="0" smtClean="0"/>
              <a:t>зуба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Применяются </a:t>
            </a:r>
            <a:r>
              <a:rPr lang="ru-RU" dirty="0"/>
              <a:t>они для временного пломбирования каналов у взрослых при лечении пульпитов и периодонтитов, при эндодонтическом лечении молочных зубов, в том числе с рассасывающимися корнями (в данном случае паста выполняет роль постоянного пломбировочного материала).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28800"/>
            <a:ext cx="3240360" cy="2209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315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499176" cy="868958"/>
          </a:xfrm>
        </p:spPr>
        <p:txBody>
          <a:bodyPr>
            <a:normAutofit fontScale="90000"/>
          </a:bodyPr>
          <a:lstStyle/>
          <a:p>
            <a:r>
              <a:rPr lang="ru-RU" dirty="0"/>
              <a:t>Пасты на основе гидроксида кальция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424936" cy="5976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/>
              <a:t>Большие надежды в настоящее время возлагаются на временное пломбирование корневых каналов нетвердеющими пастами на основе гидроксида кальция.</a:t>
            </a:r>
          </a:p>
          <a:p>
            <a:pPr marL="0" indent="0">
              <a:buNone/>
            </a:pPr>
            <a:r>
              <a:rPr lang="ru-RU" sz="1400" b="1" u="sng" dirty="0" smtClean="0"/>
              <a:t>Свойства</a:t>
            </a:r>
            <a:r>
              <a:rPr lang="ru-RU" sz="1400" b="1" u="sng" dirty="0"/>
              <a:t>: </a:t>
            </a:r>
            <a:endParaRPr lang="ru-RU" sz="1400" b="1" u="sng" dirty="0" smtClean="0"/>
          </a:p>
          <a:p>
            <a:r>
              <a:rPr lang="ru-RU" sz="1400" dirty="0" smtClean="0"/>
              <a:t>Оказывает </a:t>
            </a:r>
            <a:r>
              <a:rPr lang="ru-RU" sz="1400" dirty="0"/>
              <a:t>бактерицидное действие (рН≥12) </a:t>
            </a:r>
            <a:endParaRPr lang="ru-RU" sz="1400" dirty="0" smtClean="0"/>
          </a:p>
          <a:p>
            <a:r>
              <a:rPr lang="ru-RU" sz="1400" dirty="0" smtClean="0"/>
              <a:t>Разрушает </a:t>
            </a:r>
            <a:r>
              <a:rPr lang="ru-RU" sz="1400" dirty="0" err="1"/>
              <a:t>некротизированные</a:t>
            </a:r>
            <a:r>
              <a:rPr lang="ru-RU" sz="1400" dirty="0"/>
              <a:t> ткани </a:t>
            </a:r>
            <a:endParaRPr lang="ru-RU" sz="1400" dirty="0" smtClean="0"/>
          </a:p>
          <a:p>
            <a:r>
              <a:rPr lang="ru-RU" sz="1400" dirty="0" smtClean="0"/>
              <a:t>Стимулирует </a:t>
            </a:r>
            <a:r>
              <a:rPr lang="ru-RU" sz="1400" dirty="0"/>
              <a:t>остео-, </a:t>
            </a:r>
            <a:r>
              <a:rPr lang="ru-RU" sz="1400" dirty="0" err="1"/>
              <a:t>дентино</a:t>
            </a:r>
            <a:r>
              <a:rPr lang="ru-RU" sz="1400" dirty="0"/>
              <a:t>- и </a:t>
            </a:r>
            <a:r>
              <a:rPr lang="ru-RU" sz="1400" dirty="0" err="1"/>
              <a:t>цементогенез</a:t>
            </a:r>
            <a:r>
              <a:rPr lang="ru-RU" sz="1400" dirty="0"/>
              <a:t> </a:t>
            </a:r>
            <a:endParaRPr lang="ru-RU" sz="1400" dirty="0" smtClean="0"/>
          </a:p>
          <a:p>
            <a:r>
              <a:rPr lang="ru-RU" sz="1400" dirty="0" smtClean="0"/>
              <a:t>Обладает </a:t>
            </a:r>
            <a:r>
              <a:rPr lang="ru-RU" sz="1400" dirty="0"/>
              <a:t>продолжительным действием </a:t>
            </a:r>
            <a:endParaRPr lang="ru-RU" sz="1400" dirty="0" smtClean="0"/>
          </a:p>
          <a:p>
            <a:r>
              <a:rPr lang="ru-RU" sz="1400" dirty="0" smtClean="0"/>
              <a:t>Кровоостанавливающее действие</a:t>
            </a:r>
          </a:p>
          <a:p>
            <a:pPr marL="0" indent="0">
              <a:buNone/>
            </a:pPr>
            <a:r>
              <a:rPr lang="ru-RU" sz="1400" b="1" u="sng" dirty="0"/>
              <a:t>Показания к применению: </a:t>
            </a:r>
            <a:endParaRPr lang="ru-RU" sz="1400" b="1" u="sng" dirty="0" smtClean="0"/>
          </a:p>
          <a:p>
            <a:pPr marL="0" indent="0">
              <a:buNone/>
            </a:pPr>
            <a:r>
              <a:rPr lang="ru-RU" sz="1400" dirty="0" smtClean="0"/>
              <a:t>1.Периапикальные </a:t>
            </a:r>
            <a:r>
              <a:rPr lang="ru-RU" sz="1400" dirty="0"/>
              <a:t>очаги деструкции костной ткани. 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2</a:t>
            </a:r>
            <a:r>
              <a:rPr lang="ru-RU" sz="1400" dirty="0"/>
              <a:t>. Лизис верхушки корня зуба. 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3</a:t>
            </a:r>
            <a:r>
              <a:rPr lang="ru-RU" sz="1400" dirty="0"/>
              <a:t>. Влажные корневые каналы. 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4</a:t>
            </a:r>
            <a:r>
              <a:rPr lang="ru-RU" sz="1400" dirty="0"/>
              <a:t>. Внутренняя резорбция корня. 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5</a:t>
            </a:r>
            <a:r>
              <a:rPr lang="ru-RU" sz="1400" dirty="0"/>
              <a:t>. Поперечный перелом корня. 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6</a:t>
            </a:r>
            <a:r>
              <a:rPr lang="ru-RU" sz="1400" dirty="0"/>
              <a:t>. Перфорация стенки корня. 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7</a:t>
            </a:r>
            <a:r>
              <a:rPr lang="ru-RU" sz="1400" dirty="0"/>
              <a:t>. Эндодонтическое лечение молочных зубов и зубов с несформированными корнями</a:t>
            </a:r>
            <a:r>
              <a:rPr lang="ru-RU" sz="1400" dirty="0" smtClean="0"/>
              <a:t>.</a:t>
            </a:r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r>
              <a:rPr lang="ru-RU" sz="1600" dirty="0"/>
              <a:t>При деструктивных формах рекомендуется выведение пасты за верхушку. Зуб закрывается герметичной </a:t>
            </a:r>
            <a:r>
              <a:rPr lang="ru-RU" sz="1600" dirty="0" smtClean="0"/>
              <a:t>повязкой. Паста </a:t>
            </a:r>
            <a:r>
              <a:rPr lang="ru-RU" sz="1600" dirty="0"/>
              <a:t>в канале заменяется новой порцией через 6 недель после первого введения, а затем - один раз в два месяца до достижения желаемого результата. </a:t>
            </a:r>
          </a:p>
        </p:txBody>
      </p:sp>
    </p:spTree>
    <p:extLst>
      <p:ext uri="{BB962C8B-B14F-4D97-AF65-F5344CB8AC3E}">
        <p14:creationId xmlns:p14="http://schemas.microsoft.com/office/powerpoint/2010/main" val="1637542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715200" cy="778098"/>
          </a:xfrm>
        </p:spPr>
        <p:txBody>
          <a:bodyPr>
            <a:normAutofit fontScale="90000"/>
          </a:bodyPr>
          <a:lstStyle/>
          <a:p>
            <a:r>
              <a:rPr lang="ru-RU" dirty="0"/>
              <a:t>Пасты на основе гидроксида кальция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251254" cy="424847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Фирма </a:t>
            </a:r>
            <a:r>
              <a:rPr lang="ru-RU" dirty="0"/>
              <a:t>«</a:t>
            </a:r>
            <a:r>
              <a:rPr lang="ru-RU" dirty="0" err="1"/>
              <a:t>Septodont</a:t>
            </a:r>
            <a:r>
              <a:rPr lang="ru-RU" dirty="0"/>
              <a:t>» выпускает препарат «</a:t>
            </a:r>
            <a:r>
              <a:rPr lang="ru-RU" dirty="0" err="1"/>
              <a:t>Эндокаль</a:t>
            </a:r>
            <a:r>
              <a:rPr lang="ru-RU" dirty="0"/>
              <a:t>» («</a:t>
            </a:r>
            <a:r>
              <a:rPr lang="ru-RU" dirty="0" err="1"/>
              <a:t>Endocal</a:t>
            </a:r>
            <a:r>
              <a:rPr lang="ru-RU" dirty="0"/>
              <a:t>»), который представляет собой 52% пасту гидроксида кальция с наполнителем на основе метил целлюлозы, помещенную в герметичный шприц.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/>
              <a:t> </a:t>
            </a:r>
            <a:r>
              <a:rPr lang="ru-RU" u="sng" dirty="0" smtClean="0"/>
              <a:t>Следует </a:t>
            </a:r>
            <a:r>
              <a:rPr lang="ru-RU" u="sng" dirty="0"/>
              <a:t>помнить, что гидроксид кальция инактивируется при контакте с углекислым газом воздуха, поэтому при хранении шприц должен быть герметично закрыт специальной пробкой. </a:t>
            </a:r>
            <a:endParaRPr lang="ru-RU" u="sng" dirty="0" smtClean="0"/>
          </a:p>
          <a:p>
            <a:pPr marL="0" indent="0">
              <a:buNone/>
            </a:pPr>
            <a:r>
              <a:rPr lang="ru-RU" dirty="0" smtClean="0"/>
              <a:t>Необходимое </a:t>
            </a:r>
            <a:r>
              <a:rPr lang="ru-RU" dirty="0"/>
              <a:t>количество «</a:t>
            </a:r>
            <a:r>
              <a:rPr lang="ru-RU" dirty="0" err="1"/>
              <a:t>Эндокаля</a:t>
            </a:r>
            <a:r>
              <a:rPr lang="ru-RU" dirty="0"/>
              <a:t>» извлекают из шприца непосредственно перед употреблением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/>
              <a:t>В настоящее время широкой популярностью у стоматологов пользуются нетвердеющие пасты, представляющие собой комбинацию гидроксида кальция и йодоформа. Гидроксид кальция при применении таких препаратов обеспечивает </a:t>
            </a:r>
            <a:r>
              <a:rPr lang="ru-RU" dirty="0" err="1"/>
              <a:t>остеотропный</a:t>
            </a:r>
            <a:r>
              <a:rPr lang="ru-RU" dirty="0"/>
              <a:t> эффект, а йодоформ - длительное антисептическое действие. Примерами таких препаратов являются «</a:t>
            </a:r>
            <a:r>
              <a:rPr lang="ru-RU" dirty="0" err="1"/>
              <a:t>Vitapex</a:t>
            </a:r>
            <a:r>
              <a:rPr lang="ru-RU" dirty="0"/>
              <a:t>» (</a:t>
            </a:r>
            <a:r>
              <a:rPr lang="ru-RU" dirty="0" err="1"/>
              <a:t>Morita</a:t>
            </a:r>
            <a:r>
              <a:rPr lang="ru-RU" dirty="0"/>
              <a:t>) и «</a:t>
            </a:r>
            <a:r>
              <a:rPr lang="ru-RU" dirty="0" err="1"/>
              <a:t>Metapex</a:t>
            </a:r>
            <a:r>
              <a:rPr lang="ru-RU" dirty="0"/>
              <a:t>» (</a:t>
            </a:r>
            <a:r>
              <a:rPr lang="ru-RU" dirty="0" err="1"/>
              <a:t>Me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Biomed</a:t>
            </a:r>
            <a:r>
              <a:rPr lang="ru-RU" dirty="0"/>
              <a:t> </a:t>
            </a:r>
            <a:r>
              <a:rPr lang="ru-RU" dirty="0" err="1"/>
              <a:t>Co</a:t>
            </a:r>
            <a:r>
              <a:rPr lang="ru-RU" dirty="0"/>
              <a:t>., </a:t>
            </a:r>
            <a:r>
              <a:rPr lang="ru-RU" dirty="0" err="1"/>
              <a:t>Ltd</a:t>
            </a:r>
            <a:r>
              <a:rPr lang="ru-RU" dirty="0"/>
              <a:t>).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5" b="17135"/>
          <a:stretch/>
        </p:blipFill>
        <p:spPr bwMode="auto">
          <a:xfrm>
            <a:off x="5076056" y="4581128"/>
            <a:ext cx="3714750" cy="2130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2" y="4695400"/>
            <a:ext cx="4965948" cy="20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902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075240" cy="778098"/>
          </a:xfrm>
        </p:spPr>
        <p:txBody>
          <a:bodyPr>
            <a:normAutofit fontScale="90000"/>
          </a:bodyPr>
          <a:lstStyle/>
          <a:p>
            <a:r>
              <a:rPr lang="ru-RU" dirty="0"/>
              <a:t>Препараты для постоянной </a:t>
            </a:r>
            <a:r>
              <a:rPr lang="ru-RU" dirty="0" err="1"/>
              <a:t>обтурации</a:t>
            </a:r>
            <a:r>
              <a:rPr lang="ru-RU" dirty="0"/>
              <a:t> корневых каналов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8496944" cy="5976664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3400" b="1" u="sng" dirty="0" smtClean="0"/>
              <a:t>Классификация:</a:t>
            </a:r>
            <a:endParaRPr lang="ru-RU" sz="3400" b="1" u="sng" dirty="0"/>
          </a:p>
          <a:p>
            <a:endParaRPr lang="ru-RU" dirty="0"/>
          </a:p>
          <a:p>
            <a:r>
              <a:rPr lang="ru-RU" b="1" dirty="0" smtClean="0"/>
              <a:t>Пластичные </a:t>
            </a:r>
            <a:r>
              <a:rPr lang="ru-RU" b="1" dirty="0"/>
              <a:t>твердеющие. </a:t>
            </a:r>
            <a:r>
              <a:rPr lang="ru-RU" dirty="0" smtClean="0"/>
              <a:t>(Цинк-фосфатные цементы; Препараты </a:t>
            </a:r>
            <a:r>
              <a:rPr lang="ru-RU" dirty="0"/>
              <a:t>на основе оксида цинка и </a:t>
            </a:r>
            <a:r>
              <a:rPr lang="ru-RU" dirty="0" smtClean="0"/>
              <a:t>эвгенола; Материалы </a:t>
            </a:r>
            <a:r>
              <a:rPr lang="ru-RU" dirty="0"/>
              <a:t>на основе эпоксидных </a:t>
            </a:r>
            <a:r>
              <a:rPr lang="ru-RU" dirty="0" smtClean="0"/>
              <a:t>смол; Полимерные </a:t>
            </a:r>
            <a:r>
              <a:rPr lang="ru-RU" dirty="0"/>
              <a:t>материалы, содержащие гидроксид </a:t>
            </a:r>
            <a:r>
              <a:rPr lang="ru-RU" dirty="0" smtClean="0"/>
              <a:t>кальция; </a:t>
            </a:r>
            <a:r>
              <a:rPr lang="ru-RU" dirty="0" err="1" smtClean="0"/>
              <a:t>Стеклоиономерные</a:t>
            </a:r>
            <a:r>
              <a:rPr lang="ru-RU" dirty="0" smtClean="0"/>
              <a:t> цементы; Препараты </a:t>
            </a:r>
            <a:r>
              <a:rPr lang="ru-RU" dirty="0"/>
              <a:t>на основе резорцин-формалиновой </a:t>
            </a:r>
            <a:r>
              <a:rPr lang="ru-RU" dirty="0" smtClean="0"/>
              <a:t>смолы; Материалы </a:t>
            </a:r>
            <a:r>
              <a:rPr lang="ru-RU" dirty="0"/>
              <a:t>на основе фосфат кальция</a:t>
            </a:r>
            <a:r>
              <a:rPr lang="ru-RU" dirty="0" smtClean="0"/>
              <a:t>.)</a:t>
            </a:r>
            <a:endParaRPr lang="ru-RU" dirty="0"/>
          </a:p>
          <a:p>
            <a:r>
              <a:rPr lang="ru-RU" b="1" dirty="0" err="1" smtClean="0"/>
              <a:t>Первичнотвердые</a:t>
            </a:r>
            <a:r>
              <a:rPr lang="ru-RU" b="1" dirty="0" smtClean="0"/>
              <a:t>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Кроме того, в </a:t>
            </a:r>
            <a:r>
              <a:rPr lang="ru-RU" dirty="0" err="1"/>
              <a:t>эндодонтии</a:t>
            </a:r>
            <a:r>
              <a:rPr lang="ru-RU" dirty="0"/>
              <a:t> материалы для пломбирования корневых каналов подразделяют на два вида:</a:t>
            </a:r>
          </a:p>
          <a:p>
            <a:r>
              <a:rPr lang="ru-RU" dirty="0" smtClean="0"/>
              <a:t>Филлеры </a:t>
            </a:r>
            <a:r>
              <a:rPr lang="ru-RU" dirty="0"/>
              <a:t>(от англ. «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fill</a:t>
            </a:r>
            <a:r>
              <a:rPr lang="ru-RU" dirty="0"/>
              <a:t>» - заполнять, пломбировать) - эндодонтические пломбировочные материалы, предназначенные для заполнения просвета корневого канала. Филлеры создают объем корневой пломбы, снижают ее усадку и обеспечивают заполнение всего объема корневого канала. В качестве филлеров применяются </a:t>
            </a:r>
            <a:r>
              <a:rPr lang="ru-RU" dirty="0" err="1"/>
              <a:t>первичнотвердые</a:t>
            </a:r>
            <a:r>
              <a:rPr lang="ru-RU" dirty="0"/>
              <a:t> материалы - штифты, а также некоторые твердеющие пасты.</a:t>
            </a:r>
          </a:p>
          <a:p>
            <a:r>
              <a:rPr lang="ru-RU" dirty="0" err="1" smtClean="0"/>
              <a:t>Силеры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эндогерметики</a:t>
            </a:r>
            <a:r>
              <a:rPr lang="ru-RU" dirty="0"/>
              <a:t>) (от англ. «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seal</a:t>
            </a:r>
            <a:r>
              <a:rPr lang="ru-RU" dirty="0"/>
              <a:t>» - запечатывать, герметизировать) - твердеющие материалы, предназначенные для заполнения пространств между штифтами и стенками корневого канала. </a:t>
            </a:r>
            <a:r>
              <a:rPr lang="ru-RU" dirty="0" err="1"/>
              <a:t>Силеры</a:t>
            </a:r>
            <a:r>
              <a:rPr lang="ru-RU" dirty="0"/>
              <a:t> обеспечивают </a:t>
            </a:r>
            <a:r>
              <a:rPr lang="ru-RU" dirty="0" err="1"/>
              <a:t>герметизм</a:t>
            </a:r>
            <a:r>
              <a:rPr lang="ru-RU" dirty="0"/>
              <a:t> корневой пломбы. </a:t>
            </a:r>
            <a:r>
              <a:rPr lang="ru-RU" dirty="0" err="1"/>
              <a:t>Силеры</a:t>
            </a:r>
            <a:r>
              <a:rPr lang="ru-RU" dirty="0"/>
              <a:t> применяются в комбинации с </a:t>
            </a:r>
            <a:r>
              <a:rPr lang="ru-RU" dirty="0" err="1"/>
              <a:t>первичнотвердыми</a:t>
            </a:r>
            <a:r>
              <a:rPr lang="ru-RU" dirty="0"/>
              <a:t> материалами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marL="0" indent="0" algn="ctr">
              <a:buNone/>
            </a:pPr>
            <a:r>
              <a:rPr lang="ru-RU" dirty="0"/>
              <a:t>Некоторые твердеющие пасты могут использоваться как в качестве </a:t>
            </a:r>
            <a:r>
              <a:rPr lang="ru-RU" dirty="0" err="1"/>
              <a:t>силера</a:t>
            </a:r>
            <a:r>
              <a:rPr lang="ru-RU" dirty="0"/>
              <a:t> (со штифтами), так и в качестве филлера (для пломбирования корневого канала одной пастой без штифтов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8359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Цинк фосфатные цементы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8280920" cy="5277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Пломбирование </a:t>
            </a:r>
            <a:r>
              <a:rPr lang="ru-RU" dirty="0"/>
              <a:t>каналов фосфат-цементом или его аналогами целесообразно проводить в </a:t>
            </a:r>
            <a:r>
              <a:rPr lang="ru-RU" b="1" dirty="0"/>
              <a:t>однокорневых зубах</a:t>
            </a:r>
            <a:r>
              <a:rPr lang="ru-RU" dirty="0"/>
              <a:t>, имеющих широкие, хорошо проходимые каналы (верхние резцы, клыки и </a:t>
            </a:r>
            <a:r>
              <a:rPr lang="ru-RU" dirty="0" err="1"/>
              <a:t>премоляры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Положительные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свойства: </a:t>
            </a:r>
            <a:r>
              <a:rPr lang="ru-RU" dirty="0"/>
              <a:t>легкость применения, достойная плотность, низкая теплопроводность, непроницаемость для кислот и мономеров, </a:t>
            </a:r>
            <a:r>
              <a:rPr lang="ru-RU" dirty="0" err="1"/>
              <a:t>рентгеноконтрастность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Отрицательные свойства: </a:t>
            </a:r>
            <a:r>
              <a:rPr lang="ru-RU" dirty="0"/>
              <a:t>значительная усадка, невысокая прочность, отсутствие бактерицидного и бактериостатического эффекта, наличие свободной ортофосфорной кислоты в начале замешивания.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Фосфат-цемент </a:t>
            </a:r>
            <a:r>
              <a:rPr lang="ru-RU" dirty="0"/>
              <a:t>и его аналоги для заполнения корневых каналов замешиваются жидкой консистенции, чтобы цемент стекал со шпателя нервущейся нитью.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Материал </a:t>
            </a:r>
            <a:r>
              <a:rPr lang="ru-RU" dirty="0"/>
              <a:t>пластичен, не рассасывается в канале, не является питательной средой для бактерий, не окрашивает зуб, хорошо прилегает к стенкам канала, </a:t>
            </a:r>
            <a:r>
              <a:rPr lang="ru-RU" dirty="0" err="1"/>
              <a:t>рентгеноконтрастен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Применение </a:t>
            </a:r>
            <a:r>
              <a:rPr lang="ru-RU" dirty="0"/>
              <a:t>фосфат-цемента показано при лечении пульпита и периодонтита, особенно если предусматривается хирургическое вмешательство (резекция верхушки корня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dirty="0"/>
              <a:t>Из зарубежных представителей этой группы цементов известны материалы </a:t>
            </a:r>
            <a:r>
              <a:rPr lang="ru-RU" dirty="0" err="1"/>
              <a:t>аргил</a:t>
            </a:r>
            <a:r>
              <a:rPr lang="ru-RU" dirty="0"/>
              <a:t> и </a:t>
            </a:r>
            <a:r>
              <a:rPr lang="ru-RU" dirty="0" err="1"/>
              <a:t>адгезор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7936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787208" cy="850106"/>
          </a:xfrm>
        </p:spPr>
        <p:txBody>
          <a:bodyPr>
            <a:normAutofit fontScale="90000"/>
          </a:bodyPr>
          <a:lstStyle/>
          <a:p>
            <a:r>
              <a:rPr lang="ru-RU" dirty="0"/>
              <a:t>Материалы на основе оксида цинка и эвгенола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8424936" cy="5688632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dirty="0"/>
              <a:t>Наиболее широкое применение в </a:t>
            </a:r>
            <a:r>
              <a:rPr lang="ru-RU" dirty="0" err="1"/>
              <a:t>эндодонтии</a:t>
            </a:r>
            <a:r>
              <a:rPr lang="ru-RU" dirty="0"/>
              <a:t> имеют материалы на основе оксида цинка и эвгенола. В процессе взаимодействия оксида цинка с эвгенолом происходит химическая реакция, продуктом которой является нерастворимая соль - </a:t>
            </a:r>
            <a:r>
              <a:rPr lang="ru-RU" dirty="0" err="1"/>
              <a:t>эвгенолят</a:t>
            </a:r>
            <a:r>
              <a:rPr lang="ru-RU" dirty="0"/>
              <a:t> цинка.</a:t>
            </a:r>
          </a:p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Положительные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свойства: </a:t>
            </a:r>
            <a:r>
              <a:rPr lang="ru-RU" dirty="0" smtClean="0"/>
              <a:t>легко </a:t>
            </a:r>
            <a:r>
              <a:rPr lang="ru-RU" dirty="0"/>
              <a:t>вводятся в корневой </a:t>
            </a:r>
            <a:r>
              <a:rPr lang="ru-RU" dirty="0" smtClean="0"/>
              <a:t>канал; при </a:t>
            </a:r>
            <a:r>
              <a:rPr lang="ru-RU" dirty="0"/>
              <a:t>необходимости легко выводятся из просвета </a:t>
            </a:r>
            <a:r>
              <a:rPr lang="ru-RU" dirty="0" smtClean="0"/>
              <a:t>канала; имеют </a:t>
            </a:r>
            <a:r>
              <a:rPr lang="ru-RU" dirty="0"/>
              <a:t>оптимальное время твердения в канале - паста твердеет в течение 12-24 часов с образованием нерастворимой </a:t>
            </a:r>
            <a:r>
              <a:rPr lang="ru-RU" dirty="0" smtClean="0"/>
              <a:t>массы; при </a:t>
            </a:r>
            <a:r>
              <a:rPr lang="ru-RU" dirty="0"/>
              <a:t>отверждении не дает </a:t>
            </a:r>
            <a:r>
              <a:rPr lang="ru-RU" dirty="0" smtClean="0"/>
              <a:t>усадки; обладает </a:t>
            </a:r>
            <a:r>
              <a:rPr lang="ru-RU" dirty="0"/>
              <a:t>хорошей адгезией к стенкам корневого </a:t>
            </a:r>
            <a:r>
              <a:rPr lang="ru-RU" dirty="0" smtClean="0"/>
              <a:t>канала; </a:t>
            </a:r>
            <a:r>
              <a:rPr lang="ru-RU" dirty="0" err="1" smtClean="0"/>
              <a:t>рентгеноконтрастные</a:t>
            </a:r>
            <a:r>
              <a:rPr lang="ru-RU" dirty="0" smtClean="0"/>
              <a:t>; оказывает </a:t>
            </a:r>
            <a:r>
              <a:rPr lang="ru-RU" dirty="0"/>
              <a:t>выраженное противовоспалительное и антисептическое действие, прекращающееся по мере твердения </a:t>
            </a:r>
            <a:r>
              <a:rPr lang="ru-RU" dirty="0" smtClean="0"/>
              <a:t>пасты; при </a:t>
            </a:r>
            <a:r>
              <a:rPr lang="ru-RU" dirty="0"/>
              <a:t>выведении за верхушечное отверстие паста рассасывается, т.к. эвгенол быстро диффундирует в кровеносное русло.</a:t>
            </a:r>
          </a:p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Отрицательные свойства: </a:t>
            </a:r>
            <a:r>
              <a:rPr lang="ru-RU" dirty="0" smtClean="0"/>
              <a:t>аллергенное </a:t>
            </a:r>
            <a:r>
              <a:rPr lang="ru-RU" dirty="0"/>
              <a:t>и токсическое воздействие компонентов пасты на ткани организма, особенно при выведении материала за верхушечное </a:t>
            </a:r>
            <a:r>
              <a:rPr lang="ru-RU" dirty="0" smtClean="0"/>
              <a:t>отверстие; рассасывание </a:t>
            </a:r>
            <a:r>
              <a:rPr lang="ru-RU" dirty="0"/>
              <a:t>в корневом </a:t>
            </a:r>
            <a:r>
              <a:rPr lang="ru-RU" dirty="0" smtClean="0"/>
              <a:t>канале; нарушение </a:t>
            </a:r>
            <a:r>
              <a:rPr lang="ru-RU" dirty="0"/>
              <a:t>процесса отверждения композита, т.к. эвгенол ингибирует процесс полимеризации.</a:t>
            </a:r>
          </a:p>
          <a:p>
            <a:pPr marL="0" indent="0">
              <a:buNone/>
            </a:pPr>
            <a:r>
              <a:rPr lang="ru-RU" dirty="0" err="1"/>
              <a:t>Силеры</a:t>
            </a:r>
            <a:r>
              <a:rPr lang="ru-RU" dirty="0"/>
              <a:t> на основе окиси цинка и эвгенола могут использоваться как самостоятельные </a:t>
            </a:r>
            <a:r>
              <a:rPr lang="ru-RU" dirty="0" err="1"/>
              <a:t>эндогерметики</a:t>
            </a:r>
            <a:r>
              <a:rPr lang="ru-RU" dirty="0"/>
              <a:t>, так и в сочетании с гуттаперчевыми штифтами, что способствует полной </a:t>
            </a:r>
            <a:r>
              <a:rPr lang="ru-RU" dirty="0" err="1"/>
              <a:t>обтурации</a:t>
            </a:r>
            <a:r>
              <a:rPr lang="ru-RU" dirty="0"/>
              <a:t> просвета корневого канала.</a:t>
            </a:r>
          </a:p>
          <a:p>
            <a:pPr marL="0" indent="0">
              <a:buNone/>
            </a:pPr>
            <a:r>
              <a:rPr lang="ru-RU" dirty="0"/>
              <a:t>Цинк-</a:t>
            </a:r>
            <a:r>
              <a:rPr lang="ru-RU" dirty="0" err="1"/>
              <a:t>эвгеноловая</a:t>
            </a:r>
            <a:r>
              <a:rPr lang="ru-RU" dirty="0"/>
              <a:t> паста широко применяется при </a:t>
            </a:r>
            <a:r>
              <a:rPr lang="ru-RU" dirty="0" err="1"/>
              <a:t>экстирпационном</a:t>
            </a:r>
            <a:r>
              <a:rPr lang="ru-RU" dirty="0"/>
              <a:t> методе лечения пульпита, можно применять ее для заполнения каналов и при лечении периодонтитов. Эта паста обладает хорошей антимикробной активностью, оказывает противовоспалительное действие на ткани пульпы и периодонта. </a:t>
            </a:r>
          </a:p>
          <a:p>
            <a:pPr marL="0" indent="0">
              <a:buNone/>
            </a:pPr>
            <a:r>
              <a:rPr lang="ru-RU" b="1" dirty="0" err="1"/>
              <a:t>Эндометазон</a:t>
            </a:r>
            <a:r>
              <a:rPr lang="ru-RU" dirty="0"/>
              <a:t> - антисептический нераздражающий материал для пломбирования корневых каналов. В его состав входят два </a:t>
            </a:r>
            <a:r>
              <a:rPr lang="ru-RU" dirty="0" err="1"/>
              <a:t>глюкокортикоида</a:t>
            </a:r>
            <a:r>
              <a:rPr lang="ru-RU" dirty="0"/>
              <a:t> - </a:t>
            </a:r>
            <a:r>
              <a:rPr lang="ru-RU" dirty="0" err="1"/>
              <a:t>дексаметазон</a:t>
            </a:r>
            <a:r>
              <a:rPr lang="ru-RU" dirty="0"/>
              <a:t> и гидрокортизон ацетат, в качестве антимикробного препарата - </a:t>
            </a:r>
            <a:r>
              <a:rPr lang="ru-RU" dirty="0" err="1"/>
              <a:t>тетрайодтимол</a:t>
            </a:r>
            <a:r>
              <a:rPr lang="ru-RU" dirty="0"/>
              <a:t>, мумифицирующий эффект обеспечивает </a:t>
            </a:r>
            <a:r>
              <a:rPr lang="ru-RU" dirty="0" err="1"/>
              <a:t>параформальдегид</a:t>
            </a:r>
            <a:r>
              <a:rPr lang="ru-RU" dirty="0"/>
              <a:t>. В качестве жидкости для получения пасты используют </a:t>
            </a:r>
            <a:r>
              <a:rPr lang="ru-RU" dirty="0" smtClean="0"/>
              <a:t>эвгенол.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9333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03232" cy="1138138"/>
          </a:xfrm>
        </p:spPr>
        <p:txBody>
          <a:bodyPr>
            <a:normAutofit fontScale="90000"/>
          </a:bodyPr>
          <a:lstStyle/>
          <a:p>
            <a:r>
              <a:rPr lang="ru-RU" dirty="0"/>
              <a:t>Материалы на основе резорцин-формалиновой смолы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8496944" cy="5421216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Положительные свойства: </a:t>
            </a:r>
            <a:r>
              <a:rPr lang="ru-RU" sz="4800" dirty="0" smtClean="0"/>
              <a:t>сильное </a:t>
            </a:r>
            <a:r>
              <a:rPr lang="ru-RU" sz="4800" dirty="0"/>
              <a:t>антисептическое </a:t>
            </a:r>
            <a:r>
              <a:rPr lang="ru-RU" sz="4800" dirty="0" smtClean="0"/>
              <a:t>действие; обеззараживание </a:t>
            </a:r>
            <a:r>
              <a:rPr lang="ru-RU" sz="4800" dirty="0"/>
              <a:t>содержимого дентинных канальцев, дельтовидных ответвлений, пульпы в </a:t>
            </a:r>
            <a:r>
              <a:rPr lang="ru-RU" sz="4800" dirty="0" err="1"/>
              <a:t>непройденной</a:t>
            </a:r>
            <a:r>
              <a:rPr lang="ru-RU" sz="4800" dirty="0"/>
              <a:t> части </a:t>
            </a:r>
            <a:r>
              <a:rPr lang="ru-RU" sz="4800" dirty="0" smtClean="0"/>
              <a:t>канала; хорошие </a:t>
            </a:r>
            <a:r>
              <a:rPr lang="ru-RU" sz="4800" dirty="0"/>
              <a:t>манипуляционные </a:t>
            </a:r>
            <a:r>
              <a:rPr lang="ru-RU" sz="4800" dirty="0" smtClean="0"/>
              <a:t>свойства; </a:t>
            </a:r>
            <a:r>
              <a:rPr lang="ru-RU" sz="4800" dirty="0" err="1" smtClean="0"/>
              <a:t>рентгеноконтрастность</a:t>
            </a:r>
            <a:r>
              <a:rPr lang="ru-RU" sz="4800" dirty="0" smtClean="0"/>
              <a:t>; биологическая </a:t>
            </a:r>
            <a:r>
              <a:rPr lang="ru-RU" sz="4800" dirty="0"/>
              <a:t>нейтральность после отверждения.</a:t>
            </a:r>
          </a:p>
          <a:p>
            <a:pPr marL="0" indent="0">
              <a:buNone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Отрицательные свойства</a:t>
            </a:r>
            <a:r>
              <a:rPr lang="ru-RU" sz="4800" dirty="0" smtClean="0"/>
              <a:t>: высокая токсичность; раздражающее </a:t>
            </a:r>
            <a:r>
              <a:rPr lang="ru-RU" sz="4800" dirty="0"/>
              <a:t>действие на ткани </a:t>
            </a:r>
            <a:r>
              <a:rPr lang="ru-RU" sz="4800" dirty="0" smtClean="0"/>
              <a:t>периодонта; окрашивание </a:t>
            </a:r>
            <a:r>
              <a:rPr lang="ru-RU" sz="4800" dirty="0"/>
              <a:t>коронки зуба в розовый цвет.</a:t>
            </a:r>
          </a:p>
          <a:p>
            <a:pPr marL="0" indent="0">
              <a:buNone/>
            </a:pPr>
            <a:r>
              <a:rPr lang="ru-RU" sz="4800" dirty="0"/>
              <a:t>Фирма «</a:t>
            </a:r>
            <a:r>
              <a:rPr lang="ru-RU" sz="4800" dirty="0" err="1"/>
              <a:t>Septodont</a:t>
            </a:r>
            <a:r>
              <a:rPr lang="ru-RU" sz="4800" dirty="0"/>
              <a:t>» выпускает препарат «</a:t>
            </a:r>
            <a:r>
              <a:rPr lang="ru-RU" sz="4800" dirty="0" err="1"/>
              <a:t>Форфенан</a:t>
            </a:r>
            <a:r>
              <a:rPr lang="ru-RU" sz="4800" dirty="0"/>
              <a:t>» на основе резорцин-формалиновой смолы. Выпускается в комплекте: флакон с лечебной жидкостью (10 мл), флакон с жидкостью для затвердения и приспособление для смешивания.</a:t>
            </a:r>
          </a:p>
          <a:p>
            <a:pPr marL="0" indent="0">
              <a:buNone/>
            </a:pPr>
            <a:r>
              <a:rPr lang="ru-RU" sz="4800" dirty="0"/>
              <a:t>В состав порошка, кроме окиси цинка, входит </a:t>
            </a:r>
            <a:r>
              <a:rPr lang="ru-RU" sz="4800" dirty="0" err="1"/>
              <a:t>дексаметазон</a:t>
            </a:r>
            <a:r>
              <a:rPr lang="ru-RU" sz="4800" dirty="0"/>
              <a:t> - гормональный препарат, который снижает раздражающее действие резорцин-формальдегидной смолы на ткани периодонта. Основу лечебной жидкости составляет формалин. Жидкость для затвердевания содержит в своем составе резорцин и соляную кислоту. В результате смешивания обеих жидкостей и порошка получается паста, которая затвердевает в течение 24 часов. Во время полимеризации паста нагревается и выделяет определенное количество газообразного формальдегида, который проникает в дентинные трубочки и ответвления корневых каналов, превращая находящиеся здесь альбумины в нерастворимые и асептические смеси.</a:t>
            </a:r>
          </a:p>
          <a:p>
            <a:pPr marL="0" indent="0">
              <a:buNone/>
            </a:pPr>
            <a:r>
              <a:rPr lang="ru-RU" sz="4800" dirty="0"/>
              <a:t>Таким образом, </a:t>
            </a:r>
            <a:r>
              <a:rPr lang="ru-RU" sz="4800" dirty="0" err="1"/>
              <a:t>форфенан</a:t>
            </a:r>
            <a:r>
              <a:rPr lang="ru-RU" sz="4800" dirty="0"/>
              <a:t> делает возможным осуществление сразу трех действий за одну процедуру: 1) антисептическая обработка корневых каналов; 2) введение антисептического вещества длительного действия; 3) надежное пломбирование каналов с неполной экстирпацией пульпы как в постоянных, так и во временных зубах. </a:t>
            </a:r>
          </a:p>
        </p:txBody>
      </p:sp>
    </p:spTree>
    <p:extLst>
      <p:ext uri="{BB962C8B-B14F-4D97-AF65-F5344CB8AC3E}">
        <p14:creationId xmlns:p14="http://schemas.microsoft.com/office/powerpoint/2010/main" val="238084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859216" cy="778098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Силеры</a:t>
            </a:r>
            <a:r>
              <a:rPr lang="ru-RU" dirty="0"/>
              <a:t> на основе эпоксидных смол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496944" cy="6093296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sz="2500" dirty="0"/>
              <a:t>Содержат в своем составе эпоксидно-амидные полимеры с добавлением </a:t>
            </a:r>
            <a:r>
              <a:rPr lang="ru-RU" sz="2500" dirty="0" err="1"/>
              <a:t>рентгеноконтрастных</a:t>
            </a:r>
            <a:r>
              <a:rPr lang="ru-RU" sz="2500" dirty="0"/>
              <a:t> наполнителей. Выпускаются в форме «порошок-паста» или «паста-паста». Отверждение происходит после смешивания компонентов в течение 8-36 часов. </a:t>
            </a:r>
            <a:r>
              <a:rPr lang="ru-RU" sz="2500" u="sng" dirty="0"/>
              <a:t>Материалы этой группы используются только в сочетании с гуттаперчевыми штифтами и </a:t>
            </a:r>
            <a:r>
              <a:rPr lang="ru-RU" sz="2500" u="sng" dirty="0" err="1"/>
              <a:t>термафилами</a:t>
            </a:r>
            <a:r>
              <a:rPr lang="ru-RU" sz="2500" u="sng" dirty="0"/>
              <a:t>.</a:t>
            </a:r>
          </a:p>
          <a:p>
            <a:pPr marL="0" indent="0">
              <a:buNone/>
            </a:pP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Положительные 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свойства: </a:t>
            </a:r>
            <a:r>
              <a:rPr lang="ru-RU" sz="2500" dirty="0" smtClean="0"/>
              <a:t>пластичные</a:t>
            </a:r>
            <a:r>
              <a:rPr lang="ru-RU" sz="2500" dirty="0"/>
              <a:t>, легко вводятся в корневой </a:t>
            </a:r>
            <a:r>
              <a:rPr lang="ru-RU" sz="2500" dirty="0" smtClean="0"/>
              <a:t>канал; в </a:t>
            </a:r>
            <a:r>
              <a:rPr lang="ru-RU" sz="2500" dirty="0"/>
              <a:t>случае необходимости легко выводиться из просвета </a:t>
            </a:r>
            <a:r>
              <a:rPr lang="ru-RU" sz="2500" dirty="0" smtClean="0"/>
              <a:t>канала; обладают </a:t>
            </a:r>
            <a:r>
              <a:rPr lang="ru-RU" sz="2500" dirty="0"/>
              <a:t>длительным временем </a:t>
            </a:r>
            <a:r>
              <a:rPr lang="ru-RU" sz="2500" dirty="0" smtClean="0"/>
              <a:t>отверждения; термостойки; инертны </a:t>
            </a:r>
            <a:r>
              <a:rPr lang="ru-RU" sz="2500" dirty="0"/>
              <a:t>по отношению к тканям </a:t>
            </a:r>
            <a:r>
              <a:rPr lang="ru-RU" sz="2500" dirty="0" smtClean="0"/>
              <a:t>периодонта; </a:t>
            </a:r>
            <a:r>
              <a:rPr lang="ru-RU" sz="2500" dirty="0" err="1" smtClean="0"/>
              <a:t>рентгеноконтрастны</a:t>
            </a:r>
            <a:r>
              <a:rPr lang="ru-RU" sz="2500" dirty="0"/>
              <a:t>.</a:t>
            </a:r>
          </a:p>
          <a:p>
            <a:pPr marL="0" indent="0">
              <a:buNone/>
            </a:pP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Отрицательные 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свойства: </a:t>
            </a:r>
            <a:r>
              <a:rPr lang="ru-RU" sz="2500" dirty="0" smtClean="0"/>
              <a:t>подвержены </a:t>
            </a:r>
            <a:r>
              <a:rPr lang="ru-RU" sz="2500" dirty="0" err="1"/>
              <a:t>полимеризационной</a:t>
            </a:r>
            <a:r>
              <a:rPr lang="ru-RU" sz="2500" dirty="0"/>
              <a:t> усадке (около 2% объема</a:t>
            </a:r>
            <a:r>
              <a:rPr lang="ru-RU" sz="2500" dirty="0" smtClean="0"/>
              <a:t>); при </a:t>
            </a:r>
            <a:r>
              <a:rPr lang="ru-RU" sz="2500" dirty="0"/>
              <a:t>недостаточном высушивании корневого канала нарушается корневое прилегание и </a:t>
            </a:r>
            <a:r>
              <a:rPr lang="ru-RU" sz="2500" dirty="0" err="1"/>
              <a:t>герметизм</a:t>
            </a:r>
            <a:r>
              <a:rPr lang="ru-RU" sz="2500" dirty="0"/>
              <a:t> корневой </a:t>
            </a:r>
            <a:r>
              <a:rPr lang="ru-RU" sz="2500" dirty="0" smtClean="0"/>
              <a:t>пломбы; исключено </a:t>
            </a:r>
            <a:r>
              <a:rPr lang="ru-RU" sz="2500" dirty="0"/>
              <a:t>использование перекиси водорода для медикаментозной обработки канала, т.к. кислород нарушает процесс полимеризации этих материалов.</a:t>
            </a:r>
          </a:p>
          <a:p>
            <a:pPr marL="0" indent="0">
              <a:buNone/>
            </a:pPr>
            <a:r>
              <a:rPr lang="ru-RU" sz="2500" dirty="0"/>
              <a:t>В нашей стране на основе эпоксидных смол выпускается </a:t>
            </a:r>
            <a:r>
              <a:rPr lang="ru-RU" sz="2500" u="sng" dirty="0" err="1"/>
              <a:t>интрадонт</a:t>
            </a:r>
            <a:r>
              <a:rPr lang="ru-RU" sz="2500" u="sng" dirty="0"/>
              <a:t>. </a:t>
            </a:r>
            <a:r>
              <a:rPr lang="ru-RU" sz="2500" dirty="0"/>
              <a:t>Материал превосходит многие отечественные эндодонтические материалы, нетоксичен, обладает высокой адгезией, благодаря наличию поверхностно-активного компонента, хорошо вводится в канал, одновременно заполняет </a:t>
            </a:r>
            <a:r>
              <a:rPr lang="ru-RU" sz="2500" dirty="0" err="1"/>
              <a:t>микроканальцы</a:t>
            </a:r>
            <a:r>
              <a:rPr lang="ru-RU" sz="2500" dirty="0"/>
              <a:t>. </a:t>
            </a:r>
            <a:r>
              <a:rPr lang="ru-RU" sz="2500" dirty="0" err="1"/>
              <a:t>Интрадонт</a:t>
            </a:r>
            <a:r>
              <a:rPr lang="ru-RU" sz="2500" dirty="0"/>
              <a:t> не вызывает раздражения тканей периодонта, имеет хорошие антибактериальные свойства, </a:t>
            </a:r>
            <a:r>
              <a:rPr lang="ru-RU" sz="2500" dirty="0" err="1"/>
              <a:t>рентгеноконтрастен</a:t>
            </a:r>
            <a:r>
              <a:rPr lang="ru-RU" sz="2500" dirty="0"/>
              <a:t>, прост и удобен в </a:t>
            </a:r>
            <a:r>
              <a:rPr lang="ru-RU" sz="2500" dirty="0" smtClean="0"/>
              <a:t>применении. Выпускается </a:t>
            </a:r>
            <a:r>
              <a:rPr lang="ru-RU" sz="2500" dirty="0"/>
              <a:t>в комплекте, состоящем из двух паст - базовой и </a:t>
            </a:r>
            <a:r>
              <a:rPr lang="ru-RU" sz="2500" dirty="0" err="1"/>
              <a:t>отверждающей</a:t>
            </a:r>
            <a:r>
              <a:rPr lang="ru-RU" sz="2500" dirty="0"/>
              <a:t>.</a:t>
            </a:r>
          </a:p>
          <a:p>
            <a:pPr marL="0" indent="0">
              <a:buNone/>
            </a:pPr>
            <a:endParaRPr lang="ru-RU" sz="2500" dirty="0" smtClean="0"/>
          </a:p>
          <a:p>
            <a:pPr marL="0" indent="0">
              <a:buNone/>
            </a:pPr>
            <a:r>
              <a:rPr lang="ru-RU" sz="2500" dirty="0" smtClean="0"/>
              <a:t>Из </a:t>
            </a:r>
            <a:r>
              <a:rPr lang="ru-RU" sz="2500" dirty="0"/>
              <a:t>пломбировочных материалов на основе эпоксидных смол раньше других был разработан </a:t>
            </a:r>
            <a:r>
              <a:rPr lang="ru-RU" sz="2500" b="1" dirty="0"/>
              <a:t>«AH-26» </a:t>
            </a:r>
            <a:r>
              <a:rPr lang="ru-RU" sz="2500" dirty="0"/>
              <a:t>(</a:t>
            </a:r>
            <a:r>
              <a:rPr lang="ru-RU" sz="2500" dirty="0" err="1"/>
              <a:t>Dentsply</a:t>
            </a:r>
            <a:r>
              <a:rPr lang="ru-RU" sz="2500" dirty="0"/>
              <a:t>). Представляет собой систему «порошок-паста» на основе </a:t>
            </a:r>
            <a:r>
              <a:rPr lang="ru-RU" sz="2500" dirty="0" err="1"/>
              <a:t>бисфенола</a:t>
            </a:r>
            <a:r>
              <a:rPr lang="ru-RU" sz="2500" dirty="0"/>
              <a:t> эпоксидной смолы. Материал пластичен, хорошо вводится в корневой канал, твердеет через 24-36 часов, не чувствителен к влаге. В период пластичности AH-26 сохраняет бактерицидность, т.к. имеет в своем составе следы формальдегида, который в затвердевшем материале инертен.</a:t>
            </a:r>
          </a:p>
          <a:p>
            <a:pPr marL="0" indent="0">
              <a:buNone/>
            </a:pPr>
            <a:r>
              <a:rPr lang="ru-RU" sz="2500" dirty="0"/>
              <a:t>Препаратами этой же группы являются материалы фирмы «</a:t>
            </a:r>
            <a:r>
              <a:rPr lang="ru-RU" sz="2500" dirty="0" err="1"/>
              <a:t>Dentsply</a:t>
            </a:r>
            <a:r>
              <a:rPr lang="ru-RU" sz="2500" dirty="0"/>
              <a:t>» - </a:t>
            </a:r>
            <a:r>
              <a:rPr lang="ru-RU" sz="2500" b="1" dirty="0"/>
              <a:t>«AH </a:t>
            </a:r>
            <a:r>
              <a:rPr lang="ru-RU" sz="2500" b="1" dirty="0" err="1"/>
              <a:t>Plus</a:t>
            </a:r>
            <a:r>
              <a:rPr lang="ru-RU" sz="2500" b="1" dirty="0"/>
              <a:t>» и «</a:t>
            </a:r>
            <a:r>
              <a:rPr lang="ru-RU" sz="2500" b="1" dirty="0" err="1"/>
              <a:t>Thermaseal</a:t>
            </a:r>
            <a:r>
              <a:rPr lang="ru-RU" sz="2500" b="1" dirty="0"/>
              <a:t>»</a:t>
            </a:r>
            <a:r>
              <a:rPr lang="ru-RU" sz="2500" dirty="0"/>
              <a:t>, входящий в систему «</a:t>
            </a:r>
            <a:r>
              <a:rPr lang="ru-RU" sz="2500" dirty="0" err="1"/>
              <a:t>Термафил</a:t>
            </a:r>
            <a:r>
              <a:rPr lang="ru-RU" sz="2500" dirty="0"/>
              <a:t>». Форма выпуска «паста-паста». Эти материалы характеризуются высокой тканевой совместимостью, повышенной прочностью, </a:t>
            </a:r>
            <a:r>
              <a:rPr lang="ru-RU" sz="2500" dirty="0" err="1"/>
              <a:t>рентгеноконтрастностью</a:t>
            </a:r>
            <a:r>
              <a:rPr lang="ru-RU" sz="2500" dirty="0"/>
              <a:t> и </a:t>
            </a:r>
            <a:r>
              <a:rPr lang="ru-RU" sz="2500" dirty="0" err="1"/>
              <a:t>термостабильностью</a:t>
            </a:r>
            <a:r>
              <a:rPr lang="ru-RU" sz="25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37702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920880" cy="936104"/>
          </a:xfrm>
        </p:spPr>
        <p:txBody>
          <a:bodyPr>
            <a:normAutofit fontScale="90000"/>
          </a:bodyPr>
          <a:lstStyle/>
          <a:p>
            <a:r>
              <a:rPr lang="ru-RU" dirty="0"/>
              <a:t>Пасты на основе гидроксида кальция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496944" cy="5904656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dirty="0"/>
              <a:t>Представляют собой полимерные соединения с добавлением гидроксида кальция. Они лишены раздражающих свойств </a:t>
            </a:r>
            <a:r>
              <a:rPr lang="ru-RU" dirty="0" err="1" smtClean="0"/>
              <a:t>цинкоксидэвгенольных</a:t>
            </a:r>
            <a:r>
              <a:rPr lang="ru-RU" dirty="0" smtClean="0"/>
              <a:t> </a:t>
            </a:r>
            <a:r>
              <a:rPr lang="ru-RU" dirty="0"/>
              <a:t>материалов, оказывают остеогенное воздействие на </a:t>
            </a:r>
            <a:r>
              <a:rPr lang="ru-RU" dirty="0" err="1"/>
              <a:t>периапикальную</a:t>
            </a:r>
            <a:r>
              <a:rPr lang="ru-RU" dirty="0"/>
              <a:t> костную ткань и цемент зуба, способствуя образованию цементной пробки.</a:t>
            </a:r>
          </a:p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Положительные свойства: </a:t>
            </a:r>
            <a:r>
              <a:rPr lang="ru-RU" dirty="0" smtClean="0"/>
              <a:t>пластичность; легкое </a:t>
            </a:r>
            <a:r>
              <a:rPr lang="ru-RU" dirty="0"/>
              <a:t>введение в корневой </a:t>
            </a:r>
            <a:r>
              <a:rPr lang="ru-RU" dirty="0" smtClean="0"/>
              <a:t>канал; длительное </a:t>
            </a:r>
            <a:r>
              <a:rPr lang="ru-RU" dirty="0"/>
              <a:t>время отверждения от 8 до 36 </a:t>
            </a:r>
            <a:r>
              <a:rPr lang="ru-RU" dirty="0" smtClean="0"/>
              <a:t>часов; отсутствие </a:t>
            </a:r>
            <a:r>
              <a:rPr lang="ru-RU" dirty="0"/>
              <a:t>раздражения тканей </a:t>
            </a:r>
            <a:r>
              <a:rPr lang="ru-RU" dirty="0" smtClean="0"/>
              <a:t>периодонта; </a:t>
            </a:r>
            <a:r>
              <a:rPr lang="ru-RU" dirty="0" err="1" smtClean="0"/>
              <a:t>рентгеноконтрастность</a:t>
            </a:r>
            <a:r>
              <a:rPr lang="ru-RU" dirty="0" smtClean="0"/>
              <a:t>; термостойкость </a:t>
            </a:r>
            <a:r>
              <a:rPr lang="ru-RU" dirty="0"/>
              <a:t>при работе с горячей </a:t>
            </a:r>
            <a:r>
              <a:rPr lang="ru-RU" dirty="0" smtClean="0"/>
              <a:t>гуттаперчей; способность </a:t>
            </a:r>
            <a:r>
              <a:rPr lang="ru-RU" dirty="0"/>
              <a:t>стимулировать процессы регенерации в тканях периодонта.</a:t>
            </a:r>
          </a:p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Отрицательные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свойства: </a:t>
            </a:r>
            <a:r>
              <a:rPr lang="ru-RU" dirty="0" smtClean="0"/>
              <a:t>пористость </a:t>
            </a:r>
            <a:r>
              <a:rPr lang="ru-RU" dirty="0"/>
              <a:t>«корневой пломбы» ввиду хорошей растворимости гидроксида кальция в тканевой </a:t>
            </a:r>
            <a:r>
              <a:rPr lang="ru-RU" dirty="0" smtClean="0"/>
              <a:t>жидкости; прекращение </a:t>
            </a:r>
            <a:r>
              <a:rPr lang="ru-RU" dirty="0"/>
              <a:t>лечебного эффекта после отверждения </a:t>
            </a:r>
            <a:r>
              <a:rPr lang="ru-RU" dirty="0" smtClean="0"/>
              <a:t>пасты; растворимость </a:t>
            </a:r>
            <a:r>
              <a:rPr lang="ru-RU" dirty="0"/>
              <a:t>в тканевых жидкостях и рассасывание материала в корневом канале.</a:t>
            </a:r>
          </a:p>
          <a:p>
            <a:pPr marL="0" indent="0">
              <a:buNone/>
            </a:pPr>
            <a:r>
              <a:rPr lang="ru-RU" dirty="0"/>
              <a:t>Учитывая перечисленные особенности, материалы данной группы следует применять в сочетании с </a:t>
            </a:r>
            <a:r>
              <a:rPr lang="ru-RU" dirty="0" err="1"/>
              <a:t>первичнотвердыми</a:t>
            </a:r>
            <a:r>
              <a:rPr lang="ru-RU" dirty="0"/>
              <a:t> гуттаперчевыми штифтами, </a:t>
            </a:r>
            <a:r>
              <a:rPr lang="ru-RU" dirty="0" err="1"/>
              <a:t>термафилами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u="sng" dirty="0" err="1"/>
              <a:t>Биокалекс</a:t>
            </a:r>
            <a:r>
              <a:rPr lang="ru-RU" u="sng" dirty="0"/>
              <a:t>. </a:t>
            </a:r>
            <a:r>
              <a:rPr lang="ru-RU" dirty="0"/>
              <a:t>Эта паста стимулирует процессы регенерации, т.к. при контакте с влагой корневого канала она трансформируется в гидроксид кальция.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Из </a:t>
            </a:r>
            <a:r>
              <a:rPr lang="ru-RU" dirty="0"/>
              <a:t>наиболее распространенных </a:t>
            </a:r>
            <a:r>
              <a:rPr lang="ru-RU" dirty="0" err="1"/>
              <a:t>силеров</a:t>
            </a:r>
            <a:r>
              <a:rPr lang="ru-RU" dirty="0"/>
              <a:t> на основе гидроокиси кальция являются </a:t>
            </a:r>
            <a:r>
              <a:rPr lang="ru-RU" u="sng" dirty="0"/>
              <a:t>«</a:t>
            </a:r>
            <a:r>
              <a:rPr lang="ru-RU" u="sng" dirty="0" err="1"/>
              <a:t>Sealapex</a:t>
            </a:r>
            <a:r>
              <a:rPr lang="ru-RU" u="sng" dirty="0"/>
              <a:t>» (</a:t>
            </a:r>
            <a:r>
              <a:rPr lang="ru-RU" u="sng" dirty="0" err="1"/>
              <a:t>Kerr</a:t>
            </a:r>
            <a:r>
              <a:rPr lang="ru-RU" u="sng" dirty="0"/>
              <a:t>) и «</a:t>
            </a:r>
            <a:r>
              <a:rPr lang="ru-RU" u="sng" dirty="0" err="1"/>
              <a:t>Apexit</a:t>
            </a:r>
            <a:r>
              <a:rPr lang="ru-RU" u="sng" dirty="0"/>
              <a:t>» (</a:t>
            </a:r>
            <a:r>
              <a:rPr lang="ru-RU" u="sng" dirty="0" err="1"/>
              <a:t>Vivadent</a:t>
            </a:r>
            <a:r>
              <a:rPr lang="ru-RU" u="sng" dirty="0"/>
              <a:t>)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 err="1"/>
              <a:t>Sealapex</a:t>
            </a:r>
            <a:r>
              <a:rPr lang="ru-RU" dirty="0"/>
              <a:t>» представляет собой систему «паста-паста» и содержит в своем составе окись цинка, </a:t>
            </a:r>
            <a:r>
              <a:rPr lang="ru-RU" dirty="0" err="1"/>
              <a:t>Ca</a:t>
            </a:r>
            <a:r>
              <a:rPr lang="ru-RU" dirty="0"/>
              <a:t>(OH)2, </a:t>
            </a:r>
            <a:r>
              <a:rPr lang="ru-RU" dirty="0" err="1"/>
              <a:t>бутилбензил</a:t>
            </a:r>
            <a:r>
              <a:rPr lang="ru-RU" dirty="0"/>
              <a:t>, </a:t>
            </a:r>
            <a:r>
              <a:rPr lang="ru-RU" dirty="0" err="1"/>
              <a:t>сульфонамид</a:t>
            </a:r>
            <a:r>
              <a:rPr lang="ru-RU" dirty="0"/>
              <a:t>, </a:t>
            </a:r>
            <a:r>
              <a:rPr lang="ru-RU" dirty="0" err="1"/>
              <a:t>стеарат</a:t>
            </a:r>
            <a:r>
              <a:rPr lang="ru-RU" dirty="0"/>
              <a:t> цинка, бария сульфат, титана диоксид, полиметилена салицилат. Материал </a:t>
            </a:r>
            <a:r>
              <a:rPr lang="ru-RU" dirty="0" err="1"/>
              <a:t>рентгеноконтрастен</a:t>
            </a:r>
            <a:r>
              <a:rPr lang="ru-RU" dirty="0"/>
              <a:t>, быстро твердеет в корневом канале и только в присутствии влаги при отверждении расширяется, термостабилен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3599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99176" cy="778098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Стеклоиономерные</a:t>
            </a:r>
            <a:r>
              <a:rPr lang="ru-RU" dirty="0"/>
              <a:t> цементы (СИЦ)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836712"/>
            <a:ext cx="8208912" cy="5637240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dirty="0"/>
              <a:t>СИЦ для пломбирования корневых каналов от «традиционных» </a:t>
            </a:r>
            <a:r>
              <a:rPr lang="ru-RU" dirty="0" err="1"/>
              <a:t>стеклоиономеров</a:t>
            </a:r>
            <a:r>
              <a:rPr lang="ru-RU" dirty="0"/>
              <a:t> отличаются:</a:t>
            </a:r>
          </a:p>
          <a:p>
            <a:r>
              <a:rPr lang="ru-RU" dirty="0"/>
              <a:t>более длительным временем отверждения (1,5-3 часа);</a:t>
            </a:r>
          </a:p>
          <a:p>
            <a:r>
              <a:rPr lang="ru-RU" dirty="0"/>
              <a:t>более высокой </a:t>
            </a:r>
            <a:r>
              <a:rPr lang="ru-RU" dirty="0" err="1"/>
              <a:t>рентгеноконтрастностью</a:t>
            </a:r>
            <a:r>
              <a:rPr lang="ru-RU" dirty="0"/>
              <a:t>;</a:t>
            </a:r>
          </a:p>
          <a:p>
            <a:r>
              <a:rPr lang="ru-RU" dirty="0"/>
              <a:t>повышенной биологической совместимостью и стабильностью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В отличие от других материалов для пломбирования корневых каналов, СИЦ обладают химической адгезией к дентину, что позволяет осуществлять плотную, надежную и долговечную </a:t>
            </a:r>
            <a:r>
              <a:rPr lang="ru-RU" dirty="0" err="1"/>
              <a:t>обтурацию</a:t>
            </a:r>
            <a:r>
              <a:rPr lang="ru-RU" dirty="0"/>
              <a:t> канала. Высокая прочность </a:t>
            </a:r>
            <a:r>
              <a:rPr lang="ru-RU" dirty="0" err="1"/>
              <a:t>стеклоиономерных</a:t>
            </a:r>
            <a:r>
              <a:rPr lang="ru-RU" dirty="0"/>
              <a:t> цементов делает их применение особенно предпочтительным в ситуациях, когда необходимо укрепить истонченные, ослабленные стенки корневого канала для уменьшения опасности перелома корня. Другими положительными свойствами СИЦ являются: хорошие манипуляционные свойства, минимальная адсорбция влаги, высокая </a:t>
            </a:r>
            <a:r>
              <a:rPr lang="ru-RU" dirty="0" err="1"/>
              <a:t>биосовместимость</a:t>
            </a:r>
            <a:r>
              <a:rPr lang="ru-RU" dirty="0"/>
              <a:t>, отсутствие усадки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Основной недостаток СИЦ для пломбирования корневых каналов - трудность выведения из канала в случае необходимости, поэтому их применяют вместе с гуттаперчевыми штифтами.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Россию поставляют следующие препараты этой группы: «</a:t>
            </a:r>
            <a:r>
              <a:rPr lang="ru-RU" dirty="0" err="1"/>
              <a:t>Ketac-Endo</a:t>
            </a:r>
            <a:r>
              <a:rPr lang="ru-RU" dirty="0"/>
              <a:t>» (</a:t>
            </a:r>
            <a:r>
              <a:rPr lang="ru-RU" dirty="0" err="1"/>
              <a:t>Espe</a:t>
            </a:r>
            <a:r>
              <a:rPr lang="ru-RU" dirty="0"/>
              <a:t>), «</a:t>
            </a:r>
            <a:r>
              <a:rPr lang="ru-RU" dirty="0" err="1"/>
              <a:t>Endo-Jen</a:t>
            </a:r>
            <a:r>
              <a:rPr lang="ru-RU" dirty="0"/>
              <a:t>» (</a:t>
            </a:r>
            <a:r>
              <a:rPr lang="ru-RU" dirty="0" err="1"/>
              <a:t>Jendental</a:t>
            </a:r>
            <a:r>
              <a:rPr lang="ru-RU" dirty="0"/>
              <a:t>), «</a:t>
            </a:r>
            <a:r>
              <a:rPr lang="ru-RU" dirty="0" err="1"/>
              <a:t>Endion</a:t>
            </a:r>
            <a:r>
              <a:rPr lang="ru-RU" dirty="0"/>
              <a:t>» (</a:t>
            </a:r>
            <a:r>
              <a:rPr lang="ru-RU" dirty="0" err="1"/>
              <a:t>Voco</a:t>
            </a:r>
            <a:r>
              <a:rPr lang="ru-RU" dirty="0"/>
              <a:t>), «</a:t>
            </a:r>
            <a:r>
              <a:rPr lang="ru-RU" dirty="0" err="1"/>
              <a:t>Стиодент</a:t>
            </a:r>
            <a:r>
              <a:rPr lang="ru-RU" dirty="0"/>
              <a:t>» (</a:t>
            </a:r>
            <a:r>
              <a:rPr lang="ru-RU" dirty="0" err="1"/>
              <a:t>ВладМиВа</a:t>
            </a:r>
            <a:r>
              <a:rPr lang="ru-RU" dirty="0"/>
              <a:t>). [10]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5611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643192" cy="850106"/>
          </a:xfrm>
        </p:spPr>
        <p:txBody>
          <a:bodyPr/>
          <a:lstStyle/>
          <a:p>
            <a:r>
              <a:rPr lang="ru-RU" dirty="0" smtClean="0"/>
              <a:t>Цели и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Цель: изучить материалы для временной и постоянной </a:t>
            </a:r>
            <a:r>
              <a:rPr lang="ru-RU" dirty="0" err="1" smtClean="0"/>
              <a:t>обтурации</a:t>
            </a:r>
            <a:r>
              <a:rPr lang="ru-RU" dirty="0" smtClean="0"/>
              <a:t> корневых каналов постоянных зубов.</a:t>
            </a:r>
          </a:p>
          <a:p>
            <a:r>
              <a:rPr lang="ru-RU" dirty="0" smtClean="0"/>
              <a:t>Задачи:</a:t>
            </a:r>
          </a:p>
          <a:p>
            <a:r>
              <a:rPr lang="ru-RU" dirty="0" smtClean="0"/>
              <a:t>-изучить классификацию материалов для временной и постоянной </a:t>
            </a:r>
            <a:r>
              <a:rPr lang="ru-RU" dirty="0" err="1" smtClean="0"/>
              <a:t>обтурации</a:t>
            </a:r>
            <a:endParaRPr lang="ru-RU" dirty="0" smtClean="0"/>
          </a:p>
          <a:p>
            <a:r>
              <a:rPr lang="ru-RU" dirty="0"/>
              <a:t>-узнать представителей каждой группы </a:t>
            </a:r>
            <a:r>
              <a:rPr lang="ru-RU" dirty="0" smtClean="0"/>
              <a:t>материалов</a:t>
            </a:r>
            <a:endParaRPr lang="ru-RU" dirty="0" smtClean="0"/>
          </a:p>
          <a:p>
            <a:r>
              <a:rPr lang="ru-RU" dirty="0" smtClean="0"/>
              <a:t>-рассмотреть их положительные и отрицательные свойства</a:t>
            </a:r>
          </a:p>
        </p:txBody>
      </p:sp>
    </p:spTree>
    <p:extLst>
      <p:ext uri="{BB962C8B-B14F-4D97-AF65-F5344CB8AC3E}">
        <p14:creationId xmlns:p14="http://schemas.microsoft.com/office/powerpoint/2010/main" val="2046796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643192" cy="994122"/>
          </a:xfrm>
        </p:spPr>
        <p:txBody>
          <a:bodyPr>
            <a:normAutofit fontScale="90000"/>
          </a:bodyPr>
          <a:lstStyle/>
          <a:p>
            <a:r>
              <a:rPr lang="ru-RU" dirty="0"/>
              <a:t>Первично твердые материалы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836712"/>
            <a:ext cx="8424936" cy="56372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Гуттаперчевый </a:t>
            </a:r>
            <a:r>
              <a:rPr lang="ru-RU" dirty="0"/>
              <a:t>штифт - это стержень, изготовленный из гуттаперчи. Гуттаперча, представляет собой бальзам гуттаперчевого дерева.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Есть </a:t>
            </a:r>
            <a:r>
              <a:rPr lang="ru-RU" dirty="0"/>
              <a:t>2 типа гуттаперчи альфа и бета. Альфа-гуттаперча обладает высокой текучестью и липкостью. Бета-гуттаперча имеет более высокую температуру плавления (64С) и входит в состав гуттаперчевых штифтов.</a:t>
            </a:r>
          </a:p>
          <a:p>
            <a:pPr marL="0" indent="0">
              <a:buNone/>
            </a:pPr>
            <a:r>
              <a:rPr lang="ru-RU" dirty="0"/>
              <a:t>Гуттаперча была признана лучшим материалом для пломбирования корневых каналов зуба более ста лет назад: еще в 1898 году профессор Миллер, автор «Руководства по терапевтической стоматологии», отзывался об этом материале именно таким образом.</a:t>
            </a:r>
          </a:p>
          <a:p>
            <a:pPr marL="0" indent="0">
              <a:buNone/>
            </a:pPr>
            <a:r>
              <a:rPr lang="ru-RU" dirty="0"/>
              <a:t>Гуттаперчевые штифты используются при пломбировании каналов по сей день, и большинство стоматологов считает их применение весьма эффективным при лечении пульпита и лечении периодонтита. </a:t>
            </a:r>
          </a:p>
          <a:p>
            <a:pPr marL="0" indent="0">
              <a:buNone/>
            </a:pPr>
            <a:r>
              <a:rPr lang="ru-RU" u="sng" dirty="0"/>
              <a:t>Состав гуттаперчевых </a:t>
            </a:r>
            <a:r>
              <a:rPr lang="ru-RU" u="sng" dirty="0" smtClean="0"/>
              <a:t>штифтов:</a:t>
            </a:r>
            <a:endParaRPr lang="ru-RU" u="sng" dirty="0"/>
          </a:p>
          <a:p>
            <a:pPr marL="0" indent="0">
              <a:buNone/>
            </a:pPr>
            <a:r>
              <a:rPr lang="ru-RU" dirty="0"/>
              <a:t>• Бета-гуттаперча 18-22%</a:t>
            </a:r>
          </a:p>
          <a:p>
            <a:pPr marL="0" indent="0">
              <a:buNone/>
            </a:pPr>
            <a:r>
              <a:rPr lang="ru-RU" dirty="0"/>
              <a:t>• Окись цинка 59-76%</a:t>
            </a:r>
          </a:p>
          <a:p>
            <a:pPr marL="0" indent="0">
              <a:buNone/>
            </a:pPr>
            <a:r>
              <a:rPr lang="ru-RU" dirty="0"/>
              <a:t>• Свечи (пластификаторы) 1-4%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/>
              <a:t>Рентгеноконтрастные</a:t>
            </a:r>
            <a:r>
              <a:rPr lang="ru-RU" dirty="0"/>
              <a:t> вещества 1-1,5%</a:t>
            </a:r>
          </a:p>
          <a:p>
            <a:pPr marL="0" indent="0">
              <a:buNone/>
            </a:pPr>
            <a:r>
              <a:rPr lang="ru-RU" dirty="0"/>
              <a:t>• Антиоксиданты</a:t>
            </a:r>
          </a:p>
          <a:p>
            <a:pPr marL="0" indent="0">
              <a:buNone/>
            </a:pPr>
            <a:r>
              <a:rPr lang="ru-RU" dirty="0"/>
              <a:t>• Биологические краски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0" t="375" r="10040" b="-375"/>
          <a:stretch/>
        </p:blipFill>
        <p:spPr bwMode="auto">
          <a:xfrm>
            <a:off x="5868144" y="4293096"/>
            <a:ext cx="1914690" cy="236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584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704856" cy="891544"/>
          </a:xfrm>
        </p:spPr>
        <p:txBody>
          <a:bodyPr>
            <a:normAutofit fontScale="90000"/>
          </a:bodyPr>
          <a:lstStyle/>
          <a:p>
            <a:r>
              <a:rPr lang="ru-RU" dirty="0"/>
              <a:t>Первично твердые материалы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8352928" cy="568863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Положительные свойства: </a:t>
            </a:r>
          </a:p>
          <a:p>
            <a:r>
              <a:rPr lang="ru-RU" dirty="0" smtClean="0"/>
              <a:t>легко </a:t>
            </a:r>
            <a:r>
              <a:rPr lang="ru-RU" dirty="0"/>
              <a:t>заполняет канал и достаточно несложно удаляется (при необходимости повторного лечения или при изготовлении штифтовой конструкции</a:t>
            </a:r>
            <a:r>
              <a:rPr lang="ru-RU" dirty="0" smtClean="0"/>
              <a:t>);</a:t>
            </a:r>
          </a:p>
          <a:p>
            <a:r>
              <a:rPr lang="ru-RU" dirty="0" smtClean="0"/>
              <a:t>индифферентна </a:t>
            </a:r>
            <a:r>
              <a:rPr lang="ru-RU" dirty="0"/>
              <a:t>и не раздражает ткани, не вызывает </a:t>
            </a:r>
            <a:r>
              <a:rPr lang="ru-RU" dirty="0" smtClean="0"/>
              <a:t>аллергии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устойчива </a:t>
            </a:r>
            <a:r>
              <a:rPr lang="ru-RU" dirty="0"/>
              <a:t>и не разрушается, и не рассасывается в корневом </a:t>
            </a:r>
            <a:r>
              <a:rPr lang="ru-RU" dirty="0" smtClean="0"/>
              <a:t>канале; </a:t>
            </a:r>
          </a:p>
          <a:p>
            <a:r>
              <a:rPr lang="ru-RU" dirty="0" smtClean="0"/>
              <a:t>гуттаперчевые </a:t>
            </a:r>
            <a:r>
              <a:rPr lang="ru-RU" dirty="0"/>
              <a:t>штифты являются </a:t>
            </a:r>
            <a:r>
              <a:rPr lang="ru-RU" dirty="0" err="1"/>
              <a:t>рентгеноконтрастными</a:t>
            </a:r>
            <a:r>
              <a:rPr lang="ru-RU" dirty="0"/>
              <a:t>, и прекрасно видны на снимках, что немаловажно для контроля качества пломбирования </a:t>
            </a:r>
            <a:r>
              <a:rPr lang="ru-RU" dirty="0" smtClean="0"/>
              <a:t>каналов; </a:t>
            </a:r>
          </a:p>
          <a:p>
            <a:r>
              <a:rPr lang="ru-RU" dirty="0" smtClean="0"/>
              <a:t>предсказуемость </a:t>
            </a:r>
            <a:r>
              <a:rPr lang="ru-RU" dirty="0" err="1"/>
              <a:t>обтурации</a:t>
            </a:r>
            <a:r>
              <a:rPr lang="ru-RU" dirty="0"/>
              <a:t> (пломбировки) корневого канала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Отрицательные свойства:</a:t>
            </a:r>
          </a:p>
          <a:p>
            <a:r>
              <a:rPr lang="ru-RU" dirty="0" smtClean="0"/>
              <a:t>не </a:t>
            </a:r>
            <a:r>
              <a:rPr lang="ru-RU" dirty="0"/>
              <a:t>обладает ни бактерицидным, ни бактериостатическим эффектом, а является полностью </a:t>
            </a:r>
            <a:r>
              <a:rPr lang="ru-RU" dirty="0" smtClean="0"/>
              <a:t>нейтральной (однако материалы, которые подобными свойствами обладают, заодно и оказывают раздражающее воздействие на ткани);</a:t>
            </a:r>
          </a:p>
          <a:p>
            <a:r>
              <a:rPr lang="ru-RU" dirty="0" smtClean="0"/>
              <a:t>тонкие </a:t>
            </a:r>
            <a:r>
              <a:rPr lang="ru-RU" dirty="0"/>
              <a:t>штифты требуют от врача наличия высокой квалификации и опыта, так как они очень гибкие и мягкие, и могут возникать трудности при пломбировании узких каналов зуба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marL="0" indent="0" algn="ctr">
              <a:buNone/>
            </a:pPr>
            <a:r>
              <a:rPr lang="ru-RU" b="1" u="sng" dirty="0"/>
              <a:t>Однако преимущества гуттаперчи перед другими материалами для пломбирования каналов настолько очевидны, что она в настоящее время является основным материалом, используемым стоматологами при эндодонтическом лечении.</a:t>
            </a:r>
          </a:p>
        </p:txBody>
      </p:sp>
    </p:spTree>
    <p:extLst>
      <p:ext uri="{BB962C8B-B14F-4D97-AF65-F5344CB8AC3E}">
        <p14:creationId xmlns:p14="http://schemas.microsoft.com/office/powerpoint/2010/main" val="3340195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003232" cy="778098"/>
          </a:xfrm>
        </p:spPr>
        <p:txBody>
          <a:bodyPr>
            <a:normAutofit fontScale="90000"/>
          </a:bodyPr>
          <a:lstStyle/>
          <a:p>
            <a:r>
              <a:rPr lang="ru-RU" dirty="0"/>
              <a:t>Первично твердые материалы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352928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В основном сейчас используются два метода (хотя их имеется гораздо больше), служащих для конденсации (уплотнения) гуттаперчи в канале зуба: </a:t>
            </a:r>
            <a:endParaRPr lang="ru-RU" sz="1800" dirty="0" smtClean="0"/>
          </a:p>
          <a:p>
            <a:r>
              <a:rPr lang="ru-RU" sz="1800" dirty="0" smtClean="0"/>
              <a:t>в </a:t>
            </a:r>
            <a:r>
              <a:rPr lang="ru-RU" sz="1800" dirty="0"/>
              <a:t>канал плотно вводят несколько конусовидных гуттаперчевых штифтов (латеральная конденсация); </a:t>
            </a:r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r>
              <a:rPr lang="ru-RU" sz="1800" dirty="0" smtClean="0"/>
              <a:t>часть </a:t>
            </a:r>
            <a:r>
              <a:rPr lang="ru-RU" sz="1800" dirty="0"/>
              <a:t>канала сначала заполняется разогретой гуттаперчевой массой, а затем вводятся конусовидные штифты (вертикальная конденсация). Оба метода пломбирования каналов эффективны и позволяют надежно запечатать все дополнительные ответвления основного канала.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29992"/>
            <a:ext cx="2016224" cy="147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301208"/>
            <a:ext cx="3528392" cy="121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941168"/>
            <a:ext cx="2088232" cy="176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8" b="19936"/>
          <a:stretch/>
        </p:blipFill>
        <p:spPr bwMode="auto">
          <a:xfrm>
            <a:off x="1979712" y="2348880"/>
            <a:ext cx="2232248" cy="1401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083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643192" cy="77809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Заключение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8352928" cy="554461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Эндодонтическое лечение чрезвычайно важно в стоматологии. Если корневой канал не долечен, то ни о каких здоровых зубах речи быть не может. </a:t>
            </a:r>
            <a:endParaRPr lang="ru-RU" dirty="0" smtClean="0"/>
          </a:p>
          <a:p>
            <a:r>
              <a:rPr lang="ru-RU" dirty="0" smtClean="0"/>
              <a:t>От </a:t>
            </a:r>
            <a:r>
              <a:rPr lang="ru-RU" dirty="0"/>
              <a:t>качества пломбирования корневого канала зависит долговременность лечения. Если канал пуст или заполнен только частично, то это </a:t>
            </a:r>
            <a:r>
              <a:rPr lang="ru-RU" dirty="0" smtClean="0"/>
              <a:t>приведет к повторному размножению микроорганизмов, </a:t>
            </a:r>
            <a:r>
              <a:rPr lang="ru-RU" dirty="0"/>
              <a:t>которые продуктами своей жизнедеятельности вызывают различные воспалительные процессы, в том числе и воспаление кости вокруг зуба, а затем и ее разрушение. Именно поэтому современные требования к качеству пломбирования каналов достаточно высоки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Для врача-стоматолога очень важно знать о свойствах материалов, чтобы подбирать для лечения наиболее подходящий вариант. Правильный выбор материала и тактики лечения- залог успеха.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5494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778098"/>
          </a:xfrm>
        </p:spPr>
        <p:txBody>
          <a:bodyPr/>
          <a:lstStyle/>
          <a:p>
            <a:pPr algn="ctr"/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8424936" cy="542121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Боровский Е.В. Клиническая </a:t>
            </a:r>
            <a:r>
              <a:rPr lang="ru-RU" dirty="0" err="1"/>
              <a:t>эндодонтия</a:t>
            </a:r>
            <a:r>
              <a:rPr lang="ru-RU" dirty="0"/>
              <a:t> / </a:t>
            </a:r>
            <a:r>
              <a:rPr lang="ru-RU" dirty="0" err="1"/>
              <a:t>Е.В.Боровский</a:t>
            </a:r>
            <a:r>
              <a:rPr lang="ru-RU" dirty="0"/>
              <a:t>. -М.: АО «Стоматология», 2003. - 2-е изд. - 176 с</a:t>
            </a:r>
            <a:r>
              <a:rPr lang="ru-RU" dirty="0" smtClean="0"/>
              <a:t>.</a:t>
            </a:r>
          </a:p>
          <a:p>
            <a:r>
              <a:rPr lang="ru-RU" dirty="0"/>
              <a:t>Жохова Н.С. Техника </a:t>
            </a:r>
            <a:r>
              <a:rPr lang="ru-RU" dirty="0" err="1"/>
              <a:t>обтурации</a:t>
            </a:r>
            <a:r>
              <a:rPr lang="ru-RU" dirty="0"/>
              <a:t> корневых каналов с применением метода латеральной конденсации и системы </a:t>
            </a:r>
            <a:r>
              <a:rPr lang="ru-RU" dirty="0" err="1"/>
              <a:t>термафил</a:t>
            </a:r>
            <a:r>
              <a:rPr lang="ru-RU" dirty="0"/>
              <a:t> / </a:t>
            </a:r>
            <a:r>
              <a:rPr lang="ru-RU" dirty="0" err="1"/>
              <a:t>Н.С.Жохова</a:t>
            </a:r>
            <a:r>
              <a:rPr lang="ru-RU" dirty="0"/>
              <a:t>, </a:t>
            </a:r>
            <a:r>
              <a:rPr lang="ru-RU" dirty="0" err="1"/>
              <a:t>И.М.Макеева</a:t>
            </a:r>
            <a:r>
              <a:rPr lang="ru-RU" dirty="0"/>
              <a:t> // Новое в стоматологии. - 2001 - №5 - С.10-12</a:t>
            </a:r>
            <a:r>
              <a:rPr lang="ru-RU" dirty="0" smtClean="0"/>
              <a:t>.</a:t>
            </a:r>
          </a:p>
          <a:p>
            <a:r>
              <a:rPr lang="ru-RU" dirty="0" err="1"/>
              <a:t>Максимовский</a:t>
            </a:r>
            <a:r>
              <a:rPr lang="ru-RU" dirty="0"/>
              <a:t> Ю.М. Фантомный курс терапевтической стоматологии: атлас; учебное пособие для студ. / Ю.М. </a:t>
            </a:r>
            <a:r>
              <a:rPr lang="ru-RU" dirty="0" err="1"/>
              <a:t>Максимовский</a:t>
            </a:r>
            <a:r>
              <a:rPr lang="ru-RU" dirty="0"/>
              <a:t>. -М.: Медицина, 2005. -328 с</a:t>
            </a:r>
            <a:r>
              <a:rPr lang="ru-RU" dirty="0" smtClean="0"/>
              <a:t>.</a:t>
            </a:r>
          </a:p>
          <a:p>
            <a:r>
              <a:rPr lang="ru-RU" dirty="0"/>
              <a:t>Николаев А.И., Цепов Л.М. Практическая терапевтическая стоматология. - СПб: Санкт-Петербургский институт стоматологии, 2001. - С. 291-305</a:t>
            </a:r>
            <a:r>
              <a:rPr lang="ru-RU" dirty="0" smtClean="0"/>
              <a:t>.</a:t>
            </a:r>
          </a:p>
          <a:p>
            <a:r>
              <a:rPr lang="ru-RU" dirty="0"/>
              <a:t>Попков В.А. Стоматологическое материаловедение: Учебное пособие. / В.А. Попков, О.В. Нестерова, В.Ю. </a:t>
            </a:r>
            <a:r>
              <a:rPr lang="ru-RU" dirty="0" err="1"/>
              <a:t>Решетняк</a:t>
            </a:r>
            <a:r>
              <a:rPr lang="ru-RU" dirty="0"/>
              <a:t> // М.: </a:t>
            </a:r>
            <a:r>
              <a:rPr lang="ru-RU" dirty="0" err="1"/>
              <a:t>МЕДпресс-информ</a:t>
            </a:r>
            <a:r>
              <a:rPr lang="ru-RU" dirty="0"/>
              <a:t>, 2009.</a:t>
            </a:r>
          </a:p>
          <a:p>
            <a:r>
              <a:rPr lang="ru-RU" dirty="0" smtClean="0"/>
              <a:t>Пропедевтическая </a:t>
            </a:r>
            <a:r>
              <a:rPr lang="ru-RU" dirty="0"/>
              <a:t>стоматология: Учебник для медицинских вузов / под ред. Э.А. </a:t>
            </a:r>
            <a:r>
              <a:rPr lang="ru-RU" dirty="0" err="1"/>
              <a:t>Базикян</a:t>
            </a:r>
            <a:r>
              <a:rPr lang="ru-RU" dirty="0"/>
              <a:t>. - М.: ГЭОТАР-Медиа, 20008. - С. 95-99, 216-224.</a:t>
            </a:r>
          </a:p>
          <a:p>
            <a:r>
              <a:rPr lang="ru-RU" dirty="0" smtClean="0"/>
              <a:t>Терапевтическая </a:t>
            </a:r>
            <a:r>
              <a:rPr lang="ru-RU" dirty="0"/>
              <a:t>стоматология /под ред. Дмитриевой Л.А./, Москва, 2003. - С.515-528.</a:t>
            </a:r>
          </a:p>
          <a:p>
            <a:r>
              <a:rPr lang="ru-RU" dirty="0" smtClean="0"/>
              <a:t>Терапевтическая </a:t>
            </a:r>
            <a:r>
              <a:rPr lang="ru-RU" dirty="0"/>
              <a:t>стоматология: учебник для студентов / Под ред. проф. Е.В. Боровского. - М.: Мед. </a:t>
            </a:r>
            <a:r>
              <a:rPr lang="ru-RU" dirty="0" err="1"/>
              <a:t>информ</a:t>
            </a:r>
            <a:r>
              <a:rPr lang="ru-RU" dirty="0"/>
              <a:t>. агентство, 2007. -840 с.</a:t>
            </a:r>
          </a:p>
          <a:p>
            <a:r>
              <a:rPr lang="ru-RU" dirty="0" smtClean="0"/>
              <a:t>Хоменко </a:t>
            </a:r>
            <a:r>
              <a:rPr lang="ru-RU" dirty="0"/>
              <a:t>Л.А., Биденко Н.В. Практическая </a:t>
            </a:r>
            <a:r>
              <a:rPr lang="ru-RU" dirty="0" err="1"/>
              <a:t>эндодонтия</a:t>
            </a:r>
            <a:r>
              <a:rPr lang="ru-RU" dirty="0"/>
              <a:t>: инструменты, материалы и методы. - М.: «Книга плюс», 2003. - С. 87-108.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0201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852936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59756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571184" cy="724942"/>
          </a:xfrm>
        </p:spPr>
        <p:txBody>
          <a:bodyPr/>
          <a:lstStyle/>
          <a:p>
            <a:pPr algn="ctr"/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8280920" cy="554461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  Важным </a:t>
            </a:r>
            <a:r>
              <a:rPr lang="ru-RU" dirty="0"/>
              <a:t>этапом лечения осложненного кариеса является пломбирование корневых каналов. От того, насколько правильно выбран эндодонтический пломбировочный материал в той или иной клинической ситуации и насколько качественно и полно проведено пломбирование, зависят надежность и отдаленные результаты лечения. Для пломбирования корневых каналов могут использоваться различные материалы и технологии.</a:t>
            </a:r>
          </a:p>
          <a:p>
            <a:r>
              <a:rPr lang="ru-RU" dirty="0"/>
              <a:t>Временные пломбировочные материалы для закрытия корневых каналов представляют собой различные нетвердеющие пасты. Они могут вводиться на срок от 1 суток до нескольких месяцев. Эти вещества обладают различным терапевтическим действием и должны обязательно заменяться на постоянные пломбировочные материалы.</a:t>
            </a:r>
          </a:p>
          <a:p>
            <a:r>
              <a:rPr lang="ru-RU" dirty="0"/>
              <a:t>Постоянные пломбировочные материалы используются на заключительном этапе лечения корневых каналов. Целью данной процедуры можно считать максимальное и герметичное заполнение пространства корневой системы  </a:t>
            </a:r>
            <a:r>
              <a:rPr lang="ru-RU" dirty="0" smtClean="0"/>
              <a:t>после </a:t>
            </a:r>
            <a:r>
              <a:rPr lang="ru-RU" dirty="0"/>
              <a:t>ее химической и механической обработки.</a:t>
            </a:r>
          </a:p>
        </p:txBody>
      </p:sp>
    </p:spTree>
    <p:extLst>
      <p:ext uri="{BB962C8B-B14F-4D97-AF65-F5344CB8AC3E}">
        <p14:creationId xmlns:p14="http://schemas.microsoft.com/office/powerpoint/2010/main" val="382551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19256" cy="922114"/>
          </a:xfrm>
        </p:spPr>
        <p:txBody>
          <a:bodyPr>
            <a:noAutofit/>
          </a:bodyPr>
          <a:lstStyle/>
          <a:p>
            <a:r>
              <a:rPr lang="ru-RU" sz="1800" dirty="0"/>
              <a:t>Требования, предъявляемые к пломбировочным материалам для корневых </a:t>
            </a:r>
            <a:r>
              <a:rPr lang="ru-RU" sz="1800" dirty="0" smtClean="0"/>
              <a:t>каналов: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8280920" cy="53285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1) нетоксичны для организма;</a:t>
            </a:r>
          </a:p>
          <a:p>
            <a:pPr marL="0" indent="0">
              <a:buNone/>
            </a:pPr>
            <a:r>
              <a:rPr lang="ru-RU" dirty="0"/>
              <a:t>2) лишены аллергенных, канцерогенных и мутагенных свойств;</a:t>
            </a:r>
          </a:p>
          <a:p>
            <a:pPr marL="0" indent="0">
              <a:buNone/>
            </a:pPr>
            <a:r>
              <a:rPr lang="ru-RU" dirty="0" smtClean="0"/>
              <a:t>3) </a:t>
            </a:r>
            <a:r>
              <a:rPr lang="ru-RU" dirty="0"/>
              <a:t>легко вводиться в корневой канал;</a:t>
            </a:r>
          </a:p>
          <a:p>
            <a:pPr marL="0" indent="0">
              <a:buNone/>
            </a:pPr>
            <a:r>
              <a:rPr lang="ru-RU" dirty="0" smtClean="0"/>
              <a:t>4) </a:t>
            </a:r>
            <a:r>
              <a:rPr lang="ru-RU" dirty="0"/>
              <a:t>быть пластичными, чтобы обеспечить заполнение канала на всем протяжении;</a:t>
            </a:r>
          </a:p>
          <a:p>
            <a:pPr marL="0" indent="0">
              <a:buNone/>
            </a:pPr>
            <a:r>
              <a:rPr lang="ru-RU" dirty="0" smtClean="0"/>
              <a:t>5) </a:t>
            </a:r>
            <a:r>
              <a:rPr lang="ru-RU" dirty="0"/>
              <a:t>не уменьшаться в объеме при затвердевании;</a:t>
            </a:r>
          </a:p>
          <a:p>
            <a:pPr marL="0" indent="0">
              <a:buNone/>
            </a:pPr>
            <a:r>
              <a:rPr lang="ru-RU" dirty="0" smtClean="0"/>
              <a:t>6) </a:t>
            </a:r>
            <a:r>
              <a:rPr lang="ru-RU" dirty="0"/>
              <a:t>не рассасываться в корневом канале, рассасываться при выведении за верхушечное отверстие;</a:t>
            </a:r>
          </a:p>
          <a:p>
            <a:pPr marL="0" indent="0">
              <a:buNone/>
            </a:pPr>
            <a:r>
              <a:rPr lang="ru-RU" dirty="0" smtClean="0"/>
              <a:t>7) </a:t>
            </a:r>
            <a:r>
              <a:rPr lang="ru-RU" dirty="0"/>
              <a:t>быть непроницаемыми для корневой жидкости;</a:t>
            </a:r>
          </a:p>
          <a:p>
            <a:pPr marL="0" indent="0">
              <a:buNone/>
            </a:pPr>
            <a:r>
              <a:rPr lang="ru-RU" dirty="0" smtClean="0"/>
              <a:t>8) </a:t>
            </a:r>
            <a:r>
              <a:rPr lang="ru-RU" dirty="0"/>
              <a:t>не раздражать ткани периодонта;</a:t>
            </a:r>
          </a:p>
          <a:p>
            <a:pPr marL="0" indent="0">
              <a:buNone/>
            </a:pPr>
            <a:r>
              <a:rPr lang="ru-RU" dirty="0" smtClean="0"/>
              <a:t>9) </a:t>
            </a:r>
            <a:r>
              <a:rPr lang="ru-RU" dirty="0"/>
              <a:t>способствовать регенерации патологически измененных </a:t>
            </a:r>
            <a:r>
              <a:rPr lang="ru-RU" dirty="0" err="1"/>
              <a:t>периапикальных</a:t>
            </a:r>
            <a:r>
              <a:rPr lang="ru-RU" dirty="0"/>
              <a:t> тканей;</a:t>
            </a:r>
          </a:p>
          <a:p>
            <a:pPr marL="0" indent="0">
              <a:buNone/>
            </a:pPr>
            <a:r>
              <a:rPr lang="ru-RU" dirty="0" smtClean="0"/>
              <a:t>10) </a:t>
            </a:r>
            <a:r>
              <a:rPr lang="ru-RU" dirty="0"/>
              <a:t>обладать антисептическими и противовоспалительными свойствами и сохранять их длительное время;</a:t>
            </a:r>
          </a:p>
          <a:p>
            <a:pPr marL="0" indent="0">
              <a:buNone/>
            </a:pPr>
            <a:r>
              <a:rPr lang="ru-RU" dirty="0" smtClean="0"/>
              <a:t>11) </a:t>
            </a:r>
            <a:r>
              <a:rPr lang="ru-RU" dirty="0"/>
              <a:t>не окрашивать ткани зуба;</a:t>
            </a:r>
          </a:p>
          <a:p>
            <a:pPr marL="0" indent="0">
              <a:buNone/>
            </a:pPr>
            <a:r>
              <a:rPr lang="ru-RU" dirty="0" smtClean="0"/>
              <a:t>12) </a:t>
            </a:r>
            <a:r>
              <a:rPr lang="ru-RU" dirty="0"/>
              <a:t>быть </a:t>
            </a:r>
            <a:r>
              <a:rPr lang="ru-RU" dirty="0" err="1"/>
              <a:t>рентгеноконтрастными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 smtClean="0"/>
              <a:t>13) </a:t>
            </a:r>
            <a:r>
              <a:rPr lang="ru-RU" dirty="0"/>
              <a:t>при необходимости легко выводиться из корневого канала;</a:t>
            </a:r>
          </a:p>
          <a:p>
            <a:pPr marL="0" indent="0">
              <a:buNone/>
            </a:pPr>
            <a:r>
              <a:rPr lang="ru-RU" dirty="0" smtClean="0"/>
              <a:t>14) </a:t>
            </a:r>
            <a:r>
              <a:rPr lang="ru-RU" dirty="0"/>
              <a:t>обладать медленным отверждением;</a:t>
            </a:r>
          </a:p>
          <a:p>
            <a:pPr marL="0" indent="0">
              <a:buNone/>
            </a:pPr>
            <a:r>
              <a:rPr lang="ru-RU" dirty="0" smtClean="0"/>
              <a:t>15) </a:t>
            </a:r>
            <a:r>
              <a:rPr lang="ru-RU" dirty="0"/>
              <a:t>не нарушать адгезии, краевого прилегания и процесса отвердевания постоянных пломбировочных материалов. </a:t>
            </a:r>
          </a:p>
        </p:txBody>
      </p:sp>
    </p:spTree>
    <p:extLst>
      <p:ext uri="{BB962C8B-B14F-4D97-AF65-F5344CB8AC3E}">
        <p14:creationId xmlns:p14="http://schemas.microsoft.com/office/powerpoint/2010/main" val="3328866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136904" cy="864096"/>
          </a:xfrm>
        </p:spPr>
        <p:txBody>
          <a:bodyPr>
            <a:noAutofit/>
          </a:bodyPr>
          <a:lstStyle/>
          <a:p>
            <a:r>
              <a:rPr lang="ru-RU" sz="2400" dirty="0"/>
              <a:t>Материалы для временной </a:t>
            </a:r>
            <a:r>
              <a:rPr lang="ru-RU" sz="2400" dirty="0" err="1"/>
              <a:t>обтурации</a:t>
            </a:r>
            <a:r>
              <a:rPr lang="ru-RU" sz="2400" dirty="0"/>
              <a:t> корневых </a:t>
            </a:r>
            <a:r>
              <a:rPr lang="ru-RU" sz="2400" dirty="0" smtClean="0"/>
              <a:t>каналов.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496944" cy="53285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 Временное </a:t>
            </a:r>
            <a:r>
              <a:rPr lang="ru-RU" dirty="0"/>
              <a:t>пломбирование корневых каналов предусматривает заполнение их просвета пастой, обладающей лечебным действием.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Через </a:t>
            </a:r>
            <a:r>
              <a:rPr lang="ru-RU" dirty="0"/>
              <a:t>некоторое время после достижения желаемого результата или после окончания терапевтического действия, </a:t>
            </a:r>
            <a:r>
              <a:rPr lang="ru-RU" u="sng" dirty="0"/>
              <a:t>паста из канала удаляется</a:t>
            </a:r>
            <a:r>
              <a:rPr lang="ru-RU" dirty="0"/>
              <a:t>. Поэтому для временного пломбирования корневых каналов применяются </a:t>
            </a:r>
            <a:r>
              <a:rPr lang="ru-RU" u="sng" dirty="0"/>
              <a:t>только нетвердеющие пасты</a:t>
            </a:r>
            <a:r>
              <a:rPr lang="ru-RU" u="sng" dirty="0" smtClean="0"/>
              <a:t>.</a:t>
            </a:r>
          </a:p>
          <a:p>
            <a:pPr marL="0" indent="0">
              <a:buNone/>
            </a:pPr>
            <a:endParaRPr lang="ru-RU" u="sng" dirty="0" smtClean="0"/>
          </a:p>
          <a:p>
            <a:pPr marL="0" indent="0">
              <a:buNone/>
            </a:pPr>
            <a:r>
              <a:rPr lang="ru-RU" u="sng" dirty="0"/>
              <a:t>Классификация:</a:t>
            </a:r>
          </a:p>
          <a:p>
            <a:r>
              <a:rPr lang="ru-RU" dirty="0" smtClean="0"/>
              <a:t>Пасты </a:t>
            </a:r>
            <a:r>
              <a:rPr lang="ru-RU" dirty="0"/>
              <a:t>на основе антибиотиков и кортикостероидных препаратов</a:t>
            </a:r>
          </a:p>
          <a:p>
            <a:r>
              <a:rPr lang="ru-RU" dirty="0" smtClean="0"/>
              <a:t>Пасты </a:t>
            </a:r>
            <a:r>
              <a:rPr lang="ru-RU" dirty="0"/>
              <a:t>на основе </a:t>
            </a:r>
            <a:r>
              <a:rPr lang="ru-RU" dirty="0" err="1"/>
              <a:t>метронидазола</a:t>
            </a:r>
            <a:endParaRPr lang="ru-RU" dirty="0"/>
          </a:p>
          <a:p>
            <a:r>
              <a:rPr lang="ru-RU" dirty="0" smtClean="0"/>
              <a:t>Пасты </a:t>
            </a:r>
            <a:r>
              <a:rPr lang="ru-RU" dirty="0"/>
              <a:t>на основе антисептиков длительного действия</a:t>
            </a:r>
          </a:p>
          <a:p>
            <a:r>
              <a:rPr lang="ru-RU" dirty="0" smtClean="0"/>
              <a:t>Пасты </a:t>
            </a:r>
            <a:r>
              <a:rPr lang="ru-RU" dirty="0"/>
              <a:t>на основе гидроокиси кальция</a:t>
            </a:r>
          </a:p>
        </p:txBody>
      </p:sp>
    </p:spTree>
    <p:extLst>
      <p:ext uri="{BB962C8B-B14F-4D97-AF65-F5344CB8AC3E}">
        <p14:creationId xmlns:p14="http://schemas.microsoft.com/office/powerpoint/2010/main" val="2868918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63272" cy="864096"/>
          </a:xfrm>
        </p:spPr>
        <p:txBody>
          <a:bodyPr>
            <a:normAutofit/>
          </a:bodyPr>
          <a:lstStyle/>
          <a:p>
            <a:r>
              <a:rPr lang="ru-RU" sz="2400" dirty="0"/>
              <a:t>Пасты на основе антибиотиков и кортикостероидных препаратов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352928" cy="38884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u="sng" dirty="0" smtClean="0"/>
              <a:t>Состав: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два-три антибиотика с широким диапазоном антибактериального и противогрибкового </a:t>
            </a:r>
            <a:r>
              <a:rPr lang="ru-RU" dirty="0" smtClean="0"/>
              <a:t>действия.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кортикостероид</a:t>
            </a:r>
            <a:r>
              <a:rPr lang="ru-RU" dirty="0"/>
              <a:t>, чаще </a:t>
            </a:r>
            <a:r>
              <a:rPr lang="ru-RU" dirty="0" smtClean="0"/>
              <a:t>– </a:t>
            </a:r>
            <a:r>
              <a:rPr lang="ru-RU" dirty="0" err="1" smtClean="0"/>
              <a:t>дексаметазон</a:t>
            </a:r>
            <a:r>
              <a:rPr lang="ru-RU" dirty="0" smtClean="0"/>
              <a:t> (применяется </a:t>
            </a:r>
            <a:r>
              <a:rPr lang="ru-RU" dirty="0"/>
              <a:t>в такой дозировке, что, уменьшая воспалительные и аллергические явления, он не влияет на защитные реакции периодонта и организма в </a:t>
            </a:r>
            <a:r>
              <a:rPr lang="ru-RU" dirty="0" smtClean="0"/>
              <a:t>целом)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рентгеноконтрастный</a:t>
            </a:r>
            <a:r>
              <a:rPr lang="ru-RU" dirty="0" smtClean="0"/>
              <a:t> наполнитель (позволяет </a:t>
            </a:r>
            <a:r>
              <a:rPr lang="ru-RU" dirty="0"/>
              <a:t>объективно оценить качество заполнения </a:t>
            </a:r>
            <a:r>
              <a:rPr lang="ru-RU" dirty="0" smtClean="0"/>
              <a:t>канала)</a:t>
            </a:r>
          </a:p>
          <a:p>
            <a:pPr marL="0" indent="0">
              <a:buNone/>
            </a:pPr>
            <a:r>
              <a:rPr lang="ru-RU" b="1" u="sng" dirty="0" smtClean="0"/>
              <a:t>Представители:</a:t>
            </a:r>
          </a:p>
          <a:p>
            <a:pPr marL="0" indent="0">
              <a:buNone/>
            </a:pPr>
            <a:r>
              <a:rPr lang="ru-RU" dirty="0"/>
              <a:t>«</a:t>
            </a:r>
            <a:r>
              <a:rPr lang="ru-RU" dirty="0" err="1"/>
              <a:t>Септомиксин</a:t>
            </a:r>
            <a:r>
              <a:rPr lang="ru-RU" dirty="0"/>
              <a:t> форте» (</a:t>
            </a:r>
            <a:r>
              <a:rPr lang="ru-RU" dirty="0" smtClean="0"/>
              <a:t>«</a:t>
            </a:r>
            <a:r>
              <a:rPr lang="en-US" dirty="0" err="1"/>
              <a:t>Septodont</a:t>
            </a:r>
            <a:r>
              <a:rPr lang="en-US" dirty="0"/>
              <a:t>» 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«</a:t>
            </a:r>
            <a:r>
              <a:rPr lang="ru-RU" dirty="0" err="1"/>
              <a:t>Пульпосептин</a:t>
            </a:r>
            <a:r>
              <a:rPr lang="ru-RU" dirty="0"/>
              <a:t>» («Омега»)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 err="1"/>
              <a:t>Пульпомиксин</a:t>
            </a:r>
            <a:r>
              <a:rPr lang="ru-RU" dirty="0"/>
              <a:t>» («</a:t>
            </a:r>
            <a:r>
              <a:rPr lang="en-US" dirty="0" err="1"/>
              <a:t>Septodont</a:t>
            </a:r>
            <a:r>
              <a:rPr lang="en-US" dirty="0"/>
              <a:t>»)</a:t>
            </a:r>
            <a:endParaRPr lang="ru-RU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3" b="16072"/>
          <a:stretch/>
        </p:blipFill>
        <p:spPr bwMode="auto">
          <a:xfrm>
            <a:off x="5126328" y="4005064"/>
            <a:ext cx="3608937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7" b="26960"/>
          <a:stretch/>
        </p:blipFill>
        <p:spPr bwMode="auto">
          <a:xfrm>
            <a:off x="1259632" y="5178368"/>
            <a:ext cx="3184363" cy="153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402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2F5897"/>
                </a:solidFill>
              </a:rPr>
              <a:t>Пасты на основе антибиотиков и кортикостероидных препаратов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19728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u="sng" dirty="0"/>
              <a:t>Показания к применению</a:t>
            </a:r>
            <a:r>
              <a:rPr lang="ru-RU" dirty="0"/>
              <a:t> </a:t>
            </a:r>
            <a:endParaRPr lang="en-US" dirty="0" smtClean="0"/>
          </a:p>
          <a:p>
            <a:r>
              <a:rPr lang="ru-RU" dirty="0" smtClean="0"/>
              <a:t>Лечение </a:t>
            </a:r>
            <a:r>
              <a:rPr lang="ru-RU" dirty="0"/>
              <a:t>острых форм периодонтита и обострении хронических периодонтитов </a:t>
            </a:r>
            <a:endParaRPr lang="en-US" dirty="0" smtClean="0"/>
          </a:p>
          <a:p>
            <a:r>
              <a:rPr lang="ru-RU" dirty="0" smtClean="0"/>
              <a:t>При </a:t>
            </a:r>
            <a:r>
              <a:rPr lang="ru-RU" dirty="0"/>
              <a:t>деструктивных формах хронических периодонтитов </a:t>
            </a:r>
            <a:endParaRPr lang="en-US" dirty="0" smtClean="0"/>
          </a:p>
          <a:p>
            <a:r>
              <a:rPr lang="ru-RU" dirty="0" smtClean="0"/>
              <a:t>Лечение </a:t>
            </a:r>
            <a:r>
              <a:rPr lang="ru-RU" dirty="0"/>
              <a:t>«мышьяковистого» периодонтита </a:t>
            </a:r>
            <a:endParaRPr lang="en-US" dirty="0" smtClean="0"/>
          </a:p>
          <a:p>
            <a:r>
              <a:rPr lang="ru-RU" b="1" dirty="0" smtClean="0"/>
              <a:t>При </a:t>
            </a:r>
            <a:r>
              <a:rPr lang="ru-RU" b="1" dirty="0"/>
              <a:t>деструктивных формах периодонтита рекомендуется выведение пасты за верхушку</a:t>
            </a:r>
            <a:r>
              <a:rPr lang="ru-RU" b="1" dirty="0" smtClean="0"/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4149080"/>
            <a:ext cx="7560840" cy="2592288"/>
          </a:xfrm>
          <a:prstGeom prst="rect">
            <a:avLst/>
          </a:prstGeom>
        </p:spPr>
        <p:txBody>
          <a:bodyPr numCol="2"/>
          <a:lstStyle/>
          <a:p>
            <a:pPr lvl="0" algn="ctr" rtl="0"/>
            <a:r>
              <a:rPr lang="ru-RU" b="1" dirty="0" smtClean="0"/>
              <a:t>Положительные: </a:t>
            </a:r>
            <a:endParaRPr lang="en-US" b="1" dirty="0" smtClean="0"/>
          </a:p>
          <a:p>
            <a:pPr lvl="0" rtl="0">
              <a:buChar char="•"/>
            </a:pPr>
            <a:r>
              <a:rPr lang="ru-RU" dirty="0" smtClean="0"/>
              <a:t>Бактериостатический эффект.</a:t>
            </a:r>
            <a:endParaRPr lang="en-US" dirty="0" smtClean="0"/>
          </a:p>
          <a:p>
            <a:pPr lvl="0" rtl="0">
              <a:buChar char="•"/>
            </a:pPr>
            <a:r>
              <a:rPr lang="ru-RU" dirty="0" smtClean="0"/>
              <a:t>Противовоспалительный эффект. </a:t>
            </a:r>
            <a:endParaRPr lang="en-US" dirty="0" smtClean="0"/>
          </a:p>
          <a:p>
            <a:pPr lvl="0" rtl="0">
              <a:buChar char="•"/>
            </a:pPr>
            <a:r>
              <a:rPr lang="ru-RU" dirty="0" smtClean="0"/>
              <a:t>Безвреден для </a:t>
            </a:r>
            <a:r>
              <a:rPr lang="ru-RU" dirty="0" err="1" smtClean="0"/>
              <a:t>периапикальных</a:t>
            </a:r>
            <a:r>
              <a:rPr lang="ru-RU" dirty="0" smtClean="0"/>
              <a:t> тканей </a:t>
            </a:r>
            <a:endParaRPr lang="en-US" dirty="0" smtClean="0"/>
          </a:p>
          <a:p>
            <a:pPr lvl="0" algn="ctr" rtl="0">
              <a:buChar char="•"/>
            </a:pPr>
            <a:endParaRPr lang="ru-RU" dirty="0"/>
          </a:p>
          <a:p>
            <a:pPr lvl="0" algn="ctr" rtl="0">
              <a:buChar char="•"/>
            </a:pPr>
            <a:endParaRPr lang="en-US" dirty="0" smtClean="0"/>
          </a:p>
          <a:p>
            <a:pPr lvl="0" algn="ctr" rtl="0">
              <a:buChar char="•"/>
            </a:pPr>
            <a:endParaRPr lang="en-US" dirty="0"/>
          </a:p>
          <a:p>
            <a:pPr lvl="0" rtl="0">
              <a:buChar char="•"/>
            </a:pPr>
            <a:endParaRPr lang="en-US" dirty="0" smtClean="0"/>
          </a:p>
          <a:p>
            <a:pPr lvl="0" rtl="0"/>
            <a:r>
              <a:rPr lang="en-US" b="1" dirty="0" smtClean="0"/>
              <a:t>     </a:t>
            </a:r>
            <a:r>
              <a:rPr lang="ru-RU" b="1" dirty="0" smtClean="0"/>
              <a:t>Отрицательные: </a:t>
            </a:r>
            <a:endParaRPr lang="en-US" b="1" dirty="0" smtClean="0"/>
          </a:p>
          <a:p>
            <a:pPr lvl="0" rtl="0">
              <a:buChar char="•"/>
            </a:pPr>
            <a:r>
              <a:rPr lang="ru-RU" dirty="0" smtClean="0"/>
              <a:t>Содержит сильные</a:t>
            </a:r>
            <a:r>
              <a:rPr lang="en-US" dirty="0" smtClean="0"/>
              <a:t> </a:t>
            </a:r>
            <a:r>
              <a:rPr lang="ru-RU" dirty="0" smtClean="0"/>
              <a:t>антибиотики, поэтому не применяется в детской</a:t>
            </a:r>
            <a:r>
              <a:rPr lang="en-US" dirty="0" smtClean="0"/>
              <a:t> </a:t>
            </a:r>
            <a:r>
              <a:rPr lang="ru-RU" dirty="0" smtClean="0"/>
              <a:t>стоматологии. </a:t>
            </a:r>
            <a:endParaRPr lang="en-US" dirty="0" smtClean="0"/>
          </a:p>
          <a:p>
            <a:pPr lvl="0" rtl="0">
              <a:buChar char="•"/>
            </a:pPr>
            <a:r>
              <a:rPr lang="ru-RU" dirty="0" smtClean="0"/>
              <a:t>Паста обладает сильным, но непродолжительным действием (вносится в канал срок от 3-7 суток)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87824" y="3564305"/>
            <a:ext cx="2647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Свойства:</a:t>
            </a:r>
          </a:p>
        </p:txBody>
      </p:sp>
    </p:spTree>
    <p:extLst>
      <p:ext uri="{BB962C8B-B14F-4D97-AF65-F5344CB8AC3E}">
        <p14:creationId xmlns:p14="http://schemas.microsoft.com/office/powerpoint/2010/main" val="3621524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99176" cy="796950"/>
          </a:xfrm>
        </p:spPr>
        <p:txBody>
          <a:bodyPr/>
          <a:lstStyle/>
          <a:p>
            <a:r>
              <a:rPr lang="ru-RU" dirty="0"/>
              <a:t>Пасты на основе </a:t>
            </a:r>
            <a:r>
              <a:rPr lang="ru-RU" dirty="0" err="1"/>
              <a:t>метранидазола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8280920" cy="55446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Пасты </a:t>
            </a:r>
            <a:r>
              <a:rPr lang="ru-RU" dirty="0"/>
              <a:t>на основе </a:t>
            </a:r>
            <a:r>
              <a:rPr lang="ru-RU" dirty="0" err="1"/>
              <a:t>метронидазола</a:t>
            </a:r>
            <a:r>
              <a:rPr lang="ru-RU" dirty="0"/>
              <a:t> предназначены для временного заполнения </a:t>
            </a:r>
            <a:r>
              <a:rPr lang="ru-RU" b="1" u="sng" dirty="0"/>
              <a:t>сильно инфицированных каналов </a:t>
            </a:r>
            <a:r>
              <a:rPr lang="ru-RU" dirty="0"/>
              <a:t>корней зубов, особенно, когда можно ожидать преобладания в них анаэробной микрофлоры (при гангренозном пульпите, острых и обострениях хронических форм периодонтита). </a:t>
            </a:r>
            <a:endParaRPr lang="ru-RU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Они </a:t>
            </a:r>
            <a:r>
              <a:rPr lang="ru-RU" dirty="0"/>
              <a:t>позволяют даже острые периодонтиты лечить при герметично закрытой полости </a:t>
            </a:r>
            <a:r>
              <a:rPr lang="ru-RU" dirty="0" smtClean="0"/>
              <a:t>зуба </a:t>
            </a:r>
            <a:r>
              <a:rPr lang="ru-RU" u="sng" dirty="0" smtClean="0"/>
              <a:t>(что позволяет не оставлять зуб открытым и избежать вторичного инфицирования и улучшить прогноз течения заболевания)</a:t>
            </a:r>
          </a:p>
          <a:p>
            <a:pPr marL="0" indent="0">
              <a:buNone/>
            </a:pPr>
            <a:endParaRPr lang="ru-RU" u="sng" dirty="0" smtClean="0"/>
          </a:p>
          <a:p>
            <a:pPr marL="0" indent="0">
              <a:buNone/>
            </a:pPr>
            <a:r>
              <a:rPr lang="ru-RU" dirty="0"/>
              <a:t>Следует иметь в виду, что пасты на основе </a:t>
            </a:r>
            <a:r>
              <a:rPr lang="ru-RU" dirty="0" err="1"/>
              <a:t>метронидазола</a:t>
            </a:r>
            <a:r>
              <a:rPr lang="ru-RU" dirty="0"/>
              <a:t> предназначены для активного лечения, поэтому пасту в канале меняют </a:t>
            </a:r>
            <a:r>
              <a:rPr lang="ru-RU" u="sng" dirty="0"/>
              <a:t>ежедневно</a:t>
            </a:r>
            <a:r>
              <a:rPr lang="ru-RU" dirty="0"/>
              <a:t>, до полного исчезновения всех симптомов острого воспаления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sz="2600" b="1" u="sng" dirty="0"/>
              <a:t>Свойства: </a:t>
            </a:r>
            <a:endParaRPr lang="ru-RU" sz="2600" b="1" u="sng" dirty="0" smtClean="0"/>
          </a:p>
          <a:p>
            <a:r>
              <a:rPr lang="ru-RU" dirty="0" smtClean="0"/>
              <a:t>Подавляют </a:t>
            </a:r>
            <a:r>
              <a:rPr lang="ru-RU" dirty="0"/>
              <a:t>анаэробную микрофлору </a:t>
            </a:r>
            <a:endParaRPr lang="ru-RU" dirty="0" smtClean="0"/>
          </a:p>
          <a:p>
            <a:r>
              <a:rPr lang="ru-RU" dirty="0" smtClean="0"/>
              <a:t>Останавливает </a:t>
            </a:r>
            <a:r>
              <a:rPr lang="ru-RU" dirty="0"/>
              <a:t>катаболические разрушения тканей </a:t>
            </a:r>
            <a:endParaRPr lang="ru-RU" dirty="0" smtClean="0"/>
          </a:p>
          <a:p>
            <a:r>
              <a:rPr lang="ru-RU" dirty="0" smtClean="0"/>
              <a:t>Блокирует </a:t>
            </a:r>
            <a:r>
              <a:rPr lang="ru-RU" dirty="0"/>
              <a:t>воспалительные явления на биохимическом уровне </a:t>
            </a:r>
            <a:endParaRPr lang="ru-RU" dirty="0" smtClean="0"/>
          </a:p>
          <a:p>
            <a:r>
              <a:rPr lang="ru-RU" dirty="0" smtClean="0"/>
              <a:t>Отсутствие </a:t>
            </a:r>
            <a:r>
              <a:rPr lang="ru-RU" dirty="0"/>
              <a:t>аллергических реакций и явлений привыкания к данному препарату. </a:t>
            </a:r>
            <a:endParaRPr lang="ru-RU" dirty="0" smtClean="0"/>
          </a:p>
          <a:p>
            <a:r>
              <a:rPr lang="ru-RU" dirty="0" smtClean="0"/>
              <a:t>Предотвращается </a:t>
            </a:r>
            <a:r>
              <a:rPr lang="ru-RU" dirty="0"/>
              <a:t>вторичное инфицирование периодонта микрофлорой полости рта и улучшается прогноз течения заболевания</a:t>
            </a:r>
            <a:r>
              <a:rPr lang="ru-RU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7470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643192" cy="580926"/>
          </a:xfrm>
        </p:spPr>
        <p:txBody>
          <a:bodyPr/>
          <a:lstStyle/>
          <a:p>
            <a:r>
              <a:rPr lang="ru-RU" dirty="0"/>
              <a:t>Пасты на основе </a:t>
            </a:r>
            <a:r>
              <a:rPr lang="ru-RU" dirty="0" err="1"/>
              <a:t>метранидазола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8496944" cy="576064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Препарат «</a:t>
            </a:r>
            <a:r>
              <a:rPr lang="ru-RU" dirty="0" err="1"/>
              <a:t>Гриназоль</a:t>
            </a:r>
            <a:r>
              <a:rPr lang="ru-RU" dirty="0"/>
              <a:t>» («</a:t>
            </a:r>
            <a:r>
              <a:rPr lang="ru-RU" dirty="0" err="1"/>
              <a:t>Grinazole</a:t>
            </a:r>
            <a:r>
              <a:rPr lang="ru-RU" dirty="0"/>
              <a:t>») компании «</a:t>
            </a:r>
            <a:r>
              <a:rPr lang="ru-RU" dirty="0" err="1"/>
              <a:t>Septodont</a:t>
            </a:r>
            <a:r>
              <a:rPr lang="ru-RU" dirty="0"/>
              <a:t>» представляет собой пасту, содержащую 10% </a:t>
            </a:r>
            <a:r>
              <a:rPr lang="ru-RU" dirty="0" err="1"/>
              <a:t>метронидазола</a:t>
            </a:r>
            <a:r>
              <a:rPr lang="ru-RU" dirty="0"/>
              <a:t>.  </a:t>
            </a:r>
            <a:r>
              <a:rPr lang="ru-RU" dirty="0" smtClean="0"/>
              <a:t>Методика </a:t>
            </a:r>
            <a:r>
              <a:rPr lang="ru-RU" dirty="0"/>
              <a:t>применения «</a:t>
            </a:r>
            <a:r>
              <a:rPr lang="ru-RU" dirty="0" err="1"/>
              <a:t>Гриназоля</a:t>
            </a:r>
            <a:r>
              <a:rPr lang="ru-RU" dirty="0"/>
              <a:t>» имеет некоторые особенности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Гриназоль</a:t>
            </a:r>
            <a:r>
              <a:rPr lang="ru-RU" dirty="0"/>
              <a:t>», оказывая сильное бактерицидное действие на микрофлору каналов, </a:t>
            </a:r>
            <a:r>
              <a:rPr lang="ru-RU" dirty="0" smtClean="0"/>
              <a:t>что позволяет </a:t>
            </a:r>
            <a:r>
              <a:rPr lang="ru-RU" dirty="0"/>
              <a:t>отложить полноценную инструментальную обработку канала на последующие посещения, когда стихнут острые воспалительные явления, и эта процедура станет менее тягостной для пациента.</a:t>
            </a:r>
          </a:p>
          <a:p>
            <a:pPr marL="0" indent="0">
              <a:buNone/>
            </a:pPr>
            <a:r>
              <a:rPr lang="ru-RU" dirty="0"/>
              <a:t>П</a:t>
            </a:r>
            <a:r>
              <a:rPr lang="ru-RU" dirty="0" smtClean="0"/>
              <a:t>асту </a:t>
            </a:r>
            <a:r>
              <a:rPr lang="ru-RU" dirty="0"/>
              <a:t>в канале следует менять ежедневно до полного исчезновения всех симптомов заболевания (боли при перкуссии, гноетечения из канала, болезненности при пальпации по переходной складке в области проекции верхушки корня и т.д.).</a:t>
            </a:r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 err="1" smtClean="0"/>
              <a:t>Гриназоль</a:t>
            </a:r>
            <a:r>
              <a:rPr lang="ru-RU" dirty="0"/>
              <a:t>», изменяя среду в канале и тканях периодонта, позволяет избежать болезненных явлений после пломбирования зуба («реакции на пломбирование»).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49" r="1669" b="31601"/>
          <a:stretch/>
        </p:blipFill>
        <p:spPr bwMode="auto">
          <a:xfrm>
            <a:off x="1619672" y="1728215"/>
            <a:ext cx="4824536" cy="1709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5097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160</TotalTime>
  <Words>3551</Words>
  <Application>Microsoft Office PowerPoint</Application>
  <PresentationFormat>Экран (4:3)</PresentationFormat>
  <Paragraphs>246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Эркер</vt:lpstr>
      <vt:lpstr>Материалы для обтурации корневых каналов постоянных зубов. Показания к их применению.</vt:lpstr>
      <vt:lpstr>Цели и задачи</vt:lpstr>
      <vt:lpstr>Введение</vt:lpstr>
      <vt:lpstr>Требования, предъявляемые к пломбировочным материалам для корневых каналов: </vt:lpstr>
      <vt:lpstr>Материалы для временной обтурации корневых каналов. </vt:lpstr>
      <vt:lpstr>Пасты на основе антибиотиков и кортикостероидных препаратов</vt:lpstr>
      <vt:lpstr>Пасты на основе антибиотиков и кортикостероидных препаратов</vt:lpstr>
      <vt:lpstr>Пасты на основе метранидазола</vt:lpstr>
      <vt:lpstr>Пасты на основе метранидазола</vt:lpstr>
      <vt:lpstr>Пасты на основе антисептиков длительного действия</vt:lpstr>
      <vt:lpstr>Пасты на основе гидроксида кальция </vt:lpstr>
      <vt:lpstr>Пасты на основе гидроксида кальция </vt:lpstr>
      <vt:lpstr>Препараты для постоянной обтурации корневых каналов</vt:lpstr>
      <vt:lpstr>Цинк фосфатные цементы </vt:lpstr>
      <vt:lpstr>Материалы на основе оксида цинка и эвгенола </vt:lpstr>
      <vt:lpstr>Материалы на основе резорцин-формалиновой смолы </vt:lpstr>
      <vt:lpstr>Силеры на основе эпоксидных смол </vt:lpstr>
      <vt:lpstr>Пасты на основе гидроксида кальция </vt:lpstr>
      <vt:lpstr>Стеклоиономерные цементы (СИЦ) </vt:lpstr>
      <vt:lpstr>Первично твердые материалы </vt:lpstr>
      <vt:lpstr>Первично твердые материалы </vt:lpstr>
      <vt:lpstr>Первично твердые материалы </vt:lpstr>
      <vt:lpstr>Заключение</vt:lpstr>
      <vt:lpstr>Список литературы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Материалы для обтурации корневых каналов постоянных зубов. Показания к их применению.</dc:title>
  <dc:creator>Софья Баранова</dc:creator>
  <cp:lastModifiedBy>Софья Баранова</cp:lastModifiedBy>
  <cp:revision>25</cp:revision>
  <dcterms:created xsi:type="dcterms:W3CDTF">2022-12-06T12:56:46Z</dcterms:created>
  <dcterms:modified xsi:type="dcterms:W3CDTF">2022-12-19T04:24:05Z</dcterms:modified>
</cp:coreProperties>
</file>