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127" autoAdjust="0"/>
  </p:normalViewPr>
  <p:slideViewPr>
    <p:cSldViewPr>
      <p:cViewPr varScale="1">
        <p:scale>
          <a:sx n="92" d="100"/>
          <a:sy n="92" d="100"/>
        </p:scale>
        <p:origin x="13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7B78577-E255-4EA4-83F9-4D7CE6150A5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66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7B78577-E255-4EA4-83F9-4D7CE6150A5C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5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7B78577-E255-4EA4-83F9-4D7CE6150A5C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43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9"/>
          <p:cNvSpPr txBox="1"/>
          <p:nvPr/>
        </p:nvSpPr>
        <p:spPr>
          <a:xfrm>
            <a:off x="0" y="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&lt;верхний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51" name="Rectangle 10"/>
          <p:cNvSpPr txBox="1"/>
          <p:nvPr/>
        </p:nvSpPr>
        <p:spPr>
          <a:xfrm>
            <a:off x="6905520" y="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52" name="Rectangle 11"/>
          <p:cNvSpPr txBox="1"/>
          <p:nvPr/>
        </p:nvSpPr>
        <p:spPr>
          <a:xfrm>
            <a:off x="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53" name="Rectangle 12"/>
          <p:cNvSpPr txBox="1"/>
          <p:nvPr/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fld id="{32C9E693-1756-495C-A424-C5127143B6B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54" name="Text Box 1"/>
          <p:cNvSpPr/>
          <p:nvPr/>
        </p:nvSpPr>
        <p:spPr>
          <a:xfrm>
            <a:off x="0" y="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&lt;верхний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5" name="Text Box 2"/>
          <p:cNvSpPr/>
          <p:nvPr/>
        </p:nvSpPr>
        <p:spPr>
          <a:xfrm>
            <a:off x="4278240" y="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6" name="Text Box 3"/>
          <p:cNvSpPr/>
          <p:nvPr/>
        </p:nvSpPr>
        <p:spPr>
          <a:xfrm>
            <a:off x="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7" name="Text Box 4"/>
          <p:cNvSpPr/>
          <p:nvPr/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fld id="{11A2D6A1-FCAE-48C5-92F0-3FBCFC8FBD5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32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8" name="bg object 17"/>
          <p:cNvSpPr/>
          <p:nvPr/>
        </p:nvSpPr>
        <p:spPr>
          <a:xfrm>
            <a:off x="11432880" y="6257880"/>
            <a:ext cx="398880" cy="39888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54960" y="297000"/>
            <a:ext cx="11481840" cy="1488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04200" y="2726280"/>
            <a:ext cx="10299240" cy="3012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098DFAE6-68DB-4666-B692-F5ED4E3EB024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t>2/3/22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AB5973E0-443B-4DDA-899B-C346130E292D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44" name="bg object 17"/>
          <p:cNvSpPr/>
          <p:nvPr/>
        </p:nvSpPr>
        <p:spPr>
          <a:xfrm>
            <a:off x="11432880" y="6257880"/>
            <a:ext cx="398880" cy="39888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829E6526-5EB7-4D5B-B737-77AFE50DF03B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t>2/3/22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042C2600-161C-4A1E-88E9-3187E4815BA1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87" name="bg object 17"/>
          <p:cNvSpPr/>
          <p:nvPr/>
        </p:nvSpPr>
        <p:spPr>
          <a:xfrm>
            <a:off x="11432880" y="6257880"/>
            <a:ext cx="398880" cy="39888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94222;p1"/>
          <p:cNvPicPr/>
          <p:nvPr/>
        </p:nvPicPr>
        <p:blipFill>
          <a:blip r:embed="rId2"/>
          <a:stretch/>
        </p:blipFill>
        <p:spPr>
          <a:xfrm>
            <a:off x="920880" y="1349280"/>
            <a:ext cx="10222920" cy="77040"/>
          </a:xfrm>
          <a:prstGeom prst="rect">
            <a:avLst/>
          </a:prstGeom>
          <a:ln w="0">
            <a:noFill/>
          </a:ln>
        </p:spPr>
      </p:pic>
      <p:pic>
        <p:nvPicPr>
          <p:cNvPr id="133" name="Google Shape;94223;p1"/>
          <p:cNvPicPr/>
          <p:nvPr/>
        </p:nvPicPr>
        <p:blipFill>
          <a:blip r:embed="rId3"/>
          <a:stretch/>
        </p:blipFill>
        <p:spPr>
          <a:xfrm>
            <a:off x="920880" y="4297320"/>
            <a:ext cx="10222920" cy="85320"/>
          </a:xfrm>
          <a:prstGeom prst="rect">
            <a:avLst/>
          </a:prstGeom>
          <a:ln w="0">
            <a:noFill/>
          </a:ln>
        </p:spPr>
      </p:pic>
      <p:grpSp>
        <p:nvGrpSpPr>
          <p:cNvPr id="134" name="Google Shape;94224;p1"/>
          <p:cNvGrpSpPr/>
          <p:nvPr/>
        </p:nvGrpSpPr>
        <p:grpSpPr>
          <a:xfrm>
            <a:off x="920880" y="1490400"/>
            <a:ext cx="10222920" cy="3659040"/>
            <a:chOff x="920880" y="1490400"/>
            <a:chExt cx="10222920" cy="3659040"/>
          </a:xfrm>
        </p:grpSpPr>
        <p:pic>
          <p:nvPicPr>
            <p:cNvPr id="135" name="Google Shape;94225;p1"/>
            <p:cNvPicPr/>
            <p:nvPr/>
          </p:nvPicPr>
          <p:blipFill>
            <a:blip r:embed="rId4"/>
            <a:stretch/>
          </p:blipFill>
          <p:spPr>
            <a:xfrm>
              <a:off x="920880" y="1490400"/>
              <a:ext cx="10222920" cy="2739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Google Shape;94226;p1"/>
            <p:cNvPicPr/>
            <p:nvPr/>
          </p:nvPicPr>
          <p:blipFill>
            <a:blip r:embed="rId5"/>
            <a:stretch/>
          </p:blipFill>
          <p:spPr>
            <a:xfrm>
              <a:off x="9648720" y="4068720"/>
              <a:ext cx="1080720" cy="1080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7" name="Google Shape;94227;p1"/>
            <p:cNvSpPr/>
            <p:nvPr/>
          </p:nvSpPr>
          <p:spPr>
            <a:xfrm>
              <a:off x="9756000" y="4179240"/>
              <a:ext cx="866520" cy="861480"/>
            </a:xfrm>
            <a:custGeom>
              <a:avLst/>
              <a:gdLst/>
              <a:ahLst/>
              <a:cxnLst/>
              <a:rect l="l" t="t" r="r" b="b"/>
              <a:pathLst>
                <a:path w="866775" h="861695">
                  <a:moveTo>
                    <a:pt x="0" y="430739"/>
                  </a:moveTo>
                  <a:lnTo>
                    <a:pt x="2542" y="383806"/>
                  </a:lnTo>
                  <a:lnTo>
                    <a:pt x="9993" y="338336"/>
                  </a:lnTo>
                  <a:lnTo>
                    <a:pt x="22087" y="294592"/>
                  </a:lnTo>
                  <a:lnTo>
                    <a:pt x="38562" y="252838"/>
                  </a:lnTo>
                  <a:lnTo>
                    <a:pt x="59152" y="213337"/>
                  </a:lnTo>
                  <a:lnTo>
                    <a:pt x="83594" y="176350"/>
                  </a:lnTo>
                  <a:lnTo>
                    <a:pt x="111622" y="142141"/>
                  </a:lnTo>
                  <a:lnTo>
                    <a:pt x="142973" y="110973"/>
                  </a:lnTo>
                  <a:lnTo>
                    <a:pt x="177382" y="83107"/>
                  </a:lnTo>
                  <a:lnTo>
                    <a:pt x="214585" y="58808"/>
                  </a:lnTo>
                  <a:lnTo>
                    <a:pt x="254318" y="38338"/>
                  </a:lnTo>
                  <a:lnTo>
                    <a:pt x="296316" y="21959"/>
                  </a:lnTo>
                  <a:lnTo>
                    <a:pt x="340315" y="9934"/>
                  </a:lnTo>
                  <a:lnTo>
                    <a:pt x="386051" y="2527"/>
                  </a:lnTo>
                  <a:lnTo>
                    <a:pt x="433259" y="0"/>
                  </a:lnTo>
                  <a:lnTo>
                    <a:pt x="482147" y="2749"/>
                  </a:lnTo>
                  <a:lnTo>
                    <a:pt x="530034" y="10880"/>
                  </a:lnTo>
                  <a:lnTo>
                    <a:pt x="576496" y="24220"/>
                  </a:lnTo>
                  <a:lnTo>
                    <a:pt x="621110" y="42592"/>
                  </a:lnTo>
                  <a:lnTo>
                    <a:pt x="663452" y="65823"/>
                  </a:lnTo>
                  <a:lnTo>
                    <a:pt x="703096" y="93737"/>
                  </a:lnTo>
                  <a:lnTo>
                    <a:pt x="739620" y="126160"/>
                  </a:lnTo>
                  <a:lnTo>
                    <a:pt x="772234" y="162472"/>
                  </a:lnTo>
                  <a:lnTo>
                    <a:pt x="800311" y="201886"/>
                  </a:lnTo>
                  <a:lnTo>
                    <a:pt x="823678" y="243981"/>
                  </a:lnTo>
                  <a:lnTo>
                    <a:pt x="842158" y="288336"/>
                  </a:lnTo>
                  <a:lnTo>
                    <a:pt x="855575" y="334528"/>
                  </a:lnTo>
                  <a:lnTo>
                    <a:pt x="863754" y="382136"/>
                  </a:lnTo>
                  <a:lnTo>
                    <a:pt x="866519" y="430739"/>
                  </a:lnTo>
                  <a:lnTo>
                    <a:pt x="863977" y="477673"/>
                  </a:lnTo>
                  <a:lnTo>
                    <a:pt x="856526" y="523143"/>
                  </a:lnTo>
                  <a:lnTo>
                    <a:pt x="844432" y="566887"/>
                  </a:lnTo>
                  <a:lnTo>
                    <a:pt x="827957" y="608640"/>
                  </a:lnTo>
                  <a:lnTo>
                    <a:pt x="807367" y="648142"/>
                  </a:lnTo>
                  <a:lnTo>
                    <a:pt x="782925" y="685129"/>
                  </a:lnTo>
                  <a:lnTo>
                    <a:pt x="754897" y="719338"/>
                  </a:lnTo>
                  <a:lnTo>
                    <a:pt x="723546" y="750506"/>
                  </a:lnTo>
                  <a:lnTo>
                    <a:pt x="689137" y="778372"/>
                  </a:lnTo>
                  <a:lnTo>
                    <a:pt x="651934" y="802671"/>
                  </a:lnTo>
                  <a:lnTo>
                    <a:pt x="612201" y="823141"/>
                  </a:lnTo>
                  <a:lnTo>
                    <a:pt x="570203" y="839520"/>
                  </a:lnTo>
                  <a:lnTo>
                    <a:pt x="526204" y="851545"/>
                  </a:lnTo>
                  <a:lnTo>
                    <a:pt x="480468" y="858952"/>
                  </a:lnTo>
                  <a:lnTo>
                    <a:pt x="433259" y="861479"/>
                  </a:lnTo>
                  <a:lnTo>
                    <a:pt x="386051" y="858952"/>
                  </a:lnTo>
                  <a:lnTo>
                    <a:pt x="340315" y="851545"/>
                  </a:lnTo>
                  <a:lnTo>
                    <a:pt x="296316" y="839520"/>
                  </a:lnTo>
                  <a:lnTo>
                    <a:pt x="254318" y="823141"/>
                  </a:lnTo>
                  <a:lnTo>
                    <a:pt x="214585" y="802671"/>
                  </a:lnTo>
                  <a:lnTo>
                    <a:pt x="177382" y="778372"/>
                  </a:lnTo>
                  <a:lnTo>
                    <a:pt x="142973" y="750506"/>
                  </a:lnTo>
                  <a:lnTo>
                    <a:pt x="111622" y="719338"/>
                  </a:lnTo>
                  <a:lnTo>
                    <a:pt x="83594" y="685129"/>
                  </a:lnTo>
                  <a:lnTo>
                    <a:pt x="59152" y="648142"/>
                  </a:lnTo>
                  <a:lnTo>
                    <a:pt x="38562" y="608640"/>
                  </a:lnTo>
                  <a:lnTo>
                    <a:pt x="22087" y="566887"/>
                  </a:lnTo>
                  <a:lnTo>
                    <a:pt x="9993" y="523143"/>
                  </a:lnTo>
                  <a:lnTo>
                    <a:pt x="2542" y="477673"/>
                  </a:lnTo>
                  <a:lnTo>
                    <a:pt x="0" y="430739"/>
                  </a:lnTo>
                  <a:close/>
                </a:path>
              </a:pathLst>
            </a:custGeom>
            <a:noFill/>
            <a:ln w="25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" name="Google Shape;94228;p1"/>
          <p:cNvGrpSpPr/>
          <p:nvPr/>
        </p:nvGrpSpPr>
        <p:grpSpPr>
          <a:xfrm>
            <a:off x="142920" y="14400"/>
            <a:ext cx="11121480" cy="4959000"/>
            <a:chOff x="142920" y="14400"/>
            <a:chExt cx="11121480" cy="4959000"/>
          </a:xfrm>
        </p:grpSpPr>
        <p:pic>
          <p:nvPicPr>
            <p:cNvPr id="139" name="Google Shape;94230;p1"/>
            <p:cNvPicPr/>
            <p:nvPr/>
          </p:nvPicPr>
          <p:blipFill>
            <a:blip r:embed="rId6"/>
            <a:stretch/>
          </p:blipFill>
          <p:spPr>
            <a:xfrm>
              <a:off x="774720" y="884160"/>
              <a:ext cx="10489680" cy="4089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0" name="Google Shape;94231;p1"/>
          <p:cNvSpPr/>
          <p:nvPr/>
        </p:nvSpPr>
        <p:spPr>
          <a:xfrm flipH="1">
            <a:off x="4522680" y="5278320"/>
            <a:ext cx="7713360" cy="110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Выполнил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ординатор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 года обучения специальности Рентгенология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41" name="Google Shape;94232;p1"/>
          <p:cNvSpPr/>
          <p:nvPr/>
        </p:nvSpPr>
        <p:spPr>
          <a:xfrm flipH="1">
            <a:off x="4521960" y="5946480"/>
            <a:ext cx="7152120" cy="4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31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Голубок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2" name="Google Shape;94233;p1"/>
          <p:cNvSpPr txBox="1"/>
          <p:nvPr/>
        </p:nvSpPr>
        <p:spPr>
          <a:xfrm>
            <a:off x="2777760" y="369000"/>
            <a:ext cx="8144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130480" indent="-211788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ФГБОУ ВО КрасГМУ им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проф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Войно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-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Ясенецкого Минздрава России  Кафедра лучевой диагностики ИПО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Google Shape;94235;p1"/>
          <p:cNvSpPr/>
          <p:nvPr/>
        </p:nvSpPr>
        <p:spPr>
          <a:xfrm>
            <a:off x="1053000" y="3472920"/>
            <a:ext cx="9919440" cy="60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Часть II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4" name="Рисунок 7"/>
          <p:cNvPicPr/>
          <p:nvPr/>
        </p:nvPicPr>
        <p:blipFill>
          <a:blip r:embed="rId7"/>
          <a:srcRect t="48207" r="341" b="8205"/>
          <a:stretch/>
        </p:blipFill>
        <p:spPr>
          <a:xfrm>
            <a:off x="1204920" y="4478760"/>
            <a:ext cx="2597040" cy="226692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" descr="Картинки по запросу &quot;красгму символ&quot;"/>
          <p:cNvPicPr/>
          <p:nvPr/>
        </p:nvPicPr>
        <p:blipFill>
          <a:blip r:embed="rId8"/>
          <a:stretch/>
        </p:blipFill>
        <p:spPr>
          <a:xfrm>
            <a:off x="142920" y="14400"/>
            <a:ext cx="1257120" cy="126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94266;p9"/>
          <p:cNvSpPr txBox="1"/>
          <p:nvPr/>
        </p:nvSpPr>
        <p:spPr>
          <a:xfrm>
            <a:off x="73080" y="225000"/>
            <a:ext cx="9846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Т1-ВИ в аксиальной плоскости с усилением  гадолинием и подавлением жира. Рак носоглотки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Google Shape;94268;p9"/>
          <p:cNvSpPr/>
          <p:nvPr/>
        </p:nvSpPr>
        <p:spPr>
          <a:xfrm>
            <a:off x="6411960" y="2052720"/>
            <a:ext cx="4298040" cy="39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17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Мужчина, </a:t>
            </a:r>
            <a:r>
              <a:rPr lang="ru-RU" sz="17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57 лет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Жалобы: правосторонний  гемифациальный спазм, в течение 6  месяцев.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Обьективно: правосторонний отек  области шеи.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 marL="81360" indent="-12600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гиперинтенсивность сигнала в области  правого глоточного кармана (ямка  Розенмюллера),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 marL="82080" indent="-126720">
              <a:lnSpc>
                <a:spcPct val="100000"/>
              </a:lnSpc>
              <a:buClr>
                <a:srgbClr val="000000"/>
              </a:buClr>
              <a:buFont typeface="Cambria"/>
              <a:buChar char="■"/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вовлечение задней стенки носоглотки</a:t>
            </a:r>
            <a:endParaRPr lang="ru-RU" sz="17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(стрелка).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172" name="Рисунок 171"/>
          <p:cNvPicPr/>
          <p:nvPr/>
        </p:nvPicPr>
        <p:blipFill>
          <a:blip r:embed="rId2"/>
          <a:stretch/>
        </p:blipFill>
        <p:spPr>
          <a:xfrm>
            <a:off x="216000" y="1996560"/>
            <a:ext cx="5544000" cy="469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94270;p10"/>
          <p:cNvSpPr txBox="1"/>
          <p:nvPr/>
        </p:nvSpPr>
        <p:spPr>
          <a:xfrm>
            <a:off x="354960" y="297000"/>
            <a:ext cx="11481840" cy="1229760"/>
          </a:xfrm>
          <a:prstGeom prst="rect">
            <a:avLst/>
          </a:prstGeom>
          <a:noFill/>
          <a:ln w="0">
            <a:noFill/>
          </a:ln>
        </p:spPr>
        <p:txBody>
          <a:bodyPr lIns="0" tIns="84600" rIns="0" bIns="0">
            <a:noAutofit/>
          </a:bodyPr>
          <a:lstStyle/>
          <a:p>
            <a:pPr marL="18360">
              <a:lnSpc>
                <a:spcPct val="100000"/>
              </a:lnSpc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mbria"/>
              </a:rPr>
              <a:t>МРТ Т1-ВИ во фронтальной плоскости с усилением  гадолинием и подавлением жира. Рак носоглотки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Google Shape;94272;p10"/>
          <p:cNvSpPr/>
          <p:nvPr/>
        </p:nvSpPr>
        <p:spPr>
          <a:xfrm>
            <a:off x="7053120" y="2344680"/>
            <a:ext cx="4115520" cy="38587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88200">
              <a:lnSpc>
                <a:spcPct val="100000"/>
              </a:lnSpc>
              <a:tabLst>
                <a:tab pos="0" algn="l"/>
              </a:tabLst>
            </a:pPr>
            <a:r>
              <a:rPr lang="ru-RU" sz="23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Тот же клинический случай</a:t>
            </a:r>
            <a:endParaRPr lang="ru-RU" sz="2300" b="0" strike="noStrike" spc="-1" dirty="0">
              <a:latin typeface="Arial"/>
            </a:endParaRPr>
          </a:p>
          <a:p>
            <a:pPr marL="88200" indent="-1648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объемное образование (белая  стрелка), распространяющееся на  правый кавернозный синус;</a:t>
            </a:r>
            <a:endParaRPr lang="ru-RU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tabLst>
                <a:tab pos="0" algn="l"/>
              </a:tabLst>
            </a:pPr>
            <a:endParaRPr lang="ru-RU" sz="2300" b="0" strike="noStrike" spc="-1" dirty="0">
              <a:latin typeface="Arial"/>
            </a:endParaRPr>
          </a:p>
          <a:p>
            <a:pPr marL="88920" indent="-165240">
              <a:lnSpc>
                <a:spcPct val="100000"/>
              </a:lnSpc>
              <a:buClr>
                <a:srgbClr val="000000"/>
              </a:buClr>
              <a:buFont typeface="Cambria"/>
              <a:buChar char="■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увеличение шейных лимфоузлов</a:t>
            </a:r>
            <a:endParaRPr lang="ru-RU" sz="2300" b="0" strike="noStrike" spc="-1" dirty="0">
              <a:latin typeface="Arial"/>
            </a:endParaRPr>
          </a:p>
          <a:p>
            <a:pPr marL="88200">
              <a:lnSpc>
                <a:spcPct val="100000"/>
              </a:lnSpc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(черные стрелки) с обеих сторон.</a:t>
            </a:r>
            <a:endParaRPr lang="ru-RU" sz="2300" b="0" strike="noStrike" spc="-1" dirty="0">
              <a:latin typeface="Arial"/>
            </a:endParaRPr>
          </a:p>
        </p:txBody>
      </p:sp>
      <p:pic>
        <p:nvPicPr>
          <p:cNvPr id="175" name="Рисунок 174"/>
          <p:cNvPicPr/>
          <p:nvPr/>
        </p:nvPicPr>
        <p:blipFill>
          <a:blip r:embed="rId2"/>
          <a:stretch/>
        </p:blipFill>
        <p:spPr>
          <a:xfrm>
            <a:off x="360000" y="2342160"/>
            <a:ext cx="6120000" cy="392184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94274;p11"/>
          <p:cNvSpPr txBox="1"/>
          <p:nvPr/>
        </p:nvSpPr>
        <p:spPr>
          <a:xfrm>
            <a:off x="361080" y="369000"/>
            <a:ext cx="109314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800" b="0" strike="noStrike" spc="-1">
                <a:solidFill>
                  <a:srgbClr val="000000"/>
                </a:solidFill>
                <a:latin typeface="Cambria"/>
              </a:rPr>
              <a:t>Микрофотография. Рак носоглотки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Google Shape;94276;p11"/>
          <p:cNvSpPr/>
          <p:nvPr/>
        </p:nvSpPr>
        <p:spPr>
          <a:xfrm>
            <a:off x="7347960" y="1735920"/>
            <a:ext cx="3944520" cy="32175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000" b="0" strike="noStrike" spc="-1" dirty="0">
              <a:latin typeface="Arial"/>
            </a:endParaRPr>
          </a:p>
          <a:p>
            <a:pPr marL="81360" indent="-6876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слои клеток среднего размера с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гиперхромными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ядрами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видимыми  ядрышками и скудным  количеством эозинофильной  цитоплазмы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81360">
              <a:lnSpc>
                <a:spcPct val="100000"/>
              </a:lnSpc>
              <a:spcBef>
                <a:spcPts val="989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Гистологические признаки  низкодифференцированного  плоскоклеточного рака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78" name="Рисунок 177"/>
          <p:cNvPicPr/>
          <p:nvPr/>
        </p:nvPicPr>
        <p:blipFill>
          <a:blip r:embed="rId2"/>
          <a:stretch/>
        </p:blipFill>
        <p:spPr>
          <a:xfrm>
            <a:off x="432000" y="1800000"/>
            <a:ext cx="6048000" cy="424800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94278;p12"/>
          <p:cNvPicPr/>
          <p:nvPr/>
        </p:nvPicPr>
        <p:blipFill>
          <a:blip r:embed="rId2"/>
          <a:stretch/>
        </p:blipFill>
        <p:spPr>
          <a:xfrm>
            <a:off x="938160" y="360360"/>
            <a:ext cx="10753560" cy="1553760"/>
          </a:xfrm>
          <a:prstGeom prst="rect">
            <a:avLst/>
          </a:prstGeom>
          <a:ln w="0">
            <a:noFill/>
          </a:ln>
        </p:spPr>
      </p:pic>
      <p:sp>
        <p:nvSpPr>
          <p:cNvPr id="180" name="Google Shape;94279;p12"/>
          <p:cNvSpPr/>
          <p:nvPr/>
        </p:nvSpPr>
        <p:spPr>
          <a:xfrm>
            <a:off x="1174680" y="1969920"/>
            <a:ext cx="9850320" cy="407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>
            <a:spAutoFit/>
          </a:bodyPr>
          <a:lstStyle/>
          <a:p>
            <a:pPr marL="156960" indent="-144360">
              <a:lnSpc>
                <a:spcPct val="8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Поражает кавернозный синус путем прямого распространения от  соседних структур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таких как костный мозг окружающих костей или  носоглотки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или гематогенным распространением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Чаще это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Неходжкинская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лимфома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95000"/>
              </a:lnSpc>
              <a:spcBef>
                <a:spcPts val="118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Клинически 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радиологически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может имитировать синдром Толоса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Ханта 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птоз век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возвышение глазного яблока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вследствие поражения  глазодвигательного нерва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64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МРТ Т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сигнала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80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МР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изображениях с усилением гадолинием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сигнала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224280" indent="-211680">
              <a:lnSpc>
                <a:spcPct val="100000"/>
              </a:lnSpc>
              <a:spcBef>
                <a:spcPts val="621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ПЭТ играет важную роль в оценке степени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лимфомы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94281;p13"/>
          <p:cNvGrpSpPr/>
          <p:nvPr/>
        </p:nvGrpSpPr>
        <p:grpSpPr>
          <a:xfrm>
            <a:off x="433440" y="291960"/>
            <a:ext cx="10776960" cy="6111720"/>
            <a:chOff x="433440" y="291960"/>
            <a:chExt cx="10776960" cy="6111720"/>
          </a:xfrm>
        </p:grpSpPr>
        <p:pic>
          <p:nvPicPr>
            <p:cNvPr id="182" name="Google Shape;94282;p13"/>
            <p:cNvPicPr/>
            <p:nvPr/>
          </p:nvPicPr>
          <p:blipFill>
            <a:blip r:embed="rId2"/>
            <a:stretch/>
          </p:blipFill>
          <p:spPr>
            <a:xfrm>
              <a:off x="433440" y="291960"/>
              <a:ext cx="10776960" cy="15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3" name="Google Shape;94284;p13"/>
          <p:cNvSpPr txBox="1"/>
          <p:nvPr/>
        </p:nvSpPr>
        <p:spPr>
          <a:xfrm>
            <a:off x="7518600" y="2099520"/>
            <a:ext cx="41007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Мужчина</a:t>
            </a:r>
            <a:r>
              <a:rPr lang="ru-RU" sz="20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1" i="1" strike="noStrike" spc="-1">
                <a:solidFill>
                  <a:srgbClr val="0070C0"/>
                </a:solidFill>
                <a:latin typeface="Cambria"/>
                <a:ea typeface="Cambria"/>
              </a:rPr>
              <a:t>61 </a:t>
            </a:r>
            <a:r>
              <a:rPr lang="ru-RU" sz="2000" b="1" i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год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Google Shape;94285;p13"/>
          <p:cNvSpPr/>
          <p:nvPr/>
        </p:nvSpPr>
        <p:spPr>
          <a:xfrm>
            <a:off x="7518240" y="3399120"/>
            <a:ext cx="3692160" cy="215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лицевая боль слева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диплопия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потеря  веса и лихорадка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мес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10224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Изоинтенсивный участок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расширяющий  левый кавернозный синус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5" name="Рисунок 4_2" descr="Изображение выглядит как маска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85720" y="1676520"/>
            <a:ext cx="6284880" cy="4727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94287;p14"/>
          <p:cNvPicPr/>
          <p:nvPr/>
        </p:nvPicPr>
        <p:blipFill>
          <a:blip r:embed="rId2"/>
          <a:stretch/>
        </p:blipFill>
        <p:spPr>
          <a:xfrm>
            <a:off x="596880" y="334800"/>
            <a:ext cx="10777320" cy="1828440"/>
          </a:xfrm>
          <a:prstGeom prst="rect">
            <a:avLst/>
          </a:prstGeom>
          <a:ln w="0">
            <a:noFill/>
          </a:ln>
        </p:spPr>
      </p:pic>
      <p:sp>
        <p:nvSpPr>
          <p:cNvPr id="187" name="Google Shape;94288;p14"/>
          <p:cNvSpPr txBox="1"/>
          <p:nvPr/>
        </p:nvSpPr>
        <p:spPr>
          <a:xfrm>
            <a:off x="7872120" y="2163600"/>
            <a:ext cx="32299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Google Shape;94289;p14"/>
          <p:cNvSpPr/>
          <p:nvPr/>
        </p:nvSpPr>
        <p:spPr>
          <a:xfrm>
            <a:off x="8005680" y="3763080"/>
            <a:ext cx="3498480" cy="103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>
            <a:spAutoFit/>
          </a:bodyPr>
          <a:lstStyle/>
          <a:p>
            <a:pPr marL="88920" indent="-101160">
              <a:lnSpc>
                <a:spcPct val="108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ограничение диффузии в зоне  поражения левого  кавернозного синуса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9" name="Рисунок 4_3" descr="Изображение выглядит как внешний, черный, белый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728640" y="1713240"/>
            <a:ext cx="6111360" cy="489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94292;p15"/>
          <p:cNvGrpSpPr/>
          <p:nvPr/>
        </p:nvGrpSpPr>
        <p:grpSpPr>
          <a:xfrm>
            <a:off x="384120" y="189000"/>
            <a:ext cx="11599560" cy="6160680"/>
            <a:chOff x="384120" y="189000"/>
            <a:chExt cx="11599560" cy="6160680"/>
          </a:xfrm>
        </p:grpSpPr>
        <p:pic>
          <p:nvPicPr>
            <p:cNvPr id="191" name="Google Shape;94293;p15"/>
            <p:cNvPicPr/>
            <p:nvPr/>
          </p:nvPicPr>
          <p:blipFill>
            <a:blip r:embed="rId2"/>
            <a:stretch/>
          </p:blipFill>
          <p:spPr>
            <a:xfrm>
              <a:off x="384120" y="189000"/>
              <a:ext cx="11599560" cy="1358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2" name="Google Shape;94295;p15"/>
          <p:cNvSpPr txBox="1"/>
          <p:nvPr/>
        </p:nvSpPr>
        <p:spPr>
          <a:xfrm>
            <a:off x="7778880" y="1942200"/>
            <a:ext cx="37548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Google Shape;94296;p15"/>
          <p:cNvSpPr/>
          <p:nvPr/>
        </p:nvSpPr>
        <p:spPr>
          <a:xfrm>
            <a:off x="8368200" y="3731400"/>
            <a:ext cx="3165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 indent="-120240" algn="just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интенсивное поглощение фтор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-18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фтордезоксиглюкозы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ФДГ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зоне  поражения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94" name="Рисунок 4_4" descr="Изображение выглядит как украшен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96880" y="1271880"/>
            <a:ext cx="6997680" cy="507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94298;p16"/>
          <p:cNvPicPr/>
          <p:nvPr/>
        </p:nvPicPr>
        <p:blipFill>
          <a:blip r:embed="rId2"/>
          <a:stretch/>
        </p:blipFill>
        <p:spPr>
          <a:xfrm>
            <a:off x="384120" y="281160"/>
            <a:ext cx="11094840" cy="943920"/>
          </a:xfrm>
          <a:prstGeom prst="rect">
            <a:avLst/>
          </a:prstGeom>
          <a:ln w="0">
            <a:noFill/>
          </a:ln>
        </p:spPr>
      </p:pic>
      <p:sp>
        <p:nvSpPr>
          <p:cNvPr id="196" name="Google Shape;94299;p16"/>
          <p:cNvSpPr txBox="1"/>
          <p:nvPr/>
        </p:nvSpPr>
        <p:spPr>
          <a:xfrm>
            <a:off x="635040" y="1446120"/>
            <a:ext cx="103039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mbria"/>
              </a:rPr>
              <a:t>Это термин, применяемый к группе заболеваний, которые  характеризуются пролиферацией макрофагов и дендритных клеток.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Google Shape;94300;p16"/>
          <p:cNvSpPr txBox="1"/>
          <p:nvPr/>
        </p:nvSpPr>
        <p:spPr>
          <a:xfrm>
            <a:off x="384120" y="2751840"/>
            <a:ext cx="10299240" cy="3899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43440" indent="-171000">
              <a:lnSpc>
                <a:spcPct val="100000"/>
              </a:lnSpc>
              <a:buClr>
                <a:srgbClr val="000000"/>
              </a:buClr>
              <a:buFont typeface="Cambria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Чаще возникает у детей.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440" indent="-171000">
              <a:lnSpc>
                <a:spcPct val="119000"/>
              </a:lnSpc>
              <a:buClr>
                <a:srgbClr val="000000"/>
              </a:buClr>
              <a:buFont typeface="Cambria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Группы: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30480">
              <a:lnSpc>
                <a:spcPct val="117000"/>
              </a:lnSpc>
              <a:spcBef>
                <a:spcPts val="136"/>
              </a:spcBef>
              <a:tabLst>
                <a:tab pos="0" algn="l"/>
              </a:tabLst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✔заболевания дендритных клеток (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</a:rPr>
              <a:t>гистиоцитоз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; клеток 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</a:rPr>
              <a:t>Лангерганса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 и болезнь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</a:rPr>
              <a:t>Эрдгейма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-Честера)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16000"/>
              </a:lnSpc>
              <a:tabLst>
                <a:tab pos="0" algn="l"/>
              </a:tabLst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✔макрофагальные нарушения (болезнь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</a:rPr>
              <a:t>Розаи-Дорфмана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);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✔ злокачественные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</a:rPr>
              <a:t>гистиоцитарные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 нарушения.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440" indent="-171000">
              <a:lnSpc>
                <a:spcPct val="100000"/>
              </a:lnSpc>
              <a:buClr>
                <a:srgbClr val="000000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На МРТ Т2-ВИ (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</a:rPr>
              <a:t>гипоинтенсивность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</a:rPr>
              <a:t> сигнала).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94302;p17"/>
          <p:cNvSpPr txBox="1"/>
          <p:nvPr/>
        </p:nvSpPr>
        <p:spPr>
          <a:xfrm>
            <a:off x="289080" y="441000"/>
            <a:ext cx="101329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Т2-ВИ в аксиальной плоскости. Гистиоцитоз из  клеток Лангерганса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Google Shape;94304;p17"/>
          <p:cNvSpPr/>
          <p:nvPr/>
        </p:nvSpPr>
        <p:spPr>
          <a:xfrm>
            <a:off x="6542280" y="2173320"/>
            <a:ext cx="4867920" cy="23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Мальчик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16 </a:t>
            </a:r>
            <a:r>
              <a:rPr lang="ru-RU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marL="95400" indent="-8280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гипоинтенсивное образование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распротраняющееся на переднюю  стенку правого кавернозного синуса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0" name="Рисунок 199"/>
          <p:cNvPicPr/>
          <p:nvPr/>
        </p:nvPicPr>
        <p:blipFill>
          <a:blip r:embed="rId2"/>
          <a:stretch/>
        </p:blipFill>
        <p:spPr>
          <a:xfrm>
            <a:off x="599040" y="1998000"/>
            <a:ext cx="5377320" cy="426600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94306;p18"/>
          <p:cNvSpPr txBox="1"/>
          <p:nvPr/>
        </p:nvSpPr>
        <p:spPr>
          <a:xfrm>
            <a:off x="433080" y="297360"/>
            <a:ext cx="10562040" cy="14752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Т1-ВИ в аксиальной плоскости с усилением  гадолинием и подавлением жира. Гистиоцитоз из  клеток Лангерганса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Google Shape;94308;p18"/>
          <p:cNvSpPr/>
          <p:nvPr/>
        </p:nvSpPr>
        <p:spPr>
          <a:xfrm>
            <a:off x="7118280" y="2132640"/>
            <a:ext cx="3876840" cy="3273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400" b="0" strike="noStrike" spc="-1" dirty="0">
              <a:latin typeface="Arial"/>
            </a:endParaRPr>
          </a:p>
          <a:p>
            <a:pPr marL="95400" indent="-8280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сигнала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распропространяется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 правый кавернозный синус и  правую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вернюю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стенку  глазницы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3" name="Рисунок 202"/>
          <p:cNvPicPr/>
          <p:nvPr/>
        </p:nvPicPr>
        <p:blipFill>
          <a:blip r:embed="rId2"/>
          <a:stretch/>
        </p:blipFill>
        <p:spPr>
          <a:xfrm>
            <a:off x="576000" y="2160360"/>
            <a:ext cx="6048000" cy="38350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94237;p2"/>
          <p:cNvPicPr/>
          <p:nvPr/>
        </p:nvPicPr>
        <p:blipFill>
          <a:blip r:embed="rId2"/>
          <a:stretch/>
        </p:blipFill>
        <p:spPr>
          <a:xfrm>
            <a:off x="304920" y="426960"/>
            <a:ext cx="10527840" cy="1328400"/>
          </a:xfrm>
          <a:prstGeom prst="rect">
            <a:avLst/>
          </a:prstGeom>
          <a:ln w="0">
            <a:noFill/>
          </a:ln>
        </p:spPr>
      </p:pic>
      <p:sp>
        <p:nvSpPr>
          <p:cNvPr id="147" name="Google Shape;94238;p2"/>
          <p:cNvSpPr/>
          <p:nvPr/>
        </p:nvSpPr>
        <p:spPr>
          <a:xfrm>
            <a:off x="481680" y="1656720"/>
            <a:ext cx="10274760" cy="47165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Это доброкачественное новообразование, возникающее в полости носа или  носоглотке, рядом с крыловидно-небной ямкой.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102960" indent="-15192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Факторы риска (мужской пол, подростковый возраст).</a:t>
            </a:r>
            <a:endParaRPr lang="ru-RU" sz="2400" b="0" strike="noStrike" spc="-1" dirty="0">
              <a:latin typeface="Arial"/>
            </a:endParaRPr>
          </a:p>
          <a:p>
            <a:pPr marL="102240" indent="-15192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Гистологически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(звездчатые кровеносные сосуды, встроенные в неправильную  фиброзную строму с вкраплениями веретеновидных фибробластов).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102960" indent="-15192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Т2-ВИ 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гиперинтенсивность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сигнала).</a:t>
            </a:r>
            <a:endParaRPr lang="ru-RU" sz="2400" b="0" strike="noStrike" spc="-1" dirty="0">
              <a:latin typeface="Arial"/>
            </a:endParaRPr>
          </a:p>
          <a:p>
            <a:pPr marL="102240" indent="-15192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Т1-ВИ 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гипоинтенсивность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сигнала). Внутри очага поражения бывают пустоты,  отражающие его сосудистую природу.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94310;p19"/>
          <p:cNvSpPr txBox="1"/>
          <p:nvPr/>
        </p:nvSpPr>
        <p:spPr>
          <a:xfrm>
            <a:off x="505080" y="369000"/>
            <a:ext cx="103752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700" b="0" strike="noStrike" spc="-1">
                <a:solidFill>
                  <a:srgbClr val="000000"/>
                </a:solidFill>
                <a:latin typeface="Cambria"/>
              </a:rPr>
              <a:t>Микрофотография. Гистиоцитоз из клеток  Лангерганса</a:t>
            </a:r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Google Shape;94312;p19"/>
          <p:cNvSpPr/>
          <p:nvPr/>
        </p:nvSpPr>
        <p:spPr>
          <a:xfrm>
            <a:off x="7118280" y="2129040"/>
            <a:ext cx="4110120" cy="31867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400" b="0" strike="noStrike" spc="-1" dirty="0">
              <a:latin typeface="Arial"/>
            </a:endParaRPr>
          </a:p>
          <a:p>
            <a:pPr marL="95400" indent="-82800" algn="just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гистиоциты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 неправильными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удлиненными ядрами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мелким  хроматином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 dirty="0">
              <a:latin typeface="Arial"/>
            </a:endParaRPr>
          </a:p>
          <a:p>
            <a:pPr marL="95400" indent="-82800">
              <a:lnSpc>
                <a:spcPct val="100000"/>
              </a:lnSpc>
              <a:spcBef>
                <a:spcPts val="2186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участки эозинофильной  инфильтрации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6" name="Рисунок 205"/>
          <p:cNvPicPr/>
          <p:nvPr/>
        </p:nvPicPr>
        <p:blipFill>
          <a:blip r:embed="rId2"/>
          <a:stretch/>
        </p:blipFill>
        <p:spPr>
          <a:xfrm>
            <a:off x="743040" y="1854720"/>
            <a:ext cx="5593320" cy="4409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94314;p20"/>
          <p:cNvPicPr/>
          <p:nvPr/>
        </p:nvPicPr>
        <p:blipFill>
          <a:blip r:embed="rId2"/>
          <a:stretch/>
        </p:blipFill>
        <p:spPr>
          <a:xfrm>
            <a:off x="360000" y="131040"/>
            <a:ext cx="10674000" cy="1323360"/>
          </a:xfrm>
          <a:prstGeom prst="rect">
            <a:avLst/>
          </a:prstGeom>
          <a:ln w="0">
            <a:noFill/>
          </a:ln>
        </p:spPr>
      </p:pic>
      <p:sp>
        <p:nvSpPr>
          <p:cNvPr id="208" name="Google Shape;94315;p20"/>
          <p:cNvSpPr/>
          <p:nvPr/>
        </p:nvSpPr>
        <p:spPr>
          <a:xfrm>
            <a:off x="626400" y="1720800"/>
            <a:ext cx="10222560" cy="450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4000" rIns="0" bIns="0">
            <a:spAutoFit/>
          </a:bodyPr>
          <a:lstStyle/>
          <a:p>
            <a:pPr marL="156960" indent="-144360">
              <a:lnSpc>
                <a:spcPct val="107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Кавернозные синусы- парные венозные полости, расположенные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латеральнее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турецкого седла, гипофиза и клиновидной пазухи 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медиальнее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медиальной  части височной доли мозга. В их полости проходят: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87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внутренняя сонная артерия (ВСА);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отводящий нерв (VI пара ЧМН).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В стенках синуса проходят: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глазодвигательный нерв (III пара ЧМН);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блоковый нерв (IV пара ЧМН);</a:t>
            </a:r>
            <a:endParaRPr lang="ru-RU" sz="2400" b="0" strike="noStrike" spc="-1" dirty="0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6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глазной нерв (1 ветвь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V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пары ЧМН).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94317;p21"/>
          <p:cNvPicPr/>
          <p:nvPr/>
        </p:nvPicPr>
        <p:blipFill>
          <a:blip r:embed="rId2"/>
          <a:stretch/>
        </p:blipFill>
        <p:spPr>
          <a:xfrm>
            <a:off x="517680" y="298440"/>
            <a:ext cx="11345400" cy="1280880"/>
          </a:xfrm>
          <a:prstGeom prst="rect">
            <a:avLst/>
          </a:prstGeom>
          <a:ln w="0">
            <a:noFill/>
          </a:ln>
        </p:spPr>
      </p:pic>
      <p:sp>
        <p:nvSpPr>
          <p:cNvPr id="210" name="Google Shape;94318;p21"/>
          <p:cNvSpPr/>
          <p:nvPr/>
        </p:nvSpPr>
        <p:spPr>
          <a:xfrm>
            <a:off x="331920" y="1595880"/>
            <a:ext cx="11093760" cy="44447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988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Чаще возникает как осложнение бактериального или грибкового сепсиса  придаточных пазух носа, лица, глазниц и основания черепа.</a:t>
            </a:r>
            <a:endParaRPr lang="ru-RU" sz="2400" b="0" strike="noStrike" spc="-1" dirty="0">
              <a:latin typeface="Arial"/>
            </a:endParaRPr>
          </a:p>
          <a:p>
            <a:pPr marL="12060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Клинически (офтальмоплегия, экзофтальм, потеря зрения).</a:t>
            </a:r>
            <a:endParaRPr lang="ru-RU" sz="2400" b="0" strike="noStrike" spc="-1" dirty="0">
              <a:latin typeface="Arial"/>
            </a:endParaRPr>
          </a:p>
          <a:p>
            <a:pPr marL="11988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Факторы риска (сахарный диабет и др.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хр.заболевания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вызывающие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ослабленние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иммунитета).</a:t>
            </a:r>
            <a:endParaRPr lang="ru-RU" sz="2400" b="0" strike="noStrike" spc="-1" dirty="0">
              <a:latin typeface="Arial"/>
            </a:endParaRPr>
          </a:p>
          <a:p>
            <a:pPr marL="11988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Диагностические признаки тромбоза кавернозного синуса (объемный кавернозный  синус, выпуклая конфигурация боковой стенки и дефекты наполнения внутри  синуса).</a:t>
            </a:r>
            <a:endParaRPr lang="ru-RU" sz="2400" b="0" strike="noStrike" spc="-1" dirty="0">
              <a:latin typeface="Arial"/>
            </a:endParaRPr>
          </a:p>
          <a:p>
            <a:pPr marL="11988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МРТ Т1-ВИ и Т2-ВИ не имеют большого диагностического значения Диффузионно-  взвешенная МРТ полезна в острых стадиях тромбоза кавернозного синуса (ограничение диффузии внутри кавернозного синуса).</a:t>
            </a:r>
            <a:endParaRPr lang="ru-RU" sz="2400" b="0" strike="noStrike" spc="-1" dirty="0">
              <a:latin typeface="Arial"/>
            </a:endParaRPr>
          </a:p>
          <a:p>
            <a:pPr marL="12060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МРТ Т2-ВИ во фронтальной плоскости. Тромбоз кавернозного синуса.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94320;p22"/>
          <p:cNvSpPr txBox="1"/>
          <p:nvPr/>
        </p:nvSpPr>
        <p:spPr>
          <a:xfrm>
            <a:off x="354960" y="297000"/>
            <a:ext cx="11481840" cy="1393560"/>
          </a:xfrm>
          <a:prstGeom prst="rect">
            <a:avLst/>
          </a:prstGeom>
          <a:noFill/>
          <a:ln w="0">
            <a:noFill/>
          </a:ln>
        </p:spPr>
        <p:txBody>
          <a:bodyPr lIns="0" tIns="248400" rIns="0" bIns="0">
            <a:noAutofit/>
          </a:bodyPr>
          <a:lstStyle/>
          <a:p>
            <a:pPr marL="2232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МРТ Т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2-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 ВО ФРОНТАЛЬНОЙ ПЛОСКОСТИ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ТРОМБОЗ  КАВЕРНОЗНОГО СИНУСА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Google Shape;94322;p22"/>
          <p:cNvSpPr/>
          <p:nvPr/>
        </p:nvSpPr>
        <p:spPr>
          <a:xfrm>
            <a:off x="7207920" y="1851480"/>
            <a:ext cx="3743640" cy="30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4868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ru-RU" sz="20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24 </a:t>
            </a:r>
            <a:r>
              <a:rPr lang="ru-RU" sz="20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года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недель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;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левосторонний  экзофтальм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судороги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 суток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81360" indent="-6876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объемный левый кавернозный  синус с выпуклым боковым  краем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3" name="Рисунок 5"/>
          <p:cNvPicPr/>
          <p:nvPr/>
        </p:nvPicPr>
        <p:blipFill>
          <a:blip r:embed="rId2"/>
          <a:stretch/>
        </p:blipFill>
        <p:spPr>
          <a:xfrm>
            <a:off x="479520" y="1567080"/>
            <a:ext cx="6308640" cy="486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94324;p23"/>
          <p:cNvGrpSpPr/>
          <p:nvPr/>
        </p:nvGrpSpPr>
        <p:grpSpPr>
          <a:xfrm>
            <a:off x="165240" y="298440"/>
            <a:ext cx="12026520" cy="6268680"/>
            <a:chOff x="165240" y="298440"/>
            <a:chExt cx="12026520" cy="6268680"/>
          </a:xfrm>
        </p:grpSpPr>
        <p:pic>
          <p:nvPicPr>
            <p:cNvPr id="215" name="Google Shape;94325;p23"/>
            <p:cNvPicPr/>
            <p:nvPr/>
          </p:nvPicPr>
          <p:blipFill>
            <a:blip r:embed="rId2"/>
            <a:stretch/>
          </p:blipFill>
          <p:spPr>
            <a:xfrm>
              <a:off x="165240" y="298440"/>
              <a:ext cx="12026520" cy="1738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6" name="Google Shape;94327;p23"/>
          <p:cNvSpPr txBox="1"/>
          <p:nvPr/>
        </p:nvSpPr>
        <p:spPr>
          <a:xfrm>
            <a:off x="7777080" y="1953360"/>
            <a:ext cx="27777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Google Shape;94328;p23"/>
          <p:cNvSpPr/>
          <p:nvPr/>
        </p:nvSpPr>
        <p:spPr>
          <a:xfrm>
            <a:off x="7777080" y="3546720"/>
            <a:ext cx="3657600" cy="21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дефекты наполнения в левом  кавернозном синусе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10224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левой верхней глазной вене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острие  стрелки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8" name="Рисунок 4_5"/>
          <p:cNvPicPr/>
          <p:nvPr/>
        </p:nvPicPr>
        <p:blipFill>
          <a:blip r:embed="rId3"/>
          <a:stretch/>
        </p:blipFill>
        <p:spPr>
          <a:xfrm>
            <a:off x="414720" y="1860840"/>
            <a:ext cx="6721560" cy="470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94330;p24"/>
          <p:cNvPicPr/>
          <p:nvPr/>
        </p:nvPicPr>
        <p:blipFill>
          <a:blip r:embed="rId2"/>
          <a:stretch/>
        </p:blipFill>
        <p:spPr>
          <a:xfrm>
            <a:off x="378000" y="0"/>
            <a:ext cx="11813760" cy="2315880"/>
          </a:xfrm>
          <a:prstGeom prst="rect">
            <a:avLst/>
          </a:prstGeom>
          <a:ln w="0">
            <a:noFill/>
          </a:ln>
        </p:spPr>
      </p:pic>
      <p:sp>
        <p:nvSpPr>
          <p:cNvPr id="220" name="Google Shape;94331;p24"/>
          <p:cNvSpPr/>
          <p:nvPr/>
        </p:nvSpPr>
        <p:spPr>
          <a:xfrm>
            <a:off x="322920" y="2051640"/>
            <a:ext cx="11619000" cy="4244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95920">
              <a:lnSpc>
                <a:spcPct val="100000"/>
              </a:lnSpc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Это патологическое сообщение сонной артерии с кавернозным синусом.</a:t>
            </a:r>
            <a:endParaRPr lang="ru-RU" sz="2500" b="0" strike="noStrike" spc="-1" dirty="0">
              <a:latin typeface="Arial"/>
            </a:endParaRPr>
          </a:p>
          <a:p>
            <a:pPr marL="296640" indent="-1584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Бывает:</a:t>
            </a:r>
            <a:endParaRPr lang="ru-RU" sz="25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✔травматический (чаще у молодых мужчин);</a:t>
            </a:r>
            <a:endParaRPr lang="ru-RU" sz="25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 Спонтанный (чаще у пожилых женщин);</a:t>
            </a:r>
            <a:endParaRPr lang="ru-RU" sz="25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✔Клинически (прогрессирующий экзофтальм,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хемоз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и диплопия).</a:t>
            </a:r>
            <a:endParaRPr lang="ru-RU" sz="2500" b="0" strike="noStrike" spc="-1" dirty="0">
              <a:latin typeface="Arial"/>
            </a:endParaRPr>
          </a:p>
          <a:p>
            <a:pPr marL="296640" indent="-1584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Метод выбора диагностики - цифровая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субтракционная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ангиография.</a:t>
            </a:r>
            <a:endParaRPr lang="ru-RU" sz="2500" b="0" strike="noStrike" spc="-1" dirty="0">
              <a:latin typeface="Arial"/>
            </a:endParaRPr>
          </a:p>
          <a:p>
            <a:pPr marL="295920" indent="-1584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МРТ-изображениях (объемный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ипсилатеральный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кавернозный синус, расширенная  верхняя глазная вена и выступающие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экстраокулярные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мышцы).</a:t>
            </a:r>
            <a:endParaRPr lang="ru-RU" sz="2500" b="0" strike="noStrike" spc="-1" dirty="0">
              <a:latin typeface="Arial"/>
            </a:endParaRPr>
          </a:p>
          <a:p>
            <a:pPr marL="296640" indent="-1584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Метод лечения (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трансартериальная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или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трансвенозная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эндоваскулярная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5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эмболизация</a:t>
            </a:r>
            <a:r>
              <a:rPr lang="ru-RU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94333;p25"/>
          <p:cNvGrpSpPr/>
          <p:nvPr/>
        </p:nvGrpSpPr>
        <p:grpSpPr>
          <a:xfrm>
            <a:off x="85680" y="274680"/>
            <a:ext cx="12106080" cy="6237000"/>
            <a:chOff x="85680" y="274680"/>
            <a:chExt cx="12106080" cy="6237000"/>
          </a:xfrm>
        </p:grpSpPr>
        <p:pic>
          <p:nvPicPr>
            <p:cNvPr id="222" name="Google Shape;94334;p25"/>
            <p:cNvPicPr/>
            <p:nvPr/>
          </p:nvPicPr>
          <p:blipFill>
            <a:blip r:embed="rId2"/>
            <a:stretch/>
          </p:blipFill>
          <p:spPr>
            <a:xfrm>
              <a:off x="85680" y="274680"/>
              <a:ext cx="12106080" cy="1504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3" name="Google Shape;94336;p25"/>
          <p:cNvSpPr txBox="1"/>
          <p:nvPr/>
        </p:nvSpPr>
        <p:spPr>
          <a:xfrm>
            <a:off x="7435800" y="1847880"/>
            <a:ext cx="39564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strike="noStrike" spc="-1">
                <a:solidFill>
                  <a:srgbClr val="000000"/>
                </a:solidFill>
                <a:latin typeface="Trebuchet MS"/>
                <a:ea typeface="Trebuchet MS"/>
              </a:rPr>
              <a:t>М</a:t>
            </a: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ужчина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20 </a:t>
            </a:r>
            <a:r>
              <a:rPr lang="ru-RU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Google Shape;94337;p25"/>
          <p:cNvSpPr/>
          <p:nvPr/>
        </p:nvSpPr>
        <p:spPr>
          <a:xfrm>
            <a:off x="7435440" y="2493720"/>
            <a:ext cx="3956400" cy="386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324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В анамнезе: травма головы месяц  назад.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93240">
              <a:lnSpc>
                <a:spcPct val="100000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Жалобы: прогрессирующий левый  экзофтальм, в течение 2 недель.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93960" indent="-10764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изгиб ретробульбарного жира.</a:t>
            </a:r>
            <a:endParaRPr lang="ru-RU" sz="1800" b="0" strike="noStrike" spc="-1" dirty="0">
              <a:latin typeface="Arial"/>
            </a:endParaRPr>
          </a:p>
          <a:p>
            <a:pPr marL="93240" indent="-1076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выступающие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экстраокулярные</a:t>
            </a: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     мышцы в левой глазнице (белые  стрелки).</a:t>
            </a:r>
            <a:endParaRPr lang="ru-RU" sz="1800" b="0" strike="noStrike" spc="-1" dirty="0">
              <a:latin typeface="Arial"/>
            </a:endParaRPr>
          </a:p>
          <a:p>
            <a:pPr marL="93240" indent="-1076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объемный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гипоинтенсивный</a:t>
            </a:r>
            <a:r>
              <a:rPr lang="ru-RU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левый кавернозный синус (черная  стрелка) с левосторонним  экзофтальмом.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25" name="Рисунок 4_6" descr="Изображение выглядит как украшен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158760" y="1714680"/>
            <a:ext cx="6826320" cy="479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94339;p26"/>
          <p:cNvPicPr/>
          <p:nvPr/>
        </p:nvPicPr>
        <p:blipFill>
          <a:blip r:embed="rId2"/>
          <a:stretch/>
        </p:blipFill>
        <p:spPr>
          <a:xfrm>
            <a:off x="128520" y="347760"/>
            <a:ext cx="12063240" cy="1371240"/>
          </a:xfrm>
          <a:prstGeom prst="rect">
            <a:avLst/>
          </a:prstGeom>
          <a:ln w="0">
            <a:noFill/>
          </a:ln>
        </p:spPr>
      </p:pic>
      <p:sp>
        <p:nvSpPr>
          <p:cNvPr id="227" name="Google Shape;94340;p26"/>
          <p:cNvSpPr txBox="1"/>
          <p:nvPr/>
        </p:nvSpPr>
        <p:spPr>
          <a:xfrm>
            <a:off x="7584120" y="2446560"/>
            <a:ext cx="45255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Google Shape;94341;p26"/>
          <p:cNvSpPr/>
          <p:nvPr/>
        </p:nvSpPr>
        <p:spPr>
          <a:xfrm>
            <a:off x="7584120" y="3917880"/>
            <a:ext cx="3316320" cy="110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 indent="-8280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расширение левой  верхней глазной вены 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29" name="Рисунок 4_7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370080" y="1776600"/>
            <a:ext cx="6829920" cy="459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94349;p28"/>
          <p:cNvGrpSpPr/>
          <p:nvPr/>
        </p:nvGrpSpPr>
        <p:grpSpPr>
          <a:xfrm>
            <a:off x="165240" y="255600"/>
            <a:ext cx="12026520" cy="6249600"/>
            <a:chOff x="165240" y="255600"/>
            <a:chExt cx="12026520" cy="6249600"/>
          </a:xfrm>
        </p:grpSpPr>
        <p:pic>
          <p:nvPicPr>
            <p:cNvPr id="235" name="Google Shape;94350;p28"/>
            <p:cNvPicPr/>
            <p:nvPr/>
          </p:nvPicPr>
          <p:blipFill>
            <a:blip r:embed="rId2"/>
            <a:stretch/>
          </p:blipFill>
          <p:spPr>
            <a:xfrm>
              <a:off x="165240" y="255600"/>
              <a:ext cx="12026520" cy="1310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6" name="Google Shape;94352;p28"/>
          <p:cNvSpPr txBox="1"/>
          <p:nvPr/>
        </p:nvSpPr>
        <p:spPr>
          <a:xfrm>
            <a:off x="8403840" y="2110320"/>
            <a:ext cx="33181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Google Shape;94353;p28"/>
          <p:cNvSpPr/>
          <p:nvPr/>
        </p:nvSpPr>
        <p:spPr>
          <a:xfrm>
            <a:off x="8257320" y="3934800"/>
            <a:ext cx="3318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1360" indent="-6876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заполнение левого кавернозного  синуса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 его притоков в  ранней артериальной фазе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38" name="Рисунок 5_0" descr="Изображение выглядит как текст, часы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04640" y="1514520"/>
            <a:ext cx="7399440" cy="499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94355;p29"/>
          <p:cNvPicPr/>
          <p:nvPr/>
        </p:nvPicPr>
        <p:blipFill>
          <a:blip r:embed="rId2"/>
          <a:stretch/>
        </p:blipFill>
        <p:spPr>
          <a:xfrm>
            <a:off x="506520" y="231840"/>
            <a:ext cx="9959400" cy="1096560"/>
          </a:xfrm>
          <a:prstGeom prst="rect">
            <a:avLst/>
          </a:prstGeom>
          <a:ln w="0">
            <a:noFill/>
          </a:ln>
        </p:spPr>
      </p:pic>
      <p:sp>
        <p:nvSpPr>
          <p:cNvPr id="240" name="Google Shape;94356;p29"/>
          <p:cNvSpPr/>
          <p:nvPr/>
        </p:nvSpPr>
        <p:spPr>
          <a:xfrm>
            <a:off x="645480" y="1352160"/>
            <a:ext cx="10170720" cy="511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0040" rIns="0" bIns="0">
            <a:spAutoFit/>
          </a:bodyPr>
          <a:lstStyle/>
          <a:p>
            <a:pPr marL="160200" indent="-201600">
              <a:lnSpc>
                <a:spcPct val="108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Составляют около 2–9% всех внутричерепных аневризм и около 5% гигантских  аневризм.</a:t>
            </a:r>
            <a:endParaRPr lang="ru-RU" sz="2700" b="0" strike="noStrike" spc="-1" dirty="0">
              <a:latin typeface="Arial"/>
            </a:endParaRPr>
          </a:p>
          <a:p>
            <a:pPr marL="160200" indent="-201600">
              <a:lnSpc>
                <a:spcPct val="100000"/>
              </a:lnSpc>
              <a:spcBef>
                <a:spcPts val="893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Чаще у женщин старше 50 лет.</a:t>
            </a:r>
            <a:endParaRPr lang="ru-RU" sz="2700" b="0" strike="noStrike" spc="-1" dirty="0">
              <a:latin typeface="Arial"/>
            </a:endParaRPr>
          </a:p>
          <a:p>
            <a:pPr marL="160200" indent="-201600">
              <a:lnSpc>
                <a:spcPct val="100000"/>
              </a:lnSpc>
              <a:spcBef>
                <a:spcPts val="93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Клинически (диплопия и головная боль).</a:t>
            </a:r>
            <a:endParaRPr lang="ru-RU" sz="2700" b="0" strike="noStrike" spc="-1" dirty="0">
              <a:latin typeface="Arial"/>
            </a:endParaRPr>
          </a:p>
          <a:p>
            <a:pPr marL="160200" indent="-201600">
              <a:lnSpc>
                <a:spcPct val="108000"/>
              </a:lnSpc>
              <a:spcBef>
                <a:spcPts val="123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КТ (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гиператтенуация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могут быть периферические криволинейные 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кальцификации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700" b="0" strike="noStrike" spc="-1" dirty="0">
              <a:latin typeface="Arial"/>
            </a:endParaRPr>
          </a:p>
          <a:p>
            <a:pPr marL="160200" indent="-201600">
              <a:lnSpc>
                <a:spcPct val="108000"/>
              </a:lnSpc>
              <a:spcBef>
                <a:spcPts val="1191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МР-изображениях (интенсивность сигнала зависит от проходимости и скорости  потока через аневризму).</a:t>
            </a:r>
            <a:endParaRPr lang="ru-RU" sz="2700" b="0" strike="noStrike" spc="-1" dirty="0">
              <a:latin typeface="Arial"/>
            </a:endParaRPr>
          </a:p>
          <a:p>
            <a:pPr marL="160200" indent="-222840">
              <a:lnSpc>
                <a:spcPct val="108000"/>
              </a:lnSpc>
              <a:spcBef>
                <a:spcPts val="1191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Т2-ВИ (неоднородность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гиперинтенсивного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сигнаоа</a:t>
            </a:r>
            <a:r>
              <a:rPr lang="ru-RU" sz="2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из-за медленного кровотока  или частичного тромбоза).</a:t>
            </a:r>
            <a:endParaRPr lang="ru-RU" sz="27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94240;p3"/>
          <p:cNvPicPr/>
          <p:nvPr/>
        </p:nvPicPr>
        <p:blipFill>
          <a:blip r:embed="rId2"/>
          <a:stretch/>
        </p:blipFill>
        <p:spPr>
          <a:xfrm>
            <a:off x="396720" y="0"/>
            <a:ext cx="11410920" cy="3644640"/>
          </a:xfrm>
          <a:prstGeom prst="rect">
            <a:avLst/>
          </a:prstGeom>
          <a:ln w="0">
            <a:noFill/>
          </a:ln>
        </p:spPr>
      </p:pic>
      <p:sp>
        <p:nvSpPr>
          <p:cNvPr id="149" name="Google Shape;94241;p3"/>
          <p:cNvSpPr txBox="1"/>
          <p:nvPr/>
        </p:nvSpPr>
        <p:spPr>
          <a:xfrm>
            <a:off x="6948720" y="1915200"/>
            <a:ext cx="422028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Мальчик</a:t>
            </a:r>
            <a:r>
              <a:rPr lang="ru-RU" sz="20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1" i="1" strike="noStrike" spc="-1">
                <a:solidFill>
                  <a:srgbClr val="0070C0"/>
                </a:solidFill>
                <a:latin typeface="Cambria"/>
                <a:ea typeface="Cambria"/>
              </a:rPr>
              <a:t>15 </a:t>
            </a:r>
            <a:r>
              <a:rPr lang="ru-RU" sz="2000" b="1" i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лет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Google Shape;94242;p3"/>
          <p:cNvSpPr/>
          <p:nvPr/>
        </p:nvSpPr>
        <p:spPr>
          <a:xfrm>
            <a:off x="6867720" y="2863440"/>
            <a:ext cx="4220280" cy="31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3240">
              <a:lnSpc>
                <a:spcPct val="100000"/>
              </a:lnSpc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рецидивирующее носовое  кровотечение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обструкция носа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3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 marL="93240" indent="-10764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гиперинтенсивное образование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центром  в левой крыло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небной ямке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вызывающее  ее расширение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передним изгибом  задней стенки левой верхнечелюстной  пазухи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белая стрелка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 marL="93960" indent="-10764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нормальная правая крыло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небная ямка</a:t>
            </a:r>
            <a:endParaRPr lang="ru-RU" sz="1700" b="0" strike="noStrike" spc="-1">
              <a:latin typeface="Arial"/>
            </a:endParaRPr>
          </a:p>
          <a:p>
            <a:pPr marL="93240">
              <a:lnSpc>
                <a:spcPct val="100000"/>
              </a:lnSpc>
              <a:spcBef>
                <a:spcPts val="374"/>
              </a:spcBef>
              <a:tabLst>
                <a:tab pos="0" algn="l"/>
              </a:tabLst>
            </a:pP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черная стрелка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151" name="Рисунок 3" descr="Изображение выглядит как внутренний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690480" y="1903680"/>
            <a:ext cx="5933520" cy="475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94358;p30"/>
          <p:cNvPicPr/>
          <p:nvPr/>
        </p:nvPicPr>
        <p:blipFill>
          <a:blip r:embed="rId2"/>
          <a:stretch/>
        </p:blipFill>
        <p:spPr>
          <a:xfrm>
            <a:off x="231840" y="201600"/>
            <a:ext cx="10674000" cy="1474560"/>
          </a:xfrm>
          <a:prstGeom prst="rect">
            <a:avLst/>
          </a:prstGeom>
          <a:ln w="0">
            <a:noFill/>
          </a:ln>
        </p:spPr>
      </p:pic>
      <p:sp>
        <p:nvSpPr>
          <p:cNvPr id="242" name="Google Shape;94359;p30"/>
          <p:cNvSpPr txBox="1"/>
          <p:nvPr/>
        </p:nvSpPr>
        <p:spPr>
          <a:xfrm>
            <a:off x="7790040" y="2319120"/>
            <a:ext cx="34783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1" strike="noStrike" spc="-1">
                <a:solidFill>
                  <a:srgbClr val="0070C0"/>
                </a:solidFill>
                <a:latin typeface="Cambria"/>
                <a:ea typeface="Cambria"/>
              </a:rPr>
              <a:t>50 </a:t>
            </a:r>
            <a:r>
              <a:rPr lang="ru-RU" sz="20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лет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Google Shape;94360;p30"/>
          <p:cNvSpPr/>
          <p:nvPr/>
        </p:nvSpPr>
        <p:spPr>
          <a:xfrm>
            <a:off x="7636680" y="3233520"/>
            <a:ext cx="3116880" cy="248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656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Жалобы: периодическая  головная боль, в течение 2  лет, правосторонний  гемипарез, в течение суток  после потери сознания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165600" indent="-14076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округлый неоднородный  участок поражение в левом  кавернозном синусе.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44" name="Рисунок 4_10" descr="Изображение выглядит как внутренний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94640" y="1800000"/>
            <a:ext cx="6705360" cy="463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94363;p31"/>
          <p:cNvGrpSpPr/>
          <p:nvPr/>
        </p:nvGrpSpPr>
        <p:grpSpPr>
          <a:xfrm>
            <a:off x="755640" y="152280"/>
            <a:ext cx="10216800" cy="6124320"/>
            <a:chOff x="755640" y="152280"/>
            <a:chExt cx="10216800" cy="6124320"/>
          </a:xfrm>
        </p:grpSpPr>
        <p:pic>
          <p:nvPicPr>
            <p:cNvPr id="246" name="Google Shape;94364;p31"/>
            <p:cNvPicPr/>
            <p:nvPr/>
          </p:nvPicPr>
          <p:blipFill>
            <a:blip r:embed="rId2"/>
            <a:stretch/>
          </p:blipFill>
          <p:spPr>
            <a:xfrm>
              <a:off x="755640" y="152280"/>
              <a:ext cx="10216800" cy="1736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7" name="Google Shape;94366;p31"/>
          <p:cNvSpPr/>
          <p:nvPr/>
        </p:nvSpPr>
        <p:spPr>
          <a:xfrm>
            <a:off x="8505000" y="2376720"/>
            <a:ext cx="3096720" cy="247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86560" indent="-14436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latin typeface="Arial"/>
            </a:endParaRPr>
          </a:p>
          <a:p>
            <a:pPr marL="104040" indent="-126720">
              <a:lnSpc>
                <a:spcPct val="107000"/>
              </a:lnSpc>
              <a:spcBef>
                <a:spcPts val="129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аневризма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затрагивающая  кавернозный сегмент  ВСА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48" name="Рисунок 4_9"/>
          <p:cNvPicPr/>
          <p:nvPr/>
        </p:nvPicPr>
        <p:blipFill>
          <a:blip r:embed="rId3"/>
          <a:stretch/>
        </p:blipFill>
        <p:spPr>
          <a:xfrm>
            <a:off x="913320" y="1779840"/>
            <a:ext cx="7189560" cy="449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94368;p32"/>
          <p:cNvSpPr/>
          <p:nvPr/>
        </p:nvSpPr>
        <p:spPr>
          <a:xfrm>
            <a:off x="546120" y="2103480"/>
            <a:ext cx="5904360" cy="13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ПРОДОЛЖЕНИЕ СЛЕДУЕТ!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94245;p4"/>
          <p:cNvPicPr/>
          <p:nvPr/>
        </p:nvPicPr>
        <p:blipFill>
          <a:blip r:embed="rId3"/>
          <a:stretch/>
        </p:blipFill>
        <p:spPr>
          <a:xfrm>
            <a:off x="360360" y="273240"/>
            <a:ext cx="11831400" cy="1907640"/>
          </a:xfrm>
          <a:prstGeom prst="rect">
            <a:avLst/>
          </a:prstGeom>
          <a:ln w="0">
            <a:noFill/>
          </a:ln>
        </p:spPr>
      </p:pic>
      <p:sp>
        <p:nvSpPr>
          <p:cNvPr id="153" name="Google Shape;94246;p4"/>
          <p:cNvSpPr txBox="1"/>
          <p:nvPr/>
        </p:nvSpPr>
        <p:spPr>
          <a:xfrm>
            <a:off x="7638840" y="2181240"/>
            <a:ext cx="3887640" cy="1153440"/>
          </a:xfrm>
          <a:prstGeom prst="rect">
            <a:avLst/>
          </a:prstGeom>
          <a:noFill/>
          <a:ln w="0">
            <a:noFill/>
          </a:ln>
        </p:spPr>
        <p:txBody>
          <a:bodyPr lIns="0" tIns="8280" rIns="0" bIns="0">
            <a:noAutofit/>
          </a:bodyPr>
          <a:lstStyle/>
          <a:p>
            <a:pPr marL="12600" indent="78120">
              <a:lnSpc>
                <a:spcPct val="101000"/>
              </a:lnSpc>
              <a:tabLst>
                <a:tab pos="0" algn="l"/>
              </a:tabLst>
            </a:pPr>
            <a:r>
              <a:rPr lang="ru-RU" sz="28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</a:t>
            </a:r>
            <a:r>
              <a:rPr lang="ru-RU" sz="20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от же клинический  случай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Google Shape;94247;p4"/>
          <p:cNvSpPr/>
          <p:nvPr/>
        </p:nvSpPr>
        <p:spPr>
          <a:xfrm>
            <a:off x="7638840" y="4572000"/>
            <a:ext cx="3519720" cy="92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 indent="-12672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поражение левого  кавернозного синуса и  орбиты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5" name="Рисунок 4" descr="Изображение выглядит как внутренний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533880" y="1879920"/>
            <a:ext cx="6126120" cy="475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object 2"/>
          <p:cNvPicPr/>
          <p:nvPr/>
        </p:nvPicPr>
        <p:blipFill>
          <a:blip r:embed="rId3"/>
          <a:stretch/>
        </p:blipFill>
        <p:spPr>
          <a:xfrm>
            <a:off x="334800" y="225360"/>
            <a:ext cx="11856960" cy="2462040"/>
          </a:xfrm>
          <a:prstGeom prst="rect">
            <a:avLst/>
          </a:prstGeom>
          <a:ln w="0">
            <a:noFill/>
          </a:ln>
        </p:spPr>
      </p:pic>
      <p:sp>
        <p:nvSpPr>
          <p:cNvPr id="157" name="object 3"/>
          <p:cNvSpPr/>
          <p:nvPr/>
        </p:nvSpPr>
        <p:spPr>
          <a:xfrm>
            <a:off x="294840" y="1511280"/>
            <a:ext cx="10926720" cy="4752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38600" indent="8892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800" b="0" strike="noStrike" spc="143" dirty="0">
                <a:solidFill>
                  <a:srgbClr val="000000"/>
                </a:solidFill>
                <a:latin typeface="Cambria"/>
              </a:rPr>
              <a:t>Может </a:t>
            </a:r>
            <a:r>
              <a:rPr lang="ru-RU" sz="2800" b="0" strike="noStrike" spc="49" dirty="0">
                <a:solidFill>
                  <a:srgbClr val="000000"/>
                </a:solidFill>
                <a:latin typeface="Cambria"/>
              </a:rPr>
              <a:t>возникать </a:t>
            </a:r>
            <a:r>
              <a:rPr lang="ru-RU" sz="2800" b="0" strike="noStrike" spc="18" dirty="0">
                <a:solidFill>
                  <a:srgbClr val="000000"/>
                </a:solidFill>
                <a:latin typeface="Cambria"/>
              </a:rPr>
              <a:t>в </a:t>
            </a:r>
            <a:r>
              <a:rPr lang="ru-RU" sz="2800" b="0" strike="noStrike" spc="83" dirty="0">
                <a:solidFill>
                  <a:srgbClr val="000000"/>
                </a:solidFill>
                <a:latin typeface="Cambria"/>
              </a:rPr>
              <a:t>основании </a:t>
            </a:r>
            <a:r>
              <a:rPr lang="ru-RU" sz="2800" b="0" strike="noStrike" spc="162" dirty="0">
                <a:solidFill>
                  <a:srgbClr val="000000"/>
                </a:solidFill>
                <a:latin typeface="Cambria"/>
              </a:rPr>
              <a:t>черепа, </a:t>
            </a:r>
            <a:r>
              <a:rPr lang="ru-RU" sz="2800" b="0" strike="noStrike" spc="148" dirty="0">
                <a:solidFill>
                  <a:srgbClr val="000000"/>
                </a:solidFill>
                <a:latin typeface="Cambria"/>
              </a:rPr>
              <a:t>чаще </a:t>
            </a:r>
            <a:r>
              <a:rPr lang="ru-RU" sz="2800" b="0" strike="noStrike" spc="18" dirty="0">
                <a:solidFill>
                  <a:srgbClr val="000000"/>
                </a:solidFill>
                <a:latin typeface="Cambria"/>
              </a:rPr>
              <a:t>в </a:t>
            </a:r>
            <a:r>
              <a:rPr lang="ru-RU" sz="2800" b="0" strike="noStrike" spc="194" dirty="0">
                <a:solidFill>
                  <a:srgbClr val="000000"/>
                </a:solidFill>
                <a:latin typeface="Cambria"/>
              </a:rPr>
              <a:t>месте </a:t>
            </a:r>
            <a:r>
              <a:rPr lang="ru-RU" sz="2800" b="0" strike="noStrike" spc="199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52" dirty="0">
                <a:solidFill>
                  <a:srgbClr val="000000"/>
                </a:solidFill>
                <a:latin typeface="Cambria"/>
              </a:rPr>
              <a:t>клиновидно-затылочного</a:t>
            </a:r>
            <a:r>
              <a:rPr lang="ru-RU" sz="2800" b="0" strike="noStrike" spc="63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09" dirty="0">
                <a:solidFill>
                  <a:srgbClr val="000000"/>
                </a:solidFill>
                <a:latin typeface="Cambria"/>
              </a:rPr>
              <a:t>синхондроза,</a:t>
            </a:r>
            <a:r>
              <a:rPr lang="ru-RU" sz="2800" b="0" strike="noStrike" spc="-15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49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2800" b="0" strike="noStrike" spc="69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97" dirty="0">
                <a:solidFill>
                  <a:srgbClr val="000000"/>
                </a:solidFill>
                <a:latin typeface="Cambria"/>
              </a:rPr>
              <a:t>распространяться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77" dirty="0">
                <a:solidFill>
                  <a:srgbClr val="000000"/>
                </a:solidFill>
                <a:latin typeface="Cambria"/>
              </a:rPr>
              <a:t>на </a:t>
            </a:r>
            <a:r>
              <a:rPr lang="ru-RU" sz="2800" b="0" strike="noStrike" spc="-605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94" dirty="0">
                <a:solidFill>
                  <a:srgbClr val="000000"/>
                </a:solidFill>
                <a:latin typeface="Cambria"/>
              </a:rPr>
              <a:t>кавернозный</a:t>
            </a:r>
            <a:r>
              <a:rPr lang="ru-RU" sz="2800" b="0" strike="noStrike" spc="69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54" dirty="0">
                <a:solidFill>
                  <a:srgbClr val="000000"/>
                </a:solidFill>
                <a:latin typeface="Cambria"/>
              </a:rPr>
              <a:t>синус.</a:t>
            </a:r>
            <a:endParaRPr lang="ru-RU" sz="2800" b="0" strike="noStrike" spc="-1" dirty="0">
              <a:latin typeface="Arial"/>
            </a:endParaRPr>
          </a:p>
          <a:p>
            <a:pPr marL="138600" indent="-126000">
              <a:lnSpc>
                <a:spcPct val="100000"/>
              </a:lnSpc>
              <a:buClr>
                <a:srgbClr val="000000"/>
              </a:buClr>
              <a:buSzPct val="96000"/>
              <a:buFont typeface="Segoe UI Symbol"/>
              <a:buChar char="▪"/>
              <a:tabLst>
                <a:tab pos="139680" algn="l"/>
              </a:tabLst>
            </a:pPr>
            <a:r>
              <a:rPr lang="ru-RU" sz="2800" b="0" strike="noStrike" spc="77" dirty="0">
                <a:solidFill>
                  <a:srgbClr val="000000"/>
                </a:solidFill>
                <a:latin typeface="Cambria"/>
              </a:rPr>
              <a:t>Факторы </a:t>
            </a:r>
            <a:r>
              <a:rPr lang="ru-RU" sz="2800" b="0" strike="noStrike" spc="109" dirty="0">
                <a:solidFill>
                  <a:srgbClr val="000000"/>
                </a:solidFill>
                <a:latin typeface="Cambria"/>
              </a:rPr>
              <a:t>риска (</a:t>
            </a:r>
            <a:r>
              <a:rPr lang="ru-RU" sz="2800" b="0" strike="noStrike" spc="97" dirty="0">
                <a:solidFill>
                  <a:srgbClr val="000000"/>
                </a:solidFill>
                <a:latin typeface="Cambria"/>
              </a:rPr>
              <a:t>возраст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-26" dirty="0">
                <a:solidFill>
                  <a:srgbClr val="000000"/>
                </a:solidFill>
                <a:latin typeface="Cambria"/>
              </a:rPr>
              <a:t>40-50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97" dirty="0">
                <a:solidFill>
                  <a:srgbClr val="000000"/>
                </a:solidFill>
                <a:latin typeface="Cambria"/>
              </a:rPr>
              <a:t>лет,</a:t>
            </a:r>
            <a:r>
              <a:rPr lang="ru-RU" sz="2800" b="0" strike="noStrike" spc="-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52" dirty="0">
                <a:solidFill>
                  <a:srgbClr val="000000"/>
                </a:solidFill>
                <a:latin typeface="Cambria"/>
              </a:rPr>
              <a:t>хотя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03" dirty="0">
                <a:solidFill>
                  <a:srgbClr val="000000"/>
                </a:solidFill>
                <a:latin typeface="Cambria"/>
              </a:rPr>
              <a:t>встречаются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8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28" dirty="0">
                <a:solidFill>
                  <a:srgbClr val="000000"/>
                </a:solidFill>
                <a:latin typeface="Cambria"/>
              </a:rPr>
              <a:t>любом </a:t>
            </a:r>
            <a:r>
              <a:rPr lang="ru-RU" sz="2800" b="0" strike="noStrike" spc="-60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11" dirty="0">
                <a:solidFill>
                  <a:srgbClr val="000000"/>
                </a:solidFill>
                <a:latin typeface="Cambria"/>
              </a:rPr>
              <a:t>возрасте).</a:t>
            </a:r>
            <a:endParaRPr lang="ru-RU" sz="2800" b="0" strike="noStrike" spc="-1" dirty="0">
              <a:latin typeface="Arial"/>
            </a:endParaRPr>
          </a:p>
          <a:p>
            <a:pPr marL="138600" indent="-126000">
              <a:lnSpc>
                <a:spcPct val="100000"/>
              </a:lnSpc>
              <a:buClr>
                <a:srgbClr val="000000"/>
              </a:buClr>
              <a:buSzPct val="96000"/>
              <a:buFont typeface="Segoe UI Symbol"/>
              <a:buChar char="▪"/>
              <a:tabLst>
                <a:tab pos="139680" algn="l"/>
              </a:tabLst>
            </a:pPr>
            <a:r>
              <a:rPr lang="ru-RU" sz="2800" b="0" strike="noStrike" spc="38" dirty="0">
                <a:solidFill>
                  <a:srgbClr val="000000"/>
                </a:solidFill>
                <a:latin typeface="Cambria"/>
              </a:rPr>
              <a:t>Тип:</a:t>
            </a:r>
            <a:r>
              <a:rPr lang="ru-RU" sz="2800" b="0" strike="noStrike" spc="-15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97" dirty="0">
                <a:solidFill>
                  <a:srgbClr val="000000"/>
                </a:solidFill>
                <a:latin typeface="Cambria"/>
              </a:rPr>
              <a:t>классический (наиболее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83" dirty="0">
                <a:solidFill>
                  <a:srgbClr val="000000"/>
                </a:solidFill>
                <a:latin typeface="Cambria"/>
              </a:rPr>
              <a:t>частый),</a:t>
            </a:r>
            <a:r>
              <a:rPr lang="ru-RU" sz="2800" b="0" strike="noStrike" spc="-145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17" dirty="0" err="1">
                <a:solidFill>
                  <a:srgbClr val="000000"/>
                </a:solidFill>
                <a:latin typeface="Cambria"/>
              </a:rPr>
              <a:t>мезенхимальный</a:t>
            </a:r>
            <a:r>
              <a:rPr lang="ru-RU" sz="2800" b="0" strike="noStrike" spc="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49" dirty="0">
                <a:solidFill>
                  <a:srgbClr val="000000"/>
                </a:solidFill>
                <a:latin typeface="Cambria"/>
              </a:rPr>
              <a:t>и </a:t>
            </a:r>
            <a:r>
              <a:rPr lang="ru-RU" sz="2800" b="0" strike="noStrike" spc="-60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43" dirty="0">
                <a:solidFill>
                  <a:srgbClr val="000000"/>
                </a:solidFill>
                <a:latin typeface="Cambria"/>
              </a:rPr>
              <a:t>недифференцированный.</a:t>
            </a:r>
            <a:endParaRPr lang="ru-RU" sz="2800" b="0" strike="noStrike" spc="-1" dirty="0">
              <a:latin typeface="Arial"/>
            </a:endParaRPr>
          </a:p>
          <a:p>
            <a:pPr marL="138600" indent="-126000">
              <a:lnSpc>
                <a:spcPct val="100000"/>
              </a:lnSpc>
              <a:buClr>
                <a:srgbClr val="000000"/>
              </a:buClr>
              <a:buSzPct val="96000"/>
              <a:buFont typeface="Segoe UI Symbol"/>
              <a:buChar char="▪"/>
              <a:tabLst>
                <a:tab pos="227880" algn="l"/>
              </a:tabLst>
            </a:pPr>
            <a:r>
              <a:rPr lang="ru-RU" sz="2800" b="0" strike="noStrike" spc="83" dirty="0">
                <a:solidFill>
                  <a:srgbClr val="000000"/>
                </a:solidFill>
                <a:latin typeface="Cambria"/>
              </a:rPr>
              <a:t>На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-21" dirty="0">
                <a:solidFill>
                  <a:srgbClr val="000000"/>
                </a:solidFill>
                <a:latin typeface="Cambria"/>
              </a:rPr>
              <a:t>Т2-ВИ (</a:t>
            </a:r>
            <a:r>
              <a:rPr lang="ru-RU" sz="2800" b="0" strike="noStrike" spc="89" dirty="0" err="1">
                <a:solidFill>
                  <a:srgbClr val="000000"/>
                </a:solidFill>
                <a:latin typeface="Cambria"/>
              </a:rPr>
              <a:t>гиперинтенсивность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97" dirty="0">
                <a:solidFill>
                  <a:srgbClr val="000000"/>
                </a:solidFill>
                <a:latin typeface="Cambria"/>
              </a:rPr>
              <a:t>сигнала,</a:t>
            </a:r>
            <a:r>
              <a:rPr lang="ru-RU" sz="2800" b="0" strike="noStrike" spc="-145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52" dirty="0">
                <a:solidFill>
                  <a:srgbClr val="000000"/>
                </a:solidFill>
                <a:latin typeface="Cambria"/>
              </a:rPr>
              <a:t>иногда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219" dirty="0">
                <a:solidFill>
                  <a:srgbClr val="000000"/>
                </a:solidFill>
                <a:latin typeface="Cambria"/>
              </a:rPr>
              <a:t>с</a:t>
            </a:r>
            <a:r>
              <a:rPr lang="ru-RU" sz="2800" b="0" strike="noStrike" spc="69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11" dirty="0">
                <a:solidFill>
                  <a:srgbClr val="000000"/>
                </a:solidFill>
                <a:latin typeface="Cambria"/>
              </a:rPr>
              <a:t>участками </a:t>
            </a:r>
            <a:r>
              <a:rPr lang="ru-RU" sz="2800" b="0" strike="noStrike" spc="-60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77" dirty="0" err="1">
                <a:solidFill>
                  <a:srgbClr val="000000"/>
                </a:solidFill>
                <a:latin typeface="Cambria"/>
              </a:rPr>
              <a:t>гипоинтенсивности</a:t>
            </a:r>
            <a:r>
              <a:rPr lang="ru-RU" sz="2800" b="0" strike="noStrike" spc="69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52" dirty="0" err="1">
                <a:solidFill>
                  <a:srgbClr val="000000"/>
                </a:solidFill>
                <a:latin typeface="Cambria"/>
              </a:rPr>
              <a:t>кальцинатов</a:t>
            </a:r>
            <a:r>
              <a:rPr lang="ru-RU" sz="2800" b="0" strike="noStrike" spc="52" dirty="0">
                <a:solidFill>
                  <a:srgbClr val="000000"/>
                </a:solidFill>
                <a:latin typeface="Cambria"/>
              </a:rPr>
              <a:t>).</a:t>
            </a:r>
            <a:endParaRPr lang="ru-RU" sz="2800" b="0" strike="noStrike" spc="-1" dirty="0">
              <a:latin typeface="Arial"/>
            </a:endParaRPr>
          </a:p>
          <a:p>
            <a:pPr marL="138600" indent="-126000">
              <a:lnSpc>
                <a:spcPct val="100000"/>
              </a:lnSpc>
              <a:buClr>
                <a:srgbClr val="000000"/>
              </a:buClr>
              <a:buSzPct val="96000"/>
              <a:buFont typeface="Segoe UI Symbol"/>
              <a:buChar char="▪"/>
              <a:tabLst>
                <a:tab pos="139680" algn="l"/>
              </a:tabLst>
            </a:pPr>
            <a:r>
              <a:rPr lang="ru-RU" sz="2800" b="0" strike="noStrike" spc="83" dirty="0">
                <a:solidFill>
                  <a:srgbClr val="000000"/>
                </a:solidFill>
                <a:latin typeface="Cambria"/>
              </a:rPr>
              <a:t>На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КТ-изображении (</a:t>
            </a:r>
            <a:r>
              <a:rPr lang="ru-RU" sz="2800" b="0" strike="noStrike" spc="43" dirty="0">
                <a:solidFill>
                  <a:srgbClr val="000000"/>
                </a:solidFill>
                <a:latin typeface="Cambria"/>
              </a:rPr>
              <a:t>кальцинация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17" dirty="0">
                <a:solidFill>
                  <a:srgbClr val="000000"/>
                </a:solidFill>
                <a:latin typeface="Cambria"/>
              </a:rPr>
              <a:t>хрящевого</a:t>
            </a:r>
            <a:r>
              <a:rPr lang="ru-RU" sz="2800" b="0" strike="noStrike" spc="69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34" dirty="0">
                <a:solidFill>
                  <a:srgbClr val="000000"/>
                </a:solidFill>
                <a:latin typeface="Cambria"/>
              </a:rPr>
              <a:t>матрикса</a:t>
            </a:r>
            <a:r>
              <a:rPr lang="ru-RU" sz="2800" b="0" strike="noStrike" spc="77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03" dirty="0">
                <a:solidFill>
                  <a:srgbClr val="000000"/>
                </a:solidFill>
                <a:latin typeface="Cambria"/>
              </a:rPr>
              <a:t>по </a:t>
            </a:r>
            <a:r>
              <a:rPr lang="ru-RU" sz="2800" b="0" strike="noStrike" spc="-60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69" dirty="0">
                <a:solidFill>
                  <a:srgbClr val="000000"/>
                </a:solidFill>
                <a:latin typeface="Cambria"/>
              </a:rPr>
              <a:t>типу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94" dirty="0">
                <a:solidFill>
                  <a:srgbClr val="000000"/>
                </a:solidFill>
                <a:latin typeface="Cambria"/>
              </a:rPr>
              <a:t>колец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49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2800" b="0" strike="noStrike" spc="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0" strike="noStrike" spc="117" dirty="0">
                <a:solidFill>
                  <a:srgbClr val="000000"/>
                </a:solidFill>
                <a:latin typeface="Cambria"/>
              </a:rPr>
              <a:t>арок).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94250;p5"/>
          <p:cNvPicPr/>
          <p:nvPr/>
        </p:nvPicPr>
        <p:blipFill>
          <a:blip r:embed="rId2"/>
          <a:stretch/>
        </p:blipFill>
        <p:spPr>
          <a:xfrm>
            <a:off x="334800" y="0"/>
            <a:ext cx="11856960" cy="199872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94251;p5"/>
          <p:cNvSpPr/>
          <p:nvPr/>
        </p:nvSpPr>
        <p:spPr>
          <a:xfrm>
            <a:off x="6983280" y="2334240"/>
            <a:ext cx="5087880" cy="349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68120">
              <a:lnSpc>
                <a:spcPct val="100000"/>
              </a:lnSpc>
              <a:tabLst>
                <a:tab pos="0" algn="l"/>
              </a:tabLst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Мужчина</a:t>
            </a:r>
            <a:r>
              <a:rPr lang="ru-RU" sz="1900" b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900" b="1" strike="noStrike" spc="-1">
                <a:solidFill>
                  <a:srgbClr val="0070C0"/>
                </a:solidFill>
                <a:latin typeface="Cambria"/>
                <a:ea typeface="Cambria"/>
              </a:rPr>
              <a:t>25 </a:t>
            </a:r>
            <a:r>
              <a:rPr lang="ru-RU" sz="19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лет</a:t>
            </a:r>
            <a:endParaRPr lang="ru-RU" sz="1900" b="0" strike="noStrike" spc="-1">
              <a:latin typeface="Arial"/>
            </a:endParaRPr>
          </a:p>
          <a:p>
            <a:pPr marL="100800" indent="55800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онемение левой стороны лица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затрудненное жевание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диплопия при взгляде  налево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боль в левой половине головы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 течение 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>
              <a:latin typeface="Arial"/>
            </a:endParaRPr>
          </a:p>
          <a:p>
            <a:pPr marL="100800">
              <a:lnSpc>
                <a:spcPct val="100000"/>
              </a:lnSpc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паралич левой боковой прямой  мышцы живота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отсутствие рефлекса глазного  дна слева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>
              <a:latin typeface="Arial"/>
            </a:endParaRPr>
          </a:p>
          <a:p>
            <a:pPr marL="100800" indent="-1202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образование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вызывающее расширение  верхушки пирамиды левой височной кости</a:t>
            </a:r>
            <a:endParaRPr lang="ru-RU" sz="1900" b="0" strike="noStrike" spc="-1">
              <a:latin typeface="Arial"/>
            </a:endParaRPr>
          </a:p>
          <a:p>
            <a:pPr marL="100800" indent="-1202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большой кальцинированный компонент  новообразования 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19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160" name="Рисунок 4_0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87800" y="1548000"/>
            <a:ext cx="6351480" cy="475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94254;p6"/>
          <p:cNvGrpSpPr/>
          <p:nvPr/>
        </p:nvGrpSpPr>
        <p:grpSpPr>
          <a:xfrm>
            <a:off x="334800" y="0"/>
            <a:ext cx="11856960" cy="6735240"/>
            <a:chOff x="334800" y="0"/>
            <a:chExt cx="11856960" cy="6735240"/>
          </a:xfrm>
        </p:grpSpPr>
        <p:pic>
          <p:nvPicPr>
            <p:cNvPr id="162" name="Google Shape;94255;p6"/>
            <p:cNvPicPr/>
            <p:nvPr/>
          </p:nvPicPr>
          <p:blipFill>
            <a:blip r:embed="rId2"/>
            <a:stretch/>
          </p:blipFill>
          <p:spPr>
            <a:xfrm>
              <a:off x="334800" y="0"/>
              <a:ext cx="11856960" cy="2388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3" name="Google Shape;94257;p6"/>
          <p:cNvSpPr txBox="1"/>
          <p:nvPr/>
        </p:nvSpPr>
        <p:spPr>
          <a:xfrm>
            <a:off x="8321760" y="2737440"/>
            <a:ext cx="35744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Google Shape;94258;p6"/>
          <p:cNvSpPr/>
          <p:nvPr/>
        </p:nvSpPr>
        <p:spPr>
          <a:xfrm>
            <a:off x="8571240" y="3750120"/>
            <a:ext cx="2616480" cy="15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3240" indent="-11412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образование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), 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затрагивающее заднюю  часть левого кавернозного синуса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65" name="Рисунок 4_1" descr="Изображение выглядит как человек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42880" y="1914480"/>
            <a:ext cx="7500960" cy="482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94260;p7"/>
          <p:cNvPicPr/>
          <p:nvPr/>
        </p:nvPicPr>
        <p:blipFill>
          <a:blip r:embed="rId2"/>
          <a:stretch/>
        </p:blipFill>
        <p:spPr>
          <a:xfrm>
            <a:off x="298440" y="311040"/>
            <a:ext cx="11118600" cy="112680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94261;p7"/>
          <p:cNvSpPr/>
          <p:nvPr/>
        </p:nvSpPr>
        <p:spPr>
          <a:xfrm>
            <a:off x="302040" y="1580400"/>
            <a:ext cx="11259000" cy="39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Это агрессивное новообразование осевого скелета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около одной трети возникает в скате черепа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Чаще встречаются у пациентов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30-40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Возникают из остатков хордовых клеток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чаще в области клиновидно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затылочного синхондроза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0224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делят на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классические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состоит из долек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содержащих сильно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вакуолизированные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клетки и пулов муцина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разделенных фиброзными перегородками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хондроидные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имеют  гистологические особенности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схожие с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хондросаркомой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диагностике решающую роль играет анализ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иммуногистохимические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маркеры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0224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Хордомы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положительны на цитогенетические маркеры эпителиальных клеток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такие как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цитокератин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  антиген эпителиальных мембран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хондросаркомы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—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нет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Локализация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обычно в среднем отделе основания черепа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КТ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выражена масса мягких тканей с литическим разрушением кости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МРТ Т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 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сигнала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marL="10296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Характеристика аналогична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хондросаркоме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94263;p8"/>
          <p:cNvPicPr/>
          <p:nvPr/>
        </p:nvPicPr>
        <p:blipFill>
          <a:blip r:embed="rId2"/>
          <a:stretch/>
        </p:blipFill>
        <p:spPr>
          <a:xfrm>
            <a:off x="347760" y="208080"/>
            <a:ext cx="11039040" cy="1206000"/>
          </a:xfrm>
          <a:prstGeom prst="rect">
            <a:avLst/>
          </a:prstGeom>
          <a:ln w="0">
            <a:noFill/>
          </a:ln>
        </p:spPr>
      </p:pic>
      <p:sp>
        <p:nvSpPr>
          <p:cNvPr id="169" name="Google Shape;94264;p8"/>
          <p:cNvSpPr/>
          <p:nvPr/>
        </p:nvSpPr>
        <p:spPr>
          <a:xfrm>
            <a:off x="81360" y="1494360"/>
            <a:ext cx="10605600" cy="44447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9592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Наиболее частое злокачественное новообразование носоглотки и  наиболее распространенное злокачественное новообразование,  поражающее кавернозный синус.</a:t>
            </a:r>
            <a:endParaRPr lang="ru-RU" sz="2400" b="0" strike="noStrike" spc="-1" dirty="0">
              <a:latin typeface="Arial"/>
            </a:endParaRPr>
          </a:p>
          <a:p>
            <a:pPr marL="296640" indent="-145800" algn="just">
              <a:lnSpc>
                <a:spcPct val="100000"/>
              </a:lnSpc>
              <a:buClr>
                <a:srgbClr val="000000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Чаще встречаются у пациентов 50-60 лет.</a:t>
            </a:r>
            <a:endParaRPr lang="ru-RU" sz="2400" b="0" strike="noStrike" spc="-1" dirty="0">
              <a:latin typeface="Arial"/>
            </a:endParaRPr>
          </a:p>
          <a:p>
            <a:pPr marL="296640" indent="-145800" algn="just">
              <a:lnSpc>
                <a:spcPct val="100000"/>
              </a:lnSpc>
              <a:buClr>
                <a:srgbClr val="000000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Патологические типы:</a:t>
            </a:r>
            <a:endParaRPr lang="ru-RU" sz="2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 (аналогичный другим плоскоклеточным карциномам головы и шеи);</a:t>
            </a:r>
            <a:endParaRPr lang="ru-RU" sz="2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неороговевающий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(связан с инфекцией вируса Эпштейна-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Барра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296640" indent="-145800">
              <a:lnSpc>
                <a:spcPct val="100000"/>
              </a:lnSpc>
              <a:buClr>
                <a:srgbClr val="000000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МРТ Т1-ВИ (изо- или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гипоинтенсивность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сигнала).</a:t>
            </a:r>
            <a:endParaRPr lang="ru-RU" sz="2400" b="0" strike="noStrike" spc="-1" dirty="0">
              <a:latin typeface="Arial"/>
            </a:endParaRPr>
          </a:p>
          <a:p>
            <a:pPr marL="295920" indent="-145800">
              <a:lnSpc>
                <a:spcPct val="100000"/>
              </a:lnSpc>
              <a:buClr>
                <a:srgbClr val="000000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на Т2-ВИ 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гиперинтенсивность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сигнала), на МР-изображениях с  усилением гадолинием (неоднородность</a:t>
            </a:r>
            <a:r>
              <a:rPr lang="ru-RU" sz="2400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усиления сигнала).</a:t>
            </a:r>
            <a:endParaRPr lang="ru-RU" sz="2400" b="0" strike="noStrike" spc="-1" dirty="0">
              <a:latin typeface="Arial"/>
            </a:endParaRPr>
          </a:p>
          <a:p>
            <a:pPr marL="295920" indent="-145800">
              <a:lnSpc>
                <a:spcPct val="100000"/>
              </a:lnSpc>
              <a:buClr>
                <a:srgbClr val="000000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Обычно наблюдается массивная метастатическая шейная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лимфаденопатия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1429</Words>
  <Application>Microsoft Macintosh PowerPoint</Application>
  <PresentationFormat>Широкоэкранный</PresentationFormat>
  <Paragraphs>169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Calibri</vt:lpstr>
      <vt:lpstr>Cambria</vt:lpstr>
      <vt:lpstr>Quattrocento Sans</vt:lpstr>
      <vt:lpstr>Segoe UI Symbol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Анастасия Шмакова</cp:lastModifiedBy>
  <cp:revision>4</cp:revision>
  <dcterms:modified xsi:type="dcterms:W3CDTF">2022-02-03T04:45:08Z</dcterms:modified>
  <dc:language>ru-RU</dc:language>
</cp:coreProperties>
</file>