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648" r:id="rId1"/>
  </p:sldMasterIdLst>
  <p:sldIdLst>
    <p:sldId id="256" r:id="rId2"/>
    <p:sldId id="257" r:id="rId3"/>
    <p:sldId id="258" r:id="rId4"/>
    <p:sldId id="259" r:id="rId5"/>
    <p:sldId id="260" r:id="rId6"/>
    <p:sldId id="261" r:id="rId7"/>
    <p:sldId id="273" r:id="rId8"/>
    <p:sldId id="278" r:id="rId9"/>
    <p:sldId id="262" r:id="rId10"/>
    <p:sldId id="274" r:id="rId11"/>
    <p:sldId id="277" r:id="rId12"/>
    <p:sldId id="279" r:id="rId13"/>
    <p:sldId id="263" r:id="rId14"/>
    <p:sldId id="264" r:id="rId15"/>
    <p:sldId id="265" r:id="rId16"/>
    <p:sldId id="266" r:id="rId17"/>
    <p:sldId id="267" r:id="rId18"/>
    <p:sldId id="268" r:id="rId19"/>
    <p:sldId id="269" r:id="rId20"/>
    <p:sldId id="270" r:id="rId21"/>
    <p:sldId id="271" r:id="rId22"/>
    <p:sldId id="275" r:id="rId23"/>
    <p:sldId id="276" r:id="rId24"/>
    <p:sldId id="272" r:id="rId2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3" d="100"/>
          <a:sy n="73" d="100"/>
        </p:scale>
        <p:origin x="618" y="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image" Target="../media/image7.png"/></Relationships>
</file>

<file path=ppt/diagrams/_rels/data2.xml.rels><?xml version="1.0" encoding="UTF-8" standalone="yes"?>
<Relationships xmlns="http://schemas.openxmlformats.org/package/2006/relationships"><Relationship Id="rId1" Type="http://schemas.openxmlformats.org/officeDocument/2006/relationships/image" Target="../media/image15.png"/></Relationships>
</file>

<file path=ppt/diagrams/_rels/data3.xml.rels><?xml version="1.0" encoding="UTF-8" standalone="yes"?>
<Relationships xmlns="http://schemas.openxmlformats.org/package/2006/relationships"><Relationship Id="rId1" Type="http://schemas.openxmlformats.org/officeDocument/2006/relationships/image" Target="../media/image16.png"/></Relationships>
</file>

<file path=ppt/diagrams/_rels/drawing1.xml.rels><?xml version="1.0" encoding="UTF-8" standalone="yes"?>
<Relationships xmlns="http://schemas.openxmlformats.org/package/2006/relationships"><Relationship Id="rId1" Type="http://schemas.openxmlformats.org/officeDocument/2006/relationships/image" Target="../media/image7.png"/></Relationships>
</file>

<file path=ppt/diagrams/_rels/drawing2.xml.rels><?xml version="1.0" encoding="UTF-8" standalone="yes"?>
<Relationships xmlns="http://schemas.openxmlformats.org/package/2006/relationships"><Relationship Id="rId1" Type="http://schemas.openxmlformats.org/officeDocument/2006/relationships/image" Target="../media/image15.png"/></Relationships>
</file>

<file path=ppt/diagrams/_rels/drawing3.xml.rels><?xml version="1.0" encoding="UTF-8" standalone="yes"?>
<Relationships xmlns="http://schemas.openxmlformats.org/package/2006/relationships"><Relationship Id="rId1" Type="http://schemas.openxmlformats.org/officeDocument/2006/relationships/image" Target="../media/image16.pn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35E175-4E88-4B0D-96E7-732566B4F59D}" type="doc">
      <dgm:prSet loTypeId="urn:microsoft.com/office/officeart/2005/8/layout/vList3" loCatId="list" qsTypeId="urn:microsoft.com/office/officeart/2005/8/quickstyle/simple1" qsCatId="simple" csTypeId="urn:microsoft.com/office/officeart/2005/8/colors/accent1_2" csCatId="accent1" phldr="1"/>
      <dgm:spPr/>
    </dgm:pt>
    <dgm:pt modelId="{08BF8277-7E30-48A8-8D02-CE85C59B7E45}">
      <dgm:prSet phldrT="[Текст]"/>
      <dgm:spPr/>
      <dgm:t>
        <a:bodyPr/>
        <a:lstStyle/>
        <a:p>
          <a:r>
            <a:rPr lang="ru-RU" b="1" dirty="0" smtClean="0">
              <a:solidFill>
                <a:schemeClr val="bg1"/>
              </a:solidFill>
              <a:latin typeface="Times New Roman" panose="02020603050405020304" pitchFamily="18" charset="0"/>
              <a:cs typeface="Times New Roman" panose="02020603050405020304" pitchFamily="18" charset="0"/>
            </a:rPr>
            <a:t>Клиническая манифестация болезни </a:t>
          </a:r>
          <a:r>
            <a:rPr lang="ru-RU" b="1" dirty="0" err="1" smtClean="0">
              <a:solidFill>
                <a:schemeClr val="bg1"/>
              </a:solidFill>
              <a:latin typeface="Times New Roman" panose="02020603050405020304" pitchFamily="18" charset="0"/>
              <a:cs typeface="Times New Roman" panose="02020603050405020304" pitchFamily="18" charset="0"/>
            </a:rPr>
            <a:t>Легга</a:t>
          </a:r>
          <a:r>
            <a:rPr lang="ru-RU" b="1" dirty="0" smtClean="0">
              <a:solidFill>
                <a:schemeClr val="bg1"/>
              </a:solidFill>
              <a:latin typeface="Times New Roman" panose="02020603050405020304" pitchFamily="18" charset="0"/>
              <a:cs typeface="Times New Roman" panose="02020603050405020304" pitchFamily="18" charset="0"/>
            </a:rPr>
            <a:t>–Кальве– </a:t>
          </a:r>
          <a:r>
            <a:rPr lang="ru-RU" b="1" dirty="0" err="1" smtClean="0">
              <a:solidFill>
                <a:schemeClr val="bg1"/>
              </a:solidFill>
              <a:latin typeface="Times New Roman" panose="02020603050405020304" pitchFamily="18" charset="0"/>
              <a:cs typeface="Times New Roman" panose="02020603050405020304" pitchFamily="18" charset="0"/>
            </a:rPr>
            <a:t>Пертеса</a:t>
          </a:r>
          <a:r>
            <a:rPr lang="ru-RU" b="1" dirty="0" smtClean="0">
              <a:solidFill>
                <a:schemeClr val="bg1"/>
              </a:solidFill>
              <a:latin typeface="Times New Roman" panose="02020603050405020304" pitchFamily="18" charset="0"/>
              <a:cs typeface="Times New Roman" panose="02020603050405020304" pitchFamily="18" charset="0"/>
            </a:rPr>
            <a:t>, по данным литературы, отмечается в среднем в период от 4 до 8 лет.</a:t>
          </a:r>
          <a:endParaRPr lang="ru-RU" b="1" dirty="0">
            <a:solidFill>
              <a:schemeClr val="bg1"/>
            </a:solidFill>
            <a:latin typeface="Times New Roman" panose="02020603050405020304" pitchFamily="18" charset="0"/>
            <a:cs typeface="Times New Roman" panose="02020603050405020304" pitchFamily="18" charset="0"/>
          </a:endParaRPr>
        </a:p>
      </dgm:t>
    </dgm:pt>
    <dgm:pt modelId="{6E4C6FDD-E9DB-4D73-91C0-EDBD279C8969}" type="parTrans" cxnId="{511740C4-8AB7-4FD8-8C64-1D7EFBF3438B}">
      <dgm:prSet/>
      <dgm:spPr/>
      <dgm:t>
        <a:bodyPr/>
        <a:lstStyle/>
        <a:p>
          <a:endParaRPr lang="ru-RU"/>
        </a:p>
      </dgm:t>
    </dgm:pt>
    <dgm:pt modelId="{4B45B62C-BBFA-4A87-8C19-AB11A79EEF75}" type="sibTrans" cxnId="{511740C4-8AB7-4FD8-8C64-1D7EFBF3438B}">
      <dgm:prSet/>
      <dgm:spPr/>
      <dgm:t>
        <a:bodyPr/>
        <a:lstStyle/>
        <a:p>
          <a:endParaRPr lang="ru-RU"/>
        </a:p>
      </dgm:t>
    </dgm:pt>
    <dgm:pt modelId="{BCA97104-9B32-4C46-B10C-E2150E36F05E}">
      <dgm:prSet phldrT="[Текст]"/>
      <dgm:spPr/>
      <dgm:t>
        <a:bodyPr/>
        <a:lstStyle/>
        <a:p>
          <a:r>
            <a:rPr lang="ru-RU" b="1" dirty="0" smtClean="0">
              <a:solidFill>
                <a:schemeClr val="bg1"/>
              </a:solidFill>
              <a:latin typeface="Times New Roman" panose="02020603050405020304" pitchFamily="18" charset="0"/>
              <a:cs typeface="Times New Roman" panose="02020603050405020304" pitchFamily="18" charset="0"/>
            </a:rPr>
            <a:t>У мальчиков асептический </a:t>
          </a:r>
          <a:r>
            <a:rPr lang="ru-RU" b="1" dirty="0" err="1" smtClean="0">
              <a:solidFill>
                <a:schemeClr val="bg1"/>
              </a:solidFill>
              <a:latin typeface="Times New Roman" panose="02020603050405020304" pitchFamily="18" charset="0"/>
              <a:cs typeface="Times New Roman" panose="02020603050405020304" pitchFamily="18" charset="0"/>
            </a:rPr>
            <a:t>некролиз</a:t>
          </a:r>
          <a:r>
            <a:rPr lang="ru-RU" b="1" dirty="0" smtClean="0">
              <a:solidFill>
                <a:schemeClr val="bg1"/>
              </a:solidFill>
              <a:latin typeface="Times New Roman" panose="02020603050405020304" pitchFamily="18" charset="0"/>
              <a:cs typeface="Times New Roman" panose="02020603050405020304" pitchFamily="18" charset="0"/>
            </a:rPr>
            <a:t> бедренной кости встречается в 5 раз чаще, но двустороннее поражение чаще диагностируют у девочек.</a:t>
          </a:r>
          <a:endParaRPr lang="ru-RU" b="1" dirty="0">
            <a:solidFill>
              <a:schemeClr val="bg1"/>
            </a:solidFill>
            <a:latin typeface="Times New Roman" panose="02020603050405020304" pitchFamily="18" charset="0"/>
            <a:cs typeface="Times New Roman" panose="02020603050405020304" pitchFamily="18" charset="0"/>
          </a:endParaRPr>
        </a:p>
      </dgm:t>
    </dgm:pt>
    <dgm:pt modelId="{C7729023-DB33-4230-97DF-4DB252EA7AC1}" type="parTrans" cxnId="{35EABE99-0040-4697-98EA-E945711F9799}">
      <dgm:prSet/>
      <dgm:spPr/>
      <dgm:t>
        <a:bodyPr/>
        <a:lstStyle/>
        <a:p>
          <a:endParaRPr lang="ru-RU"/>
        </a:p>
      </dgm:t>
    </dgm:pt>
    <dgm:pt modelId="{F21E8849-8D17-4667-91DB-84E476547FFD}" type="sibTrans" cxnId="{35EABE99-0040-4697-98EA-E945711F9799}">
      <dgm:prSet/>
      <dgm:spPr/>
      <dgm:t>
        <a:bodyPr/>
        <a:lstStyle/>
        <a:p>
          <a:endParaRPr lang="ru-RU"/>
        </a:p>
      </dgm:t>
    </dgm:pt>
    <dgm:pt modelId="{9504DC72-BF88-4A1C-A4D4-5AC7C60F94C7}">
      <dgm:prSet/>
      <dgm:spPr/>
      <dgm:t>
        <a:bodyPr/>
        <a:lstStyle/>
        <a:p>
          <a:r>
            <a:rPr lang="ru-RU" b="1" dirty="0" smtClean="0">
              <a:solidFill>
                <a:schemeClr val="bg1"/>
              </a:solidFill>
              <a:latin typeface="Times New Roman" panose="02020603050405020304" pitchFamily="18" charset="0"/>
              <a:cs typeface="Times New Roman" panose="02020603050405020304" pitchFamily="18" charset="0"/>
            </a:rPr>
            <a:t>Продолжительность заболевания колеблется от 2 до 8 лет, у мальчиков процессы </a:t>
          </a:r>
          <a:r>
            <a:rPr lang="ru-RU" b="1" dirty="0" err="1" smtClean="0">
              <a:solidFill>
                <a:schemeClr val="bg1"/>
              </a:solidFill>
              <a:latin typeface="Times New Roman" panose="02020603050405020304" pitchFamily="18" charset="0"/>
              <a:cs typeface="Times New Roman" panose="02020603050405020304" pitchFamily="18" charset="0"/>
            </a:rPr>
            <a:t>ремоделирования</a:t>
          </a:r>
          <a:r>
            <a:rPr lang="ru-RU" b="1" dirty="0" smtClean="0">
              <a:solidFill>
                <a:schemeClr val="bg1"/>
              </a:solidFill>
              <a:latin typeface="Times New Roman" panose="02020603050405020304" pitchFamily="18" charset="0"/>
              <a:cs typeface="Times New Roman" panose="02020603050405020304" pitchFamily="18" charset="0"/>
            </a:rPr>
            <a:t> головки бедра идут в 2 раза медленнее. </a:t>
          </a:r>
          <a:endParaRPr lang="ru-RU" b="1" dirty="0">
            <a:solidFill>
              <a:schemeClr val="bg1"/>
            </a:solidFill>
            <a:latin typeface="Times New Roman" panose="02020603050405020304" pitchFamily="18" charset="0"/>
            <a:cs typeface="Times New Roman" panose="02020603050405020304" pitchFamily="18" charset="0"/>
          </a:endParaRPr>
        </a:p>
      </dgm:t>
    </dgm:pt>
    <dgm:pt modelId="{369CAA43-4D0E-4CCC-AE49-244CA100BB3C}" type="parTrans" cxnId="{9DEFA66A-CC0C-458D-80C8-2FE934B68DEA}">
      <dgm:prSet/>
      <dgm:spPr/>
      <dgm:t>
        <a:bodyPr/>
        <a:lstStyle/>
        <a:p>
          <a:endParaRPr lang="ru-RU"/>
        </a:p>
      </dgm:t>
    </dgm:pt>
    <dgm:pt modelId="{451EC38B-E6A8-4EB0-8A2F-4C6FC4EB90C2}" type="sibTrans" cxnId="{9DEFA66A-CC0C-458D-80C8-2FE934B68DEA}">
      <dgm:prSet/>
      <dgm:spPr/>
      <dgm:t>
        <a:bodyPr/>
        <a:lstStyle/>
        <a:p>
          <a:endParaRPr lang="ru-RU"/>
        </a:p>
      </dgm:t>
    </dgm:pt>
    <dgm:pt modelId="{3E140A35-6D85-4FB4-983D-5A4217419134}" type="pres">
      <dgm:prSet presAssocID="{A535E175-4E88-4B0D-96E7-732566B4F59D}" presName="linearFlow" presStyleCnt="0">
        <dgm:presLayoutVars>
          <dgm:dir/>
          <dgm:resizeHandles val="exact"/>
        </dgm:presLayoutVars>
      </dgm:prSet>
      <dgm:spPr/>
    </dgm:pt>
    <dgm:pt modelId="{BA0A45A9-BFCF-48D7-B897-1DDB88E69677}" type="pres">
      <dgm:prSet presAssocID="{08BF8277-7E30-48A8-8D02-CE85C59B7E45}" presName="composite" presStyleCnt="0"/>
      <dgm:spPr/>
    </dgm:pt>
    <dgm:pt modelId="{9284429F-CBB0-4499-AD75-DFC4F87D422A}" type="pres">
      <dgm:prSet presAssocID="{08BF8277-7E30-48A8-8D02-CE85C59B7E45}" presName="imgShp" presStyleLbl="fgImgPlace1" presStyleIdx="0" presStyleCnt="3"/>
      <dgm:spPr>
        <a:blipFill rotWithShape="1">
          <a:blip xmlns:r="http://schemas.openxmlformats.org/officeDocument/2006/relationships" r:embed="rId1"/>
          <a:stretch>
            <a:fillRect/>
          </a:stretch>
        </a:blipFill>
      </dgm:spPr>
      <dgm:t>
        <a:bodyPr/>
        <a:lstStyle/>
        <a:p>
          <a:endParaRPr lang="ru-RU"/>
        </a:p>
      </dgm:t>
    </dgm:pt>
    <dgm:pt modelId="{7BE8116B-5FF0-4F48-A61C-F353287933D5}" type="pres">
      <dgm:prSet presAssocID="{08BF8277-7E30-48A8-8D02-CE85C59B7E45}" presName="txShp" presStyleLbl="node1" presStyleIdx="0" presStyleCnt="3" custLinFactNeighborX="791" custLinFactNeighborY="-28">
        <dgm:presLayoutVars>
          <dgm:bulletEnabled val="1"/>
        </dgm:presLayoutVars>
      </dgm:prSet>
      <dgm:spPr/>
      <dgm:t>
        <a:bodyPr/>
        <a:lstStyle/>
        <a:p>
          <a:endParaRPr lang="ru-RU"/>
        </a:p>
      </dgm:t>
    </dgm:pt>
    <dgm:pt modelId="{52623CDE-0D09-498C-ABFF-110BDE59238F}" type="pres">
      <dgm:prSet presAssocID="{4B45B62C-BBFA-4A87-8C19-AB11A79EEF75}" presName="spacing" presStyleCnt="0"/>
      <dgm:spPr/>
    </dgm:pt>
    <dgm:pt modelId="{1B731473-B2D3-4F9F-8496-2AD8BDD22652}" type="pres">
      <dgm:prSet presAssocID="{BCA97104-9B32-4C46-B10C-E2150E36F05E}" presName="composite" presStyleCnt="0"/>
      <dgm:spPr/>
    </dgm:pt>
    <dgm:pt modelId="{0CFD4D00-5EDE-4DAD-B22E-F8EA9E20C99E}" type="pres">
      <dgm:prSet presAssocID="{BCA97104-9B32-4C46-B10C-E2150E36F05E}" presName="imgShp" presStyleLbl="fgImgPlace1" presStyleIdx="1" presStyleCnt="3"/>
      <dgm:spPr>
        <a:blipFill rotWithShape="1">
          <a:blip xmlns:r="http://schemas.openxmlformats.org/officeDocument/2006/relationships" r:embed="rId1"/>
          <a:stretch>
            <a:fillRect/>
          </a:stretch>
        </a:blipFill>
      </dgm:spPr>
    </dgm:pt>
    <dgm:pt modelId="{AE52EA81-3A22-4C35-A598-A04399109994}" type="pres">
      <dgm:prSet presAssocID="{BCA97104-9B32-4C46-B10C-E2150E36F05E}" presName="txShp" presStyleLbl="node1" presStyleIdx="1" presStyleCnt="3">
        <dgm:presLayoutVars>
          <dgm:bulletEnabled val="1"/>
        </dgm:presLayoutVars>
      </dgm:prSet>
      <dgm:spPr/>
      <dgm:t>
        <a:bodyPr/>
        <a:lstStyle/>
        <a:p>
          <a:endParaRPr lang="ru-RU"/>
        </a:p>
      </dgm:t>
    </dgm:pt>
    <dgm:pt modelId="{4CCFB3CE-8B84-4D8A-A2C1-7A31A9AC4C43}" type="pres">
      <dgm:prSet presAssocID="{F21E8849-8D17-4667-91DB-84E476547FFD}" presName="spacing" presStyleCnt="0"/>
      <dgm:spPr/>
    </dgm:pt>
    <dgm:pt modelId="{E1ACD1EE-7166-4109-9EED-99E89B8841EA}" type="pres">
      <dgm:prSet presAssocID="{9504DC72-BF88-4A1C-A4D4-5AC7C60F94C7}" presName="composite" presStyleCnt="0"/>
      <dgm:spPr/>
    </dgm:pt>
    <dgm:pt modelId="{9BFC2F75-A95A-4D8F-81C6-918DDC8F8C88}" type="pres">
      <dgm:prSet presAssocID="{9504DC72-BF88-4A1C-A4D4-5AC7C60F94C7}" presName="imgShp" presStyleLbl="fgImgPlace1" presStyleIdx="2" presStyleCnt="3"/>
      <dgm:spPr>
        <a:blipFill rotWithShape="1">
          <a:blip xmlns:r="http://schemas.openxmlformats.org/officeDocument/2006/relationships" r:embed="rId1"/>
          <a:stretch>
            <a:fillRect/>
          </a:stretch>
        </a:blipFill>
      </dgm:spPr>
    </dgm:pt>
    <dgm:pt modelId="{1DEB652E-5B89-4EA4-9AC8-EF2CB0487190}" type="pres">
      <dgm:prSet presAssocID="{9504DC72-BF88-4A1C-A4D4-5AC7C60F94C7}" presName="txShp" presStyleLbl="node1" presStyleIdx="2" presStyleCnt="3">
        <dgm:presLayoutVars>
          <dgm:bulletEnabled val="1"/>
        </dgm:presLayoutVars>
      </dgm:prSet>
      <dgm:spPr/>
      <dgm:t>
        <a:bodyPr/>
        <a:lstStyle/>
        <a:p>
          <a:endParaRPr lang="ru-RU"/>
        </a:p>
      </dgm:t>
    </dgm:pt>
  </dgm:ptLst>
  <dgm:cxnLst>
    <dgm:cxn modelId="{B4E9C9C2-B034-4A23-81AA-8A7AA633AF15}" type="presOf" srcId="{9504DC72-BF88-4A1C-A4D4-5AC7C60F94C7}" destId="{1DEB652E-5B89-4EA4-9AC8-EF2CB0487190}" srcOrd="0" destOrd="0" presId="urn:microsoft.com/office/officeart/2005/8/layout/vList3"/>
    <dgm:cxn modelId="{5D1A5217-D58B-403A-9702-50DCF31DD255}" type="presOf" srcId="{08BF8277-7E30-48A8-8D02-CE85C59B7E45}" destId="{7BE8116B-5FF0-4F48-A61C-F353287933D5}" srcOrd="0" destOrd="0" presId="urn:microsoft.com/office/officeart/2005/8/layout/vList3"/>
    <dgm:cxn modelId="{9DEFA66A-CC0C-458D-80C8-2FE934B68DEA}" srcId="{A535E175-4E88-4B0D-96E7-732566B4F59D}" destId="{9504DC72-BF88-4A1C-A4D4-5AC7C60F94C7}" srcOrd="2" destOrd="0" parTransId="{369CAA43-4D0E-4CCC-AE49-244CA100BB3C}" sibTransId="{451EC38B-E6A8-4EB0-8A2F-4C6FC4EB90C2}"/>
    <dgm:cxn modelId="{511740C4-8AB7-4FD8-8C64-1D7EFBF3438B}" srcId="{A535E175-4E88-4B0D-96E7-732566B4F59D}" destId="{08BF8277-7E30-48A8-8D02-CE85C59B7E45}" srcOrd="0" destOrd="0" parTransId="{6E4C6FDD-E9DB-4D73-91C0-EDBD279C8969}" sibTransId="{4B45B62C-BBFA-4A87-8C19-AB11A79EEF75}"/>
    <dgm:cxn modelId="{2F738705-DA4D-49AD-93B1-E9E25BF12FF8}" type="presOf" srcId="{A535E175-4E88-4B0D-96E7-732566B4F59D}" destId="{3E140A35-6D85-4FB4-983D-5A4217419134}" srcOrd="0" destOrd="0" presId="urn:microsoft.com/office/officeart/2005/8/layout/vList3"/>
    <dgm:cxn modelId="{7773069B-985E-4F8E-9985-697F5DADF331}" type="presOf" srcId="{BCA97104-9B32-4C46-B10C-E2150E36F05E}" destId="{AE52EA81-3A22-4C35-A598-A04399109994}" srcOrd="0" destOrd="0" presId="urn:microsoft.com/office/officeart/2005/8/layout/vList3"/>
    <dgm:cxn modelId="{35EABE99-0040-4697-98EA-E945711F9799}" srcId="{A535E175-4E88-4B0D-96E7-732566B4F59D}" destId="{BCA97104-9B32-4C46-B10C-E2150E36F05E}" srcOrd="1" destOrd="0" parTransId="{C7729023-DB33-4230-97DF-4DB252EA7AC1}" sibTransId="{F21E8849-8D17-4667-91DB-84E476547FFD}"/>
    <dgm:cxn modelId="{F1F6234A-2FFA-4999-9DEA-CE262B970739}" type="presParOf" srcId="{3E140A35-6D85-4FB4-983D-5A4217419134}" destId="{BA0A45A9-BFCF-48D7-B897-1DDB88E69677}" srcOrd="0" destOrd="0" presId="urn:microsoft.com/office/officeart/2005/8/layout/vList3"/>
    <dgm:cxn modelId="{38015F19-8888-422C-9E38-1DF6EF58AAFA}" type="presParOf" srcId="{BA0A45A9-BFCF-48D7-B897-1DDB88E69677}" destId="{9284429F-CBB0-4499-AD75-DFC4F87D422A}" srcOrd="0" destOrd="0" presId="urn:microsoft.com/office/officeart/2005/8/layout/vList3"/>
    <dgm:cxn modelId="{9EB93C3B-17C7-4F23-B4B5-5BFAA2791487}" type="presParOf" srcId="{BA0A45A9-BFCF-48D7-B897-1DDB88E69677}" destId="{7BE8116B-5FF0-4F48-A61C-F353287933D5}" srcOrd="1" destOrd="0" presId="urn:microsoft.com/office/officeart/2005/8/layout/vList3"/>
    <dgm:cxn modelId="{8463CD71-6CBD-4D72-BBC5-7897CB7984BF}" type="presParOf" srcId="{3E140A35-6D85-4FB4-983D-5A4217419134}" destId="{52623CDE-0D09-498C-ABFF-110BDE59238F}" srcOrd="1" destOrd="0" presId="urn:microsoft.com/office/officeart/2005/8/layout/vList3"/>
    <dgm:cxn modelId="{71DFD67A-3B57-47BB-AFE1-F0EC7EC7259B}" type="presParOf" srcId="{3E140A35-6D85-4FB4-983D-5A4217419134}" destId="{1B731473-B2D3-4F9F-8496-2AD8BDD22652}" srcOrd="2" destOrd="0" presId="urn:microsoft.com/office/officeart/2005/8/layout/vList3"/>
    <dgm:cxn modelId="{99EAC6E5-2A94-4D25-A6FB-692D42869409}" type="presParOf" srcId="{1B731473-B2D3-4F9F-8496-2AD8BDD22652}" destId="{0CFD4D00-5EDE-4DAD-B22E-F8EA9E20C99E}" srcOrd="0" destOrd="0" presId="urn:microsoft.com/office/officeart/2005/8/layout/vList3"/>
    <dgm:cxn modelId="{8F041486-B5ED-43BB-8CCA-7F0F0F27BA62}" type="presParOf" srcId="{1B731473-B2D3-4F9F-8496-2AD8BDD22652}" destId="{AE52EA81-3A22-4C35-A598-A04399109994}" srcOrd="1" destOrd="0" presId="urn:microsoft.com/office/officeart/2005/8/layout/vList3"/>
    <dgm:cxn modelId="{891FEAE6-D2C5-40BF-B230-9D5A189416E7}" type="presParOf" srcId="{3E140A35-6D85-4FB4-983D-5A4217419134}" destId="{4CCFB3CE-8B84-4D8A-A2C1-7A31A9AC4C43}" srcOrd="3" destOrd="0" presId="urn:microsoft.com/office/officeart/2005/8/layout/vList3"/>
    <dgm:cxn modelId="{04CAC6E9-A473-4820-B41B-ACA293F46347}" type="presParOf" srcId="{3E140A35-6D85-4FB4-983D-5A4217419134}" destId="{E1ACD1EE-7166-4109-9EED-99E89B8841EA}" srcOrd="4" destOrd="0" presId="urn:microsoft.com/office/officeart/2005/8/layout/vList3"/>
    <dgm:cxn modelId="{13E19669-E8CA-4063-9DA5-40DAB768F635}" type="presParOf" srcId="{E1ACD1EE-7166-4109-9EED-99E89B8841EA}" destId="{9BFC2F75-A95A-4D8F-81C6-918DDC8F8C88}" srcOrd="0" destOrd="0" presId="urn:microsoft.com/office/officeart/2005/8/layout/vList3"/>
    <dgm:cxn modelId="{058B2A67-27BD-4269-BCC9-7043B2FB4DCF}" type="presParOf" srcId="{E1ACD1EE-7166-4109-9EED-99E89B8841EA}" destId="{1DEB652E-5B89-4EA4-9AC8-EF2CB048719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275354F5-CCF1-492C-865B-384A923F0E23}" type="doc">
      <dgm:prSet loTypeId="urn:microsoft.com/office/officeart/2005/8/layout/vList3" loCatId="list" qsTypeId="urn:microsoft.com/office/officeart/2005/8/quickstyle/simple1" qsCatId="simple" csTypeId="urn:microsoft.com/office/officeart/2005/8/colors/accent1_2" csCatId="accent1" phldr="1"/>
      <dgm:spPr/>
    </dgm:pt>
    <dgm:pt modelId="{2A670999-5023-4280-8F6D-05BF2D2E592F}">
      <dgm:prSet phldrT="[Текст]"/>
      <dgm:spPr/>
      <dgm:t>
        <a:bodyPr/>
        <a:lstStyle/>
        <a:p>
          <a:r>
            <a:rPr lang="ru-RU" b="1" dirty="0" smtClean="0">
              <a:solidFill>
                <a:schemeClr val="bg1"/>
              </a:solidFill>
              <a:latin typeface="Times New Roman" panose="02020603050405020304" pitchFamily="18" charset="0"/>
              <a:cs typeface="Times New Roman" panose="02020603050405020304" pitchFamily="18" charset="0"/>
            </a:rPr>
            <a:t>на ранних стадиях сочетать рентгенологическое и ультразвуковое исследование с магнитно-резонансной томографией</a:t>
          </a:r>
          <a:endParaRPr lang="ru-RU" b="1" dirty="0">
            <a:solidFill>
              <a:schemeClr val="bg1"/>
            </a:solidFill>
            <a:latin typeface="Times New Roman" panose="02020603050405020304" pitchFamily="18" charset="0"/>
            <a:cs typeface="Times New Roman" panose="02020603050405020304" pitchFamily="18" charset="0"/>
          </a:endParaRPr>
        </a:p>
      </dgm:t>
    </dgm:pt>
    <dgm:pt modelId="{4CEA76D3-603C-47BF-A908-C6941D458E80}" type="parTrans" cxnId="{8FA60825-D63C-4382-A566-8A9343252EBC}">
      <dgm:prSet/>
      <dgm:spPr/>
      <dgm:t>
        <a:bodyPr/>
        <a:lstStyle/>
        <a:p>
          <a:endParaRPr lang="ru-RU"/>
        </a:p>
      </dgm:t>
    </dgm:pt>
    <dgm:pt modelId="{C2713BD1-36A7-472D-9436-9E7A68501629}" type="sibTrans" cxnId="{8FA60825-D63C-4382-A566-8A9343252EBC}">
      <dgm:prSet/>
      <dgm:spPr/>
      <dgm:t>
        <a:bodyPr/>
        <a:lstStyle/>
        <a:p>
          <a:endParaRPr lang="ru-RU"/>
        </a:p>
      </dgm:t>
    </dgm:pt>
    <dgm:pt modelId="{1B1B4F8B-55F5-402C-8BBD-49F357A8194D}">
      <dgm:prSet phldrT="[Текст]"/>
      <dgm:spPr/>
      <dgm:t>
        <a:bodyPr/>
        <a:lstStyle/>
        <a:p>
          <a:r>
            <a:rPr lang="ru-RU" b="1" dirty="0" smtClean="0">
              <a:solidFill>
                <a:schemeClr val="bg1"/>
              </a:solidFill>
              <a:latin typeface="Times New Roman" panose="02020603050405020304" pitchFamily="18" charset="0"/>
              <a:cs typeface="Times New Roman" panose="02020603050405020304" pitchFamily="18" charset="0"/>
            </a:rPr>
            <a:t>на поздних — с компьютерной томографией </a:t>
          </a:r>
          <a:endParaRPr lang="ru-RU" b="1" dirty="0">
            <a:solidFill>
              <a:schemeClr val="bg1"/>
            </a:solidFill>
            <a:latin typeface="Times New Roman" panose="02020603050405020304" pitchFamily="18" charset="0"/>
            <a:cs typeface="Times New Roman" panose="02020603050405020304" pitchFamily="18" charset="0"/>
          </a:endParaRPr>
        </a:p>
      </dgm:t>
    </dgm:pt>
    <dgm:pt modelId="{447C7DB9-C40A-4400-98A7-D2092F616318}" type="parTrans" cxnId="{C962BB76-542F-4934-B1DE-CA99E6C0DB3A}">
      <dgm:prSet/>
      <dgm:spPr/>
      <dgm:t>
        <a:bodyPr/>
        <a:lstStyle/>
        <a:p>
          <a:endParaRPr lang="ru-RU"/>
        </a:p>
      </dgm:t>
    </dgm:pt>
    <dgm:pt modelId="{7362A7A9-EE66-4979-A6C8-361745154D1F}" type="sibTrans" cxnId="{C962BB76-542F-4934-B1DE-CA99E6C0DB3A}">
      <dgm:prSet/>
      <dgm:spPr/>
      <dgm:t>
        <a:bodyPr/>
        <a:lstStyle/>
        <a:p>
          <a:endParaRPr lang="ru-RU"/>
        </a:p>
      </dgm:t>
    </dgm:pt>
    <dgm:pt modelId="{6D5BD68F-3A17-47D9-AD86-E53CE6F708E0}" type="pres">
      <dgm:prSet presAssocID="{275354F5-CCF1-492C-865B-384A923F0E23}" presName="linearFlow" presStyleCnt="0">
        <dgm:presLayoutVars>
          <dgm:dir/>
          <dgm:resizeHandles val="exact"/>
        </dgm:presLayoutVars>
      </dgm:prSet>
      <dgm:spPr/>
    </dgm:pt>
    <dgm:pt modelId="{90CB527C-3D6E-446B-B493-A49A2D30F40C}" type="pres">
      <dgm:prSet presAssocID="{2A670999-5023-4280-8F6D-05BF2D2E592F}" presName="composite" presStyleCnt="0"/>
      <dgm:spPr/>
    </dgm:pt>
    <dgm:pt modelId="{61675513-E8AD-4AF0-81E2-F107574575B4}" type="pres">
      <dgm:prSet presAssocID="{2A670999-5023-4280-8F6D-05BF2D2E592F}" presName="imgShp" presStyleLbl="fgImgPlace1" presStyleIdx="0" presStyleCnt="2"/>
      <dgm:spPr>
        <a:blipFill rotWithShape="1">
          <a:blip xmlns:r="http://schemas.openxmlformats.org/officeDocument/2006/relationships" r:embed="rId1"/>
          <a:stretch>
            <a:fillRect/>
          </a:stretch>
        </a:blipFill>
      </dgm:spPr>
    </dgm:pt>
    <dgm:pt modelId="{2CBD737E-2056-46EF-B24E-7B4C6EA79934}" type="pres">
      <dgm:prSet presAssocID="{2A670999-5023-4280-8F6D-05BF2D2E592F}" presName="txShp" presStyleLbl="node1" presStyleIdx="0" presStyleCnt="2">
        <dgm:presLayoutVars>
          <dgm:bulletEnabled val="1"/>
        </dgm:presLayoutVars>
      </dgm:prSet>
      <dgm:spPr/>
      <dgm:t>
        <a:bodyPr/>
        <a:lstStyle/>
        <a:p>
          <a:endParaRPr lang="ru-RU"/>
        </a:p>
      </dgm:t>
    </dgm:pt>
    <dgm:pt modelId="{B068698B-183D-46B3-A258-9AF3F55FC4C4}" type="pres">
      <dgm:prSet presAssocID="{C2713BD1-36A7-472D-9436-9E7A68501629}" presName="spacing" presStyleCnt="0"/>
      <dgm:spPr/>
    </dgm:pt>
    <dgm:pt modelId="{3D296271-67D6-45D0-8530-1328D1323605}" type="pres">
      <dgm:prSet presAssocID="{1B1B4F8B-55F5-402C-8BBD-49F357A8194D}" presName="composite" presStyleCnt="0"/>
      <dgm:spPr/>
    </dgm:pt>
    <dgm:pt modelId="{F306F3EA-C30E-4C06-9E34-96D29DEB5E02}" type="pres">
      <dgm:prSet presAssocID="{1B1B4F8B-55F5-402C-8BBD-49F357A8194D}" presName="imgShp" presStyleLbl="fgImgPlace1" presStyleIdx="1" presStyleCnt="2"/>
      <dgm:spPr>
        <a:blipFill rotWithShape="1">
          <a:blip xmlns:r="http://schemas.openxmlformats.org/officeDocument/2006/relationships" r:embed="rId1"/>
          <a:stretch>
            <a:fillRect/>
          </a:stretch>
        </a:blipFill>
      </dgm:spPr>
    </dgm:pt>
    <dgm:pt modelId="{90D37110-51BA-41CB-B3D6-F01378553730}" type="pres">
      <dgm:prSet presAssocID="{1B1B4F8B-55F5-402C-8BBD-49F357A8194D}" presName="txShp" presStyleLbl="node1" presStyleIdx="1" presStyleCnt="2">
        <dgm:presLayoutVars>
          <dgm:bulletEnabled val="1"/>
        </dgm:presLayoutVars>
      </dgm:prSet>
      <dgm:spPr/>
      <dgm:t>
        <a:bodyPr/>
        <a:lstStyle/>
        <a:p>
          <a:endParaRPr lang="ru-RU"/>
        </a:p>
      </dgm:t>
    </dgm:pt>
  </dgm:ptLst>
  <dgm:cxnLst>
    <dgm:cxn modelId="{A2F260D1-167D-4734-A4B8-D7E8EDE7442C}" type="presOf" srcId="{1B1B4F8B-55F5-402C-8BBD-49F357A8194D}" destId="{90D37110-51BA-41CB-B3D6-F01378553730}" srcOrd="0" destOrd="0" presId="urn:microsoft.com/office/officeart/2005/8/layout/vList3"/>
    <dgm:cxn modelId="{8FA60825-D63C-4382-A566-8A9343252EBC}" srcId="{275354F5-CCF1-492C-865B-384A923F0E23}" destId="{2A670999-5023-4280-8F6D-05BF2D2E592F}" srcOrd="0" destOrd="0" parTransId="{4CEA76D3-603C-47BF-A908-C6941D458E80}" sibTransId="{C2713BD1-36A7-472D-9436-9E7A68501629}"/>
    <dgm:cxn modelId="{CDC90780-8661-482B-9988-4DD3495E6236}" type="presOf" srcId="{2A670999-5023-4280-8F6D-05BF2D2E592F}" destId="{2CBD737E-2056-46EF-B24E-7B4C6EA79934}" srcOrd="0" destOrd="0" presId="urn:microsoft.com/office/officeart/2005/8/layout/vList3"/>
    <dgm:cxn modelId="{FB12855E-54E5-4B31-AAC5-14F4CCAB5247}" type="presOf" srcId="{275354F5-CCF1-492C-865B-384A923F0E23}" destId="{6D5BD68F-3A17-47D9-AD86-E53CE6F708E0}" srcOrd="0" destOrd="0" presId="urn:microsoft.com/office/officeart/2005/8/layout/vList3"/>
    <dgm:cxn modelId="{C962BB76-542F-4934-B1DE-CA99E6C0DB3A}" srcId="{275354F5-CCF1-492C-865B-384A923F0E23}" destId="{1B1B4F8B-55F5-402C-8BBD-49F357A8194D}" srcOrd="1" destOrd="0" parTransId="{447C7DB9-C40A-4400-98A7-D2092F616318}" sibTransId="{7362A7A9-EE66-4979-A6C8-361745154D1F}"/>
    <dgm:cxn modelId="{755E9601-F37B-4A09-87E3-5D3FCA86566F}" type="presParOf" srcId="{6D5BD68F-3A17-47D9-AD86-E53CE6F708E0}" destId="{90CB527C-3D6E-446B-B493-A49A2D30F40C}" srcOrd="0" destOrd="0" presId="urn:microsoft.com/office/officeart/2005/8/layout/vList3"/>
    <dgm:cxn modelId="{1DB7E545-EE79-4297-A6D3-C805F64712CF}" type="presParOf" srcId="{90CB527C-3D6E-446B-B493-A49A2D30F40C}" destId="{61675513-E8AD-4AF0-81E2-F107574575B4}" srcOrd="0" destOrd="0" presId="urn:microsoft.com/office/officeart/2005/8/layout/vList3"/>
    <dgm:cxn modelId="{76A69C09-3276-4F14-A350-9F1237889502}" type="presParOf" srcId="{90CB527C-3D6E-446B-B493-A49A2D30F40C}" destId="{2CBD737E-2056-46EF-B24E-7B4C6EA79934}" srcOrd="1" destOrd="0" presId="urn:microsoft.com/office/officeart/2005/8/layout/vList3"/>
    <dgm:cxn modelId="{61D68959-E7A2-447C-B3EB-F5E3D297612F}" type="presParOf" srcId="{6D5BD68F-3A17-47D9-AD86-E53CE6F708E0}" destId="{B068698B-183D-46B3-A258-9AF3F55FC4C4}" srcOrd="1" destOrd="0" presId="urn:microsoft.com/office/officeart/2005/8/layout/vList3"/>
    <dgm:cxn modelId="{250A4EBB-F18F-42C7-973E-2134BA783A3A}" type="presParOf" srcId="{6D5BD68F-3A17-47D9-AD86-E53CE6F708E0}" destId="{3D296271-67D6-45D0-8530-1328D1323605}" srcOrd="2" destOrd="0" presId="urn:microsoft.com/office/officeart/2005/8/layout/vList3"/>
    <dgm:cxn modelId="{FB371463-37BE-4208-887A-0805D96CF526}" type="presParOf" srcId="{3D296271-67D6-45D0-8530-1328D1323605}" destId="{F306F3EA-C30E-4C06-9E34-96D29DEB5E02}" srcOrd="0" destOrd="0" presId="urn:microsoft.com/office/officeart/2005/8/layout/vList3"/>
    <dgm:cxn modelId="{7CA13B52-F118-4BA7-B52E-5834803CBB25}" type="presParOf" srcId="{3D296271-67D6-45D0-8530-1328D1323605}" destId="{90D37110-51BA-41CB-B3D6-F01378553730}"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E2A0448-9026-45FA-9919-BC0FDD69A0E8}" type="doc">
      <dgm:prSet loTypeId="urn:microsoft.com/office/officeart/2005/8/layout/vList3" loCatId="list" qsTypeId="urn:microsoft.com/office/officeart/2005/8/quickstyle/simple1" qsCatId="simple" csTypeId="urn:microsoft.com/office/officeart/2005/8/colors/accent1_2" csCatId="accent1" phldr="1"/>
      <dgm:spPr/>
    </dgm:pt>
    <dgm:pt modelId="{0DDC5058-0BCA-4CEE-A735-353C3EA82805}">
      <dgm:prSet phldrT="[Текст]"/>
      <dgm:spPr/>
      <dgm:t>
        <a:bodyPr/>
        <a:lstStyle/>
        <a:p>
          <a:r>
            <a:rPr lang="ru-RU" b="1" dirty="0" smtClean="0">
              <a:solidFill>
                <a:schemeClr val="bg1"/>
              </a:solidFill>
              <a:latin typeface="Times New Roman" panose="02020603050405020304" pitchFamily="18" charset="0"/>
              <a:cs typeface="Times New Roman" panose="02020603050405020304" pitchFamily="18" charset="0"/>
            </a:rPr>
            <a:t>Gage's признак, или V-образный дефект бедренной кости;</a:t>
          </a:r>
          <a:endParaRPr lang="ru-RU" b="1" dirty="0">
            <a:solidFill>
              <a:schemeClr val="bg1"/>
            </a:solidFill>
            <a:latin typeface="Times New Roman" panose="02020603050405020304" pitchFamily="18" charset="0"/>
            <a:cs typeface="Times New Roman" panose="02020603050405020304" pitchFamily="18" charset="0"/>
          </a:endParaRPr>
        </a:p>
      </dgm:t>
    </dgm:pt>
    <dgm:pt modelId="{D1C333F9-3365-4504-99CC-6923795C3543}" type="parTrans" cxnId="{4839024F-4A84-4C45-9FFA-32E8ADE7B27A}">
      <dgm:prSet/>
      <dgm:spPr/>
      <dgm:t>
        <a:bodyPr/>
        <a:lstStyle/>
        <a:p>
          <a:endParaRPr lang="ru-RU"/>
        </a:p>
      </dgm:t>
    </dgm:pt>
    <dgm:pt modelId="{0B431AB6-8993-4210-B2C9-94E3A2BFAAA8}" type="sibTrans" cxnId="{4839024F-4A84-4C45-9FFA-32E8ADE7B27A}">
      <dgm:prSet/>
      <dgm:spPr/>
      <dgm:t>
        <a:bodyPr/>
        <a:lstStyle/>
        <a:p>
          <a:endParaRPr lang="ru-RU"/>
        </a:p>
      </dgm:t>
    </dgm:pt>
    <dgm:pt modelId="{D655EA9F-A398-429A-9F53-D0188456201F}">
      <dgm:prSet phldrT="[Текст]"/>
      <dgm:spPr/>
      <dgm:t>
        <a:bodyPr/>
        <a:lstStyle/>
        <a:p>
          <a:r>
            <a:rPr lang="ru-RU" b="1" dirty="0" smtClean="0">
              <a:solidFill>
                <a:schemeClr val="bg1"/>
              </a:solidFill>
              <a:latin typeface="Times New Roman" panose="02020603050405020304" pitchFamily="18" charset="0"/>
              <a:cs typeface="Times New Roman" panose="02020603050405020304" pitchFamily="18" charset="0"/>
            </a:rPr>
            <a:t>Кальцификация латеральной части эпифиза;</a:t>
          </a:r>
          <a:endParaRPr lang="ru-RU" b="1" dirty="0">
            <a:solidFill>
              <a:schemeClr val="bg1"/>
            </a:solidFill>
            <a:latin typeface="Times New Roman" panose="02020603050405020304" pitchFamily="18" charset="0"/>
            <a:cs typeface="Times New Roman" panose="02020603050405020304" pitchFamily="18" charset="0"/>
          </a:endParaRPr>
        </a:p>
      </dgm:t>
    </dgm:pt>
    <dgm:pt modelId="{1D819007-6FD9-4CB1-BADE-32A6148CF929}" type="parTrans" cxnId="{F32FC912-FF6F-47B0-B84A-150A0E4DB930}">
      <dgm:prSet/>
      <dgm:spPr/>
      <dgm:t>
        <a:bodyPr/>
        <a:lstStyle/>
        <a:p>
          <a:endParaRPr lang="ru-RU"/>
        </a:p>
      </dgm:t>
    </dgm:pt>
    <dgm:pt modelId="{1D31BA01-EF6C-4343-81E7-4174C16447BE}" type="sibTrans" cxnId="{F32FC912-FF6F-47B0-B84A-150A0E4DB930}">
      <dgm:prSet/>
      <dgm:spPr/>
      <dgm:t>
        <a:bodyPr/>
        <a:lstStyle/>
        <a:p>
          <a:endParaRPr lang="ru-RU"/>
        </a:p>
      </dgm:t>
    </dgm:pt>
    <dgm:pt modelId="{E5C57FC4-4485-4F16-AB92-5ABD66A9E8F5}">
      <dgm:prSet phldrT="[Текст]"/>
      <dgm:spPr/>
      <dgm:t>
        <a:bodyPr/>
        <a:lstStyle/>
        <a:p>
          <a:r>
            <a:rPr lang="ru-RU" b="1" dirty="0" smtClean="0">
              <a:solidFill>
                <a:schemeClr val="bg1"/>
              </a:solidFill>
              <a:latin typeface="Times New Roman" panose="02020603050405020304" pitchFamily="18" charset="0"/>
              <a:cs typeface="Times New Roman" panose="02020603050405020304" pitchFamily="18" charset="0"/>
            </a:rPr>
            <a:t>Кисты в </a:t>
          </a:r>
          <a:r>
            <a:rPr lang="ru-RU" b="1" dirty="0" err="1" smtClean="0">
              <a:solidFill>
                <a:schemeClr val="bg1"/>
              </a:solidFill>
              <a:latin typeface="Times New Roman" panose="02020603050405020304" pitchFamily="18" charset="0"/>
              <a:cs typeface="Times New Roman" panose="02020603050405020304" pitchFamily="18" charset="0"/>
            </a:rPr>
            <a:t>метафизе</a:t>
          </a:r>
          <a:r>
            <a:rPr lang="ru-RU" b="1" dirty="0" smtClean="0">
              <a:solidFill>
                <a:schemeClr val="bg1"/>
              </a:solidFill>
              <a:latin typeface="Times New Roman" panose="02020603050405020304" pitchFamily="18" charset="0"/>
              <a:cs typeface="Times New Roman" panose="02020603050405020304" pitchFamily="18" charset="0"/>
            </a:rPr>
            <a:t> проксимального отдела бедренной кости.</a:t>
          </a:r>
          <a:endParaRPr lang="ru-RU" b="1" dirty="0">
            <a:solidFill>
              <a:schemeClr val="bg1"/>
            </a:solidFill>
            <a:latin typeface="Times New Roman" panose="02020603050405020304" pitchFamily="18" charset="0"/>
            <a:cs typeface="Times New Roman" panose="02020603050405020304" pitchFamily="18" charset="0"/>
          </a:endParaRPr>
        </a:p>
      </dgm:t>
    </dgm:pt>
    <dgm:pt modelId="{DA81BA7C-FA2D-4240-901A-69411BEBA77F}" type="parTrans" cxnId="{C7EAB9B3-C69E-42F8-BE78-0E830C13ED86}">
      <dgm:prSet/>
      <dgm:spPr/>
      <dgm:t>
        <a:bodyPr/>
        <a:lstStyle/>
        <a:p>
          <a:endParaRPr lang="ru-RU"/>
        </a:p>
      </dgm:t>
    </dgm:pt>
    <dgm:pt modelId="{A644AA85-1E30-4497-A304-F89460FD0470}" type="sibTrans" cxnId="{C7EAB9B3-C69E-42F8-BE78-0E830C13ED86}">
      <dgm:prSet/>
      <dgm:spPr/>
      <dgm:t>
        <a:bodyPr/>
        <a:lstStyle/>
        <a:p>
          <a:endParaRPr lang="ru-RU"/>
        </a:p>
      </dgm:t>
    </dgm:pt>
    <dgm:pt modelId="{CC00A926-FF87-40D0-B3F7-AB5E9AA8EFDD}">
      <dgm:prSet phldrT="[Текст]"/>
      <dgm:spPr/>
      <dgm:t>
        <a:bodyPr/>
        <a:lstStyle/>
        <a:p>
          <a:r>
            <a:rPr lang="ru-RU" b="1" dirty="0" smtClean="0">
              <a:solidFill>
                <a:schemeClr val="bg1"/>
              </a:solidFill>
              <a:latin typeface="Times New Roman" panose="02020603050405020304" pitchFamily="18" charset="0"/>
              <a:cs typeface="Times New Roman" panose="02020603050405020304" pitchFamily="18" charset="0"/>
            </a:rPr>
            <a:t>Латеральный подвывих в бедренном суставе;</a:t>
          </a:r>
          <a:endParaRPr lang="ru-RU" b="1" dirty="0">
            <a:solidFill>
              <a:schemeClr val="bg1"/>
            </a:solidFill>
            <a:latin typeface="Times New Roman" panose="02020603050405020304" pitchFamily="18" charset="0"/>
            <a:cs typeface="Times New Roman" panose="02020603050405020304" pitchFamily="18" charset="0"/>
          </a:endParaRPr>
        </a:p>
      </dgm:t>
    </dgm:pt>
    <dgm:pt modelId="{B9ED3E9A-BEA3-40EC-810C-95378F32E077}" type="parTrans" cxnId="{AD96608B-0CBF-4BA8-905D-198DBF107B84}">
      <dgm:prSet/>
      <dgm:spPr/>
      <dgm:t>
        <a:bodyPr/>
        <a:lstStyle/>
        <a:p>
          <a:endParaRPr lang="ru-RU"/>
        </a:p>
      </dgm:t>
    </dgm:pt>
    <dgm:pt modelId="{81942887-DB15-4A97-89B5-D4662DA49545}" type="sibTrans" cxnId="{AD96608B-0CBF-4BA8-905D-198DBF107B84}">
      <dgm:prSet/>
      <dgm:spPr/>
      <dgm:t>
        <a:bodyPr/>
        <a:lstStyle/>
        <a:p>
          <a:endParaRPr lang="ru-RU"/>
        </a:p>
      </dgm:t>
    </dgm:pt>
    <dgm:pt modelId="{6E6B56F3-2188-40D0-ABF4-56B15BF835D9}">
      <dgm:prSet phldrT="[Текст]"/>
      <dgm:spPr/>
      <dgm:t>
        <a:bodyPr/>
        <a:lstStyle/>
        <a:p>
          <a:r>
            <a:rPr lang="ru-RU" b="1" dirty="0" smtClean="0">
              <a:solidFill>
                <a:schemeClr val="bg1"/>
              </a:solidFill>
              <a:latin typeface="Times New Roman" panose="02020603050405020304" pitchFamily="18" charset="0"/>
              <a:cs typeface="Times New Roman" panose="02020603050405020304" pitchFamily="18" charset="0"/>
            </a:rPr>
            <a:t>Горизонтальное положение ростковой пластинки головки бедра;</a:t>
          </a:r>
          <a:endParaRPr lang="ru-RU" b="1" dirty="0">
            <a:solidFill>
              <a:schemeClr val="bg1"/>
            </a:solidFill>
            <a:latin typeface="Times New Roman" panose="02020603050405020304" pitchFamily="18" charset="0"/>
            <a:cs typeface="Times New Roman" panose="02020603050405020304" pitchFamily="18" charset="0"/>
          </a:endParaRPr>
        </a:p>
      </dgm:t>
    </dgm:pt>
    <dgm:pt modelId="{492B2902-B528-41F5-A34A-4545C5A7CDBD}" type="parTrans" cxnId="{23A00589-1E2F-48B1-AE7E-D964FD525A16}">
      <dgm:prSet/>
      <dgm:spPr/>
      <dgm:t>
        <a:bodyPr/>
        <a:lstStyle/>
        <a:p>
          <a:endParaRPr lang="ru-RU"/>
        </a:p>
      </dgm:t>
    </dgm:pt>
    <dgm:pt modelId="{EADA4E99-C0D6-45AA-8F1D-E8A91F5482C5}" type="sibTrans" cxnId="{23A00589-1E2F-48B1-AE7E-D964FD525A16}">
      <dgm:prSet/>
      <dgm:spPr/>
      <dgm:t>
        <a:bodyPr/>
        <a:lstStyle/>
        <a:p>
          <a:endParaRPr lang="ru-RU"/>
        </a:p>
      </dgm:t>
    </dgm:pt>
    <dgm:pt modelId="{030CAF3B-FD4A-4CEF-BA30-E8BBA8A9144F}" type="pres">
      <dgm:prSet presAssocID="{7E2A0448-9026-45FA-9919-BC0FDD69A0E8}" presName="linearFlow" presStyleCnt="0">
        <dgm:presLayoutVars>
          <dgm:dir/>
          <dgm:resizeHandles val="exact"/>
        </dgm:presLayoutVars>
      </dgm:prSet>
      <dgm:spPr/>
    </dgm:pt>
    <dgm:pt modelId="{5FA7932F-CAC6-4869-B712-7BC766D507FC}" type="pres">
      <dgm:prSet presAssocID="{0DDC5058-0BCA-4CEE-A735-353C3EA82805}" presName="composite" presStyleCnt="0"/>
      <dgm:spPr/>
    </dgm:pt>
    <dgm:pt modelId="{4478A6F8-142A-4832-83CC-924927CA678F}" type="pres">
      <dgm:prSet presAssocID="{0DDC5058-0BCA-4CEE-A735-353C3EA82805}" presName="imgShp" presStyleLbl="fgImgPlace1" presStyleIdx="0" presStyleCnt="5"/>
      <dgm:spPr>
        <a:blipFill rotWithShape="1">
          <a:blip xmlns:r="http://schemas.openxmlformats.org/officeDocument/2006/relationships" r:embed="rId1"/>
          <a:stretch>
            <a:fillRect/>
          </a:stretch>
        </a:blipFill>
      </dgm:spPr>
    </dgm:pt>
    <dgm:pt modelId="{3835A71E-D2CA-4846-A616-89A69A54D164}" type="pres">
      <dgm:prSet presAssocID="{0DDC5058-0BCA-4CEE-A735-353C3EA82805}" presName="txShp" presStyleLbl="node1" presStyleIdx="0" presStyleCnt="5" custLinFactNeighborX="428" custLinFactNeighborY="-138">
        <dgm:presLayoutVars>
          <dgm:bulletEnabled val="1"/>
        </dgm:presLayoutVars>
      </dgm:prSet>
      <dgm:spPr/>
      <dgm:t>
        <a:bodyPr/>
        <a:lstStyle/>
        <a:p>
          <a:endParaRPr lang="ru-RU"/>
        </a:p>
      </dgm:t>
    </dgm:pt>
    <dgm:pt modelId="{5E421905-76FC-476F-8DE6-7E5C118F0D15}" type="pres">
      <dgm:prSet presAssocID="{0B431AB6-8993-4210-B2C9-94E3A2BFAAA8}" presName="spacing" presStyleCnt="0"/>
      <dgm:spPr/>
    </dgm:pt>
    <dgm:pt modelId="{132C363E-9C34-473B-9918-90CC790B4CBA}" type="pres">
      <dgm:prSet presAssocID="{D655EA9F-A398-429A-9F53-D0188456201F}" presName="composite" presStyleCnt="0"/>
      <dgm:spPr/>
    </dgm:pt>
    <dgm:pt modelId="{FFA43889-9980-4C46-91C1-371909272079}" type="pres">
      <dgm:prSet presAssocID="{D655EA9F-A398-429A-9F53-D0188456201F}" presName="imgShp" presStyleLbl="fgImgPlace1" presStyleIdx="1" presStyleCnt="5"/>
      <dgm:spPr>
        <a:blipFill rotWithShape="1">
          <a:blip xmlns:r="http://schemas.openxmlformats.org/officeDocument/2006/relationships" r:embed="rId1"/>
          <a:stretch>
            <a:fillRect/>
          </a:stretch>
        </a:blipFill>
      </dgm:spPr>
    </dgm:pt>
    <dgm:pt modelId="{0B4FDDCE-C55E-40EA-A3CB-87608A9D7379}" type="pres">
      <dgm:prSet presAssocID="{D655EA9F-A398-429A-9F53-D0188456201F}" presName="txShp" presStyleLbl="node1" presStyleIdx="1" presStyleCnt="5">
        <dgm:presLayoutVars>
          <dgm:bulletEnabled val="1"/>
        </dgm:presLayoutVars>
      </dgm:prSet>
      <dgm:spPr/>
      <dgm:t>
        <a:bodyPr/>
        <a:lstStyle/>
        <a:p>
          <a:endParaRPr lang="ru-RU"/>
        </a:p>
      </dgm:t>
    </dgm:pt>
    <dgm:pt modelId="{1F1CF410-1385-4585-A665-F87FF2607C8C}" type="pres">
      <dgm:prSet presAssocID="{1D31BA01-EF6C-4343-81E7-4174C16447BE}" presName="spacing" presStyleCnt="0"/>
      <dgm:spPr/>
    </dgm:pt>
    <dgm:pt modelId="{019D7EBA-988A-4442-A6AA-96E0D9F48F34}" type="pres">
      <dgm:prSet presAssocID="{CC00A926-FF87-40D0-B3F7-AB5E9AA8EFDD}" presName="composite" presStyleCnt="0"/>
      <dgm:spPr/>
    </dgm:pt>
    <dgm:pt modelId="{B590ED46-7826-4716-AE68-5D6517181BD3}" type="pres">
      <dgm:prSet presAssocID="{CC00A926-FF87-40D0-B3F7-AB5E9AA8EFDD}" presName="imgShp" presStyleLbl="fgImgPlace1" presStyleIdx="2" presStyleCnt="5"/>
      <dgm:spPr>
        <a:blipFill rotWithShape="1">
          <a:blip xmlns:r="http://schemas.openxmlformats.org/officeDocument/2006/relationships" r:embed="rId1"/>
          <a:stretch>
            <a:fillRect/>
          </a:stretch>
        </a:blipFill>
      </dgm:spPr>
    </dgm:pt>
    <dgm:pt modelId="{A0622DEB-A1A2-4190-B6AB-9BE221B56FFE}" type="pres">
      <dgm:prSet presAssocID="{CC00A926-FF87-40D0-B3F7-AB5E9AA8EFDD}" presName="txShp" presStyleLbl="node1" presStyleIdx="2" presStyleCnt="5">
        <dgm:presLayoutVars>
          <dgm:bulletEnabled val="1"/>
        </dgm:presLayoutVars>
      </dgm:prSet>
      <dgm:spPr/>
      <dgm:t>
        <a:bodyPr/>
        <a:lstStyle/>
        <a:p>
          <a:endParaRPr lang="ru-RU"/>
        </a:p>
      </dgm:t>
    </dgm:pt>
    <dgm:pt modelId="{100E259E-4C66-4285-9148-FD723CCC2348}" type="pres">
      <dgm:prSet presAssocID="{81942887-DB15-4A97-89B5-D4662DA49545}" presName="spacing" presStyleCnt="0"/>
      <dgm:spPr/>
    </dgm:pt>
    <dgm:pt modelId="{45F2DD92-3846-4EEB-857E-C1CEBC726622}" type="pres">
      <dgm:prSet presAssocID="{6E6B56F3-2188-40D0-ABF4-56B15BF835D9}" presName="composite" presStyleCnt="0"/>
      <dgm:spPr/>
    </dgm:pt>
    <dgm:pt modelId="{25865601-378D-41B0-8E2B-ACA674D84262}" type="pres">
      <dgm:prSet presAssocID="{6E6B56F3-2188-40D0-ABF4-56B15BF835D9}" presName="imgShp" presStyleLbl="fgImgPlace1" presStyleIdx="3" presStyleCnt="5"/>
      <dgm:spPr>
        <a:blipFill rotWithShape="1">
          <a:blip xmlns:r="http://schemas.openxmlformats.org/officeDocument/2006/relationships" r:embed="rId1"/>
          <a:stretch>
            <a:fillRect/>
          </a:stretch>
        </a:blipFill>
      </dgm:spPr>
    </dgm:pt>
    <dgm:pt modelId="{23A88BFA-2283-4D7B-B3C3-62559156C5AA}" type="pres">
      <dgm:prSet presAssocID="{6E6B56F3-2188-40D0-ABF4-56B15BF835D9}" presName="txShp" presStyleLbl="node1" presStyleIdx="3" presStyleCnt="5">
        <dgm:presLayoutVars>
          <dgm:bulletEnabled val="1"/>
        </dgm:presLayoutVars>
      </dgm:prSet>
      <dgm:spPr/>
      <dgm:t>
        <a:bodyPr/>
        <a:lstStyle/>
        <a:p>
          <a:endParaRPr lang="ru-RU"/>
        </a:p>
      </dgm:t>
    </dgm:pt>
    <dgm:pt modelId="{7BDE232F-EF20-4B1A-990A-E31B7156C9A5}" type="pres">
      <dgm:prSet presAssocID="{EADA4E99-C0D6-45AA-8F1D-E8A91F5482C5}" presName="spacing" presStyleCnt="0"/>
      <dgm:spPr/>
    </dgm:pt>
    <dgm:pt modelId="{4D0DBFDB-3CF2-42EC-8ED7-A13AB0B21C01}" type="pres">
      <dgm:prSet presAssocID="{E5C57FC4-4485-4F16-AB92-5ABD66A9E8F5}" presName="composite" presStyleCnt="0"/>
      <dgm:spPr/>
    </dgm:pt>
    <dgm:pt modelId="{6C78FCF8-38B0-48BB-8272-DDA14BADB367}" type="pres">
      <dgm:prSet presAssocID="{E5C57FC4-4485-4F16-AB92-5ABD66A9E8F5}" presName="imgShp" presStyleLbl="fgImgPlace1" presStyleIdx="4" presStyleCnt="5"/>
      <dgm:spPr>
        <a:blipFill rotWithShape="1">
          <a:blip xmlns:r="http://schemas.openxmlformats.org/officeDocument/2006/relationships" r:embed="rId1"/>
          <a:stretch>
            <a:fillRect/>
          </a:stretch>
        </a:blipFill>
      </dgm:spPr>
    </dgm:pt>
    <dgm:pt modelId="{C0E8C381-FCEE-4BD3-9738-0F403B436CB6}" type="pres">
      <dgm:prSet presAssocID="{E5C57FC4-4485-4F16-AB92-5ABD66A9E8F5}" presName="txShp" presStyleLbl="node1" presStyleIdx="4" presStyleCnt="5">
        <dgm:presLayoutVars>
          <dgm:bulletEnabled val="1"/>
        </dgm:presLayoutVars>
      </dgm:prSet>
      <dgm:spPr/>
      <dgm:t>
        <a:bodyPr/>
        <a:lstStyle/>
        <a:p>
          <a:endParaRPr lang="ru-RU"/>
        </a:p>
      </dgm:t>
    </dgm:pt>
  </dgm:ptLst>
  <dgm:cxnLst>
    <dgm:cxn modelId="{14321AE3-BDC2-45B8-9487-A828C53C7DB8}" type="presOf" srcId="{E5C57FC4-4485-4F16-AB92-5ABD66A9E8F5}" destId="{C0E8C381-FCEE-4BD3-9738-0F403B436CB6}" srcOrd="0" destOrd="0" presId="urn:microsoft.com/office/officeart/2005/8/layout/vList3"/>
    <dgm:cxn modelId="{F32FC912-FF6F-47B0-B84A-150A0E4DB930}" srcId="{7E2A0448-9026-45FA-9919-BC0FDD69A0E8}" destId="{D655EA9F-A398-429A-9F53-D0188456201F}" srcOrd="1" destOrd="0" parTransId="{1D819007-6FD9-4CB1-BADE-32A6148CF929}" sibTransId="{1D31BA01-EF6C-4343-81E7-4174C16447BE}"/>
    <dgm:cxn modelId="{C7EAB9B3-C69E-42F8-BE78-0E830C13ED86}" srcId="{7E2A0448-9026-45FA-9919-BC0FDD69A0E8}" destId="{E5C57FC4-4485-4F16-AB92-5ABD66A9E8F5}" srcOrd="4" destOrd="0" parTransId="{DA81BA7C-FA2D-4240-901A-69411BEBA77F}" sibTransId="{A644AA85-1E30-4497-A304-F89460FD0470}"/>
    <dgm:cxn modelId="{23A00589-1E2F-48B1-AE7E-D964FD525A16}" srcId="{7E2A0448-9026-45FA-9919-BC0FDD69A0E8}" destId="{6E6B56F3-2188-40D0-ABF4-56B15BF835D9}" srcOrd="3" destOrd="0" parTransId="{492B2902-B528-41F5-A34A-4545C5A7CDBD}" sibTransId="{EADA4E99-C0D6-45AA-8F1D-E8A91F5482C5}"/>
    <dgm:cxn modelId="{E338FC85-A624-4325-A03D-F9DB450D78A0}" type="presOf" srcId="{0DDC5058-0BCA-4CEE-A735-353C3EA82805}" destId="{3835A71E-D2CA-4846-A616-89A69A54D164}" srcOrd="0" destOrd="0" presId="urn:microsoft.com/office/officeart/2005/8/layout/vList3"/>
    <dgm:cxn modelId="{218460CA-1A66-40F7-8115-71F559AEEE49}" type="presOf" srcId="{7E2A0448-9026-45FA-9919-BC0FDD69A0E8}" destId="{030CAF3B-FD4A-4CEF-BA30-E8BBA8A9144F}" srcOrd="0" destOrd="0" presId="urn:microsoft.com/office/officeart/2005/8/layout/vList3"/>
    <dgm:cxn modelId="{AD96608B-0CBF-4BA8-905D-198DBF107B84}" srcId="{7E2A0448-9026-45FA-9919-BC0FDD69A0E8}" destId="{CC00A926-FF87-40D0-B3F7-AB5E9AA8EFDD}" srcOrd="2" destOrd="0" parTransId="{B9ED3E9A-BEA3-40EC-810C-95378F32E077}" sibTransId="{81942887-DB15-4A97-89B5-D4662DA49545}"/>
    <dgm:cxn modelId="{4839024F-4A84-4C45-9FFA-32E8ADE7B27A}" srcId="{7E2A0448-9026-45FA-9919-BC0FDD69A0E8}" destId="{0DDC5058-0BCA-4CEE-A735-353C3EA82805}" srcOrd="0" destOrd="0" parTransId="{D1C333F9-3365-4504-99CC-6923795C3543}" sibTransId="{0B431AB6-8993-4210-B2C9-94E3A2BFAAA8}"/>
    <dgm:cxn modelId="{DB5FCAD6-0030-44DB-9DEF-57B9B9906276}" type="presOf" srcId="{6E6B56F3-2188-40D0-ABF4-56B15BF835D9}" destId="{23A88BFA-2283-4D7B-B3C3-62559156C5AA}" srcOrd="0" destOrd="0" presId="urn:microsoft.com/office/officeart/2005/8/layout/vList3"/>
    <dgm:cxn modelId="{43E86565-33B6-455B-9EE5-90CA6DA49469}" type="presOf" srcId="{CC00A926-FF87-40D0-B3F7-AB5E9AA8EFDD}" destId="{A0622DEB-A1A2-4190-B6AB-9BE221B56FFE}" srcOrd="0" destOrd="0" presId="urn:microsoft.com/office/officeart/2005/8/layout/vList3"/>
    <dgm:cxn modelId="{E3777DCD-4421-43D9-AEAB-20967BE50062}" type="presOf" srcId="{D655EA9F-A398-429A-9F53-D0188456201F}" destId="{0B4FDDCE-C55E-40EA-A3CB-87608A9D7379}" srcOrd="0" destOrd="0" presId="urn:microsoft.com/office/officeart/2005/8/layout/vList3"/>
    <dgm:cxn modelId="{F6D3EF66-3A5D-43E1-AB92-D5BB666D563F}" type="presParOf" srcId="{030CAF3B-FD4A-4CEF-BA30-E8BBA8A9144F}" destId="{5FA7932F-CAC6-4869-B712-7BC766D507FC}" srcOrd="0" destOrd="0" presId="urn:microsoft.com/office/officeart/2005/8/layout/vList3"/>
    <dgm:cxn modelId="{18B7F7A7-EC4C-49CC-9EB5-B7CF9D6CE9BF}" type="presParOf" srcId="{5FA7932F-CAC6-4869-B712-7BC766D507FC}" destId="{4478A6F8-142A-4832-83CC-924927CA678F}" srcOrd="0" destOrd="0" presId="urn:microsoft.com/office/officeart/2005/8/layout/vList3"/>
    <dgm:cxn modelId="{80BDD349-ADF5-4CEB-96E7-42F7E9DF969F}" type="presParOf" srcId="{5FA7932F-CAC6-4869-B712-7BC766D507FC}" destId="{3835A71E-D2CA-4846-A616-89A69A54D164}" srcOrd="1" destOrd="0" presId="urn:microsoft.com/office/officeart/2005/8/layout/vList3"/>
    <dgm:cxn modelId="{5C801884-C087-4FF4-A6A7-18DDE6AEA848}" type="presParOf" srcId="{030CAF3B-FD4A-4CEF-BA30-E8BBA8A9144F}" destId="{5E421905-76FC-476F-8DE6-7E5C118F0D15}" srcOrd="1" destOrd="0" presId="urn:microsoft.com/office/officeart/2005/8/layout/vList3"/>
    <dgm:cxn modelId="{1EA285F6-1EFB-44C3-89B3-C2F04E696590}" type="presParOf" srcId="{030CAF3B-FD4A-4CEF-BA30-E8BBA8A9144F}" destId="{132C363E-9C34-473B-9918-90CC790B4CBA}" srcOrd="2" destOrd="0" presId="urn:microsoft.com/office/officeart/2005/8/layout/vList3"/>
    <dgm:cxn modelId="{074C54FB-6B2F-464C-A303-81D803AEDBDB}" type="presParOf" srcId="{132C363E-9C34-473B-9918-90CC790B4CBA}" destId="{FFA43889-9980-4C46-91C1-371909272079}" srcOrd="0" destOrd="0" presId="urn:microsoft.com/office/officeart/2005/8/layout/vList3"/>
    <dgm:cxn modelId="{95E4C2C7-6EFC-4CDC-AB35-FDCAFC1D9448}" type="presParOf" srcId="{132C363E-9C34-473B-9918-90CC790B4CBA}" destId="{0B4FDDCE-C55E-40EA-A3CB-87608A9D7379}" srcOrd="1" destOrd="0" presId="urn:microsoft.com/office/officeart/2005/8/layout/vList3"/>
    <dgm:cxn modelId="{41478FA5-9DA0-474A-8A16-F8D6C0A9AD9F}" type="presParOf" srcId="{030CAF3B-FD4A-4CEF-BA30-E8BBA8A9144F}" destId="{1F1CF410-1385-4585-A665-F87FF2607C8C}" srcOrd="3" destOrd="0" presId="urn:microsoft.com/office/officeart/2005/8/layout/vList3"/>
    <dgm:cxn modelId="{31BC6E0F-974D-4841-8BD9-DFDE6C00A1B3}" type="presParOf" srcId="{030CAF3B-FD4A-4CEF-BA30-E8BBA8A9144F}" destId="{019D7EBA-988A-4442-A6AA-96E0D9F48F34}" srcOrd="4" destOrd="0" presId="urn:microsoft.com/office/officeart/2005/8/layout/vList3"/>
    <dgm:cxn modelId="{8CB34A01-75FF-449A-A1CD-20C4282869E3}" type="presParOf" srcId="{019D7EBA-988A-4442-A6AA-96E0D9F48F34}" destId="{B590ED46-7826-4716-AE68-5D6517181BD3}" srcOrd="0" destOrd="0" presId="urn:microsoft.com/office/officeart/2005/8/layout/vList3"/>
    <dgm:cxn modelId="{E2953DD1-1874-4A05-89ED-2166A96D3110}" type="presParOf" srcId="{019D7EBA-988A-4442-A6AA-96E0D9F48F34}" destId="{A0622DEB-A1A2-4190-B6AB-9BE221B56FFE}" srcOrd="1" destOrd="0" presId="urn:microsoft.com/office/officeart/2005/8/layout/vList3"/>
    <dgm:cxn modelId="{2D68F27E-FB40-4E17-84D4-6DCCE56C3C5A}" type="presParOf" srcId="{030CAF3B-FD4A-4CEF-BA30-E8BBA8A9144F}" destId="{100E259E-4C66-4285-9148-FD723CCC2348}" srcOrd="5" destOrd="0" presId="urn:microsoft.com/office/officeart/2005/8/layout/vList3"/>
    <dgm:cxn modelId="{9C53884F-34FA-4464-A165-785F5251167E}" type="presParOf" srcId="{030CAF3B-FD4A-4CEF-BA30-E8BBA8A9144F}" destId="{45F2DD92-3846-4EEB-857E-C1CEBC726622}" srcOrd="6" destOrd="0" presId="urn:microsoft.com/office/officeart/2005/8/layout/vList3"/>
    <dgm:cxn modelId="{D31244D5-44EC-4946-8528-F944E5713278}" type="presParOf" srcId="{45F2DD92-3846-4EEB-857E-C1CEBC726622}" destId="{25865601-378D-41B0-8E2B-ACA674D84262}" srcOrd="0" destOrd="0" presId="urn:microsoft.com/office/officeart/2005/8/layout/vList3"/>
    <dgm:cxn modelId="{B332EF87-9D3A-45D1-B08B-69488AEB2876}" type="presParOf" srcId="{45F2DD92-3846-4EEB-857E-C1CEBC726622}" destId="{23A88BFA-2283-4D7B-B3C3-62559156C5AA}" srcOrd="1" destOrd="0" presId="urn:microsoft.com/office/officeart/2005/8/layout/vList3"/>
    <dgm:cxn modelId="{BB5B5C64-1291-4B73-A268-779024325AF1}" type="presParOf" srcId="{030CAF3B-FD4A-4CEF-BA30-E8BBA8A9144F}" destId="{7BDE232F-EF20-4B1A-990A-E31B7156C9A5}" srcOrd="7" destOrd="0" presId="urn:microsoft.com/office/officeart/2005/8/layout/vList3"/>
    <dgm:cxn modelId="{4F1CD8DC-0BFB-4B96-8D27-5B5618F32920}" type="presParOf" srcId="{030CAF3B-FD4A-4CEF-BA30-E8BBA8A9144F}" destId="{4D0DBFDB-3CF2-42EC-8ED7-A13AB0B21C01}" srcOrd="8" destOrd="0" presId="urn:microsoft.com/office/officeart/2005/8/layout/vList3"/>
    <dgm:cxn modelId="{F70BBF34-914A-4B40-9303-1D70E204D63D}" type="presParOf" srcId="{4D0DBFDB-3CF2-42EC-8ED7-A13AB0B21C01}" destId="{6C78FCF8-38B0-48BB-8272-DDA14BADB367}" srcOrd="0" destOrd="0" presId="urn:microsoft.com/office/officeart/2005/8/layout/vList3"/>
    <dgm:cxn modelId="{C116E9DD-E778-4297-92E6-83716DC3F8CE}" type="presParOf" srcId="{4D0DBFDB-3CF2-42EC-8ED7-A13AB0B21C01}" destId="{C0E8C381-FCEE-4BD3-9738-0F403B436CB6}" srcOrd="1" destOrd="0" presId="urn:microsoft.com/office/officeart/2005/8/layout/vList3"/>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7BE8116B-5FF0-4F48-A61C-F353287933D5}">
      <dsp:nvSpPr>
        <dsp:cNvPr id="0" name=""/>
        <dsp:cNvSpPr/>
      </dsp:nvSpPr>
      <dsp:spPr>
        <a:xfrm rot="10800000">
          <a:off x="2932913" y="1983"/>
          <a:ext cx="9885577" cy="1458970"/>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3365" tIns="114300" rIns="213360" bIns="114300" numCol="1" spcCol="1270" anchor="ctr" anchorCtr="0">
          <a:noAutofit/>
        </a:bodyPr>
        <a:lstStyle/>
        <a:p>
          <a:pPr lvl="0" algn="ctr" defTabSz="1333500">
            <a:lnSpc>
              <a:spcPct val="90000"/>
            </a:lnSpc>
            <a:spcBef>
              <a:spcPct val="0"/>
            </a:spcBef>
            <a:spcAft>
              <a:spcPct val="35000"/>
            </a:spcAft>
          </a:pPr>
          <a:r>
            <a:rPr lang="ru-RU" sz="3000" b="1" kern="1200" dirty="0" smtClean="0">
              <a:solidFill>
                <a:schemeClr val="bg1"/>
              </a:solidFill>
              <a:latin typeface="Times New Roman" panose="02020603050405020304" pitchFamily="18" charset="0"/>
              <a:cs typeface="Times New Roman" panose="02020603050405020304" pitchFamily="18" charset="0"/>
            </a:rPr>
            <a:t>Клиническая манифестация болезни </a:t>
          </a:r>
          <a:r>
            <a:rPr lang="ru-RU" sz="3000" b="1" kern="1200" dirty="0" err="1" smtClean="0">
              <a:solidFill>
                <a:schemeClr val="bg1"/>
              </a:solidFill>
              <a:latin typeface="Times New Roman" panose="02020603050405020304" pitchFamily="18" charset="0"/>
              <a:cs typeface="Times New Roman" panose="02020603050405020304" pitchFamily="18" charset="0"/>
            </a:rPr>
            <a:t>Легга</a:t>
          </a:r>
          <a:r>
            <a:rPr lang="ru-RU" sz="3000" b="1" kern="1200" dirty="0" smtClean="0">
              <a:solidFill>
                <a:schemeClr val="bg1"/>
              </a:solidFill>
              <a:latin typeface="Times New Roman" panose="02020603050405020304" pitchFamily="18" charset="0"/>
              <a:cs typeface="Times New Roman" panose="02020603050405020304" pitchFamily="18" charset="0"/>
            </a:rPr>
            <a:t>–Кальве– </a:t>
          </a:r>
          <a:r>
            <a:rPr lang="ru-RU" sz="3000" b="1" kern="1200" dirty="0" err="1" smtClean="0">
              <a:solidFill>
                <a:schemeClr val="bg1"/>
              </a:solidFill>
              <a:latin typeface="Times New Roman" panose="02020603050405020304" pitchFamily="18" charset="0"/>
              <a:cs typeface="Times New Roman" panose="02020603050405020304" pitchFamily="18" charset="0"/>
            </a:rPr>
            <a:t>Пертеса</a:t>
          </a:r>
          <a:r>
            <a:rPr lang="ru-RU" sz="3000" b="1" kern="1200" dirty="0" smtClean="0">
              <a:solidFill>
                <a:schemeClr val="bg1"/>
              </a:solidFill>
              <a:latin typeface="Times New Roman" panose="02020603050405020304" pitchFamily="18" charset="0"/>
              <a:cs typeface="Times New Roman" panose="02020603050405020304" pitchFamily="18" charset="0"/>
            </a:rPr>
            <a:t>, по данным литературы, отмечается в среднем в период от 4 до 8 лет.</a:t>
          </a:r>
          <a:endParaRPr lang="ru-RU" sz="3000" b="1" kern="1200" dirty="0">
            <a:solidFill>
              <a:schemeClr val="bg1"/>
            </a:solidFill>
            <a:latin typeface="Times New Roman" panose="02020603050405020304" pitchFamily="18" charset="0"/>
            <a:cs typeface="Times New Roman" panose="02020603050405020304" pitchFamily="18" charset="0"/>
          </a:endParaRPr>
        </a:p>
      </dsp:txBody>
      <dsp:txXfrm rot="10800000">
        <a:off x="3297655" y="1983"/>
        <a:ext cx="9520835" cy="1458970"/>
      </dsp:txXfrm>
    </dsp:sp>
    <dsp:sp modelId="{9284429F-CBB0-4499-AD75-DFC4F87D422A}">
      <dsp:nvSpPr>
        <dsp:cNvPr id="0" name=""/>
        <dsp:cNvSpPr/>
      </dsp:nvSpPr>
      <dsp:spPr>
        <a:xfrm>
          <a:off x="2125233" y="2392"/>
          <a:ext cx="1458970" cy="1458970"/>
        </a:xfrm>
        <a:prstGeom prst="ellipse">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E52EA81-3A22-4C35-A598-A04399109994}">
      <dsp:nvSpPr>
        <dsp:cNvPr id="0" name=""/>
        <dsp:cNvSpPr/>
      </dsp:nvSpPr>
      <dsp:spPr>
        <a:xfrm rot="10800000">
          <a:off x="2854718" y="1837366"/>
          <a:ext cx="9885577" cy="1458970"/>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3365" tIns="114300" rIns="213360" bIns="114300" numCol="1" spcCol="1270" anchor="ctr" anchorCtr="0">
          <a:noAutofit/>
        </a:bodyPr>
        <a:lstStyle/>
        <a:p>
          <a:pPr lvl="0" algn="ctr" defTabSz="1333500">
            <a:lnSpc>
              <a:spcPct val="90000"/>
            </a:lnSpc>
            <a:spcBef>
              <a:spcPct val="0"/>
            </a:spcBef>
            <a:spcAft>
              <a:spcPct val="35000"/>
            </a:spcAft>
          </a:pPr>
          <a:r>
            <a:rPr lang="ru-RU" sz="3000" b="1" kern="1200" dirty="0" smtClean="0">
              <a:solidFill>
                <a:schemeClr val="bg1"/>
              </a:solidFill>
              <a:latin typeface="Times New Roman" panose="02020603050405020304" pitchFamily="18" charset="0"/>
              <a:cs typeface="Times New Roman" panose="02020603050405020304" pitchFamily="18" charset="0"/>
            </a:rPr>
            <a:t>У мальчиков асептический </a:t>
          </a:r>
          <a:r>
            <a:rPr lang="ru-RU" sz="3000" b="1" kern="1200" dirty="0" err="1" smtClean="0">
              <a:solidFill>
                <a:schemeClr val="bg1"/>
              </a:solidFill>
              <a:latin typeface="Times New Roman" panose="02020603050405020304" pitchFamily="18" charset="0"/>
              <a:cs typeface="Times New Roman" panose="02020603050405020304" pitchFamily="18" charset="0"/>
            </a:rPr>
            <a:t>некролиз</a:t>
          </a:r>
          <a:r>
            <a:rPr lang="ru-RU" sz="3000" b="1" kern="1200" dirty="0" smtClean="0">
              <a:solidFill>
                <a:schemeClr val="bg1"/>
              </a:solidFill>
              <a:latin typeface="Times New Roman" panose="02020603050405020304" pitchFamily="18" charset="0"/>
              <a:cs typeface="Times New Roman" panose="02020603050405020304" pitchFamily="18" charset="0"/>
            </a:rPr>
            <a:t> бедренной кости встречается в 5 раз чаще, но двустороннее поражение чаще диагностируют у девочек.</a:t>
          </a:r>
          <a:endParaRPr lang="ru-RU" sz="3000" b="1" kern="1200" dirty="0">
            <a:solidFill>
              <a:schemeClr val="bg1"/>
            </a:solidFill>
            <a:latin typeface="Times New Roman" panose="02020603050405020304" pitchFamily="18" charset="0"/>
            <a:cs typeface="Times New Roman" panose="02020603050405020304" pitchFamily="18" charset="0"/>
          </a:endParaRPr>
        </a:p>
      </dsp:txBody>
      <dsp:txXfrm rot="10800000">
        <a:off x="3219460" y="1837366"/>
        <a:ext cx="9520835" cy="1458970"/>
      </dsp:txXfrm>
    </dsp:sp>
    <dsp:sp modelId="{0CFD4D00-5EDE-4DAD-B22E-F8EA9E20C99E}">
      <dsp:nvSpPr>
        <dsp:cNvPr id="0" name=""/>
        <dsp:cNvSpPr/>
      </dsp:nvSpPr>
      <dsp:spPr>
        <a:xfrm>
          <a:off x="2125233" y="1837366"/>
          <a:ext cx="1458970" cy="1458970"/>
        </a:xfrm>
        <a:prstGeom prst="ellipse">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DEB652E-5B89-4EA4-9AC8-EF2CB0487190}">
      <dsp:nvSpPr>
        <dsp:cNvPr id="0" name=""/>
        <dsp:cNvSpPr/>
      </dsp:nvSpPr>
      <dsp:spPr>
        <a:xfrm rot="10800000">
          <a:off x="2854718" y="3672340"/>
          <a:ext cx="9885577" cy="1458970"/>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3365" tIns="114300" rIns="213360" bIns="114300" numCol="1" spcCol="1270" anchor="ctr" anchorCtr="0">
          <a:noAutofit/>
        </a:bodyPr>
        <a:lstStyle/>
        <a:p>
          <a:pPr lvl="0" algn="ctr" defTabSz="1333500">
            <a:lnSpc>
              <a:spcPct val="90000"/>
            </a:lnSpc>
            <a:spcBef>
              <a:spcPct val="0"/>
            </a:spcBef>
            <a:spcAft>
              <a:spcPct val="35000"/>
            </a:spcAft>
          </a:pPr>
          <a:r>
            <a:rPr lang="ru-RU" sz="3000" b="1" kern="1200" dirty="0" smtClean="0">
              <a:solidFill>
                <a:schemeClr val="bg1"/>
              </a:solidFill>
              <a:latin typeface="Times New Roman" panose="02020603050405020304" pitchFamily="18" charset="0"/>
              <a:cs typeface="Times New Roman" panose="02020603050405020304" pitchFamily="18" charset="0"/>
            </a:rPr>
            <a:t>Продолжительность заболевания колеблется от 2 до 8 лет, у мальчиков процессы </a:t>
          </a:r>
          <a:r>
            <a:rPr lang="ru-RU" sz="3000" b="1" kern="1200" dirty="0" err="1" smtClean="0">
              <a:solidFill>
                <a:schemeClr val="bg1"/>
              </a:solidFill>
              <a:latin typeface="Times New Roman" panose="02020603050405020304" pitchFamily="18" charset="0"/>
              <a:cs typeface="Times New Roman" panose="02020603050405020304" pitchFamily="18" charset="0"/>
            </a:rPr>
            <a:t>ремоделирования</a:t>
          </a:r>
          <a:r>
            <a:rPr lang="ru-RU" sz="3000" b="1" kern="1200" dirty="0" smtClean="0">
              <a:solidFill>
                <a:schemeClr val="bg1"/>
              </a:solidFill>
              <a:latin typeface="Times New Roman" panose="02020603050405020304" pitchFamily="18" charset="0"/>
              <a:cs typeface="Times New Roman" panose="02020603050405020304" pitchFamily="18" charset="0"/>
            </a:rPr>
            <a:t> головки бедра идут в 2 раза медленнее. </a:t>
          </a:r>
          <a:endParaRPr lang="ru-RU" sz="3000" b="1" kern="1200" dirty="0">
            <a:solidFill>
              <a:schemeClr val="bg1"/>
            </a:solidFill>
            <a:latin typeface="Times New Roman" panose="02020603050405020304" pitchFamily="18" charset="0"/>
            <a:cs typeface="Times New Roman" panose="02020603050405020304" pitchFamily="18" charset="0"/>
          </a:endParaRPr>
        </a:p>
      </dsp:txBody>
      <dsp:txXfrm rot="10800000">
        <a:off x="3219460" y="3672340"/>
        <a:ext cx="9520835" cy="1458970"/>
      </dsp:txXfrm>
    </dsp:sp>
    <dsp:sp modelId="{9BFC2F75-A95A-4D8F-81C6-918DDC8F8C88}">
      <dsp:nvSpPr>
        <dsp:cNvPr id="0" name=""/>
        <dsp:cNvSpPr/>
      </dsp:nvSpPr>
      <dsp:spPr>
        <a:xfrm>
          <a:off x="2125233" y="3672340"/>
          <a:ext cx="1458970" cy="1458970"/>
        </a:xfrm>
        <a:prstGeom prst="ellipse">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CBD737E-2056-46EF-B24E-7B4C6EA79934}">
      <dsp:nvSpPr>
        <dsp:cNvPr id="0" name=""/>
        <dsp:cNvSpPr/>
      </dsp:nvSpPr>
      <dsp:spPr>
        <a:xfrm rot="10800000">
          <a:off x="2845261" y="438"/>
          <a:ext cx="9711842" cy="1596181"/>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3872" tIns="114300" rIns="213360" bIns="114300" numCol="1" spcCol="1270" anchor="ctr" anchorCtr="0">
          <a:noAutofit/>
        </a:bodyPr>
        <a:lstStyle/>
        <a:p>
          <a:pPr lvl="0" algn="ctr" defTabSz="1333500">
            <a:lnSpc>
              <a:spcPct val="90000"/>
            </a:lnSpc>
            <a:spcBef>
              <a:spcPct val="0"/>
            </a:spcBef>
            <a:spcAft>
              <a:spcPct val="35000"/>
            </a:spcAft>
          </a:pPr>
          <a:r>
            <a:rPr lang="ru-RU" sz="3000" b="1" kern="1200" dirty="0" smtClean="0">
              <a:solidFill>
                <a:schemeClr val="bg1"/>
              </a:solidFill>
              <a:latin typeface="Times New Roman" panose="02020603050405020304" pitchFamily="18" charset="0"/>
              <a:cs typeface="Times New Roman" panose="02020603050405020304" pitchFamily="18" charset="0"/>
            </a:rPr>
            <a:t>на ранних стадиях сочетать рентгенологическое и ультразвуковое исследование с магнитно-резонансной томографией</a:t>
          </a:r>
          <a:endParaRPr lang="ru-RU" sz="3000" b="1" kern="1200" dirty="0">
            <a:solidFill>
              <a:schemeClr val="bg1"/>
            </a:solidFill>
            <a:latin typeface="Times New Roman" panose="02020603050405020304" pitchFamily="18" charset="0"/>
            <a:cs typeface="Times New Roman" panose="02020603050405020304" pitchFamily="18" charset="0"/>
          </a:endParaRPr>
        </a:p>
      </dsp:txBody>
      <dsp:txXfrm rot="10800000">
        <a:off x="3244306" y="438"/>
        <a:ext cx="9312797" cy="1596181"/>
      </dsp:txXfrm>
    </dsp:sp>
    <dsp:sp modelId="{61675513-E8AD-4AF0-81E2-F107574575B4}">
      <dsp:nvSpPr>
        <dsp:cNvPr id="0" name=""/>
        <dsp:cNvSpPr/>
      </dsp:nvSpPr>
      <dsp:spPr>
        <a:xfrm>
          <a:off x="2047170" y="438"/>
          <a:ext cx="1596181" cy="1596181"/>
        </a:xfrm>
        <a:prstGeom prst="ellipse">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90D37110-51BA-41CB-B3D6-F01378553730}">
      <dsp:nvSpPr>
        <dsp:cNvPr id="0" name=""/>
        <dsp:cNvSpPr/>
      </dsp:nvSpPr>
      <dsp:spPr>
        <a:xfrm rot="10800000">
          <a:off x="2845261" y="1995665"/>
          <a:ext cx="9711842" cy="1596181"/>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03872" tIns="114300" rIns="213360" bIns="114300" numCol="1" spcCol="1270" anchor="ctr" anchorCtr="0">
          <a:noAutofit/>
        </a:bodyPr>
        <a:lstStyle/>
        <a:p>
          <a:pPr lvl="0" algn="ctr" defTabSz="1333500">
            <a:lnSpc>
              <a:spcPct val="90000"/>
            </a:lnSpc>
            <a:spcBef>
              <a:spcPct val="0"/>
            </a:spcBef>
            <a:spcAft>
              <a:spcPct val="35000"/>
            </a:spcAft>
          </a:pPr>
          <a:r>
            <a:rPr lang="ru-RU" sz="3000" b="1" kern="1200" dirty="0" smtClean="0">
              <a:solidFill>
                <a:schemeClr val="bg1"/>
              </a:solidFill>
              <a:latin typeface="Times New Roman" panose="02020603050405020304" pitchFamily="18" charset="0"/>
              <a:cs typeface="Times New Roman" panose="02020603050405020304" pitchFamily="18" charset="0"/>
            </a:rPr>
            <a:t>на поздних — с компьютерной томографией </a:t>
          </a:r>
          <a:endParaRPr lang="ru-RU" sz="3000" b="1" kern="1200" dirty="0">
            <a:solidFill>
              <a:schemeClr val="bg1"/>
            </a:solidFill>
            <a:latin typeface="Times New Roman" panose="02020603050405020304" pitchFamily="18" charset="0"/>
            <a:cs typeface="Times New Roman" panose="02020603050405020304" pitchFamily="18" charset="0"/>
          </a:endParaRPr>
        </a:p>
      </dsp:txBody>
      <dsp:txXfrm rot="10800000">
        <a:off x="3244306" y="1995665"/>
        <a:ext cx="9312797" cy="1596181"/>
      </dsp:txXfrm>
    </dsp:sp>
    <dsp:sp modelId="{F306F3EA-C30E-4C06-9E34-96D29DEB5E02}">
      <dsp:nvSpPr>
        <dsp:cNvPr id="0" name=""/>
        <dsp:cNvSpPr/>
      </dsp:nvSpPr>
      <dsp:spPr>
        <a:xfrm>
          <a:off x="2047170" y="1995665"/>
          <a:ext cx="1596181" cy="1596181"/>
        </a:xfrm>
        <a:prstGeom prst="ellipse">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835A71E-D2CA-4846-A616-89A69A54D164}">
      <dsp:nvSpPr>
        <dsp:cNvPr id="0" name=""/>
        <dsp:cNvSpPr/>
      </dsp:nvSpPr>
      <dsp:spPr>
        <a:xfrm rot="10800000">
          <a:off x="2691794" y="1850"/>
          <a:ext cx="9651034" cy="878352"/>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7329" tIns="95250" rIns="177800" bIns="95250" numCol="1" spcCol="1270" anchor="ctr" anchorCtr="0">
          <a:noAutofit/>
        </a:bodyPr>
        <a:lstStyle/>
        <a:p>
          <a:pPr lvl="0" algn="ctr" defTabSz="1111250">
            <a:lnSpc>
              <a:spcPct val="90000"/>
            </a:lnSpc>
            <a:spcBef>
              <a:spcPct val="0"/>
            </a:spcBef>
            <a:spcAft>
              <a:spcPct val="35000"/>
            </a:spcAft>
          </a:pPr>
          <a:r>
            <a:rPr lang="ru-RU" sz="2500" b="1" kern="1200" dirty="0" smtClean="0">
              <a:solidFill>
                <a:schemeClr val="bg1"/>
              </a:solidFill>
              <a:latin typeface="Times New Roman" panose="02020603050405020304" pitchFamily="18" charset="0"/>
              <a:cs typeface="Times New Roman" panose="02020603050405020304" pitchFamily="18" charset="0"/>
            </a:rPr>
            <a:t>Gage's признак, или V-образный дефект бедренной кости;</a:t>
          </a:r>
          <a:endParaRPr lang="ru-RU" sz="2500" b="1" kern="1200" dirty="0">
            <a:solidFill>
              <a:schemeClr val="bg1"/>
            </a:solidFill>
            <a:latin typeface="Times New Roman" panose="02020603050405020304" pitchFamily="18" charset="0"/>
            <a:cs typeface="Times New Roman" panose="02020603050405020304" pitchFamily="18" charset="0"/>
          </a:endParaRPr>
        </a:p>
      </dsp:txBody>
      <dsp:txXfrm rot="10800000">
        <a:off x="2911382" y="1850"/>
        <a:ext cx="9431446" cy="878352"/>
      </dsp:txXfrm>
    </dsp:sp>
    <dsp:sp modelId="{4478A6F8-142A-4832-83CC-924927CA678F}">
      <dsp:nvSpPr>
        <dsp:cNvPr id="0" name=""/>
        <dsp:cNvSpPr/>
      </dsp:nvSpPr>
      <dsp:spPr>
        <a:xfrm>
          <a:off x="2211311" y="3062"/>
          <a:ext cx="878352" cy="878352"/>
        </a:xfrm>
        <a:prstGeom prst="ellipse">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B4FDDCE-C55E-40EA-A3CB-87608A9D7379}">
      <dsp:nvSpPr>
        <dsp:cNvPr id="0" name=""/>
        <dsp:cNvSpPr/>
      </dsp:nvSpPr>
      <dsp:spPr>
        <a:xfrm rot="10800000">
          <a:off x="2650487" y="1123849"/>
          <a:ext cx="9651034" cy="878352"/>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7329" tIns="95250" rIns="177800" bIns="95250" numCol="1" spcCol="1270" anchor="ctr" anchorCtr="0">
          <a:noAutofit/>
        </a:bodyPr>
        <a:lstStyle/>
        <a:p>
          <a:pPr lvl="0" algn="ctr" defTabSz="1111250">
            <a:lnSpc>
              <a:spcPct val="90000"/>
            </a:lnSpc>
            <a:spcBef>
              <a:spcPct val="0"/>
            </a:spcBef>
            <a:spcAft>
              <a:spcPct val="35000"/>
            </a:spcAft>
          </a:pPr>
          <a:r>
            <a:rPr lang="ru-RU" sz="2500" b="1" kern="1200" dirty="0" smtClean="0">
              <a:solidFill>
                <a:schemeClr val="bg1"/>
              </a:solidFill>
              <a:latin typeface="Times New Roman" panose="02020603050405020304" pitchFamily="18" charset="0"/>
              <a:cs typeface="Times New Roman" panose="02020603050405020304" pitchFamily="18" charset="0"/>
            </a:rPr>
            <a:t>Кальцификация латеральной части эпифиза;</a:t>
          </a:r>
          <a:endParaRPr lang="ru-RU" sz="2500" b="1" kern="1200" dirty="0">
            <a:solidFill>
              <a:schemeClr val="bg1"/>
            </a:solidFill>
            <a:latin typeface="Times New Roman" panose="02020603050405020304" pitchFamily="18" charset="0"/>
            <a:cs typeface="Times New Roman" panose="02020603050405020304" pitchFamily="18" charset="0"/>
          </a:endParaRPr>
        </a:p>
      </dsp:txBody>
      <dsp:txXfrm rot="10800000">
        <a:off x="2870075" y="1123849"/>
        <a:ext cx="9431446" cy="878352"/>
      </dsp:txXfrm>
    </dsp:sp>
    <dsp:sp modelId="{FFA43889-9980-4C46-91C1-371909272079}">
      <dsp:nvSpPr>
        <dsp:cNvPr id="0" name=""/>
        <dsp:cNvSpPr/>
      </dsp:nvSpPr>
      <dsp:spPr>
        <a:xfrm>
          <a:off x="2211311" y="1123849"/>
          <a:ext cx="878352" cy="878352"/>
        </a:xfrm>
        <a:prstGeom prst="ellipse">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A0622DEB-A1A2-4190-B6AB-9BE221B56FFE}">
      <dsp:nvSpPr>
        <dsp:cNvPr id="0" name=""/>
        <dsp:cNvSpPr/>
      </dsp:nvSpPr>
      <dsp:spPr>
        <a:xfrm rot="10800000">
          <a:off x="2650487" y="2244636"/>
          <a:ext cx="9651034" cy="878352"/>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7329" tIns="95250" rIns="177800" bIns="95250" numCol="1" spcCol="1270" anchor="ctr" anchorCtr="0">
          <a:noAutofit/>
        </a:bodyPr>
        <a:lstStyle/>
        <a:p>
          <a:pPr lvl="0" algn="ctr" defTabSz="1111250">
            <a:lnSpc>
              <a:spcPct val="90000"/>
            </a:lnSpc>
            <a:spcBef>
              <a:spcPct val="0"/>
            </a:spcBef>
            <a:spcAft>
              <a:spcPct val="35000"/>
            </a:spcAft>
          </a:pPr>
          <a:r>
            <a:rPr lang="ru-RU" sz="2500" b="1" kern="1200" dirty="0" smtClean="0">
              <a:solidFill>
                <a:schemeClr val="bg1"/>
              </a:solidFill>
              <a:latin typeface="Times New Roman" panose="02020603050405020304" pitchFamily="18" charset="0"/>
              <a:cs typeface="Times New Roman" panose="02020603050405020304" pitchFamily="18" charset="0"/>
            </a:rPr>
            <a:t>Латеральный подвывих в бедренном суставе;</a:t>
          </a:r>
          <a:endParaRPr lang="ru-RU" sz="2500" b="1" kern="1200" dirty="0">
            <a:solidFill>
              <a:schemeClr val="bg1"/>
            </a:solidFill>
            <a:latin typeface="Times New Roman" panose="02020603050405020304" pitchFamily="18" charset="0"/>
            <a:cs typeface="Times New Roman" panose="02020603050405020304" pitchFamily="18" charset="0"/>
          </a:endParaRPr>
        </a:p>
      </dsp:txBody>
      <dsp:txXfrm rot="10800000">
        <a:off x="2870075" y="2244636"/>
        <a:ext cx="9431446" cy="878352"/>
      </dsp:txXfrm>
    </dsp:sp>
    <dsp:sp modelId="{B590ED46-7826-4716-AE68-5D6517181BD3}">
      <dsp:nvSpPr>
        <dsp:cNvPr id="0" name=""/>
        <dsp:cNvSpPr/>
      </dsp:nvSpPr>
      <dsp:spPr>
        <a:xfrm>
          <a:off x="2211311" y="2244636"/>
          <a:ext cx="878352" cy="878352"/>
        </a:xfrm>
        <a:prstGeom prst="ellipse">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3A88BFA-2283-4D7B-B3C3-62559156C5AA}">
      <dsp:nvSpPr>
        <dsp:cNvPr id="0" name=""/>
        <dsp:cNvSpPr/>
      </dsp:nvSpPr>
      <dsp:spPr>
        <a:xfrm rot="10800000">
          <a:off x="2650487" y="3365422"/>
          <a:ext cx="9651034" cy="878352"/>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7329" tIns="95250" rIns="177800" bIns="95250" numCol="1" spcCol="1270" anchor="ctr" anchorCtr="0">
          <a:noAutofit/>
        </a:bodyPr>
        <a:lstStyle/>
        <a:p>
          <a:pPr lvl="0" algn="ctr" defTabSz="1111250">
            <a:lnSpc>
              <a:spcPct val="90000"/>
            </a:lnSpc>
            <a:spcBef>
              <a:spcPct val="0"/>
            </a:spcBef>
            <a:spcAft>
              <a:spcPct val="35000"/>
            </a:spcAft>
          </a:pPr>
          <a:r>
            <a:rPr lang="ru-RU" sz="2500" b="1" kern="1200" dirty="0" smtClean="0">
              <a:solidFill>
                <a:schemeClr val="bg1"/>
              </a:solidFill>
              <a:latin typeface="Times New Roman" panose="02020603050405020304" pitchFamily="18" charset="0"/>
              <a:cs typeface="Times New Roman" panose="02020603050405020304" pitchFamily="18" charset="0"/>
            </a:rPr>
            <a:t>Горизонтальное положение ростковой пластинки головки бедра;</a:t>
          </a:r>
          <a:endParaRPr lang="ru-RU" sz="2500" b="1" kern="1200" dirty="0">
            <a:solidFill>
              <a:schemeClr val="bg1"/>
            </a:solidFill>
            <a:latin typeface="Times New Roman" panose="02020603050405020304" pitchFamily="18" charset="0"/>
            <a:cs typeface="Times New Roman" panose="02020603050405020304" pitchFamily="18" charset="0"/>
          </a:endParaRPr>
        </a:p>
      </dsp:txBody>
      <dsp:txXfrm rot="10800000">
        <a:off x="2870075" y="3365422"/>
        <a:ext cx="9431446" cy="878352"/>
      </dsp:txXfrm>
    </dsp:sp>
    <dsp:sp modelId="{25865601-378D-41B0-8E2B-ACA674D84262}">
      <dsp:nvSpPr>
        <dsp:cNvPr id="0" name=""/>
        <dsp:cNvSpPr/>
      </dsp:nvSpPr>
      <dsp:spPr>
        <a:xfrm>
          <a:off x="2211311" y="3365422"/>
          <a:ext cx="878352" cy="878352"/>
        </a:xfrm>
        <a:prstGeom prst="ellipse">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C0E8C381-FCEE-4BD3-9738-0F403B436CB6}">
      <dsp:nvSpPr>
        <dsp:cNvPr id="0" name=""/>
        <dsp:cNvSpPr/>
      </dsp:nvSpPr>
      <dsp:spPr>
        <a:xfrm rot="10800000">
          <a:off x="2650487" y="4486209"/>
          <a:ext cx="9651034" cy="878352"/>
        </a:xfrm>
        <a:prstGeom prst="homePlate">
          <a:avLst/>
        </a:prstGeom>
        <a:solidFill>
          <a:schemeClr val="accent1">
            <a:hueOff val="0"/>
            <a:satOff val="0"/>
            <a:lumOff val="0"/>
            <a:alphaOff val="0"/>
          </a:schemeClr>
        </a:solid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387329" tIns="95250" rIns="177800" bIns="95250" numCol="1" spcCol="1270" anchor="ctr" anchorCtr="0">
          <a:noAutofit/>
        </a:bodyPr>
        <a:lstStyle/>
        <a:p>
          <a:pPr lvl="0" algn="ctr" defTabSz="1111250">
            <a:lnSpc>
              <a:spcPct val="90000"/>
            </a:lnSpc>
            <a:spcBef>
              <a:spcPct val="0"/>
            </a:spcBef>
            <a:spcAft>
              <a:spcPct val="35000"/>
            </a:spcAft>
          </a:pPr>
          <a:r>
            <a:rPr lang="ru-RU" sz="2500" b="1" kern="1200" dirty="0" smtClean="0">
              <a:solidFill>
                <a:schemeClr val="bg1"/>
              </a:solidFill>
              <a:latin typeface="Times New Roman" panose="02020603050405020304" pitchFamily="18" charset="0"/>
              <a:cs typeface="Times New Roman" panose="02020603050405020304" pitchFamily="18" charset="0"/>
            </a:rPr>
            <a:t>Кисты в </a:t>
          </a:r>
          <a:r>
            <a:rPr lang="ru-RU" sz="2500" b="1" kern="1200" dirty="0" err="1" smtClean="0">
              <a:solidFill>
                <a:schemeClr val="bg1"/>
              </a:solidFill>
              <a:latin typeface="Times New Roman" panose="02020603050405020304" pitchFamily="18" charset="0"/>
              <a:cs typeface="Times New Roman" panose="02020603050405020304" pitchFamily="18" charset="0"/>
            </a:rPr>
            <a:t>метафизе</a:t>
          </a:r>
          <a:r>
            <a:rPr lang="ru-RU" sz="2500" b="1" kern="1200" dirty="0" smtClean="0">
              <a:solidFill>
                <a:schemeClr val="bg1"/>
              </a:solidFill>
              <a:latin typeface="Times New Roman" panose="02020603050405020304" pitchFamily="18" charset="0"/>
              <a:cs typeface="Times New Roman" panose="02020603050405020304" pitchFamily="18" charset="0"/>
            </a:rPr>
            <a:t> проксимального отдела бедренной кости.</a:t>
          </a:r>
          <a:endParaRPr lang="ru-RU" sz="2500" b="1" kern="1200" dirty="0">
            <a:solidFill>
              <a:schemeClr val="bg1"/>
            </a:solidFill>
            <a:latin typeface="Times New Roman" panose="02020603050405020304" pitchFamily="18" charset="0"/>
            <a:cs typeface="Times New Roman" panose="02020603050405020304" pitchFamily="18" charset="0"/>
          </a:endParaRPr>
        </a:p>
      </dsp:txBody>
      <dsp:txXfrm rot="10800000">
        <a:off x="2870075" y="4486209"/>
        <a:ext cx="9431446" cy="878352"/>
      </dsp:txXfrm>
    </dsp:sp>
    <dsp:sp modelId="{6C78FCF8-38B0-48BB-8272-DDA14BADB367}">
      <dsp:nvSpPr>
        <dsp:cNvPr id="0" name=""/>
        <dsp:cNvSpPr/>
      </dsp:nvSpPr>
      <dsp:spPr>
        <a:xfrm>
          <a:off x="2211311" y="4486209"/>
          <a:ext cx="878352" cy="878352"/>
        </a:xfrm>
        <a:prstGeom prst="ellipse">
          <a:avLst/>
        </a:prstGeom>
        <a:blipFill rotWithShape="1">
          <a:blip xmlns:r="http://schemas.openxmlformats.org/officeDocument/2006/relationships" r:embed="rId1"/>
          <a:stretch>
            <a:fillRect/>
          </a:stretch>
        </a:blipFill>
        <a:ln w="19050"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05/8/layout/vList3">
  <dgm:title val=""/>
  <dgm:desc val=""/>
  <dgm:catLst>
    <dgm:cat type="list" pri="14000"/>
    <dgm:cat type="convert" pri="3000"/>
    <dgm:cat type="picture" pri="27000"/>
    <dgm:cat type="pictureconvert" pri="27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Flow">
    <dgm:varLst>
      <dgm:dir/>
      <dgm:resizeHandles val="exact"/>
    </dgm:varLst>
    <dgm:alg type="lin">
      <dgm:param type="linDir" val="fromT"/>
      <dgm:param type="vertAlign" val="mid"/>
      <dgm:param type="horzAlign" val="ctr"/>
    </dgm:alg>
    <dgm:shape xmlns:r="http://schemas.openxmlformats.org/officeDocument/2006/relationships" r:blip="">
      <dgm:adjLst/>
    </dgm:shape>
    <dgm:presOf/>
    <dgm:constrLst>
      <dgm:constr type="w" for="ch" forName="composite" refType="w"/>
      <dgm:constr type="h" for="ch" forName="composite" refType="h"/>
      <dgm:constr type="h" for="ch" forName="spacing" refType="h" refFor="ch" refForName="composite" fact="0.25"/>
      <dgm:constr type="h" for="ch" forName="spacing" refType="w" op="lte" fact="0.1"/>
      <dgm:constr type="primFontSz" for="des" ptType="node"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w" for="ch" forName="imgShp" refType="w" fact="0.335"/>
              <dgm:constr type="h" for="ch" forName="imgShp" refType="w" refFor="ch" refForName="imgShp" op="equ"/>
              <dgm:constr type="h" for="ch" forName="imgShp" refType="h" op="lte"/>
              <dgm:constr type="ctrY" for="ch" forName="imgShp" refType="h" fact="0.5"/>
              <dgm:constr type="l" for="ch" forName="imgShp"/>
              <dgm:constr type="w" for="ch" forName="txShp" refType="w" op="equ" fact="0.665"/>
              <dgm:constr type="h" for="ch" forName="txShp" refType="h" refFor="ch" refForName="imgShp" op="equ"/>
              <dgm:constr type="ctrY" for="ch" forName="txShp" refType="h" fact="0.5"/>
              <dgm:constr type="l" for="ch" forName="txShp" refType="w" refFor="ch" refForName="imgShp" fact="0.5"/>
              <dgm:constr type="lMarg" for="ch" forName="txShp" refType="w" refFor="ch" refForName="imgShp" fact="1.25"/>
            </dgm:constrLst>
          </dgm:if>
          <dgm:else name="Name3">
            <dgm:constrLst>
              <dgm:constr type="w" for="ch" forName="imgShp" refType="w" fact="0.335"/>
              <dgm:constr type="h" for="ch" forName="imgShp" refType="w" refFor="ch" refForName="imgShp" op="equ"/>
              <dgm:constr type="h" for="ch" forName="imgShp" refType="h" op="lte"/>
              <dgm:constr type="ctrY" for="ch" forName="imgShp" refType="h" fact="0.5"/>
              <dgm:constr type="r" for="ch" forName="imgShp" refType="w"/>
              <dgm:constr type="w" for="ch" forName="txShp" refType="w" op="equ" fact="0.665"/>
              <dgm:constr type="h" for="ch" forName="txShp" refType="h" refFor="ch" refForName="imgShp" op="equ"/>
              <dgm:constr type="ctrY" for="ch" forName="txShp" refType="h" fact="0.5"/>
              <dgm:constr type="r" for="ch" forName="txShp" refType="ctrX" refFor="ch" refForName="imgShp"/>
              <dgm:constr type="rMarg" for="ch" forName="txShp" refType="w" refFor="ch" refForName="imgShp" fact="1.25"/>
            </dgm:constrLst>
          </dgm:else>
        </dgm:choose>
        <dgm:ruleLst/>
        <dgm:layoutNode name="imgShp" styleLbl="fgImgPlace1">
          <dgm:alg type="sp"/>
          <dgm:shape xmlns:r="http://schemas.openxmlformats.org/officeDocument/2006/relationships" type="ellipse" r:blip="" blipPhldr="1">
            <dgm:adjLst/>
          </dgm:shape>
          <dgm:presOf/>
          <dgm:constrLst/>
          <dgm:ruleLst/>
        </dgm:layoutNode>
        <dgm:layoutNode name="txShp">
          <dgm:varLst>
            <dgm:bulletEnabled val="1"/>
          </dgm:varLst>
          <dgm:alg type="tx"/>
          <dgm:choose name="Name4">
            <dgm:if name="Name5" func="var" arg="dir" op="equ" val="norm">
              <dgm:shape xmlns:r="http://schemas.openxmlformats.org/officeDocument/2006/relationships" rot="180" type="homePlate" r:blip="" zOrderOff="-1">
                <dgm:adjLst/>
              </dgm:shape>
            </dgm:if>
            <dgm:else name="Name6">
              <dgm:shape xmlns:r="http://schemas.openxmlformats.org/officeDocument/2006/relationships" type="homePlate" r:blip="" zOrderOff="-1">
                <dgm:adjLst/>
              </dgm:shape>
            </dgm:else>
          </dgm:choose>
          <dgm:presOf axis="desOrSelf" ptType="node"/>
          <dgm:constrLst>
            <dgm:constr type="tMarg" refType="primFontSz" fact="0.3"/>
            <dgm:constr type="bMarg" refType="primFontSz" fact="0.3"/>
          </dgm:constrLst>
          <dgm:ruleLst>
            <dgm:rule type="primFontSz" val="5" fact="NaN" max="NaN"/>
          </dgm:ruleLst>
        </dgm:layoutNode>
      </dgm:layoutNode>
      <dgm:forEach name="Name7" axis="followSib" ptType="sibTrans" cnt="1">
        <dgm:layoutNode name="spacing">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ru-RU" smtClean="0"/>
              <a:t>Образец заголовка</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accent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p:txBody>
          <a:bodyPr/>
          <a:lstStyle/>
          <a:p>
            <a:fld id="{4AAD347D-5ACD-4C99-B74B-A9C85AD731AF}" type="datetimeFigureOut">
              <a:rPr lang="en-US" dirty="0"/>
              <a:t>11/27/2022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t>11/27/2022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ru-RU" smtClean="0"/>
              <a:t>Образец заголовка</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11/27/2022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ru-RU" smtClean="0"/>
              <a:t>Образец заголовка</a:t>
            </a:r>
            <a:endParaRPr lang="en-US" dirty="0"/>
          </a:p>
        </p:txBody>
      </p:sp>
      <p:sp>
        <p:nvSpPr>
          <p:cNvPr id="14" name="Text Placeholder 3"/>
          <p:cNvSpPr>
            <a:spLocks noGrp="1"/>
          </p:cNvSpPr>
          <p:nvPr>
            <p:ph type="body" sz="half" idx="13"/>
          </p:nvPr>
        </p:nvSpPr>
        <p:spPr>
          <a:xfrm>
            <a:off x="1930400" y="3771174"/>
            <a:ext cx="7279649" cy="342174"/>
          </a:xfrm>
        </p:spPr>
        <p:txBody>
          <a:bodyPr anchor="t">
            <a:normAutofit/>
          </a:bodyPr>
          <a:lstStyle>
            <a:lvl1pPr marL="0" indent="0">
              <a:buNone/>
              <a:defRPr lang="en-US" sz="1400" b="0" i="0" kern="1200" cap="small" dirty="0">
                <a:solidFill>
                  <a:schemeClr val="accent1"/>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11/27/2022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
        <p:nvSpPr>
          <p:cNvPr id="9" name="TextBox 8"/>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
        <p:nvSpPr>
          <p:cNvPr id="13" name="TextBox 12"/>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accent1"/>
                </a:solidFill>
                <a:latin typeface="Arial"/>
                <a:ea typeface="+mj-ea"/>
                <a:cs typeface="+mj-cs"/>
              </a:defRPr>
            </a:lvl1pPr>
          </a:lstStyle>
          <a:p>
            <a:pPr lvl="0"/>
            <a:r>
              <a:rPr lang="en-US" dirty="0"/>
              <a:t>”</a:t>
            </a: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11/27/2022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Три колонк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11/27/2022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Столбец с тремя рисунками">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ru-RU" smtClean="0"/>
              <a:t>Образец заголовка</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cxnSp>
        <p:nvCxnSpPr>
          <p:cNvPr id="17" name="Straight Connector 16"/>
          <p:cNvCxnSpPr/>
          <p:nvPr/>
        </p:nvCxnSpPr>
        <p:spPr>
          <a:xfrm>
            <a:off x="3726142" y="2133600"/>
            <a:ext cx="0" cy="3962400"/>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accent1">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4509A250-FF31-4206-8172-F9D3106AACB1}" type="datetimeFigureOut">
              <a:rPr lang="en-US" dirty="0"/>
              <a:t>11/27/2022</a:t>
            </a:fld>
            <a:endParaRPr lang="en-US" dirty="0"/>
          </a:p>
        </p:txBody>
      </p:sp>
      <p:sp>
        <p:nvSpPr>
          <p:cNvPr id="4"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nchorCtr="0"/>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4509A250-FF31-4206-8172-F9D3106AACB1}" type="datetimeFigureOut">
              <a:rPr lang="en-US" dirty="0"/>
              <a:t>11/27/2022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accent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4509A250-FF31-4206-8172-F9D3106AACB1}" type="datetimeFigureOut">
              <a:rPr lang="en-US" dirty="0"/>
              <a:t>11/27/2022</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4509A250-FF31-4206-8172-F9D3106AACB1}" type="datetimeFigureOut">
              <a:rPr lang="en-US" dirty="0"/>
              <a:t>11/27/2022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4509A250-FF31-4206-8172-F9D3106AACB1}" type="datetimeFigureOut">
              <a:rPr lang="en-US" dirty="0"/>
              <a:t>11/27/2022</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7" name="Date Placeholder 2"/>
          <p:cNvSpPr>
            <a:spLocks noGrp="1"/>
          </p:cNvSpPr>
          <p:nvPr>
            <p:ph type="dt" sz="half" idx="10"/>
          </p:nvPr>
        </p:nvSpPr>
        <p:spPr/>
        <p:txBody>
          <a:bodyPr/>
          <a:lstStyle/>
          <a:p>
            <a:fld id="{4509A250-FF31-4206-8172-F9D3106AACB1}" type="datetimeFigureOut">
              <a:rPr lang="en-US" dirty="0"/>
              <a:t>11/27/2022</a:t>
            </a:fld>
            <a:endParaRPr lang="en-US" dirty="0"/>
          </a:p>
        </p:txBody>
      </p:sp>
      <p:sp>
        <p:nvSpPr>
          <p:cNvPr id="5" name="Footer Placeholder 3"/>
          <p:cNvSpPr>
            <a:spLocks noGrp="1"/>
          </p:cNvSpPr>
          <p:nvPr>
            <p:ph type="ftr" sz="quarter" idx="11"/>
          </p:nvPr>
        </p:nvSpPr>
        <p:spPr/>
        <p:txBody>
          <a:bodyPr/>
          <a:lstStyle/>
          <a:p>
            <a:endParaRPr lang="en-US" dirty="0"/>
          </a:p>
        </p:txBody>
      </p:sp>
      <p:sp>
        <p:nvSpPr>
          <p:cNvPr id="6" name="Slide Number Placeholder 4"/>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4509A250-FF31-4206-8172-F9D3106AACB1}" type="datetimeFigureOut">
              <a:rPr lang="en-US" dirty="0"/>
              <a:t>11/27/2022</a:t>
            </a:fld>
            <a:endParaRPr lang="en-US" dirty="0"/>
          </a:p>
        </p:txBody>
      </p:sp>
      <p:sp>
        <p:nvSpPr>
          <p:cNvPr id="5" name="Footer Placeholder 2"/>
          <p:cNvSpPr>
            <a:spLocks noGrp="1"/>
          </p:cNvSpPr>
          <p:nvPr>
            <p:ph type="ftr" sz="quarter" idx="11"/>
          </p:nvPr>
        </p:nvSpPr>
        <p:spPr/>
        <p:txBody>
          <a:bodyPr/>
          <a:lstStyle/>
          <a:p>
            <a:endParaRPr lang="en-US" dirty="0"/>
          </a:p>
        </p:txBody>
      </p:sp>
      <p:sp>
        <p:nvSpPr>
          <p:cNvPr id="6" name="Slide Number Placeholder 3"/>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3401064" cy="1447800"/>
          </a:xfrm>
        </p:spPr>
        <p:txBody>
          <a:bodyPr anchor="b"/>
          <a:lstStyle>
            <a:lvl1pPr algn="l">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154954"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7" name="Date Placeholder 4"/>
          <p:cNvSpPr>
            <a:spLocks noGrp="1"/>
          </p:cNvSpPr>
          <p:nvPr>
            <p:ph type="dt" sz="half" idx="10"/>
          </p:nvPr>
        </p:nvSpPr>
        <p:spPr/>
        <p:txBody>
          <a:bodyPr/>
          <a:lstStyle/>
          <a:p>
            <a:fld id="{4509A250-FF31-4206-8172-F9D3106AACB1}" type="datetimeFigureOut">
              <a:rPr lang="en-US" dirty="0"/>
              <a:t>11/27/2022</a:t>
            </a:fld>
            <a:endParaRPr lang="en-US" dirty="0"/>
          </a:p>
        </p:txBody>
      </p:sp>
      <p:sp>
        <p:nvSpPr>
          <p:cNvPr id="5" name="Footer Placeholder 5"/>
          <p:cNvSpPr>
            <a:spLocks noGrp="1"/>
          </p:cNvSpPr>
          <p:nvPr>
            <p:ph type="ftr" sz="quarter" idx="11"/>
          </p:nvPr>
        </p:nvSpPr>
        <p:spPr/>
        <p:txBody>
          <a:bodyPr/>
          <a:lstStyle/>
          <a:p>
            <a:endParaRPr lang="en-US" dirty="0"/>
          </a:p>
        </p:txBody>
      </p:sp>
      <p:sp>
        <p:nvSpPr>
          <p:cNvPr id="6"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4509A250-FF31-4206-8172-F9D3106AACB1}" type="datetimeFigureOut">
              <a:rPr lang="en-US" dirty="0"/>
              <a:t>11/27/2022</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02111984F565}" type="slidenum">
              <a:rPr lang="en-US" dirty="0"/>
              <a:t>‹#›</a:t>
            </a:fld>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40000"/>
                  <a:lumOff val="60000"/>
                  <a:alpha val="7000"/>
                </a:schemeClr>
              </a:gs>
              <a:gs pos="69000">
                <a:schemeClr val="bg2">
                  <a:lumMod val="40000"/>
                  <a:lumOff val="60000"/>
                  <a:alpha val="0"/>
                </a:schemeClr>
              </a:gs>
              <a:gs pos="36000">
                <a:schemeClr val="bg2">
                  <a:lumMod val="40000"/>
                  <a:lumOff val="6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9012"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ru-RU" smtClean="0"/>
              <a:t>Образец заголовка</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4509A250-FF31-4206-8172-F9D3106AACB1}" type="datetimeFigureOut">
              <a:rPr lang="en-US" dirty="0"/>
              <a:t>11/27/2022</a:t>
            </a:fld>
            <a:endParaRPr lang="en-US" dirty="0"/>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dirty="0"/>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D57F1E4F-1CFF-5643-939E-02111984F565}" type="slidenum">
              <a:rPr lang="en-US" dirty="0"/>
              <a:t>‹#›</a:t>
            </a:fld>
            <a:endParaRPr lang="en-US" dirty="0"/>
          </a:p>
        </p:txBody>
      </p:sp>
    </p:spTree>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68" r:id="rId9"/>
    <p:sldLayoutId id="2147483667" r:id="rId10"/>
    <p:sldLayoutId id="2147483661" r:id="rId11"/>
    <p:sldLayoutId id="2147483664" r:id="rId12"/>
    <p:sldLayoutId id="2147483662" r:id="rId13"/>
    <p:sldLayoutId id="2147483669" r:id="rId14"/>
    <p:sldLayoutId id="2147483670" r:id="rId15"/>
    <p:sldLayoutId id="2147483658" r:id="rId16"/>
    <p:sldLayoutId id="2147483659" r:id="rId17"/>
  </p:sldLayoutIdLst>
  <p:hf sldNum="0" hdr="0" ftr="0" dt="0"/>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accent1"/>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accent1"/>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5pPr>
      <a:lvl6pPr marL="25146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accent1"/>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microsoft.com/office/2007/relationships/hdphoto" Target="../media/hdphoto4.wdp"/><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microsoft.com/office/2007/relationships/hdphoto" Target="../media/hdphoto5.wdp"/><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microsoft.com/office/2007/relationships/hdphoto" Target="../media/hdphoto6.wdp"/><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2.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2.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microsoft.com/office/2007/relationships/hdphoto" Target="../media/hdphoto3.wdp"/><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Заголовок 3"/>
          <p:cNvSpPr txBox="1">
            <a:spLocks/>
          </p:cNvSpPr>
          <p:nvPr/>
        </p:nvSpPr>
        <p:spPr>
          <a:xfrm>
            <a:off x="2416630" y="122523"/>
            <a:ext cx="7537268" cy="1254702"/>
          </a:xfrm>
          <a:prstGeom prst="rect">
            <a:avLst/>
          </a:prstGeom>
          <a:noFill/>
          <a:ln>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txBody>
          <a:bodyPr vert="horz" wrap="square" lIns="91440" tIns="45720" rIns="91440" bIns="45720" rtlCol="0" anchor="t">
            <a:spAutoFit/>
          </a:bodyPr>
          <a:lstStyle>
            <a:lvl1pPr marL="0" indent="0" algn="l" defTabSz="457200" rtl="0" eaLnBrk="1" latinLnBrk="0" hangingPunct="1">
              <a:spcBef>
                <a:spcPts val="1000"/>
              </a:spcBef>
              <a:spcAft>
                <a:spcPts val="0"/>
              </a:spcAft>
              <a:buClr>
                <a:schemeClr val="accent1"/>
              </a:buClr>
              <a:buSzPct val="80000"/>
              <a:buFont typeface="Wingdings 3" charset="2"/>
              <a:buNone/>
              <a:defRPr sz="2000" b="0" i="0" kern="1200" cap="all">
                <a:solidFill>
                  <a:schemeClr val="accent1"/>
                </a:solidFill>
                <a:latin typeface="+mj-lt"/>
                <a:ea typeface="+mj-ea"/>
                <a:cs typeface="+mj-cs"/>
              </a:defRPr>
            </a:lvl1pPr>
            <a:lvl2pPr marL="457200" indent="0" algn="ctr" defTabSz="457200" rtl="0" eaLnBrk="1" latinLnBrk="0" hangingPunct="1">
              <a:spcBef>
                <a:spcPts val="1000"/>
              </a:spcBef>
              <a:spcAft>
                <a:spcPts val="0"/>
              </a:spcAft>
              <a:buClr>
                <a:schemeClr val="accent1"/>
              </a:buClr>
              <a:buSzPct val="80000"/>
              <a:buFont typeface="Wingdings 3" charset="2"/>
              <a:buNone/>
              <a:defRPr sz="1800" b="0" i="0" kern="1200">
                <a:solidFill>
                  <a:schemeClr val="tx1">
                    <a:tint val="75000"/>
                  </a:schemeClr>
                </a:solidFill>
                <a:latin typeface="+mj-lt"/>
                <a:ea typeface="+mj-ea"/>
                <a:cs typeface="+mj-cs"/>
              </a:defRPr>
            </a:lvl2pPr>
            <a:lvl3pPr marL="914400" indent="0" algn="ctr" defTabSz="457200" rtl="0" eaLnBrk="1" latinLnBrk="0" hangingPunct="1">
              <a:spcBef>
                <a:spcPts val="1000"/>
              </a:spcBef>
              <a:spcAft>
                <a:spcPts val="0"/>
              </a:spcAft>
              <a:buClr>
                <a:schemeClr val="accent1"/>
              </a:buClr>
              <a:buSzPct val="80000"/>
              <a:buFont typeface="Wingdings 3" charset="2"/>
              <a:buNone/>
              <a:defRPr sz="1600" b="0" i="0" kern="1200">
                <a:solidFill>
                  <a:schemeClr val="tx1">
                    <a:tint val="75000"/>
                  </a:schemeClr>
                </a:solidFill>
                <a:latin typeface="+mj-lt"/>
                <a:ea typeface="+mj-ea"/>
                <a:cs typeface="+mj-cs"/>
              </a:defRPr>
            </a:lvl3pPr>
            <a:lvl4pPr marL="1371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4pPr>
            <a:lvl5pPr marL="18288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5pPr>
            <a:lvl6pPr marL="22860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6pPr>
            <a:lvl7pPr marL="27432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7pPr>
            <a:lvl8pPr marL="32004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8pPr>
            <a:lvl9pPr marL="3657600" indent="0" algn="ctr" defTabSz="457200" rtl="0" eaLnBrk="1" latinLnBrk="0" hangingPunct="1">
              <a:spcBef>
                <a:spcPts val="1000"/>
              </a:spcBef>
              <a:spcAft>
                <a:spcPts val="0"/>
              </a:spcAft>
              <a:buClr>
                <a:schemeClr val="accent1"/>
              </a:buClr>
              <a:buSzPct val="80000"/>
              <a:buFont typeface="Wingdings 3" charset="2"/>
              <a:buNone/>
              <a:defRPr sz="1400" b="0" i="0" kern="1200">
                <a:solidFill>
                  <a:schemeClr val="tx1">
                    <a:tint val="75000"/>
                  </a:schemeClr>
                </a:solidFill>
                <a:latin typeface="+mj-lt"/>
                <a:ea typeface="+mj-ea"/>
                <a:cs typeface="+mj-cs"/>
              </a:defRPr>
            </a:lvl9pPr>
          </a:lstStyle>
          <a:p>
            <a:pPr algn="ctr"/>
            <a:r>
              <a:rPr lang="ru-RU" sz="2800" dirty="0" smtClean="0">
                <a:solidFill>
                  <a:schemeClr val="tx1"/>
                </a:solidFill>
                <a:latin typeface="Times New Roman" panose="02020603050405020304" pitchFamily="18" charset="0"/>
              </a:rPr>
              <a:t>КРАСГМУ </a:t>
            </a:r>
          </a:p>
          <a:p>
            <a:pPr algn="ctr"/>
            <a:r>
              <a:rPr lang="ru-RU" sz="2800" dirty="0" smtClean="0">
                <a:solidFill>
                  <a:schemeClr val="tx1"/>
                </a:solidFill>
                <a:latin typeface="Times New Roman" panose="02020603050405020304" pitchFamily="18" charset="0"/>
              </a:rPr>
              <a:t>им. Проф. </a:t>
            </a:r>
            <a:r>
              <a:rPr lang="ru-RU" sz="2800" dirty="0" err="1" smtClean="0">
                <a:solidFill>
                  <a:schemeClr val="tx1"/>
                </a:solidFill>
                <a:latin typeface="Times New Roman" panose="02020603050405020304" pitchFamily="18" charset="0"/>
              </a:rPr>
              <a:t>В.Ф.Войно-Ясенецкого</a:t>
            </a:r>
            <a:endParaRPr lang="ru-RU" sz="2800" dirty="0">
              <a:solidFill>
                <a:schemeClr val="tx1"/>
              </a:solidFill>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593001" y="122523"/>
            <a:ext cx="1254702" cy="1254702"/>
          </a:xfrm>
          <a:prstGeom prst="rect">
            <a:avLst/>
          </a:prstGeom>
          <a:ln>
            <a:solidFill>
              <a:schemeClr val="tx1"/>
            </a:solidFill>
          </a:ln>
          <a:effectLst>
            <a:glow rad="101600">
              <a:schemeClr val="bg2">
                <a:lumMod val="90000"/>
                <a:lumOff val="10000"/>
                <a:alpha val="60000"/>
              </a:schemeClr>
            </a:glow>
            <a:softEdge rad="112500"/>
          </a:effectLst>
        </p:spPr>
      </p:pic>
      <p:sp>
        <p:nvSpPr>
          <p:cNvPr id="6" name="Подзаголовок 2"/>
          <p:cNvSpPr txBox="1">
            <a:spLocks/>
          </p:cNvSpPr>
          <p:nvPr/>
        </p:nvSpPr>
        <p:spPr>
          <a:xfrm>
            <a:off x="4258493" y="5214728"/>
            <a:ext cx="7802879" cy="2001265"/>
          </a:xfrm>
          <a:prstGeom prst="rect">
            <a:avLst/>
          </a:prstGeom>
        </p:spPr>
        <p:txBody>
          <a:bodyPr vert="horz" lIns="91440" tIns="45720" rIns="91440" bIns="45720" rtlCol="0">
            <a:normAutofit/>
          </a:bodyPr>
          <a:lstStyle>
            <a:lvl1pPr marL="0" indent="0" algn="ctr" defTabSz="914400" rtl="0" eaLnBrk="1" latinLnBrk="0" hangingPunct="1">
              <a:lnSpc>
                <a:spcPct val="112000"/>
              </a:lnSpc>
              <a:spcBef>
                <a:spcPts val="0"/>
              </a:spcBef>
              <a:spcAft>
                <a:spcPts val="0"/>
              </a:spcAft>
              <a:buFont typeface="Franklin Gothic Book" panose="020B0503020102020204" pitchFamily="34" charset="0"/>
              <a:buNone/>
              <a:defRPr sz="2300" kern="1200" baseline="0">
                <a:solidFill>
                  <a:schemeClr val="tx2"/>
                </a:solidFill>
                <a:latin typeface="+mn-lt"/>
                <a:ea typeface="+mn-ea"/>
                <a:cs typeface="+mn-cs"/>
              </a:defRPr>
            </a:lvl1pPr>
            <a:lvl2pPr marL="457200" indent="0" algn="ctr" defTabSz="914400" rtl="0" eaLnBrk="1" latinLnBrk="0" hangingPunct="1">
              <a:lnSpc>
                <a:spcPct val="94000"/>
              </a:lnSpc>
              <a:spcBef>
                <a:spcPts val="500"/>
              </a:spcBef>
              <a:spcAft>
                <a:spcPts val="200"/>
              </a:spcAft>
              <a:buFont typeface="Franklin Gothic Book" panose="020B0503020102020204" pitchFamily="34" charset="0"/>
              <a:buNone/>
              <a:defRPr sz="2000" i="1" kern="1200" baseline="0">
                <a:solidFill>
                  <a:schemeClr val="tx2"/>
                </a:solidFill>
                <a:latin typeface="+mn-lt"/>
                <a:ea typeface="+mn-ea"/>
                <a:cs typeface="+mn-cs"/>
              </a:defRPr>
            </a:lvl2pPr>
            <a:lvl3pPr marL="914400" indent="0" algn="ctr" defTabSz="914400" rtl="0" eaLnBrk="1" latinLnBrk="0" hangingPunct="1">
              <a:lnSpc>
                <a:spcPct val="94000"/>
              </a:lnSpc>
              <a:spcBef>
                <a:spcPts val="500"/>
              </a:spcBef>
              <a:spcAft>
                <a:spcPts val="200"/>
              </a:spcAft>
              <a:buFont typeface="Franklin Gothic Book" panose="020B0503020102020204" pitchFamily="34" charset="0"/>
              <a:buNone/>
              <a:defRPr sz="1800" kern="1200" baseline="0">
                <a:solidFill>
                  <a:schemeClr val="tx2"/>
                </a:solidFill>
                <a:latin typeface="+mn-lt"/>
                <a:ea typeface="+mn-ea"/>
                <a:cs typeface="+mn-cs"/>
              </a:defRPr>
            </a:lvl3pPr>
            <a:lvl4pPr marL="13716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4pPr>
            <a:lvl5pPr marL="18288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5pPr>
            <a:lvl6pPr marL="22860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6pPr>
            <a:lvl7pPr marL="27432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7pPr>
            <a:lvl8pPr marL="3200400" indent="0" algn="ctr" defTabSz="914400" rtl="0" eaLnBrk="1" latinLnBrk="0" hangingPunct="1">
              <a:lnSpc>
                <a:spcPct val="94000"/>
              </a:lnSpc>
              <a:spcBef>
                <a:spcPts val="500"/>
              </a:spcBef>
              <a:spcAft>
                <a:spcPts val="200"/>
              </a:spcAft>
              <a:buFont typeface="Franklin Gothic Book" panose="020B0503020102020204" pitchFamily="34" charset="0"/>
              <a:buNone/>
              <a:defRPr sz="1600" i="1" kern="1200" baseline="0">
                <a:solidFill>
                  <a:schemeClr val="tx2"/>
                </a:solidFill>
                <a:latin typeface="+mn-lt"/>
                <a:ea typeface="+mn-ea"/>
                <a:cs typeface="+mn-cs"/>
              </a:defRPr>
            </a:lvl8pPr>
            <a:lvl9pPr marL="3657600" indent="0" algn="ctr" defTabSz="914400" rtl="0" eaLnBrk="1" latinLnBrk="0" hangingPunct="1">
              <a:lnSpc>
                <a:spcPct val="94000"/>
              </a:lnSpc>
              <a:spcBef>
                <a:spcPts val="500"/>
              </a:spcBef>
              <a:spcAft>
                <a:spcPts val="200"/>
              </a:spcAft>
              <a:buFont typeface="Franklin Gothic Book" panose="020B0503020102020204" pitchFamily="34" charset="0"/>
              <a:buNone/>
              <a:defRPr sz="1600" kern="1200" baseline="0">
                <a:solidFill>
                  <a:schemeClr val="tx2"/>
                </a:solidFill>
                <a:latin typeface="+mn-lt"/>
                <a:ea typeface="+mn-ea"/>
                <a:cs typeface="+mn-cs"/>
              </a:defRPr>
            </a:lvl9pPr>
          </a:lstStyle>
          <a:p>
            <a:pPr algn="r">
              <a:lnSpc>
                <a:spcPct val="100000"/>
              </a:lnSpc>
            </a:pPr>
            <a:r>
              <a:rPr lang="ru-RU" dirty="0" smtClean="0">
                <a:solidFill>
                  <a:schemeClr val="tx1"/>
                </a:solidFill>
                <a:latin typeface="Times New Roman" panose="02020603050405020304" pitchFamily="18" charset="0"/>
                <a:cs typeface="Times New Roman" panose="02020603050405020304" pitchFamily="18" charset="0"/>
              </a:rPr>
              <a:t>Ординатор: 2 года обучения </a:t>
            </a:r>
          </a:p>
          <a:p>
            <a:pPr algn="r">
              <a:lnSpc>
                <a:spcPct val="100000"/>
              </a:lnSpc>
            </a:pPr>
            <a:r>
              <a:rPr lang="ru-RU" dirty="0" smtClean="0">
                <a:solidFill>
                  <a:schemeClr val="tx1"/>
                </a:solidFill>
                <a:latin typeface="Times New Roman" panose="02020603050405020304" pitchFamily="18" charset="0"/>
                <a:cs typeface="Times New Roman" panose="02020603050405020304" pitchFamily="18" charset="0"/>
              </a:rPr>
              <a:t>Специальности: </a:t>
            </a:r>
          </a:p>
          <a:p>
            <a:pPr algn="r">
              <a:lnSpc>
                <a:spcPct val="100000"/>
              </a:lnSpc>
            </a:pPr>
            <a:r>
              <a:rPr lang="ru-RU" dirty="0" smtClean="0">
                <a:solidFill>
                  <a:schemeClr val="tx1"/>
                </a:solidFill>
                <a:latin typeface="Times New Roman" panose="02020603050405020304" pitchFamily="18" charset="0"/>
                <a:cs typeface="Times New Roman" panose="02020603050405020304" pitchFamily="18" charset="0"/>
              </a:rPr>
              <a:t>Травматологии и ортопедии </a:t>
            </a:r>
          </a:p>
          <a:p>
            <a:pPr algn="r">
              <a:lnSpc>
                <a:spcPct val="100000"/>
              </a:lnSpc>
            </a:pPr>
            <a:r>
              <a:rPr lang="ru-RU" dirty="0" err="1" smtClean="0">
                <a:solidFill>
                  <a:schemeClr val="tx1"/>
                </a:solidFill>
                <a:latin typeface="Times New Roman" panose="02020603050405020304" pitchFamily="18" charset="0"/>
                <a:cs typeface="Times New Roman" panose="02020603050405020304" pitchFamily="18" charset="0"/>
              </a:rPr>
              <a:t>Выборнов</a:t>
            </a:r>
            <a:r>
              <a:rPr lang="ru-RU" dirty="0" smtClean="0">
                <a:solidFill>
                  <a:schemeClr val="tx1"/>
                </a:solidFill>
                <a:latin typeface="Times New Roman" panose="02020603050405020304" pitchFamily="18" charset="0"/>
                <a:cs typeface="Times New Roman" panose="02020603050405020304" pitchFamily="18" charset="0"/>
              </a:rPr>
              <a:t> Владислав Игоревич</a:t>
            </a:r>
          </a:p>
          <a:p>
            <a:endParaRPr lang="ru-RU" dirty="0">
              <a:solidFill>
                <a:schemeClr val="tx1"/>
              </a:solidFill>
            </a:endParaRPr>
          </a:p>
        </p:txBody>
      </p:sp>
      <p:sp>
        <p:nvSpPr>
          <p:cNvPr id="7" name="Заголовок 1"/>
          <p:cNvSpPr>
            <a:spLocks noGrp="1"/>
          </p:cNvSpPr>
          <p:nvPr>
            <p:ph type="ctrTitle"/>
          </p:nvPr>
        </p:nvSpPr>
        <p:spPr>
          <a:xfrm>
            <a:off x="1236618" y="1775506"/>
            <a:ext cx="9897291" cy="2387600"/>
          </a:xfrm>
        </p:spPr>
        <p:txBody>
          <a:bodyPr/>
          <a:lstStyle/>
          <a:p>
            <a:pPr algn="ctr"/>
            <a:r>
              <a:rPr lang="ru-RU" sz="6600" b="1" dirty="0">
                <a:latin typeface="Times New Roman" panose="02020603050405020304" pitchFamily="18" charset="0"/>
                <a:cs typeface="Times New Roman" panose="02020603050405020304" pitchFamily="18" charset="0"/>
              </a:rPr>
              <a:t>Болезнь </a:t>
            </a:r>
            <a:r>
              <a:rPr lang="ru-RU" sz="6600" b="1" dirty="0" err="1">
                <a:latin typeface="Times New Roman" panose="02020603050405020304" pitchFamily="18" charset="0"/>
                <a:cs typeface="Times New Roman" panose="02020603050405020304" pitchFamily="18" charset="0"/>
              </a:rPr>
              <a:t>Легга</a:t>
            </a:r>
            <a:r>
              <a:rPr lang="ru-RU" sz="6600" b="1" dirty="0">
                <a:latin typeface="Times New Roman" panose="02020603050405020304" pitchFamily="18" charset="0"/>
                <a:cs typeface="Times New Roman" panose="02020603050405020304" pitchFamily="18" charset="0"/>
              </a:rPr>
              <a:t>–Кальве–</a:t>
            </a:r>
            <a:r>
              <a:rPr lang="ru-RU" sz="6600" b="1" dirty="0" err="1">
                <a:latin typeface="Times New Roman" panose="02020603050405020304" pitchFamily="18" charset="0"/>
                <a:cs typeface="Times New Roman" panose="02020603050405020304" pitchFamily="18" charset="0"/>
              </a:rPr>
              <a:t>Пертеса</a:t>
            </a:r>
            <a:r>
              <a:rPr lang="ru-RU" sz="6600" b="1" dirty="0">
                <a:latin typeface="Times New Roman" panose="02020603050405020304" pitchFamily="18" charset="0"/>
                <a:cs typeface="Times New Roman" panose="02020603050405020304" pitchFamily="18" charset="0"/>
              </a:rPr>
              <a:t> </a:t>
            </a:r>
          </a:p>
        </p:txBody>
      </p:sp>
    </p:spTree>
    <p:extLst>
      <p:ext uri="{BB962C8B-B14F-4D97-AF65-F5344CB8AC3E}">
        <p14:creationId xmlns:p14="http://schemas.microsoft.com/office/powerpoint/2010/main" val="362583181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55562" y="0"/>
            <a:ext cx="9404723" cy="1400530"/>
          </a:xfrm>
        </p:spPr>
        <p:txBody>
          <a:bodyPr/>
          <a:lstStyle/>
          <a:p>
            <a:pPr algn="ctr"/>
            <a:r>
              <a:rPr lang="ru-RU" dirty="0" smtClean="0">
                <a:latin typeface="Times New Roman" panose="02020603050405020304" pitchFamily="18" charset="0"/>
                <a:cs typeface="Times New Roman" panose="02020603050405020304" pitchFamily="18" charset="0"/>
              </a:rPr>
              <a:t>2 СТАДИЯ – ИМПРЕССИОННОГО ПЕРЕЛОМА</a:t>
            </a:r>
            <a:endParaRPr lang="ru-RU"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backgroundRemoval t="10000" b="100000" l="9833" r="89958"/>
                    </a14:imgEffect>
                  </a14:imgLayer>
                </a14:imgProps>
              </a:ext>
              <a:ext uri="{28A0092B-C50C-407E-A947-70E740481C1C}">
                <a14:useLocalDpi xmlns:a14="http://schemas.microsoft.com/office/drawing/2010/main" val="0"/>
              </a:ext>
            </a:extLst>
          </a:blip>
          <a:stretch>
            <a:fillRect/>
          </a:stretch>
        </p:blipFill>
        <p:spPr>
          <a:xfrm>
            <a:off x="2199730" y="329835"/>
            <a:ext cx="7649664" cy="6103870"/>
          </a:xfrm>
          <a:prstGeom prst="rect">
            <a:avLst/>
          </a:prstGeom>
        </p:spPr>
      </p:pic>
    </p:spTree>
    <p:extLst>
      <p:ext uri="{BB962C8B-B14F-4D97-AF65-F5344CB8AC3E}">
        <p14:creationId xmlns:p14="http://schemas.microsoft.com/office/powerpoint/2010/main" val="144430870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61257" y="0"/>
            <a:ext cx="12239897" cy="1833282"/>
          </a:xfrm>
        </p:spPr>
        <p:txBody>
          <a:bodyPr/>
          <a:lstStyle/>
          <a:p>
            <a:pPr algn="ctr"/>
            <a:r>
              <a:rPr lang="ru-RU" sz="3600" dirty="0" smtClean="0">
                <a:latin typeface="Times New Roman" panose="02020603050405020304" pitchFamily="18" charset="0"/>
                <a:cs typeface="Times New Roman" panose="02020603050405020304" pitchFamily="18" charset="0"/>
              </a:rPr>
              <a:t>МРТ</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2-3 СТАДИЯ</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МАЛЬЧИК 10 ЛЕТ</a:t>
            </a:r>
            <a:endParaRPr lang="ru-RU" sz="3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backgroundRemoval t="10000" b="98889" l="0" r="100000"/>
                    </a14:imgEffect>
                  </a14:imgLayer>
                </a14:imgProps>
              </a:ext>
              <a:ext uri="{28A0092B-C50C-407E-A947-70E740481C1C}">
                <a14:useLocalDpi xmlns:a14="http://schemas.microsoft.com/office/drawing/2010/main" val="0"/>
              </a:ext>
            </a:extLst>
          </a:blip>
          <a:stretch>
            <a:fillRect/>
          </a:stretch>
        </p:blipFill>
        <p:spPr>
          <a:xfrm>
            <a:off x="1698171" y="630281"/>
            <a:ext cx="8595361" cy="5992586"/>
          </a:xfrm>
          <a:prstGeom prst="rect">
            <a:avLst/>
          </a:prstGeom>
        </p:spPr>
      </p:pic>
    </p:spTree>
    <p:extLst>
      <p:ext uri="{BB962C8B-B14F-4D97-AF65-F5344CB8AC3E}">
        <p14:creationId xmlns:p14="http://schemas.microsoft.com/office/powerpoint/2010/main" val="412162655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02865" y="28930"/>
            <a:ext cx="9404723" cy="1400530"/>
          </a:xfrm>
        </p:spPr>
        <p:txBody>
          <a:bodyPr/>
          <a:lstStyle/>
          <a:p>
            <a:pPr algn="ctr"/>
            <a:r>
              <a:rPr lang="ru-RU" sz="3600" dirty="0" smtClean="0">
                <a:latin typeface="Times New Roman" panose="02020603050405020304" pitchFamily="18" charset="0"/>
                <a:cs typeface="Times New Roman" panose="02020603050405020304" pitchFamily="18" charset="0"/>
              </a:rPr>
              <a:t>КТ</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3 СТАДИЯ </a:t>
            </a:r>
            <a:br>
              <a:rPr lang="ru-RU" sz="3600" dirty="0" smtClean="0">
                <a:latin typeface="Times New Roman" panose="02020603050405020304" pitchFamily="18" charset="0"/>
                <a:cs typeface="Times New Roman" panose="02020603050405020304" pitchFamily="18" charset="0"/>
              </a:rPr>
            </a:br>
            <a:r>
              <a:rPr lang="ru-RU" sz="3600" dirty="0" smtClean="0">
                <a:latin typeface="Times New Roman" panose="02020603050405020304" pitchFamily="18" charset="0"/>
                <a:cs typeface="Times New Roman" panose="02020603050405020304" pitchFamily="18" charset="0"/>
              </a:rPr>
              <a:t>МАЛЬЧИК 9 ЛЕТ</a:t>
            </a:r>
            <a:endParaRPr lang="ru-RU" sz="36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backgroundRemoval t="4457" b="100000" l="0" r="100000">
                        <a14:foregroundMark x1="11691" y1="39833" x2="11691" y2="39833"/>
                      </a14:backgroundRemoval>
                    </a14:imgEffect>
                  </a14:imgLayer>
                </a14:imgProps>
              </a:ext>
              <a:ext uri="{28A0092B-C50C-407E-A947-70E740481C1C}">
                <a14:useLocalDpi xmlns:a14="http://schemas.microsoft.com/office/drawing/2010/main" val="0"/>
              </a:ext>
            </a:extLst>
          </a:blip>
          <a:stretch>
            <a:fillRect/>
          </a:stretch>
        </p:blipFill>
        <p:spPr>
          <a:xfrm>
            <a:off x="2508475" y="1429460"/>
            <a:ext cx="6531021" cy="4894857"/>
          </a:xfrm>
          <a:prstGeom prst="rect">
            <a:avLst/>
          </a:prstGeom>
        </p:spPr>
      </p:pic>
    </p:spTree>
    <p:extLst>
      <p:ext uri="{BB962C8B-B14F-4D97-AF65-F5344CB8AC3E}">
        <p14:creationId xmlns:p14="http://schemas.microsoft.com/office/powerpoint/2010/main" val="377692134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101506"/>
            <a:ext cx="12317506" cy="1428463"/>
          </a:xfrm>
        </p:spPr>
        <p:txBody>
          <a:bodyPr>
            <a:normAutofit lnSpcReduction="10000"/>
          </a:bodyPr>
          <a:lstStyle/>
          <a:p>
            <a:r>
              <a:rPr lang="ru-RU" sz="2400" dirty="0">
                <a:latin typeface="Times New Roman" panose="02020603050405020304" pitchFamily="18" charset="0"/>
                <a:cs typeface="Times New Roman" panose="02020603050405020304" pitchFamily="18" charset="0"/>
              </a:rPr>
              <a:t>Прогноз исходов заболевания напрямую зависит от срока постановки диагноза и своевременности начала лечения, поэтому вопросы ранней диагностики сохраняют свою актуальность. Для дифференциальной диагностики рационально использовать комплекс методов</a:t>
            </a:r>
            <a:r>
              <a:rPr lang="ru-RU" sz="2400" dirty="0" smtClean="0">
                <a:latin typeface="Times New Roman" panose="02020603050405020304" pitchFamily="18" charset="0"/>
                <a:cs typeface="Times New Roman" panose="02020603050405020304" pitchFamily="18" charset="0"/>
              </a:rPr>
              <a:t>:</a:t>
            </a:r>
          </a:p>
          <a:p>
            <a:endParaRPr lang="ru-RU" dirty="0"/>
          </a:p>
          <a:p>
            <a:endParaRPr lang="ru-RU" dirty="0" smtClean="0"/>
          </a:p>
          <a:p>
            <a:pPr marL="0" indent="0">
              <a:buNone/>
            </a:pPr>
            <a:endParaRPr lang="ru-RU" dirty="0"/>
          </a:p>
        </p:txBody>
      </p:sp>
      <p:sp>
        <p:nvSpPr>
          <p:cNvPr id="4" name="Прямоугольник с двумя скругленными противолежащими углами 3"/>
          <p:cNvSpPr/>
          <p:nvPr/>
        </p:nvSpPr>
        <p:spPr>
          <a:xfrm>
            <a:off x="2155371" y="156755"/>
            <a:ext cx="7485018" cy="71845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chemeClr val="bg1"/>
                </a:solidFill>
                <a:latin typeface="Times New Roman" panose="02020603050405020304" pitchFamily="18" charset="0"/>
                <a:cs typeface="Times New Roman" panose="02020603050405020304" pitchFamily="18" charset="0"/>
              </a:rPr>
              <a:t>ДИАГНОСТИЧЕСКИЕ КРИТЕРИИ </a:t>
            </a:r>
          </a:p>
        </p:txBody>
      </p:sp>
      <p:graphicFrame>
        <p:nvGraphicFramePr>
          <p:cNvPr id="6" name="Схема 5"/>
          <p:cNvGraphicFramePr/>
          <p:nvPr>
            <p:extLst>
              <p:ext uri="{D42A27DB-BD31-4B8C-83A1-F6EECF244321}">
                <p14:modId xmlns:p14="http://schemas.microsoft.com/office/powerpoint/2010/main" val="3788717844"/>
              </p:ext>
            </p:extLst>
          </p:nvPr>
        </p:nvGraphicFramePr>
        <p:xfrm>
          <a:off x="-1256339" y="2756264"/>
          <a:ext cx="14604274" cy="359228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71936577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с двумя скругленными противолежащими углами 4"/>
          <p:cNvSpPr/>
          <p:nvPr/>
        </p:nvSpPr>
        <p:spPr>
          <a:xfrm>
            <a:off x="888275" y="1136469"/>
            <a:ext cx="10241280" cy="313508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400" b="1" dirty="0" smtClean="0">
                <a:solidFill>
                  <a:schemeClr val="bg1"/>
                </a:solidFill>
                <a:latin typeface="Times New Roman" panose="02020603050405020304" pitchFamily="18" charset="0"/>
                <a:cs typeface="Times New Roman" panose="02020603050405020304" pitchFamily="18" charset="0"/>
              </a:rPr>
              <a:t>	При </a:t>
            </a:r>
            <a:r>
              <a:rPr lang="ru-RU" sz="2400" b="1" dirty="0">
                <a:solidFill>
                  <a:schemeClr val="bg1"/>
                </a:solidFill>
                <a:latin typeface="Times New Roman" panose="02020603050405020304" pitchFamily="18" charset="0"/>
                <a:cs typeface="Times New Roman" panose="02020603050405020304" pitchFamily="18" charset="0"/>
              </a:rPr>
              <a:t>подозрении на болезнь </a:t>
            </a:r>
            <a:r>
              <a:rPr lang="ru-RU" sz="2400" b="1" dirty="0" err="1">
                <a:solidFill>
                  <a:schemeClr val="bg1"/>
                </a:solidFill>
                <a:latin typeface="Times New Roman" panose="02020603050405020304" pitchFamily="18" charset="0"/>
                <a:cs typeface="Times New Roman" panose="02020603050405020304" pitchFamily="18" charset="0"/>
              </a:rPr>
              <a:t>Легга</a:t>
            </a:r>
            <a:r>
              <a:rPr lang="ru-RU" sz="2400" b="1" dirty="0">
                <a:solidFill>
                  <a:schemeClr val="bg1"/>
                </a:solidFill>
                <a:latin typeface="Times New Roman" panose="02020603050405020304" pitchFamily="18" charset="0"/>
                <a:cs typeface="Times New Roman" panose="02020603050405020304" pitchFamily="18" charset="0"/>
              </a:rPr>
              <a:t>–Кальве–</a:t>
            </a:r>
            <a:r>
              <a:rPr lang="ru-RU" sz="2400" b="1" dirty="0" err="1">
                <a:solidFill>
                  <a:schemeClr val="bg1"/>
                </a:solidFill>
                <a:latin typeface="Times New Roman" panose="02020603050405020304" pitchFamily="18" charset="0"/>
                <a:cs typeface="Times New Roman" panose="02020603050405020304" pitchFamily="18" charset="0"/>
              </a:rPr>
              <a:t>Пертеса</a:t>
            </a:r>
            <a:r>
              <a:rPr lang="ru-RU" sz="2400" b="1" dirty="0">
                <a:solidFill>
                  <a:schemeClr val="bg1"/>
                </a:solidFill>
                <a:latin typeface="Times New Roman" panose="02020603050405020304" pitchFamily="18" charset="0"/>
                <a:cs typeface="Times New Roman" panose="02020603050405020304" pitchFamily="18" charset="0"/>
              </a:rPr>
              <a:t> проводят </a:t>
            </a:r>
            <a:r>
              <a:rPr lang="ru-RU" sz="2400" b="1" dirty="0" err="1">
                <a:solidFill>
                  <a:schemeClr val="bg1"/>
                </a:solidFill>
                <a:latin typeface="Times New Roman" panose="02020603050405020304" pitchFamily="18" charset="0"/>
                <a:cs typeface="Times New Roman" panose="02020603050405020304" pitchFamily="18" charset="0"/>
              </a:rPr>
              <a:t>полипозиционную</a:t>
            </a:r>
            <a:r>
              <a:rPr lang="ru-RU" sz="2400" b="1" dirty="0">
                <a:solidFill>
                  <a:schemeClr val="bg1"/>
                </a:solidFill>
                <a:latin typeface="Times New Roman" panose="02020603050405020304" pitchFamily="18" charset="0"/>
                <a:cs typeface="Times New Roman" panose="02020603050405020304" pitchFamily="18" charset="0"/>
              </a:rPr>
              <a:t> рентгенографию тазобедренных суставов в прямой проекции и положении по </a:t>
            </a:r>
            <a:r>
              <a:rPr lang="ru-RU" sz="2400" b="1" dirty="0" err="1">
                <a:solidFill>
                  <a:schemeClr val="bg1"/>
                </a:solidFill>
                <a:latin typeface="Times New Roman" panose="02020603050405020304" pitchFamily="18" charset="0"/>
                <a:cs typeface="Times New Roman" panose="02020603050405020304" pitchFamily="18" charset="0"/>
              </a:rPr>
              <a:t>Лаунштейну</a:t>
            </a:r>
            <a:r>
              <a:rPr lang="ru-RU" sz="2400" b="1" dirty="0">
                <a:solidFill>
                  <a:schemeClr val="bg1"/>
                </a:solidFill>
                <a:latin typeface="Times New Roman" panose="02020603050405020304" pitchFamily="18" charset="0"/>
                <a:cs typeface="Times New Roman" panose="02020603050405020304" pitchFamily="18" charset="0"/>
              </a:rPr>
              <a:t>. Типичные деформации обнаруживаются через 3–6 </a:t>
            </a:r>
            <a:r>
              <a:rPr lang="ru-RU" sz="2400" b="1" dirty="0" err="1">
                <a:solidFill>
                  <a:schemeClr val="bg1"/>
                </a:solidFill>
                <a:latin typeface="Times New Roman" panose="02020603050405020304" pitchFamily="18" charset="0"/>
                <a:cs typeface="Times New Roman" panose="02020603050405020304" pitchFamily="18" charset="0"/>
              </a:rPr>
              <a:t>мес</a:t>
            </a:r>
            <a:r>
              <a:rPr lang="ru-RU" sz="2400" b="1" dirty="0">
                <a:solidFill>
                  <a:schemeClr val="bg1"/>
                </a:solidFill>
                <a:latin typeface="Times New Roman" panose="02020603050405020304" pitchFamily="18" charset="0"/>
                <a:cs typeface="Times New Roman" panose="02020603050405020304" pitchFamily="18" charset="0"/>
              </a:rPr>
              <a:t> от начала заболевания, соответствуя второй-третьей его стадии, диагностическая значимость исследования при первой стадии весьма незначительна, поскольку превалируют гистоморфологические изменения. Рентгенологический метод используют и для оптимизации тактики лечения.</a:t>
            </a:r>
          </a:p>
        </p:txBody>
      </p:sp>
    </p:spTree>
    <p:extLst>
      <p:ext uri="{BB962C8B-B14F-4D97-AF65-F5344CB8AC3E}">
        <p14:creationId xmlns:p14="http://schemas.microsoft.com/office/powerpoint/2010/main" val="32801361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скругленными противолежащими углами 3"/>
          <p:cNvSpPr/>
          <p:nvPr/>
        </p:nvSpPr>
        <p:spPr>
          <a:xfrm>
            <a:off x="2416628" y="195943"/>
            <a:ext cx="7485018" cy="71845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1"/>
                </a:solidFill>
                <a:latin typeface="Times New Roman" panose="02020603050405020304" pitchFamily="18" charset="0"/>
                <a:cs typeface="Times New Roman" panose="02020603050405020304" pitchFamily="18" charset="0"/>
              </a:rPr>
              <a:t>5 ПРИЗНАКОВ РИСКА</a:t>
            </a:r>
            <a:endParaRPr lang="ru-RU" sz="3200" b="1" dirty="0">
              <a:solidFill>
                <a:schemeClr val="bg1"/>
              </a:solidFill>
              <a:latin typeface="Times New Roman" panose="02020603050405020304" pitchFamily="18" charset="0"/>
              <a:cs typeface="Times New Roman" panose="02020603050405020304" pitchFamily="18" charset="0"/>
            </a:endParaRPr>
          </a:p>
        </p:txBody>
      </p:sp>
      <p:graphicFrame>
        <p:nvGraphicFramePr>
          <p:cNvPr id="5" name="Схема 4"/>
          <p:cNvGraphicFramePr/>
          <p:nvPr>
            <p:extLst>
              <p:ext uri="{D42A27DB-BD31-4B8C-83A1-F6EECF244321}">
                <p14:modId xmlns:p14="http://schemas.microsoft.com/office/powerpoint/2010/main" val="3716156409"/>
              </p:ext>
            </p:extLst>
          </p:nvPr>
        </p:nvGraphicFramePr>
        <p:xfrm>
          <a:off x="-1227908" y="1150739"/>
          <a:ext cx="14512834" cy="536762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7574039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скругленными противолежащими углами 3"/>
          <p:cNvSpPr/>
          <p:nvPr/>
        </p:nvSpPr>
        <p:spPr>
          <a:xfrm>
            <a:off x="888275" y="1136469"/>
            <a:ext cx="10241280" cy="313508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3200" b="1" dirty="0" smtClean="0">
                <a:solidFill>
                  <a:schemeClr val="bg1"/>
                </a:solidFill>
                <a:latin typeface="Times New Roman" panose="02020603050405020304" pitchFamily="18" charset="0"/>
                <a:cs typeface="Times New Roman" panose="02020603050405020304" pitchFamily="18" charset="0"/>
              </a:rPr>
              <a:t>	На </a:t>
            </a:r>
            <a:r>
              <a:rPr lang="ru-RU" sz="3200" b="1" dirty="0">
                <a:solidFill>
                  <a:schemeClr val="bg1"/>
                </a:solidFill>
                <a:latin typeface="Times New Roman" panose="02020603050405020304" pitchFamily="18" charset="0"/>
                <a:cs typeface="Times New Roman" panose="02020603050405020304" pitchFamily="18" charset="0"/>
              </a:rPr>
              <a:t>ранних стадиях в 50% случаев можно зафиксировать не менее 3 признаков, что позволяет проявить настороженность в отношении пациента, своевременно изменить тактику лечения и минимизировать последствия патологии.</a:t>
            </a:r>
          </a:p>
          <a:p>
            <a:endParaRPr lang="ru-RU"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7897884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30629" y="1007889"/>
            <a:ext cx="12061371" cy="5941551"/>
          </a:xfrm>
        </p:spPr>
        <p:txBody>
          <a:bodyPr>
            <a:normAutofit fontScale="92500" lnSpcReduction="10000"/>
          </a:bodyPr>
          <a:lstStyle/>
          <a:p>
            <a:r>
              <a:rPr lang="ru-RU" sz="3500" dirty="0">
                <a:latin typeface="Times New Roman" panose="02020603050405020304" pitchFamily="18" charset="0"/>
                <a:cs typeface="Times New Roman" panose="02020603050405020304" pitchFamily="18" charset="0"/>
              </a:rPr>
              <a:t>В случае если структурные изменения в эпифизе бедренной кости не обнаружены, выполняют сравнительную денситометрию обоих тазобедренных суставов и рентгенологическое исследование их в задней проекции в режиме, визуализирующем мягкие ткани (утолщение тени капсулы, мышц) и наличие выпота в суставе</a:t>
            </a:r>
            <a:r>
              <a:rPr lang="ru-RU" sz="3500" dirty="0" smtClean="0">
                <a:latin typeface="Times New Roman" panose="02020603050405020304" pitchFamily="18" charset="0"/>
                <a:cs typeface="Times New Roman" panose="02020603050405020304" pitchFamily="18" charset="0"/>
              </a:rPr>
              <a:t>.</a:t>
            </a:r>
          </a:p>
          <a:p>
            <a:pPr marL="0" indent="0">
              <a:buNone/>
            </a:pPr>
            <a:endParaRPr lang="ru-RU" sz="3500" dirty="0" smtClean="0">
              <a:latin typeface="Times New Roman" panose="02020603050405020304" pitchFamily="18" charset="0"/>
              <a:cs typeface="Times New Roman" panose="02020603050405020304" pitchFamily="18" charset="0"/>
            </a:endParaRPr>
          </a:p>
          <a:p>
            <a:r>
              <a:rPr lang="ru-RU" sz="3500" dirty="0" smtClean="0">
                <a:latin typeface="Times New Roman" panose="02020603050405020304" pitchFamily="18" charset="0"/>
                <a:cs typeface="Times New Roman" panose="02020603050405020304" pitchFamily="18" charset="0"/>
              </a:rPr>
              <a:t>В </a:t>
            </a:r>
            <a:r>
              <a:rPr lang="ru-RU" sz="3500" dirty="0">
                <a:latin typeface="Times New Roman" panose="02020603050405020304" pitchFamily="18" charset="0"/>
                <a:cs typeface="Times New Roman" panose="02020603050405020304" pitchFamily="18" charset="0"/>
              </a:rPr>
              <a:t>комплексной схеме диагностики применяют компьютерную томографию, позволяющую диагностировать ранние изменения плотности костных структур, взаимоотношение суставных поверхностей, а на более поздних стадиях — участки склероза, размеры и расположение кист</a:t>
            </a:r>
          </a:p>
          <a:p>
            <a:endParaRPr lang="ru-RU" dirty="0"/>
          </a:p>
        </p:txBody>
      </p:sp>
    </p:spTree>
    <p:extLst>
      <p:ext uri="{BB962C8B-B14F-4D97-AF65-F5344CB8AC3E}">
        <p14:creationId xmlns:p14="http://schemas.microsoft.com/office/powerpoint/2010/main" val="172210137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06478" y="1347524"/>
            <a:ext cx="11698288" cy="5236156"/>
          </a:xfrm>
        </p:spPr>
        <p:txBody>
          <a:bodyPr/>
          <a:lstStyle/>
          <a:p>
            <a:r>
              <a:rPr lang="ru-RU" sz="3200" dirty="0">
                <a:latin typeface="Times New Roman" panose="02020603050405020304" pitchFamily="18" charset="0"/>
                <a:cs typeface="Times New Roman" panose="02020603050405020304" pitchFamily="18" charset="0"/>
              </a:rPr>
              <a:t>С самого начала изучения болезни </a:t>
            </a:r>
            <a:r>
              <a:rPr lang="ru-RU" sz="3200" dirty="0" err="1">
                <a:latin typeface="Times New Roman" panose="02020603050405020304" pitchFamily="18" charset="0"/>
                <a:cs typeface="Times New Roman" panose="02020603050405020304" pitchFamily="18" charset="0"/>
              </a:rPr>
              <a:t>Пертеса</a:t>
            </a:r>
            <a:r>
              <a:rPr lang="ru-RU" sz="3200" dirty="0">
                <a:latin typeface="Times New Roman" panose="02020603050405020304" pitchFamily="18" charset="0"/>
                <a:cs typeface="Times New Roman" panose="02020603050405020304" pitchFamily="18" charset="0"/>
              </a:rPr>
              <a:t> было предложено 2 основных варианта лечения: консервативное и хирургическое</a:t>
            </a:r>
            <a:r>
              <a:rPr lang="ru-RU" sz="3200" dirty="0" smtClean="0">
                <a:latin typeface="Times New Roman" panose="02020603050405020304" pitchFamily="18" charset="0"/>
                <a:cs typeface="Times New Roman" panose="02020603050405020304" pitchFamily="18" charset="0"/>
              </a:rPr>
              <a:t>.</a:t>
            </a:r>
          </a:p>
          <a:p>
            <a:pPr marL="0" indent="0">
              <a:buNone/>
            </a:pPr>
            <a:endParaRPr lang="ru-RU" sz="3200" dirty="0">
              <a:latin typeface="Times New Roman" panose="02020603050405020304" pitchFamily="18" charset="0"/>
              <a:cs typeface="Times New Roman" panose="02020603050405020304" pitchFamily="18" charset="0"/>
            </a:endParaRPr>
          </a:p>
          <a:p>
            <a:r>
              <a:rPr lang="ru-RU" sz="3200" dirty="0">
                <a:latin typeface="Times New Roman" panose="02020603050405020304" pitchFamily="18" charset="0"/>
                <a:cs typeface="Times New Roman" panose="02020603050405020304" pitchFamily="18" charset="0"/>
              </a:rPr>
              <a:t>Каждый вариант включает мероприятия по эффективной разгрузке сустава с целью профилактики возникновения контрактур и различных деформаций головки бедра. Хорошие результаты по восстановлению формы головки бедра связаны с возрастом: чем младше ребенок на момент начала заболевания, тем эффективнее </a:t>
            </a:r>
            <a:r>
              <a:rPr lang="ru-RU" sz="3200" dirty="0" smtClean="0">
                <a:latin typeface="Times New Roman" panose="02020603050405020304" pitchFamily="18" charset="0"/>
                <a:cs typeface="Times New Roman" panose="02020603050405020304" pitchFamily="18" charset="0"/>
              </a:rPr>
              <a:t>лечение. </a:t>
            </a:r>
            <a:endParaRPr lang="ru-RU" sz="3200" dirty="0">
              <a:latin typeface="Times New Roman" panose="02020603050405020304" pitchFamily="18" charset="0"/>
              <a:cs typeface="Times New Roman" panose="02020603050405020304" pitchFamily="18" charset="0"/>
            </a:endParaRPr>
          </a:p>
          <a:p>
            <a:pPr marL="0" indent="0">
              <a:buNone/>
            </a:pPr>
            <a:endParaRPr lang="ru-RU" dirty="0"/>
          </a:p>
        </p:txBody>
      </p:sp>
      <p:sp>
        <p:nvSpPr>
          <p:cNvPr id="4" name="Прямоугольник с двумя скругленными противолежащими углами 3"/>
          <p:cNvSpPr/>
          <p:nvPr/>
        </p:nvSpPr>
        <p:spPr>
          <a:xfrm>
            <a:off x="2416628" y="195943"/>
            <a:ext cx="7485018" cy="71845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a:solidFill>
                  <a:schemeClr val="bg1"/>
                </a:solidFill>
                <a:latin typeface="Times New Roman" panose="02020603050405020304" pitchFamily="18" charset="0"/>
                <a:cs typeface="Times New Roman" panose="02020603050405020304" pitchFamily="18" charset="0"/>
              </a:rPr>
              <a:t>ЛЕЧЕНИЕ</a:t>
            </a:r>
          </a:p>
        </p:txBody>
      </p:sp>
    </p:spTree>
    <p:extLst>
      <p:ext uri="{BB962C8B-B14F-4D97-AF65-F5344CB8AC3E}">
        <p14:creationId xmlns:p14="http://schemas.microsoft.com/office/powerpoint/2010/main" val="16595346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81689" y="1099330"/>
            <a:ext cx="11754895" cy="5667230"/>
          </a:xfrm>
        </p:spPr>
        <p:txBody>
          <a:bodyPr>
            <a:normAutofit lnSpcReduction="10000"/>
          </a:bodyPr>
          <a:lstStyle/>
          <a:p>
            <a:r>
              <a:rPr lang="ru-RU" sz="3200" dirty="0">
                <a:latin typeface="Times New Roman" panose="02020603050405020304" pitchFamily="18" charset="0"/>
                <a:cs typeface="Times New Roman" panose="02020603050405020304" pitchFamily="18" charset="0"/>
              </a:rPr>
              <a:t>С момента постановки диагноза пациент полностью прекращает опираться на больную ногу, ему назначают строгий постельный или полупостельный режим с возможностью ограниченной ходьбы на костылях. В начале заболевания могут быть назначены противовоспалительные препараты. Используют различные ортопедические методы: постоянное лейкопластырное и </a:t>
            </a:r>
            <a:r>
              <a:rPr lang="ru-RU" sz="3200" dirty="0" err="1">
                <a:latin typeface="Times New Roman" panose="02020603050405020304" pitchFamily="18" charset="0"/>
                <a:cs typeface="Times New Roman" panose="02020603050405020304" pitchFamily="18" charset="0"/>
              </a:rPr>
              <a:t>манжеточное</a:t>
            </a:r>
            <a:r>
              <a:rPr lang="ru-RU" sz="3200" dirty="0">
                <a:latin typeface="Times New Roman" panose="02020603050405020304" pitchFamily="18" charset="0"/>
                <a:cs typeface="Times New Roman" panose="02020603050405020304" pitchFamily="18" charset="0"/>
              </a:rPr>
              <a:t> вытяжение, специальные укладки и использование </a:t>
            </a:r>
            <a:r>
              <a:rPr lang="ru-RU" sz="3200" dirty="0" err="1">
                <a:latin typeface="Times New Roman" panose="02020603050405020304" pitchFamily="18" charset="0"/>
                <a:cs typeface="Times New Roman" panose="02020603050405020304" pitchFamily="18" charset="0"/>
              </a:rPr>
              <a:t>ортодеза</a:t>
            </a:r>
            <a:r>
              <a:rPr lang="ru-RU" sz="3200" dirty="0">
                <a:latin typeface="Times New Roman" panose="02020603050405020304" pitchFamily="18" charset="0"/>
                <a:cs typeface="Times New Roman" panose="02020603050405020304" pitchFamily="18" charset="0"/>
              </a:rPr>
              <a:t>, гипсовых повязок и шин. С целью закрепления процесса восстановления сустава в течение всего периода болезни проводят лечебную гимнастику, тонизирующий массаж и электростимуляцию мышц в области тазобедренного сустава. </a:t>
            </a:r>
          </a:p>
          <a:p>
            <a:endParaRPr lang="ru-RU" dirty="0"/>
          </a:p>
        </p:txBody>
      </p:sp>
      <p:sp>
        <p:nvSpPr>
          <p:cNvPr id="4" name="Прямоугольник с двумя скругленными противолежащими углами 3"/>
          <p:cNvSpPr/>
          <p:nvPr/>
        </p:nvSpPr>
        <p:spPr>
          <a:xfrm>
            <a:off x="2416628" y="195943"/>
            <a:ext cx="7485018" cy="71845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600" b="1" dirty="0" smtClean="0">
                <a:solidFill>
                  <a:schemeClr val="bg1"/>
                </a:solidFill>
                <a:latin typeface="Times New Roman" panose="02020603050405020304" pitchFamily="18" charset="0"/>
                <a:cs typeface="Times New Roman" panose="02020603050405020304" pitchFamily="18" charset="0"/>
              </a:rPr>
              <a:t>КОНСЕРВАТИВНОЕ ЛЕЧЕНИЕ</a:t>
            </a:r>
            <a:endParaRPr lang="ru-RU" sz="36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874722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скругленными противолежащими углами 3"/>
          <p:cNvSpPr/>
          <p:nvPr/>
        </p:nvSpPr>
        <p:spPr>
          <a:xfrm>
            <a:off x="2155371" y="156755"/>
            <a:ext cx="7485018" cy="71845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2494911" y="223772"/>
            <a:ext cx="7472049" cy="523220"/>
          </a:xfrm>
          <a:prstGeom prst="rect">
            <a:avLst/>
          </a:prstGeom>
        </p:spPr>
        <p:txBody>
          <a:bodyPr wrap="square">
            <a:spAutoFit/>
          </a:bodyPr>
          <a:lstStyle/>
          <a:p>
            <a:r>
              <a:rPr lang="ru-RU" sz="2800" b="1" dirty="0" smtClean="0">
                <a:solidFill>
                  <a:schemeClr val="bg1"/>
                </a:solidFill>
                <a:latin typeface="Times New Roman" panose="02020603050405020304" pitchFamily="18" charset="0"/>
                <a:cs typeface="Times New Roman" panose="02020603050405020304" pitchFamily="18" charset="0"/>
              </a:rPr>
              <a:t>БОЛЕЗНЬ ЛЕГГА–КАЛЬВЕ–ПЕРТЕСА </a:t>
            </a:r>
            <a:endParaRPr lang="ru-RU" sz="2800" b="1" dirty="0">
              <a:solidFill>
                <a:schemeClr val="bg1"/>
              </a:solidFill>
              <a:latin typeface="Times New Roman" panose="02020603050405020304" pitchFamily="18" charset="0"/>
              <a:cs typeface="Times New Roman" panose="02020603050405020304" pitchFamily="18" charset="0"/>
            </a:endParaRPr>
          </a:p>
        </p:txBody>
      </p:sp>
      <p:sp>
        <p:nvSpPr>
          <p:cNvPr id="7" name="Объект 2"/>
          <p:cNvSpPr>
            <a:spLocks noGrp="1"/>
          </p:cNvSpPr>
          <p:nvPr>
            <p:ph idx="1"/>
          </p:nvPr>
        </p:nvSpPr>
        <p:spPr>
          <a:xfrm>
            <a:off x="272785" y="1426323"/>
            <a:ext cx="11704320" cy="5066339"/>
          </a:xfrm>
        </p:spPr>
        <p:txBody>
          <a:bodyPr>
            <a:normAutofit fontScale="92500" lnSpcReduction="10000"/>
          </a:bodyPr>
          <a:lstStyle/>
          <a:p>
            <a:r>
              <a:rPr lang="ru-RU" sz="2800" dirty="0">
                <a:latin typeface="Times New Roman" panose="02020603050405020304" pitchFamily="18" charset="0"/>
                <a:cs typeface="Times New Roman" panose="02020603050405020304" pitchFamily="18" charset="0"/>
              </a:rPr>
              <a:t>Форма патологии бедренной кости и тазобедренного сустава, основа патогенеза которой заключается в нарушении кровоснабжения головки бедренной кости с постепенным развитием ее некроза. </a:t>
            </a:r>
          </a:p>
          <a:p>
            <a:endParaRPr lang="ru-RU" sz="2800" dirty="0">
              <a:latin typeface="Times New Roman" panose="02020603050405020304" pitchFamily="18" charset="0"/>
              <a:cs typeface="Times New Roman" panose="02020603050405020304" pitchFamily="18" charset="0"/>
            </a:endParaRPr>
          </a:p>
          <a:p>
            <a:r>
              <a:rPr lang="ru-RU" sz="2800" dirty="0">
                <a:latin typeface="Times New Roman" panose="02020603050405020304" pitchFamily="18" charset="0"/>
                <a:cs typeface="Times New Roman" panose="02020603050405020304" pitchFamily="18" charset="0"/>
              </a:rPr>
              <a:t>Д. Б. Барсуков выделяет в своих публикациях наличие у ребенка врожденных и приобретенных факторов. К первой группе относятся </a:t>
            </a:r>
            <a:r>
              <a:rPr lang="ru-RU" sz="2800" dirty="0" err="1">
                <a:latin typeface="Times New Roman" panose="02020603050405020304" pitchFamily="18" charset="0"/>
                <a:cs typeface="Times New Roman" panose="02020603050405020304" pitchFamily="18" charset="0"/>
              </a:rPr>
              <a:t>диспластические</a:t>
            </a:r>
            <a:r>
              <a:rPr lang="ru-RU" sz="2800" dirty="0">
                <a:latin typeface="Times New Roman" panose="02020603050405020304" pitchFamily="18" charset="0"/>
                <a:cs typeface="Times New Roman" panose="02020603050405020304" pitchFamily="18" charset="0"/>
              </a:rPr>
              <a:t> изменения скелета, ко второй — воспаление в области тазобедренного сустава на фоне инфекционного заболевания, травматического повреждения</a:t>
            </a:r>
            <a:r>
              <a:rPr lang="ru-RU" sz="2800" dirty="0" smtClean="0">
                <a:latin typeface="Times New Roman" panose="02020603050405020304" pitchFamily="18" charset="0"/>
                <a:cs typeface="Times New Roman" panose="02020603050405020304" pitchFamily="18" charset="0"/>
              </a:rPr>
              <a:t>.</a:t>
            </a:r>
          </a:p>
          <a:p>
            <a:pPr marL="0" indent="0">
              <a:buNone/>
            </a:pPr>
            <a:endParaRPr lang="ru-RU" sz="2800" dirty="0">
              <a:latin typeface="Times New Roman" panose="02020603050405020304" pitchFamily="18" charset="0"/>
              <a:cs typeface="Times New Roman" panose="02020603050405020304" pitchFamily="18" charset="0"/>
            </a:endParaRPr>
          </a:p>
          <a:p>
            <a:r>
              <a:rPr lang="ru-RU" sz="2800" dirty="0">
                <a:latin typeface="Times New Roman" panose="02020603050405020304" pitchFamily="18" charset="0"/>
                <a:cs typeface="Times New Roman" panose="02020603050405020304" pitchFamily="18" charset="0"/>
              </a:rPr>
              <a:t>Указанные факторы ведут к компрессии малочисленных и недоразвитых сосудов извне, что и вызывает асептический </a:t>
            </a:r>
            <a:r>
              <a:rPr lang="ru-RU" sz="2800" dirty="0" err="1">
                <a:latin typeface="Times New Roman" panose="02020603050405020304" pitchFamily="18" charset="0"/>
                <a:cs typeface="Times New Roman" panose="02020603050405020304" pitchFamily="18" charset="0"/>
              </a:rPr>
              <a:t>некролиз</a:t>
            </a:r>
            <a:r>
              <a:rPr lang="ru-RU" sz="2800" dirty="0">
                <a:latin typeface="Times New Roman" panose="02020603050405020304" pitchFamily="18" charset="0"/>
                <a:cs typeface="Times New Roman" panose="02020603050405020304" pitchFamily="18" charset="0"/>
              </a:rPr>
              <a:t> головки бедренной </a:t>
            </a:r>
            <a:r>
              <a:rPr lang="ru-RU" sz="2800" dirty="0" smtClean="0">
                <a:latin typeface="Times New Roman" panose="02020603050405020304" pitchFamily="18" charset="0"/>
                <a:cs typeface="Times New Roman" panose="02020603050405020304" pitchFamily="18" charset="0"/>
              </a:rPr>
              <a:t>кости.</a:t>
            </a:r>
            <a:endParaRPr lang="ru-RU" sz="2800" dirty="0">
              <a:latin typeface="Times New Roman" panose="02020603050405020304" pitchFamily="18" charset="0"/>
              <a:cs typeface="Times New Roman" panose="02020603050405020304" pitchFamily="18" charset="0"/>
            </a:endParaRPr>
          </a:p>
          <a:p>
            <a:endParaRPr lang="ru-RU" dirty="0"/>
          </a:p>
        </p:txBody>
      </p:sp>
    </p:spTree>
    <p:extLst>
      <p:ext uri="{BB962C8B-B14F-4D97-AF65-F5344CB8AC3E}">
        <p14:creationId xmlns:p14="http://schemas.microsoft.com/office/powerpoint/2010/main" val="34963737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95942" y="1092927"/>
            <a:ext cx="11996057" cy="5765073"/>
          </a:xfrm>
        </p:spPr>
        <p:txBody>
          <a:bodyPr>
            <a:normAutofit fontScale="85000" lnSpcReduction="20000"/>
          </a:bodyPr>
          <a:lstStyle/>
          <a:p>
            <a:r>
              <a:rPr lang="ru-RU" sz="3200" dirty="0"/>
              <a:t>В результате прекращается прогрессирование гипотрофии и сохраняется функциональная активность. Для улучшения кровообращения назначают </a:t>
            </a:r>
            <a:r>
              <a:rPr lang="ru-RU" sz="3200" dirty="0" err="1"/>
              <a:t>ангиопротекторы</a:t>
            </a:r>
            <a:r>
              <a:rPr lang="ru-RU" sz="3200" dirty="0"/>
              <a:t> (</a:t>
            </a:r>
            <a:r>
              <a:rPr lang="ru-RU" sz="3200" dirty="0" err="1"/>
              <a:t>пентоксифиллин</a:t>
            </a:r>
            <a:r>
              <a:rPr lang="ru-RU" sz="3200" dirty="0"/>
              <a:t>), а препараты </a:t>
            </a:r>
            <a:r>
              <a:rPr lang="ru-RU" sz="3200" dirty="0" err="1"/>
              <a:t>хондропротективного</a:t>
            </a:r>
            <a:r>
              <a:rPr lang="ru-RU" sz="3200" dirty="0"/>
              <a:t> действия (глюкозамина и </a:t>
            </a:r>
            <a:r>
              <a:rPr lang="ru-RU" sz="3200" dirty="0" err="1"/>
              <a:t>хондроитина</a:t>
            </a:r>
            <a:r>
              <a:rPr lang="ru-RU" sz="3200" dirty="0"/>
              <a:t> сульфат) положительно влияют на состояние хрящевого компонента</a:t>
            </a:r>
            <a:r>
              <a:rPr lang="ru-RU" sz="3200" dirty="0" smtClean="0"/>
              <a:t>.</a:t>
            </a:r>
          </a:p>
          <a:p>
            <a:pPr marL="0" indent="0">
              <a:buNone/>
            </a:pPr>
            <a:endParaRPr lang="ru-RU" sz="3200" dirty="0"/>
          </a:p>
          <a:p>
            <a:r>
              <a:rPr lang="ru-RU" sz="3200" dirty="0"/>
              <a:t>С целью активации обменных процессов и ускорения </a:t>
            </a:r>
            <a:r>
              <a:rPr lang="ru-RU" sz="3200" dirty="0" err="1"/>
              <a:t>ремоделирования</a:t>
            </a:r>
            <a:r>
              <a:rPr lang="ru-RU" sz="3200" dirty="0"/>
              <a:t> костной ткани рекомендовано комплексное санаторно-курортное лечение, отдаленные результаты которого также показывают высокую эффективность по сравнению с консервативным лечением [46]. Продолжительность консервативного лечения составляет 1–4 года, однако быстрого и эффективного результата достичь удается не всегда: по данным литературы, лишь в 50% случаев.</a:t>
            </a:r>
          </a:p>
          <a:p>
            <a:endParaRPr lang="ru-RU" dirty="0"/>
          </a:p>
        </p:txBody>
      </p:sp>
    </p:spTree>
    <p:extLst>
      <p:ext uri="{BB962C8B-B14F-4D97-AF65-F5344CB8AC3E}">
        <p14:creationId xmlns:p14="http://schemas.microsoft.com/office/powerpoint/2010/main" val="3601994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0" y="1267098"/>
            <a:ext cx="12083143" cy="4981302"/>
          </a:xfrm>
        </p:spPr>
        <p:txBody>
          <a:bodyPr>
            <a:normAutofit fontScale="92500" lnSpcReduction="20000"/>
          </a:bodyPr>
          <a:lstStyle/>
          <a:p>
            <a:r>
              <a:rPr lang="ru-RU" sz="2800" dirty="0">
                <a:latin typeface="Times New Roman" panose="02020603050405020304" pitchFamily="18" charset="0"/>
                <a:cs typeface="Times New Roman" panose="02020603050405020304" pitchFamily="18" charset="0"/>
              </a:rPr>
              <a:t>В настоящее время предложено несколько видов оперативных вмешательств. Стимулирующие направлены на улучшение кровоснабжения (</a:t>
            </a:r>
            <a:r>
              <a:rPr lang="ru-RU" sz="2800" dirty="0" err="1">
                <a:latin typeface="Times New Roman" panose="02020603050405020304" pitchFamily="18" charset="0"/>
                <a:cs typeface="Times New Roman" panose="02020603050405020304" pitchFamily="18" charset="0"/>
              </a:rPr>
              <a:t>тоннелизация</a:t>
            </a:r>
            <a:r>
              <a:rPr lang="ru-RU" sz="2800" dirty="0">
                <a:latin typeface="Times New Roman" panose="02020603050405020304" pitchFamily="18" charset="0"/>
                <a:cs typeface="Times New Roman" panose="02020603050405020304" pitchFamily="18" charset="0"/>
              </a:rPr>
              <a:t> шейки бедренной кости с пересадкой </a:t>
            </a:r>
            <a:r>
              <a:rPr lang="ru-RU" sz="2800" dirty="0" err="1">
                <a:latin typeface="Times New Roman" panose="02020603050405020304" pitchFamily="18" charset="0"/>
                <a:cs typeface="Times New Roman" panose="02020603050405020304" pitchFamily="18" charset="0"/>
              </a:rPr>
              <a:t>аутогетеротрансплантатов</a:t>
            </a:r>
            <a:r>
              <a:rPr lang="ru-RU" sz="2800" dirty="0">
                <a:latin typeface="Times New Roman" panose="02020603050405020304" pitchFamily="18" charset="0"/>
                <a:cs typeface="Times New Roman" panose="02020603050405020304" pitchFamily="18" charset="0"/>
              </a:rPr>
              <a:t>). Эта группа операций наиболее эффективна на начальных стадиях заболевания, когда отсутствуют значительные анатомические изменения</a:t>
            </a:r>
            <a:r>
              <a:rPr lang="ru-RU" sz="2800" dirty="0" smtClean="0">
                <a:latin typeface="Times New Roman" panose="02020603050405020304" pitchFamily="18" charset="0"/>
                <a:cs typeface="Times New Roman" panose="02020603050405020304" pitchFamily="18" charset="0"/>
              </a:rPr>
              <a:t>.</a:t>
            </a:r>
          </a:p>
          <a:p>
            <a:pPr marL="0" indent="0">
              <a:buNone/>
            </a:pPr>
            <a:endParaRPr lang="ru-RU" sz="2800" dirty="0">
              <a:latin typeface="Times New Roman" panose="02020603050405020304" pitchFamily="18" charset="0"/>
              <a:cs typeface="Times New Roman" panose="02020603050405020304" pitchFamily="18" charset="0"/>
            </a:endParaRPr>
          </a:p>
          <a:p>
            <a:r>
              <a:rPr lang="ru-RU" sz="2800" dirty="0">
                <a:latin typeface="Times New Roman" panose="02020603050405020304" pitchFamily="18" charset="0"/>
                <a:cs typeface="Times New Roman" panose="02020603050405020304" pitchFamily="18" charset="0"/>
              </a:rPr>
              <a:t>Другой вид — декомпрессионные операции с наложением </a:t>
            </a:r>
            <a:r>
              <a:rPr lang="ru-RU" sz="2800" dirty="0" err="1">
                <a:latin typeface="Times New Roman" panose="02020603050405020304" pitchFamily="18" charset="0"/>
                <a:cs typeface="Times New Roman" panose="02020603050405020304" pitchFamily="18" charset="0"/>
              </a:rPr>
              <a:t>эндоаппарата</a:t>
            </a:r>
            <a:r>
              <a:rPr lang="ru-RU" sz="2800" dirty="0">
                <a:latin typeface="Times New Roman" panose="02020603050405020304" pitchFamily="18" charset="0"/>
                <a:cs typeface="Times New Roman" panose="02020603050405020304" pitchFamily="18" charset="0"/>
              </a:rPr>
              <a:t>, разгружающего головку бедра (наиболее эффективны до возраста 7–8 лет), или комбинированное хирургическое лечение с демпферной динамической разгрузкой, рациональны в любом возрасте. Для улучшения биомеханических условий тазобедренного сустава, когда вертлужная впадина полностью обхватывает головку, оказывая положительное влияние на моделирование бедренной кости, поскольку не происходит вторичных изменений, несмотря на сильное напряжение, применяют различные виды корригирующих остеотомий.</a:t>
            </a:r>
          </a:p>
          <a:p>
            <a:endParaRPr lang="ru-RU" dirty="0"/>
          </a:p>
        </p:txBody>
      </p:sp>
      <p:sp>
        <p:nvSpPr>
          <p:cNvPr id="4" name="Прямоугольник с двумя скругленными противолежащими углами 3"/>
          <p:cNvSpPr/>
          <p:nvPr/>
        </p:nvSpPr>
        <p:spPr>
          <a:xfrm>
            <a:off x="2455817" y="169817"/>
            <a:ext cx="7485018" cy="71845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4000" b="1" dirty="0" smtClean="0">
                <a:solidFill>
                  <a:schemeClr val="bg1"/>
                </a:solidFill>
                <a:latin typeface="Times New Roman" panose="02020603050405020304" pitchFamily="18" charset="0"/>
                <a:cs typeface="Times New Roman" panose="02020603050405020304" pitchFamily="18" charset="0"/>
              </a:rPr>
              <a:t>ОПЕРАТИВНОЕ ЛЕЧЕНИЕ</a:t>
            </a:r>
            <a:endParaRPr lang="ru-RU" sz="40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114099201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3261" y="1352005"/>
            <a:ext cx="5050103" cy="3215232"/>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777760" y="189411"/>
            <a:ext cx="4554960" cy="6089138"/>
          </a:xfrm>
          <a:prstGeom prst="rect">
            <a:avLst/>
          </a:prstGeom>
        </p:spPr>
      </p:pic>
    </p:spTree>
    <p:extLst>
      <p:ext uri="{BB962C8B-B14F-4D97-AF65-F5344CB8AC3E}">
        <p14:creationId xmlns:p14="http://schemas.microsoft.com/office/powerpoint/2010/main" val="341549754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61653" y="198459"/>
            <a:ext cx="4645478" cy="5666763"/>
          </a:xfrm>
          <a:prstGeom prst="rect">
            <a:avLst/>
          </a:prstGeom>
        </p:spPr>
      </p:pic>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1999" y="987062"/>
            <a:ext cx="7381057" cy="3100044"/>
          </a:xfrm>
          <a:prstGeom prst="rect">
            <a:avLst/>
          </a:prstGeom>
        </p:spPr>
      </p:pic>
    </p:spTree>
    <p:extLst>
      <p:ext uri="{BB962C8B-B14F-4D97-AF65-F5344CB8AC3E}">
        <p14:creationId xmlns:p14="http://schemas.microsoft.com/office/powerpoint/2010/main" val="314469985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Прямоугольник с двумя скругленными противолежащими углами 4"/>
          <p:cNvSpPr/>
          <p:nvPr/>
        </p:nvSpPr>
        <p:spPr>
          <a:xfrm>
            <a:off x="901338" y="1136469"/>
            <a:ext cx="10241280" cy="3709852"/>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ru-RU" sz="2800" b="1" dirty="0" smtClean="0">
                <a:solidFill>
                  <a:schemeClr val="bg1"/>
                </a:solidFill>
                <a:latin typeface="Times New Roman" panose="02020603050405020304" pitchFamily="18" charset="0"/>
                <a:cs typeface="Times New Roman" panose="02020603050405020304" pitchFamily="18" charset="0"/>
              </a:rPr>
              <a:t>	</a:t>
            </a:r>
          </a:p>
          <a:p>
            <a:r>
              <a:rPr lang="ru-RU" sz="2800" b="1" dirty="0">
                <a:solidFill>
                  <a:schemeClr val="bg1"/>
                </a:solidFill>
                <a:latin typeface="Times New Roman" panose="02020603050405020304" pitchFamily="18" charset="0"/>
                <a:cs typeface="Times New Roman" panose="02020603050405020304" pitchFamily="18" charset="0"/>
              </a:rPr>
              <a:t>	</a:t>
            </a:r>
            <a:r>
              <a:rPr lang="ru-RU" sz="2800" b="1" dirty="0" smtClean="0">
                <a:solidFill>
                  <a:schemeClr val="bg1"/>
                </a:solidFill>
                <a:latin typeface="Times New Roman" panose="02020603050405020304" pitchFamily="18" charset="0"/>
                <a:cs typeface="Times New Roman" panose="02020603050405020304" pitchFamily="18" charset="0"/>
              </a:rPr>
              <a:t>При </a:t>
            </a:r>
            <a:r>
              <a:rPr lang="ru-RU" sz="2800" b="1" dirty="0">
                <a:solidFill>
                  <a:schemeClr val="bg1"/>
                </a:solidFill>
                <a:latin typeface="Times New Roman" panose="02020603050405020304" pitchFamily="18" charset="0"/>
                <a:cs typeface="Times New Roman" panose="02020603050405020304" pitchFamily="18" charset="0"/>
              </a:rPr>
              <a:t>нарушении анатомических соотношений в стадии исхода проводят реконструктивные операции. До настоящего времени не разработано единой тактики в отношении той или иной операции на различных стадиях заболевания, остаются нерешенными вопросы об оптимальной декомпрессии измененного сустава, открыта проблема одномоментной коррекции укороченной конечности, возникшей в результате </a:t>
            </a:r>
            <a:r>
              <a:rPr lang="ru-RU" sz="2800" b="1" dirty="0" smtClean="0">
                <a:solidFill>
                  <a:schemeClr val="bg1"/>
                </a:solidFill>
                <a:latin typeface="Times New Roman" panose="02020603050405020304" pitchFamily="18" charset="0"/>
                <a:cs typeface="Times New Roman" panose="02020603050405020304" pitchFamily="18" charset="0"/>
              </a:rPr>
              <a:t>болезни.</a:t>
            </a:r>
            <a:endParaRPr lang="ru-RU" sz="2800" b="1" dirty="0">
              <a:solidFill>
                <a:schemeClr val="bg1"/>
              </a:solidFill>
              <a:latin typeface="Times New Roman" panose="02020603050405020304" pitchFamily="18" charset="0"/>
              <a:cs typeface="Times New Roman" panose="02020603050405020304" pitchFamily="18" charset="0"/>
            </a:endParaRPr>
          </a:p>
          <a:p>
            <a:endParaRPr lang="ru-RU" sz="2400" b="1"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9927992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скругленными противолежащими углами 3"/>
          <p:cNvSpPr/>
          <p:nvPr/>
        </p:nvSpPr>
        <p:spPr>
          <a:xfrm>
            <a:off x="2155371" y="156755"/>
            <a:ext cx="7485018" cy="71845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2800" b="1" dirty="0">
                <a:solidFill>
                  <a:schemeClr val="bg1"/>
                </a:solidFill>
                <a:latin typeface="Times New Roman" panose="02020603050405020304" pitchFamily="18" charset="0"/>
                <a:cs typeface="Times New Roman" panose="02020603050405020304" pitchFamily="18" charset="0"/>
              </a:rPr>
              <a:t>ЭПИДЕМИОЛОГИЯ</a:t>
            </a:r>
            <a:endParaRPr lang="ru-RU" sz="2800" dirty="0">
              <a:solidFill>
                <a:schemeClr val="bg1"/>
              </a:solidFill>
              <a:latin typeface="Times New Roman" panose="02020603050405020304" pitchFamily="18" charset="0"/>
              <a:cs typeface="Times New Roman" panose="02020603050405020304" pitchFamily="18" charset="0"/>
            </a:endParaRPr>
          </a:p>
        </p:txBody>
      </p:sp>
      <p:graphicFrame>
        <p:nvGraphicFramePr>
          <p:cNvPr id="7" name="Схема 6"/>
          <p:cNvGraphicFramePr/>
          <p:nvPr>
            <p:extLst>
              <p:ext uri="{D42A27DB-BD31-4B8C-83A1-F6EECF244321}">
                <p14:modId xmlns:p14="http://schemas.microsoft.com/office/powerpoint/2010/main" val="4105679078"/>
              </p:ext>
            </p:extLst>
          </p:nvPr>
        </p:nvGraphicFramePr>
        <p:xfrm>
          <a:off x="-1683954" y="1292839"/>
          <a:ext cx="14865530" cy="513370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68325202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210671" y="1165412"/>
            <a:ext cx="11873753" cy="5396753"/>
          </a:xfrm>
        </p:spPr>
        <p:txBody>
          <a:bodyPr>
            <a:normAutofit lnSpcReduction="10000"/>
          </a:bodyPr>
          <a:lstStyle/>
          <a:p>
            <a:r>
              <a:rPr lang="ru-RU" sz="2800" dirty="0">
                <a:latin typeface="Times New Roman" panose="02020603050405020304" pitchFamily="18" charset="0"/>
                <a:cs typeface="Times New Roman" panose="02020603050405020304" pitchFamily="18" charset="0"/>
              </a:rPr>
              <a:t>В настоящее время выделено более 20 вариантов болезни </a:t>
            </a:r>
            <a:r>
              <a:rPr lang="ru-RU" sz="2800" dirty="0" err="1">
                <a:latin typeface="Times New Roman" panose="02020603050405020304" pitchFamily="18" charset="0"/>
                <a:cs typeface="Times New Roman" panose="02020603050405020304" pitchFamily="18" charset="0"/>
              </a:rPr>
              <a:t>Легга</a:t>
            </a:r>
            <a:r>
              <a:rPr lang="ru-RU" sz="2800" dirty="0">
                <a:latin typeface="Times New Roman" panose="02020603050405020304" pitchFamily="18" charset="0"/>
                <a:cs typeface="Times New Roman" panose="02020603050405020304" pitchFamily="18" charset="0"/>
              </a:rPr>
              <a:t>–Кальве–</a:t>
            </a:r>
            <a:r>
              <a:rPr lang="ru-RU" sz="2800" dirty="0" err="1">
                <a:latin typeface="Times New Roman" panose="02020603050405020304" pitchFamily="18" charset="0"/>
                <a:cs typeface="Times New Roman" panose="02020603050405020304" pitchFamily="18" charset="0"/>
              </a:rPr>
              <a:t>Пертеса</a:t>
            </a:r>
            <a:r>
              <a:rPr lang="ru-RU" sz="2800" dirty="0">
                <a:latin typeface="Times New Roman" panose="02020603050405020304" pitchFamily="18" charset="0"/>
                <a:cs typeface="Times New Roman" panose="02020603050405020304" pitchFamily="18" charset="0"/>
              </a:rPr>
              <a:t>. Заболевание протекает в несколько стадий. Вначале возникает </a:t>
            </a:r>
            <a:r>
              <a:rPr lang="ru-RU" sz="2800" dirty="0" err="1">
                <a:latin typeface="Times New Roman" panose="02020603050405020304" pitchFamily="18" charset="0"/>
                <a:cs typeface="Times New Roman" panose="02020603050405020304" pitchFamily="18" charset="0"/>
              </a:rPr>
              <a:t>субхондральный</a:t>
            </a:r>
            <a:r>
              <a:rPr lang="ru-RU" sz="2800" dirty="0">
                <a:latin typeface="Times New Roman" panose="02020603050405020304" pitchFamily="18" charset="0"/>
                <a:cs typeface="Times New Roman" panose="02020603050405020304" pitchFamily="18" charset="0"/>
              </a:rPr>
              <a:t> некроз губчатого вещества эпифиза и тканей костномозговых пространств. Клинические симптомы скудны или отсутствуют. Раньше всего у ребенка появляются жалобы на усталость во время ходьбы, хромота, боль в коленном суставе, которая исчезает в покое или во время сна. </a:t>
            </a:r>
            <a:endParaRPr lang="ru-RU" sz="2800" dirty="0" smtClean="0">
              <a:latin typeface="Times New Roman" panose="02020603050405020304" pitchFamily="18" charset="0"/>
              <a:cs typeface="Times New Roman" panose="02020603050405020304" pitchFamily="18" charset="0"/>
            </a:endParaRPr>
          </a:p>
          <a:p>
            <a:pPr marL="0" indent="0">
              <a:buNone/>
            </a:pPr>
            <a:endParaRPr lang="ru-RU" sz="2800" dirty="0">
              <a:latin typeface="Times New Roman" panose="02020603050405020304" pitchFamily="18" charset="0"/>
              <a:cs typeface="Times New Roman" panose="02020603050405020304" pitchFamily="18" charset="0"/>
            </a:endParaRPr>
          </a:p>
          <a:p>
            <a:r>
              <a:rPr lang="ru-RU" sz="2800" dirty="0">
                <a:latin typeface="Times New Roman" panose="02020603050405020304" pitchFamily="18" charset="0"/>
                <a:cs typeface="Times New Roman" panose="02020603050405020304" pitchFamily="18" charset="0"/>
              </a:rPr>
              <a:t>Ряд авторов, изучая проблему возникновения боли, установили, что изменяется минеральный гомеостаз, избыток кальция обусловливает спазм гладкомышечных клеток стенок артериол, что выражается болевыми ощущениями. В литературе эту стадию также называют «стадия </a:t>
            </a:r>
            <a:r>
              <a:rPr lang="ru-RU" sz="2800" dirty="0" err="1">
                <a:latin typeface="Times New Roman" panose="02020603050405020304" pitchFamily="18" charset="0"/>
                <a:cs typeface="Times New Roman" panose="02020603050405020304" pitchFamily="18" charset="0"/>
              </a:rPr>
              <a:t>дорентгенологических</a:t>
            </a:r>
            <a:r>
              <a:rPr lang="ru-RU" sz="2800" dirty="0">
                <a:latin typeface="Times New Roman" panose="02020603050405020304" pitchFamily="18" charset="0"/>
                <a:cs typeface="Times New Roman" panose="02020603050405020304" pitchFamily="18" charset="0"/>
              </a:rPr>
              <a:t> изменений</a:t>
            </a:r>
            <a:r>
              <a:rPr lang="ru-RU" sz="2800" dirty="0" smtClean="0">
                <a:latin typeface="Times New Roman" panose="02020603050405020304" pitchFamily="18" charset="0"/>
                <a:cs typeface="Times New Roman" panose="02020603050405020304" pitchFamily="18" charset="0"/>
              </a:rPr>
              <a:t>».</a:t>
            </a:r>
            <a:endParaRPr lang="ru-RU" sz="2800" dirty="0">
              <a:latin typeface="Times New Roman" panose="02020603050405020304" pitchFamily="18" charset="0"/>
              <a:cs typeface="Times New Roman" panose="02020603050405020304" pitchFamily="18" charset="0"/>
            </a:endParaRPr>
          </a:p>
          <a:p>
            <a:endParaRPr lang="ru-RU" dirty="0"/>
          </a:p>
        </p:txBody>
      </p:sp>
      <p:sp>
        <p:nvSpPr>
          <p:cNvPr id="4" name="Прямоугольник с двумя скругленными противолежащими углами 3"/>
          <p:cNvSpPr/>
          <p:nvPr/>
        </p:nvSpPr>
        <p:spPr>
          <a:xfrm>
            <a:off x="2155371" y="156755"/>
            <a:ext cx="7485018" cy="71845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a:solidFill>
                  <a:schemeClr val="bg1"/>
                </a:solidFill>
                <a:latin typeface="Times New Roman" panose="02020603050405020304" pitchFamily="18" charset="0"/>
                <a:cs typeface="Times New Roman" panose="02020603050405020304" pitchFamily="18" charset="0"/>
              </a:rPr>
              <a:t>КЛИНИЧЕСКИЕ ПРИЗНАКИ </a:t>
            </a:r>
          </a:p>
        </p:txBody>
      </p:sp>
    </p:spTree>
    <p:extLst>
      <p:ext uri="{BB962C8B-B14F-4D97-AF65-F5344CB8AC3E}">
        <p14:creationId xmlns:p14="http://schemas.microsoft.com/office/powerpoint/2010/main" val="222452804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Прямоугольник с двумя скругленными противолежащими углами 3"/>
          <p:cNvSpPr/>
          <p:nvPr/>
        </p:nvSpPr>
        <p:spPr>
          <a:xfrm>
            <a:off x="875212" y="770709"/>
            <a:ext cx="10241280" cy="313508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6" name="Прямоугольник 5"/>
          <p:cNvSpPr/>
          <p:nvPr/>
        </p:nvSpPr>
        <p:spPr>
          <a:xfrm>
            <a:off x="1018903" y="999424"/>
            <a:ext cx="10215154" cy="2677656"/>
          </a:xfrm>
          <a:prstGeom prst="rect">
            <a:avLst/>
          </a:prstGeom>
        </p:spPr>
        <p:txBody>
          <a:bodyPr wrap="square">
            <a:spAutoFit/>
          </a:bodyPr>
          <a:lstStyle/>
          <a:p>
            <a:r>
              <a:rPr lang="ru-RU" sz="2800" dirty="0" smtClean="0">
                <a:latin typeface="Times New Roman" panose="02020603050405020304" pitchFamily="18" charset="0"/>
                <a:cs typeface="Times New Roman" panose="02020603050405020304" pitchFamily="18" charset="0"/>
              </a:rPr>
              <a:t>	</a:t>
            </a:r>
            <a:r>
              <a:rPr lang="ru-RU" sz="2800" b="1" dirty="0" smtClean="0">
                <a:solidFill>
                  <a:schemeClr val="bg1"/>
                </a:solidFill>
                <a:latin typeface="Times New Roman" panose="02020603050405020304" pitchFamily="18" charset="0"/>
                <a:cs typeface="Times New Roman" panose="02020603050405020304" pitchFamily="18" charset="0"/>
              </a:rPr>
              <a:t>При </a:t>
            </a:r>
            <a:r>
              <a:rPr lang="ru-RU" sz="2800" b="1" dirty="0">
                <a:solidFill>
                  <a:schemeClr val="bg1"/>
                </a:solidFill>
                <a:latin typeface="Times New Roman" panose="02020603050405020304" pitchFamily="18" charset="0"/>
                <a:cs typeface="Times New Roman" panose="02020603050405020304" pitchFamily="18" charset="0"/>
              </a:rPr>
              <a:t>исследовании </a:t>
            </a:r>
            <a:r>
              <a:rPr lang="ru-RU" sz="2800" b="1" dirty="0" err="1">
                <a:solidFill>
                  <a:schemeClr val="bg1"/>
                </a:solidFill>
                <a:latin typeface="Times New Roman" panose="02020603050405020304" pitchFamily="18" charset="0"/>
                <a:cs typeface="Times New Roman" panose="02020603050405020304" pitchFamily="18" charset="0"/>
              </a:rPr>
              <a:t>сонографических</a:t>
            </a:r>
            <a:r>
              <a:rPr lang="ru-RU" sz="2800" b="1" dirty="0">
                <a:solidFill>
                  <a:schemeClr val="bg1"/>
                </a:solidFill>
                <a:latin typeface="Times New Roman" panose="02020603050405020304" pitchFamily="18" charset="0"/>
                <a:cs typeface="Times New Roman" panose="02020603050405020304" pitchFamily="18" charset="0"/>
              </a:rPr>
              <a:t> показателей отмечено увеличение объема суставной жидкости в пораженном суставе в среднем на 25% по сравнению со здоровым, а при допплерографии нарастают </a:t>
            </a:r>
            <a:r>
              <a:rPr lang="ru-RU" sz="2800" b="1" dirty="0" err="1">
                <a:solidFill>
                  <a:schemeClr val="bg1"/>
                </a:solidFill>
                <a:latin typeface="Times New Roman" panose="02020603050405020304" pitchFamily="18" charset="0"/>
                <a:cs typeface="Times New Roman" panose="02020603050405020304" pitchFamily="18" charset="0"/>
              </a:rPr>
              <a:t>экстравазальная</a:t>
            </a:r>
            <a:r>
              <a:rPr lang="ru-RU" sz="2800" b="1" dirty="0">
                <a:solidFill>
                  <a:schemeClr val="bg1"/>
                </a:solidFill>
                <a:latin typeface="Times New Roman" panose="02020603050405020304" pitchFamily="18" charset="0"/>
                <a:cs typeface="Times New Roman" panose="02020603050405020304" pitchFamily="18" charset="0"/>
              </a:rPr>
              <a:t> компрессия артерий, огибающих шейку бедра, до 50%, объем вен — до 30% </a:t>
            </a:r>
            <a:r>
              <a:rPr lang="ru-RU" sz="2800" b="1" dirty="0" smtClean="0">
                <a:solidFill>
                  <a:schemeClr val="bg1"/>
                </a:solidFill>
                <a:latin typeface="Times New Roman" panose="02020603050405020304" pitchFamily="18" charset="0"/>
                <a:cs typeface="Times New Roman" panose="02020603050405020304" pitchFamily="18" charset="0"/>
              </a:rPr>
              <a:t>.</a:t>
            </a:r>
            <a:endParaRPr lang="ru-RU" sz="2800" b="1" dirty="0">
              <a:solidFill>
                <a:schemeClr val="bg1"/>
              </a:solidFill>
              <a:latin typeface="Times New Roman" panose="02020603050405020304" pitchFamily="18" charset="0"/>
              <a:cs typeface="Times New Roman" panose="02020603050405020304" pitchFamily="18" charset="0"/>
            </a:endParaRPr>
          </a:p>
        </p:txBody>
      </p:sp>
      <p:pic>
        <p:nvPicPr>
          <p:cNvPr id="7" name="Рисунок 6"/>
          <p:cNvPicPr>
            <a:picLocks noChangeAspect="1"/>
          </p:cNvPicPr>
          <p:nvPr/>
        </p:nvPicPr>
        <p:blipFill>
          <a:blip r:embed="rId2">
            <a:extLst>
              <a:ext uri="{BEBA8EAE-BF5A-486C-A8C5-ECC9F3942E4B}">
                <a14:imgProps xmlns:a14="http://schemas.microsoft.com/office/drawing/2010/main">
                  <a14:imgLayer r:embed="rId3">
                    <a14:imgEffect>
                      <a14:backgroundRemoval t="1044" b="99739" l="0" r="100000">
                        <a14:foregroundMark x1="46246" y1="37859" x2="46246" y2="37859"/>
                        <a14:foregroundMark x1="44710" y1="65796" x2="44710" y2="65796"/>
                        <a14:foregroundMark x1="9727" y1="22193" x2="9727" y2="22193"/>
                        <a14:foregroundMark x1="11263" y1="68930" x2="11263" y2="68930"/>
                        <a14:foregroundMark x1="39590" y1="47781" x2="39590" y2="47781"/>
                        <a14:foregroundMark x1="15529" y1="59269" x2="15529" y2="59269"/>
                        <a14:foregroundMark x1="43345" y1="63969" x2="43345" y2="63969"/>
                        <a14:backgroundMark x1="25939" y1="46475" x2="25939" y2="46475"/>
                        <a14:backgroundMark x1="1877" y1="32115" x2="2730" y2="28982"/>
                        <a14:backgroundMark x1="2730" y1="28982" x2="6143" y2="31332"/>
                        <a14:backgroundMark x1="10239" y1="35770" x2="10922" y2="35770"/>
                        <a14:backgroundMark x1="15358" y1="43864" x2="15358" y2="43864"/>
                        <a14:backgroundMark x1="33959" y1="72324" x2="33959" y2="72324"/>
                        <a14:backgroundMark x1="34642" y1="43603" x2="34642" y2="43603"/>
                        <a14:backgroundMark x1="44027" y1="23760" x2="44027" y2="23760"/>
                        <a14:backgroundMark x1="51365" y1="38903" x2="51365" y2="38903"/>
                      </a14:backgroundRemoval>
                    </a14:imgEffect>
                  </a14:imgLayer>
                </a14:imgProps>
              </a:ext>
              <a:ext uri="{28A0092B-C50C-407E-A947-70E740481C1C}">
                <a14:useLocalDpi xmlns:a14="http://schemas.microsoft.com/office/drawing/2010/main" val="0"/>
              </a:ext>
            </a:extLst>
          </a:blip>
          <a:stretch>
            <a:fillRect/>
          </a:stretch>
        </p:blipFill>
        <p:spPr>
          <a:xfrm>
            <a:off x="5046618" y="3838712"/>
            <a:ext cx="7145382" cy="30192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79172114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353535" y="1530404"/>
            <a:ext cx="11703481" cy="4195481"/>
          </a:xfrm>
        </p:spPr>
        <p:txBody>
          <a:bodyPr/>
          <a:lstStyle/>
          <a:p>
            <a:r>
              <a:rPr lang="ru-RU" sz="3200" dirty="0">
                <a:latin typeface="Times New Roman" panose="02020603050405020304" pitchFamily="18" charset="0"/>
                <a:cs typeface="Times New Roman" panose="02020603050405020304" pitchFamily="18" charset="0"/>
              </a:rPr>
              <a:t>Первая стадия заболевания обратима, и при благоприятном течении (небольшой объем очага некроза и быстрое восстановление кровотока в эпифизе), заболевание может разрешиться до начала развития деформации головки бедра. Обнаружение рентгенологических признаков деформации головки бедра означает, что наступила стадия </a:t>
            </a:r>
            <a:r>
              <a:rPr lang="ru-RU" sz="3200" dirty="0" err="1">
                <a:latin typeface="Times New Roman" panose="02020603050405020304" pitchFamily="18" charset="0"/>
                <a:cs typeface="Times New Roman" panose="02020603050405020304" pitchFamily="18" charset="0"/>
              </a:rPr>
              <a:t>импрессионного</a:t>
            </a:r>
            <a:r>
              <a:rPr lang="ru-RU" sz="3200" dirty="0">
                <a:latin typeface="Times New Roman" panose="02020603050405020304" pitchFamily="18" charset="0"/>
                <a:cs typeface="Times New Roman" panose="02020603050405020304" pitchFamily="18" charset="0"/>
              </a:rPr>
              <a:t> перелома, и начался необратимый многостадийный патологический </a:t>
            </a:r>
            <a:r>
              <a:rPr lang="ru-RU" sz="3200" dirty="0" smtClean="0">
                <a:latin typeface="Times New Roman" panose="02020603050405020304" pitchFamily="18" charset="0"/>
                <a:cs typeface="Times New Roman" panose="02020603050405020304" pitchFamily="18" charset="0"/>
              </a:rPr>
              <a:t>процесс.</a:t>
            </a:r>
            <a:endParaRPr lang="ru-RU" sz="3200" dirty="0">
              <a:latin typeface="Times New Roman" panose="02020603050405020304" pitchFamily="18" charset="0"/>
              <a:cs typeface="Times New Roman" panose="02020603050405020304" pitchFamily="18" charset="0"/>
            </a:endParaRPr>
          </a:p>
          <a:p>
            <a:pPr marL="0" indent="0">
              <a:buNone/>
            </a:pPr>
            <a:endParaRPr lang="ru-RU" dirty="0"/>
          </a:p>
        </p:txBody>
      </p:sp>
      <p:sp>
        <p:nvSpPr>
          <p:cNvPr id="4" name="Прямоугольник с двумя скругленными противолежащими углами 3"/>
          <p:cNvSpPr/>
          <p:nvPr/>
        </p:nvSpPr>
        <p:spPr>
          <a:xfrm>
            <a:off x="2155371" y="156755"/>
            <a:ext cx="7485018" cy="71845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1"/>
                </a:solidFill>
                <a:latin typeface="Times New Roman" panose="02020603050405020304" pitchFamily="18" charset="0"/>
                <a:cs typeface="Times New Roman" panose="02020603050405020304" pitchFamily="18" charset="0"/>
              </a:rPr>
              <a:t>ПЕРВАЯ СТАДИЯ</a:t>
            </a:r>
            <a:endParaRPr lang="ru-RU"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91263709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845971" y="102581"/>
            <a:ext cx="9404723" cy="1400530"/>
          </a:xfrm>
        </p:spPr>
        <p:txBody>
          <a:bodyPr/>
          <a:lstStyle/>
          <a:p>
            <a:pPr algn="ctr"/>
            <a:r>
              <a:rPr lang="ru-RU" sz="4400" dirty="0" smtClean="0">
                <a:latin typeface="Times New Roman" panose="02020603050405020304" pitchFamily="18" charset="0"/>
                <a:cs typeface="Times New Roman" panose="02020603050405020304" pitchFamily="18" charset="0"/>
              </a:rPr>
              <a:t>1 НАЧАЛЬНАЯ СТАДИЯ</a:t>
            </a:r>
            <a:endParaRPr lang="ru-RU" sz="4400" dirty="0">
              <a:latin typeface="Times New Roman" panose="02020603050405020304" pitchFamily="18" charset="0"/>
              <a:cs typeface="Times New Roman" panose="02020603050405020304" pitchFamily="18" charset="0"/>
            </a:endParaRPr>
          </a:p>
        </p:txBody>
      </p:sp>
      <p:pic>
        <p:nvPicPr>
          <p:cNvPr id="4" name="Объект 3"/>
          <p:cNvPicPr>
            <a:picLocks noGrp="1" noChangeAspect="1"/>
          </p:cNvPicPr>
          <p:nvPr>
            <p:ph idx="1"/>
          </p:nvPr>
        </p:nvPicPr>
        <p:blipFill>
          <a:blip r:embed="rId2">
            <a:extLst>
              <a:ext uri="{BEBA8EAE-BF5A-486C-A8C5-ECC9F3942E4B}">
                <a14:imgProps xmlns:a14="http://schemas.microsoft.com/office/drawing/2010/main">
                  <a14:imgLayer r:embed="rId3">
                    <a14:imgEffect>
                      <a14:backgroundRemoval t="45125" b="93315" l="3132" r="55324"/>
                    </a14:imgEffect>
                  </a14:imgLayer>
                </a14:imgProps>
              </a:ext>
              <a:ext uri="{28A0092B-C50C-407E-A947-70E740481C1C}">
                <a14:useLocalDpi xmlns:a14="http://schemas.microsoft.com/office/drawing/2010/main" val="0"/>
              </a:ext>
            </a:extLst>
          </a:blip>
          <a:stretch>
            <a:fillRect/>
          </a:stretch>
        </p:blipFill>
        <p:spPr>
          <a:xfrm>
            <a:off x="-155218" y="-1186810"/>
            <a:ext cx="10762257" cy="8279942"/>
          </a:xfrm>
        </p:spPr>
      </p:pic>
      <p:pic>
        <p:nvPicPr>
          <p:cNvPr id="5" name="Рисунок 4"/>
          <p:cNvPicPr>
            <a:picLocks noChangeAspect="1"/>
          </p:cNvPicPr>
          <p:nvPr/>
        </p:nvPicPr>
        <p:blipFill>
          <a:blip r:embed="rId4">
            <a:extLst>
              <a:ext uri="{BEBA8EAE-BF5A-486C-A8C5-ECC9F3942E4B}">
                <a14:imgProps xmlns:a14="http://schemas.microsoft.com/office/drawing/2010/main">
                  <a14:imgLayer r:embed="rId3">
                    <a14:imgEffect>
                      <a14:backgroundRemoval t="9471" b="68245" l="55532" r="98121"/>
                    </a14:imgEffect>
                  </a14:imgLayer>
                </a14:imgProps>
              </a:ext>
              <a:ext uri="{28A0092B-C50C-407E-A947-70E740481C1C}">
                <a14:useLocalDpi xmlns:a14="http://schemas.microsoft.com/office/drawing/2010/main" val="0"/>
              </a:ext>
            </a:extLst>
          </a:blip>
          <a:stretch>
            <a:fillRect/>
          </a:stretch>
        </p:blipFill>
        <p:spPr>
          <a:xfrm>
            <a:off x="379080" y="-1349534"/>
            <a:ext cx="9693660" cy="8605389"/>
          </a:xfrm>
          <a:prstGeom prst="rect">
            <a:avLst/>
          </a:prstGeom>
        </p:spPr>
      </p:pic>
    </p:spTree>
    <p:extLst>
      <p:ext uri="{BB962C8B-B14F-4D97-AF65-F5344CB8AC3E}">
        <p14:creationId xmlns:p14="http://schemas.microsoft.com/office/powerpoint/2010/main" val="167387124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9802" y="0"/>
            <a:ext cx="10052369" cy="1676528"/>
          </a:xfrm>
        </p:spPr>
        <p:txBody>
          <a:bodyPr/>
          <a:lstStyle/>
          <a:p>
            <a:pPr algn="ctr"/>
            <a:r>
              <a:rPr lang="ru-RU" sz="4000" dirty="0" smtClean="0">
                <a:latin typeface="Times New Roman" panose="02020603050405020304" pitchFamily="18" charset="0"/>
                <a:cs typeface="Times New Roman" panose="02020603050405020304" pitchFamily="18" charset="0"/>
              </a:rPr>
              <a:t>МРТ</a:t>
            </a:r>
            <a:br>
              <a:rPr lang="ru-RU" sz="4000" dirty="0" smtClean="0">
                <a:latin typeface="Times New Roman" panose="02020603050405020304" pitchFamily="18" charset="0"/>
                <a:cs typeface="Times New Roman" panose="02020603050405020304" pitchFamily="18" charset="0"/>
              </a:rPr>
            </a:br>
            <a:r>
              <a:rPr lang="ru-RU" sz="4000" dirty="0" smtClean="0">
                <a:latin typeface="Times New Roman" panose="02020603050405020304" pitchFamily="18" charset="0"/>
                <a:cs typeface="Times New Roman" panose="02020603050405020304" pitchFamily="18" charset="0"/>
              </a:rPr>
              <a:t>1 СТАДИЯ, ТРАНЗИТОРНЫЙ СИНОВИТ</a:t>
            </a:r>
            <a:br>
              <a:rPr lang="ru-RU" sz="4000" dirty="0" smtClean="0">
                <a:latin typeface="Times New Roman" panose="02020603050405020304" pitchFamily="18" charset="0"/>
                <a:cs typeface="Times New Roman" panose="02020603050405020304" pitchFamily="18" charset="0"/>
              </a:rPr>
            </a:br>
            <a:r>
              <a:rPr lang="ru-RU" sz="4000" dirty="0" smtClean="0">
                <a:latin typeface="Times New Roman" panose="02020603050405020304" pitchFamily="18" charset="0"/>
                <a:cs typeface="Times New Roman" panose="02020603050405020304" pitchFamily="18" charset="0"/>
              </a:rPr>
              <a:t>12 ЛЕТ ДЕВОЧКА </a:t>
            </a:r>
            <a:endParaRPr lang="ru-RU" sz="4000" dirty="0">
              <a:latin typeface="Times New Roman" panose="02020603050405020304" pitchFamily="18" charset="0"/>
              <a:cs typeface="Times New Roman" panose="02020603050405020304" pitchFamily="18" charset="0"/>
            </a:endParaRPr>
          </a:p>
        </p:txBody>
      </p:sp>
      <p:pic>
        <p:nvPicPr>
          <p:cNvPr id="4" name="Рисунок 3"/>
          <p:cNvPicPr>
            <a:picLocks noChangeAspect="1"/>
          </p:cNvPicPr>
          <p:nvPr/>
        </p:nvPicPr>
        <p:blipFill>
          <a:blip r:embed="rId2">
            <a:extLst>
              <a:ext uri="{BEBA8EAE-BF5A-486C-A8C5-ECC9F3942E4B}">
                <a14:imgProps xmlns:a14="http://schemas.microsoft.com/office/drawing/2010/main">
                  <a14:imgLayer r:embed="rId3">
                    <a14:imgEffect>
                      <a14:backgroundRemoval t="10000" b="75000" l="0" r="100000"/>
                    </a14:imgEffect>
                  </a14:imgLayer>
                </a14:imgProps>
              </a:ext>
              <a:ext uri="{28A0092B-C50C-407E-A947-70E740481C1C}">
                <a14:useLocalDpi xmlns:a14="http://schemas.microsoft.com/office/drawing/2010/main" val="0"/>
              </a:ext>
            </a:extLst>
          </a:blip>
          <a:stretch>
            <a:fillRect/>
          </a:stretch>
        </p:blipFill>
        <p:spPr>
          <a:xfrm>
            <a:off x="491652" y="779289"/>
            <a:ext cx="11108165" cy="6078711"/>
          </a:xfrm>
          <a:prstGeom prst="rect">
            <a:avLst/>
          </a:prstGeom>
        </p:spPr>
      </p:pic>
    </p:spTree>
    <p:extLst>
      <p:ext uri="{BB962C8B-B14F-4D97-AF65-F5344CB8AC3E}">
        <p14:creationId xmlns:p14="http://schemas.microsoft.com/office/powerpoint/2010/main" val="56005582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Объект 2"/>
          <p:cNvSpPr>
            <a:spLocks noGrp="1"/>
          </p:cNvSpPr>
          <p:nvPr>
            <p:ph idx="1"/>
          </p:nvPr>
        </p:nvSpPr>
        <p:spPr>
          <a:xfrm>
            <a:off x="188911" y="1229958"/>
            <a:ext cx="11898586" cy="5288408"/>
          </a:xfrm>
        </p:spPr>
        <p:txBody>
          <a:bodyPr>
            <a:normAutofit fontScale="92500" lnSpcReduction="10000"/>
          </a:bodyPr>
          <a:lstStyle/>
          <a:p>
            <a:r>
              <a:rPr lang="ru-RU" sz="2800" dirty="0">
                <a:latin typeface="Times New Roman" panose="02020603050405020304" pitchFamily="18" charset="0"/>
                <a:cs typeface="Times New Roman" panose="02020603050405020304" pitchFamily="18" charset="0"/>
              </a:rPr>
              <a:t>Во вторую стадию наблюдается изменение реологических свойств крови</a:t>
            </a:r>
            <a:r>
              <a:rPr lang="ru-RU" sz="2800" dirty="0" smtClean="0">
                <a:latin typeface="Times New Roman" panose="02020603050405020304" pitchFamily="18" charset="0"/>
                <a:cs typeface="Times New Roman" panose="02020603050405020304" pitchFamily="18" charset="0"/>
              </a:rPr>
              <a:t>.</a:t>
            </a:r>
          </a:p>
          <a:p>
            <a:pPr marL="0" indent="0">
              <a:buNone/>
            </a:pPr>
            <a:endParaRPr lang="ru-RU" sz="2800" dirty="0">
              <a:latin typeface="Times New Roman" panose="02020603050405020304" pitchFamily="18" charset="0"/>
              <a:cs typeface="Times New Roman" panose="02020603050405020304" pitchFamily="18" charset="0"/>
            </a:endParaRPr>
          </a:p>
          <a:p>
            <a:r>
              <a:rPr lang="ru-RU" sz="2800" dirty="0">
                <a:latin typeface="Times New Roman" panose="02020603050405020304" pitchFamily="18" charset="0"/>
                <a:cs typeface="Times New Roman" panose="02020603050405020304" pitchFamily="18" charset="0"/>
              </a:rPr>
              <a:t>Увеличено число необратимо измененных эритроцитов, в результате гемолиза которых в кровоток поступают вещества, усиливающие агрегацию эритроцитов, как результат, нарушается </a:t>
            </a:r>
            <a:r>
              <a:rPr lang="ru-RU" sz="2800" dirty="0" err="1">
                <a:latin typeface="Times New Roman" panose="02020603050405020304" pitchFamily="18" charset="0"/>
                <a:cs typeface="Times New Roman" panose="02020603050405020304" pitchFamily="18" charset="0"/>
              </a:rPr>
              <a:t>транскапиллярный</a:t>
            </a:r>
            <a:r>
              <a:rPr lang="ru-RU" sz="2800" dirty="0">
                <a:latin typeface="Times New Roman" panose="02020603050405020304" pitchFamily="18" charset="0"/>
                <a:cs typeface="Times New Roman" panose="02020603050405020304" pitchFamily="18" charset="0"/>
              </a:rPr>
              <a:t> обмен</a:t>
            </a:r>
            <a:r>
              <a:rPr lang="ru-RU" sz="2800" dirty="0" smtClean="0">
                <a:latin typeface="Times New Roman" panose="02020603050405020304" pitchFamily="18" charset="0"/>
                <a:cs typeface="Times New Roman" panose="02020603050405020304" pitchFamily="18" charset="0"/>
              </a:rPr>
              <a:t>.</a:t>
            </a:r>
          </a:p>
          <a:p>
            <a:pPr marL="0" indent="0">
              <a:buNone/>
            </a:pPr>
            <a:endParaRPr lang="ru-RU" sz="2800" dirty="0">
              <a:latin typeface="Times New Roman" panose="02020603050405020304" pitchFamily="18" charset="0"/>
              <a:cs typeface="Times New Roman" panose="02020603050405020304" pitchFamily="18" charset="0"/>
            </a:endParaRPr>
          </a:p>
          <a:p>
            <a:r>
              <a:rPr lang="ru-RU" sz="2800" dirty="0">
                <a:latin typeface="Times New Roman" panose="02020603050405020304" pitchFamily="18" charset="0"/>
                <a:cs typeface="Times New Roman" panose="02020603050405020304" pitchFamily="18" charset="0"/>
              </a:rPr>
              <a:t>На этом этапе заболевания клиническая симптоматика становится более выраженной: появляются боль после нагрузки, хромота; объем возможных движений в суставе уменьшается, отмечается незначительная гипотрофия мышц. Головка не выдерживает обычные нагрузки, происходит </a:t>
            </a:r>
            <a:r>
              <a:rPr lang="ru-RU" sz="2800" dirty="0" err="1">
                <a:latin typeface="Times New Roman" panose="02020603050405020304" pitchFamily="18" charset="0"/>
                <a:cs typeface="Times New Roman" panose="02020603050405020304" pitchFamily="18" charset="0"/>
              </a:rPr>
              <a:t>импрессионный</a:t>
            </a:r>
            <a:r>
              <a:rPr lang="ru-RU" sz="2800" dirty="0">
                <a:latin typeface="Times New Roman" panose="02020603050405020304" pitchFamily="18" charset="0"/>
                <a:cs typeface="Times New Roman" panose="02020603050405020304" pitchFamily="18" charset="0"/>
              </a:rPr>
              <a:t> </a:t>
            </a:r>
            <a:r>
              <a:rPr lang="ru-RU" sz="2800" dirty="0" err="1">
                <a:latin typeface="Times New Roman" panose="02020603050405020304" pitchFamily="18" charset="0"/>
                <a:cs typeface="Times New Roman" panose="02020603050405020304" pitchFamily="18" charset="0"/>
              </a:rPr>
              <a:t>подхрящевой</a:t>
            </a:r>
            <a:r>
              <a:rPr lang="ru-RU" sz="2800" dirty="0">
                <a:latin typeface="Times New Roman" panose="02020603050405020304" pitchFamily="18" charset="0"/>
                <a:cs typeface="Times New Roman" panose="02020603050405020304" pitchFamily="18" charset="0"/>
              </a:rPr>
              <a:t> перелом. При помощи рентгенографии выявляют снижение высоты эпифиза и повышение его плотности в виде мелового эпифиза.</a:t>
            </a:r>
          </a:p>
          <a:p>
            <a:endParaRPr lang="ru-RU" dirty="0"/>
          </a:p>
        </p:txBody>
      </p:sp>
      <p:sp>
        <p:nvSpPr>
          <p:cNvPr id="4" name="Прямоугольник с двумя скругленными противолежащими углами 3"/>
          <p:cNvSpPr/>
          <p:nvPr/>
        </p:nvSpPr>
        <p:spPr>
          <a:xfrm>
            <a:off x="2155371" y="156755"/>
            <a:ext cx="7485018" cy="718456"/>
          </a:xfrm>
          <a:prstGeom prst="round2Diag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3200" b="1" dirty="0" smtClean="0">
                <a:solidFill>
                  <a:schemeClr val="bg1"/>
                </a:solidFill>
                <a:latin typeface="Times New Roman" panose="02020603050405020304" pitchFamily="18" charset="0"/>
                <a:cs typeface="Times New Roman" panose="02020603050405020304" pitchFamily="18" charset="0"/>
              </a:rPr>
              <a:t>ВТОРАЯ СТАДИЯ</a:t>
            </a:r>
            <a:endParaRPr lang="ru-RU" sz="3200" dirty="0">
              <a:solidFill>
                <a:schemeClr val="bg1"/>
              </a:solidFill>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26591626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Ион">
  <a:themeElements>
    <a:clrScheme name="Ion">
      <a:dk1>
        <a:sysClr val="windowText" lastClr="000000"/>
      </a:dk1>
      <a:lt1>
        <a:sysClr val="window" lastClr="FFFFFF"/>
      </a:lt1>
      <a:dk2>
        <a:srgbClr val="0E5580"/>
      </a:dk2>
      <a:lt2>
        <a:srgbClr val="EBEBEB"/>
      </a:lt2>
      <a:accent1>
        <a:srgbClr val="ACD433"/>
      </a:accent1>
      <a:accent2>
        <a:srgbClr val="E6C133"/>
      </a:accent2>
      <a:accent3>
        <a:srgbClr val="EF7A24"/>
      </a:accent3>
      <a:accent4>
        <a:srgbClr val="5AA0F5"/>
      </a:accent4>
      <a:accent5>
        <a:srgbClr val="75CEEC"/>
      </a:accent5>
      <a:accent6>
        <a:srgbClr val="65D6A0"/>
      </a:accent6>
      <a:hlink>
        <a:srgbClr val="C4E46E"/>
      </a:hlink>
      <a:folHlink>
        <a:srgbClr val="BDE0F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2000"/>
                <a:hueMod val="96000"/>
                <a:satMod val="128000"/>
                <a:lumMod val="114000"/>
              </a:schemeClr>
            </a:gs>
            <a:gs pos="100000">
              <a:schemeClr val="phClr">
                <a:shade val="62000"/>
                <a:hueMod val="100000"/>
                <a:satMod val="134000"/>
                <a:lumMod val="56000"/>
              </a:schemeClr>
            </a:gs>
          </a:gsLst>
          <a:path path="circle">
            <a:fillToRect l="45000" t="65000" r="125000" b="100000"/>
          </a:path>
        </a:gradFill>
        <a:blipFill rotWithShape="1">
          <a:blip xmlns:r="http://schemas.openxmlformats.org/officeDocument/2006/relationships" r:embed="rId1">
            <a:duotone>
              <a:schemeClr val="phClr">
                <a:shade val="62000"/>
                <a:hueMod val="108000"/>
                <a:satMod val="164000"/>
                <a:lumMod val="69000"/>
              </a:schemeClr>
              <a:schemeClr val="phClr">
                <a:tint val="96000"/>
                <a:hueMod val="90000"/>
                <a:satMod val="130000"/>
                <a:lumMod val="134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BACC050B-8757-4460-95D8-E37B46A6B421}"/>
    </a:ext>
  </a:extLst>
</a:theme>
</file>

<file path=docProps/app.xml><?xml version="1.0" encoding="utf-8"?>
<Properties xmlns="http://schemas.openxmlformats.org/officeDocument/2006/extended-properties" xmlns:vt="http://schemas.openxmlformats.org/officeDocument/2006/docPropsVTypes">
  <Template>Ion</Template>
  <TotalTime>83</TotalTime>
  <Words>948</Words>
  <Application>Microsoft Office PowerPoint</Application>
  <PresentationFormat>Широкоэкранный</PresentationFormat>
  <Paragraphs>66</Paragraphs>
  <Slides>24</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24</vt:i4>
      </vt:variant>
    </vt:vector>
  </HeadingPairs>
  <TitlesOfParts>
    <vt:vector size="30" baseType="lpstr">
      <vt:lpstr>Arial</vt:lpstr>
      <vt:lpstr>Century Gothic</vt:lpstr>
      <vt:lpstr>Franklin Gothic Book</vt:lpstr>
      <vt:lpstr>Times New Roman</vt:lpstr>
      <vt:lpstr>Wingdings 3</vt:lpstr>
      <vt:lpstr>Ион</vt:lpstr>
      <vt:lpstr>Болезнь Легга–Кальве–Пертеса </vt:lpstr>
      <vt:lpstr>Презентация PowerPoint</vt:lpstr>
      <vt:lpstr>Презентация PowerPoint</vt:lpstr>
      <vt:lpstr>Презентация PowerPoint</vt:lpstr>
      <vt:lpstr>Презентация PowerPoint</vt:lpstr>
      <vt:lpstr>Презентация PowerPoint</vt:lpstr>
      <vt:lpstr>1 НАЧАЛЬНАЯ СТАДИЯ</vt:lpstr>
      <vt:lpstr>МРТ 1 СТАДИЯ, ТРАНЗИТОРНЫЙ СИНОВИТ 12 ЛЕТ ДЕВОЧКА </vt:lpstr>
      <vt:lpstr>Презентация PowerPoint</vt:lpstr>
      <vt:lpstr>2 СТАДИЯ – ИМПРЕССИОННОГО ПЕРЕЛОМА</vt:lpstr>
      <vt:lpstr>МРТ 2-3 СТАДИЯ МАЛЬЧИК 10 ЛЕТ</vt:lpstr>
      <vt:lpstr>КТ 3 СТАДИЯ  МАЛЬЧИК 9 ЛЕТ</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Пользователь Windows</dc:creator>
  <cp:lastModifiedBy>Пользователь Windows</cp:lastModifiedBy>
  <cp:revision>10</cp:revision>
  <dcterms:created xsi:type="dcterms:W3CDTF">2022-11-01T05:23:54Z</dcterms:created>
  <dcterms:modified xsi:type="dcterms:W3CDTF">2022-11-27T15:48:42Z</dcterms:modified>
</cp:coreProperties>
</file>